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4"/>
  </p:notesMasterIdLst>
  <p:handoutMasterIdLst>
    <p:handoutMasterId r:id="rId35"/>
  </p:handoutMasterIdLst>
  <p:sldIdLst>
    <p:sldId id="520" r:id="rId2"/>
    <p:sldId id="1696" r:id="rId3"/>
    <p:sldId id="1697" r:id="rId4"/>
    <p:sldId id="1698" r:id="rId5"/>
    <p:sldId id="1751" r:id="rId6"/>
    <p:sldId id="1744" r:id="rId7"/>
    <p:sldId id="1747" r:id="rId8"/>
    <p:sldId id="1746" r:id="rId9"/>
    <p:sldId id="1750" r:id="rId10"/>
    <p:sldId id="1748" r:id="rId11"/>
    <p:sldId id="1755" r:id="rId12"/>
    <p:sldId id="1756" r:id="rId13"/>
    <p:sldId id="1701" r:id="rId14"/>
    <p:sldId id="1702" r:id="rId15"/>
    <p:sldId id="1777" r:id="rId16"/>
    <p:sldId id="1778" r:id="rId17"/>
    <p:sldId id="1703" r:id="rId18"/>
    <p:sldId id="1760" r:id="rId19"/>
    <p:sldId id="1761" r:id="rId20"/>
    <p:sldId id="1759" r:id="rId21"/>
    <p:sldId id="1704" r:id="rId22"/>
    <p:sldId id="1772" r:id="rId23"/>
    <p:sldId id="1774" r:id="rId24"/>
    <p:sldId id="1773" r:id="rId25"/>
    <p:sldId id="1776" r:id="rId26"/>
    <p:sldId id="1769" r:id="rId27"/>
    <p:sldId id="1705" r:id="rId28"/>
    <p:sldId id="1749" r:id="rId29"/>
    <p:sldId id="1707" r:id="rId30"/>
    <p:sldId id="1708" r:id="rId31"/>
    <p:sldId id="1779" r:id="rId32"/>
    <p:sldId id="1780"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5440" autoAdjust="0"/>
    <p:restoredTop sz="95796" autoAdjust="0"/>
  </p:normalViewPr>
  <p:slideViewPr>
    <p:cSldViewPr>
      <p:cViewPr varScale="1">
        <p:scale>
          <a:sx n="74" d="100"/>
          <a:sy n="74" d="100"/>
        </p:scale>
        <p:origin x="52" y="2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varScale="1">
      <p:scale>
        <a:sx n="100" d="100"/>
        <a:sy n="100" d="100"/>
      </p:scale>
      <p:origin x="0" y="-11600"/>
    </p:cViewPr>
  </p:sorterViewPr>
  <p:notesViewPr>
    <p:cSldViewPr>
      <p:cViewPr varScale="1">
        <p:scale>
          <a:sx n="74" d="100"/>
          <a:sy n="74" d="100"/>
        </p:scale>
        <p:origin x="238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9.xml"/><Relationship Id="rId18" Type="http://schemas.openxmlformats.org/officeDocument/2006/relationships/slide" Target="slides/slide26.xml"/><Relationship Id="rId3" Type="http://schemas.openxmlformats.org/officeDocument/2006/relationships/slide" Target="slides/slide4.xml"/><Relationship Id="rId21" Type="http://schemas.openxmlformats.org/officeDocument/2006/relationships/slide" Target="slides/slide32.xml"/><Relationship Id="rId7" Type="http://schemas.openxmlformats.org/officeDocument/2006/relationships/slide" Target="slides/slide9.xml"/><Relationship Id="rId12" Type="http://schemas.openxmlformats.org/officeDocument/2006/relationships/slide" Target="slides/slide18.xml"/><Relationship Id="rId17"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24.xml"/><Relationship Id="rId20"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6.xml"/><Relationship Id="rId5" Type="http://schemas.openxmlformats.org/officeDocument/2006/relationships/slide" Target="slides/slide7.xml"/><Relationship Id="rId15" Type="http://schemas.openxmlformats.org/officeDocument/2006/relationships/slide" Target="slides/slide22.xml"/><Relationship Id="rId10" Type="http://schemas.openxmlformats.org/officeDocument/2006/relationships/slide" Target="slides/slide15.xml"/><Relationship Id="rId19" Type="http://schemas.openxmlformats.org/officeDocument/2006/relationships/slide" Target="slides/slide28.xml"/><Relationship Id="rId4" Type="http://schemas.openxmlformats.org/officeDocument/2006/relationships/slide" Target="slides/slide5.xml"/><Relationship Id="rId9" Type="http://schemas.openxmlformats.org/officeDocument/2006/relationships/slide" Target="slides/slide14.xml"/><Relationship Id="rId14"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5EAEC5-A1D6-40CA-B2E7-ACFA38D4C102}" type="datetimeFigureOut">
              <a:rPr lang="en-US" smtClean="0"/>
              <a:t>4/14/2022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09AD7B-0792-4535-92B0-CBCEB31F5A79}" type="slidenum">
              <a:rPr lang="en-US" smtClean="0"/>
              <a:t>‹#›</a:t>
            </a:fld>
            <a:endParaRPr lang="en-US"/>
          </a:p>
        </p:txBody>
      </p:sp>
    </p:spTree>
    <p:extLst>
      <p:ext uri="{BB962C8B-B14F-4D97-AF65-F5344CB8AC3E}">
        <p14:creationId xmlns:p14="http://schemas.microsoft.com/office/powerpoint/2010/main" val="3997452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598540"/>
          </a:xfrm>
        </p:spPr>
        <p:txBody>
          <a:bodyPr anchor="ctr" anchorCtr="0">
            <a:noAutofit/>
          </a:bodyPr>
          <a:lstStyle>
            <a:lvl1pPr marL="0" indent="0" algn="ctr">
              <a:lnSpc>
                <a:spcPct val="84000"/>
              </a:lnSpc>
              <a:spcBef>
                <a:spcPts val="0"/>
              </a:spcBef>
              <a:spcAft>
                <a:spcPts val="0"/>
              </a:spcAft>
              <a:buNone/>
              <a:defRPr sz="20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125588"/>
            <a:ext cx="3335839" cy="3992699"/>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598540"/>
          </a:xfrm>
        </p:spPr>
        <p:txBody>
          <a:bodyPr anchor="ctr" anchorCtr="0">
            <a:noAutofit/>
          </a:bodyPr>
          <a:lstStyle>
            <a:lvl1pPr marL="0" indent="0" algn="ctr">
              <a:lnSpc>
                <a:spcPct val="84000"/>
              </a:lnSpc>
              <a:spcBef>
                <a:spcPts val="0"/>
              </a:spcBef>
              <a:spcAft>
                <a:spcPts val="0"/>
              </a:spcAft>
              <a:buNone/>
              <a:defRPr sz="20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125588"/>
            <a:ext cx="3335840" cy="3992699"/>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36DDA-F617-45B1-9DAF-F9021562C585}" type="slidenum">
              <a:rPr lang="en-US"/>
              <a:pPr>
                <a:defRPr/>
              </a:pPr>
              <a:t>‹#›</a:t>
            </a:fld>
            <a:endParaRPr lang="en-US"/>
          </a:p>
        </p:txBody>
      </p:sp>
    </p:spTree>
    <p:extLst>
      <p:ext uri="{BB962C8B-B14F-4D97-AF65-F5344CB8AC3E}">
        <p14:creationId xmlns:p14="http://schemas.microsoft.com/office/powerpoint/2010/main" val="26130553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86643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1" r:id="rId7"/>
    <p:sldLayoutId id="2147483732" r:id="rId8"/>
    <p:sldLayoutId id="2147483733" r:id="rId9"/>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r>
              <a:rPr lang="en-US" altLang="en-US" dirty="0" smtClean="0"/>
              <a:t>Professor Don Figer</a:t>
            </a:r>
          </a:p>
          <a:p>
            <a:r>
              <a:rPr lang="en-US" dirty="0" smtClean="0"/>
              <a:t>Dark Matter</a:t>
            </a:r>
            <a:endParaRPr lang="en-US" altLang="en-US" dirty="0" smtClean="0"/>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Rotation Curve</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10</a:t>
            </a:fld>
            <a:endParaRPr lang="en-US"/>
          </a:p>
        </p:txBody>
      </p:sp>
      <p:pic>
        <p:nvPicPr>
          <p:cNvPr id="1026" name="Picture 2" descr="enter image description he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3887" y="1524000"/>
            <a:ext cx="64705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05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Other Spiral Galaxies</a:t>
            </a:r>
            <a:endParaRPr lang="en-US" altLang="en-US" dirty="0"/>
          </a:p>
        </p:txBody>
      </p:sp>
      <p:sp>
        <p:nvSpPr>
          <p:cNvPr id="2" name="Content Placeholder 1"/>
          <p:cNvSpPr>
            <a:spLocks noGrp="1"/>
          </p:cNvSpPr>
          <p:nvPr>
            <p:ph idx="1"/>
          </p:nvPr>
        </p:nvSpPr>
        <p:spPr/>
        <p:txBody>
          <a:bodyPr/>
          <a:lstStyle/>
          <a:p>
            <a:r>
              <a:rPr lang="en-US" altLang="en-US" smtClean="0"/>
              <a:t>These rotation curves are flat, just like for our Milky Way.</a:t>
            </a:r>
          </a:p>
          <a:p>
            <a:r>
              <a:rPr lang="en-US" altLang="en-US" smtClean="0"/>
              <a:t>Other galaxies also contain a lot of dark matter.</a:t>
            </a:r>
          </a:p>
          <a:p>
            <a:endParaRPr lang="en-US"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t="22917" b="27083"/>
          <a:stretch>
            <a:fillRect/>
          </a:stretch>
        </p:blipFill>
        <p:spPr bwMode="auto">
          <a:xfrm>
            <a:off x="812800" y="2819401"/>
            <a:ext cx="7518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20"/>
          <p:cNvSpPr>
            <a:spLocks noGrp="1"/>
          </p:cNvSpPr>
          <p:nvPr>
            <p:ph type="sldNum" sz="quarter" idx="12"/>
          </p:nvPr>
        </p:nvSpPr>
        <p:spPr/>
        <p:txBody>
          <a:bodyPr/>
          <a:lstStyle/>
          <a:p>
            <a:pPr>
              <a:defRPr/>
            </a:pPr>
            <a:fld id="{A80E317C-2D38-45AD-93CC-2F339010EF5B}" type="slidenum">
              <a:rPr lang="en-US" smtClean="0"/>
              <a:pPr>
                <a:defRPr/>
              </a:pPr>
              <a:t>11</a:t>
            </a:fld>
            <a:endParaRPr lang="en-US"/>
          </a:p>
        </p:txBody>
      </p:sp>
    </p:spTree>
    <p:extLst>
      <p:ext uri="{BB962C8B-B14F-4D97-AF65-F5344CB8AC3E}">
        <p14:creationId xmlns:p14="http://schemas.microsoft.com/office/powerpoint/2010/main" val="1992099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latin typeface="Arial" charset="0"/>
                <a:ea typeface="Arial" charset="0"/>
                <a:cs typeface="Arial" charset="0"/>
              </a:rPr>
              <a:t>Dark Matter in the Halo</a:t>
            </a:r>
            <a:endParaRPr lang="en-US" altLang="en-US"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12</a:t>
            </a:fld>
            <a:endParaRPr lang="en-US"/>
          </a:p>
        </p:txBody>
      </p:sp>
      <p:pic>
        <p:nvPicPr>
          <p:cNvPr id="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500" r="14063" b="4167"/>
          <a:stretch>
            <a:fillRect/>
          </a:stretch>
        </p:blipFill>
        <p:spPr bwMode="auto">
          <a:xfrm>
            <a:off x="2838462" y="2209806"/>
            <a:ext cx="3581376" cy="35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46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dark matter and Galaxy clusters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9E57DC2-970A-4B3E-BB1C-7A09969E49DF}" type="slidenum">
              <a:rPr lang="en-US" smtClean="0"/>
              <a:pPr/>
              <a:t>13</a:t>
            </a:fld>
            <a:endParaRPr lang="en-US" dirty="0"/>
          </a:p>
        </p:txBody>
      </p:sp>
    </p:spTree>
    <p:extLst>
      <p:ext uri="{BB962C8B-B14F-4D97-AF65-F5344CB8AC3E}">
        <p14:creationId xmlns:p14="http://schemas.microsoft.com/office/powerpoint/2010/main" val="3646427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Galaxies in Clusters</a:t>
            </a:r>
          </a:p>
        </p:txBody>
      </p:sp>
      <p:sp>
        <p:nvSpPr>
          <p:cNvPr id="6148" name="Rectangle 3"/>
          <p:cNvSpPr>
            <a:spLocks noGrp="1" noChangeArrowheads="1"/>
          </p:cNvSpPr>
          <p:nvPr>
            <p:ph idx="1"/>
          </p:nvPr>
        </p:nvSpPr>
        <p:spPr/>
        <p:txBody>
          <a:bodyPr>
            <a:normAutofit/>
          </a:bodyPr>
          <a:lstStyle/>
          <a:p>
            <a:r>
              <a:rPr lang="en-US" altLang="en-US" dirty="0"/>
              <a:t>Galaxy clusters are particularly important for dark matter studies since their masses can be estimated in three independent ways:</a:t>
            </a:r>
          </a:p>
          <a:p>
            <a:pPr lvl="1"/>
            <a:r>
              <a:rPr lang="en-US" altLang="en-US" dirty="0" smtClean="0"/>
              <a:t>From </a:t>
            </a:r>
            <a:r>
              <a:rPr lang="en-US" altLang="en-US" dirty="0"/>
              <a:t>the scatter in radial velocities of the galaxies within </a:t>
            </a:r>
            <a:r>
              <a:rPr lang="en-US" altLang="en-US" dirty="0" smtClean="0"/>
              <a:t>clusters.</a:t>
            </a:r>
            <a:endParaRPr lang="en-US" altLang="en-US" dirty="0"/>
          </a:p>
          <a:p>
            <a:pPr lvl="1"/>
            <a:r>
              <a:rPr lang="en-US" altLang="en-US" dirty="0"/>
              <a:t>From X-rays emitted by hot gas in the clusters. From the X-ray energy spectrum and flux, the gas temperature and density can be estimated, hence giving the pressure; assuming pressure and gravity balance determines the cluster's mass profile.</a:t>
            </a:r>
          </a:p>
          <a:p>
            <a:pPr lvl="1"/>
            <a:r>
              <a:rPr lang="en-US" altLang="en-US" dirty="0"/>
              <a:t>Gravitational lensing (usually of more distant galaxies) can measure cluster masses without relying on observations of dynamics (e.g., velocity).</a:t>
            </a:r>
          </a:p>
          <a:p>
            <a:r>
              <a:rPr lang="en-US" altLang="en-US" dirty="0" smtClean="0"/>
              <a:t>These </a:t>
            </a:r>
            <a:r>
              <a:rPr lang="en-US" altLang="en-US" dirty="0"/>
              <a:t>three methods are in reasonable agreement that dark matter outweighs visible matter by approximately 5 to 1</a:t>
            </a:r>
            <a:r>
              <a:rPr lang="en-US" altLang="en-US" dirty="0" smtClean="0"/>
              <a:t>.</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14</a:t>
            </a:fld>
            <a:endParaRPr lang="en-US"/>
          </a:p>
        </p:txBody>
      </p:sp>
    </p:spTree>
    <p:extLst>
      <p:ext uri="{BB962C8B-B14F-4D97-AF65-F5344CB8AC3E}">
        <p14:creationId xmlns:p14="http://schemas.microsoft.com/office/powerpoint/2010/main" val="1869411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Coma Cluster</a:t>
            </a:r>
          </a:p>
        </p:txBody>
      </p:sp>
      <p:sp>
        <p:nvSpPr>
          <p:cNvPr id="6148" name="Rectangle 3"/>
          <p:cNvSpPr>
            <a:spLocks noGrp="1" noChangeArrowheads="1"/>
          </p:cNvSpPr>
          <p:nvPr>
            <p:ph sz="half" idx="1"/>
          </p:nvPr>
        </p:nvSpPr>
        <p:spPr/>
        <p:txBody>
          <a:bodyPr>
            <a:normAutofit/>
          </a:bodyPr>
          <a:lstStyle/>
          <a:p>
            <a:r>
              <a:rPr lang="en-US" dirty="0" smtClean="0"/>
              <a:t>Fritz Zwicky (1930s) noted large radial </a:t>
            </a:r>
            <a:r>
              <a:rPr lang="en-US" dirty="0"/>
              <a:t>velocities </a:t>
            </a:r>
            <a:r>
              <a:rPr lang="en-US" dirty="0" smtClean="0"/>
              <a:t>Coma </a:t>
            </a:r>
            <a:r>
              <a:rPr lang="en-US" dirty="0"/>
              <a:t>Cluster </a:t>
            </a:r>
            <a:r>
              <a:rPr lang="en-US" dirty="0" smtClean="0"/>
              <a:t>galaxies. </a:t>
            </a:r>
          </a:p>
          <a:p>
            <a:r>
              <a:rPr lang="en-US" dirty="0" smtClean="0"/>
              <a:t>It </a:t>
            </a:r>
            <a:r>
              <a:rPr lang="en-US" dirty="0"/>
              <a:t>took </a:t>
            </a:r>
            <a:r>
              <a:rPr lang="en-US" dirty="0" smtClean="0"/>
              <a:t>30 years to </a:t>
            </a:r>
            <a:r>
              <a:rPr lang="en-US" dirty="0"/>
              <a:t>confirm the existence of dark </a:t>
            </a:r>
            <a:r>
              <a:rPr lang="en-US" dirty="0" smtClean="0"/>
              <a:t>matter.</a:t>
            </a:r>
            <a:endParaRPr lang="en-US" dirty="0"/>
          </a:p>
          <a:p>
            <a:r>
              <a:rPr lang="en-US" dirty="0" smtClean="0"/>
              <a:t>Modern x-ray telescopes </a:t>
            </a:r>
            <a:r>
              <a:rPr lang="en-US" dirty="0" smtClean="0"/>
              <a:t>find </a:t>
            </a:r>
            <a:r>
              <a:rPr lang="en-US" dirty="0" smtClean="0"/>
              <a:t>a </a:t>
            </a:r>
            <a:r>
              <a:rPr lang="en-US" dirty="0"/>
              <a:t>halo of </a:t>
            </a:r>
            <a:r>
              <a:rPr lang="en-US" dirty="0" smtClean="0"/>
              <a:t>hot gas (~</a:t>
            </a:r>
            <a:r>
              <a:rPr lang="en-US" dirty="0"/>
              <a:t>10</a:t>
            </a:r>
            <a:r>
              <a:rPr lang="en-US" baseline="30000" dirty="0"/>
              <a:t>8</a:t>
            </a:r>
            <a:r>
              <a:rPr lang="en-US" dirty="0"/>
              <a:t> </a:t>
            </a:r>
            <a:r>
              <a:rPr lang="en-US" dirty="0" smtClean="0"/>
              <a:t>K), implying matter ~</a:t>
            </a:r>
            <a:r>
              <a:rPr lang="en-US" dirty="0"/>
              <a:t>5 times </a:t>
            </a:r>
            <a:r>
              <a:rPr lang="en-US" dirty="0" smtClean="0"/>
              <a:t>more than </a:t>
            </a:r>
            <a:r>
              <a:rPr lang="en-US" dirty="0"/>
              <a:t>the </a:t>
            </a:r>
            <a:r>
              <a:rPr lang="en-US" dirty="0" smtClean="0"/>
              <a:t>visible mass.</a:t>
            </a:r>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15</a:t>
            </a:fld>
            <a:endParaRPr lang="en-US"/>
          </a:p>
        </p:txBody>
      </p:sp>
      <p:pic>
        <p:nvPicPr>
          <p:cNvPr id="6" name="Content Placeholder 6"/>
          <p:cNvPicPr>
            <a:picLocks noGrp="1" noChangeAspect="1"/>
          </p:cNvPicPr>
          <p:nvPr>
            <p:ph sz="half" idx="2"/>
          </p:nvPr>
        </p:nvPicPr>
        <p:blipFill>
          <a:blip r:embed="rId2"/>
          <a:stretch>
            <a:fillRect/>
          </a:stretch>
        </p:blipFill>
        <p:spPr>
          <a:xfrm>
            <a:off x="4894263" y="2297581"/>
            <a:ext cx="3335337" cy="3031187"/>
          </a:xfrm>
          <a:prstGeom prst="rect">
            <a:avLst/>
          </a:prstGeom>
        </p:spPr>
      </p:pic>
    </p:spTree>
    <p:extLst>
      <p:ext uri="{BB962C8B-B14F-4D97-AF65-F5344CB8AC3E}">
        <p14:creationId xmlns:p14="http://schemas.microsoft.com/office/powerpoint/2010/main" val="214516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Coma Cluster</a:t>
            </a:r>
          </a:p>
        </p:txBody>
      </p:sp>
      <p:sp>
        <p:nvSpPr>
          <p:cNvPr id="2" name="Text Placeholder 1"/>
          <p:cNvSpPr>
            <a:spLocks noGrp="1"/>
          </p:cNvSpPr>
          <p:nvPr>
            <p:ph type="body" idx="1"/>
          </p:nvPr>
        </p:nvSpPr>
        <p:spPr/>
        <p:txBody>
          <a:bodyPr/>
          <a:lstStyle/>
          <a:p>
            <a:r>
              <a:rPr lang="en-US" dirty="0" smtClean="0"/>
              <a:t>Visible</a:t>
            </a:r>
            <a:endParaRPr lang="en-US" dirty="0"/>
          </a:p>
        </p:txBody>
      </p:sp>
      <p:sp>
        <p:nvSpPr>
          <p:cNvPr id="5" name="Text Placeholder 4"/>
          <p:cNvSpPr>
            <a:spLocks noGrp="1"/>
          </p:cNvSpPr>
          <p:nvPr>
            <p:ph type="body" sz="quarter" idx="3"/>
          </p:nvPr>
        </p:nvSpPr>
        <p:spPr/>
        <p:txBody>
          <a:bodyPr/>
          <a:lstStyle/>
          <a:p>
            <a:r>
              <a:rPr lang="en-US" dirty="0" smtClean="0"/>
              <a:t>X-ray</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16</a:t>
            </a:fld>
            <a:endParaRPr lang="en-US"/>
          </a:p>
        </p:txBody>
      </p:sp>
      <p:pic>
        <p:nvPicPr>
          <p:cNvPr id="10" name="Content Placeholder 9"/>
          <p:cNvPicPr>
            <a:picLocks noGrp="1" noChangeAspect="1"/>
          </p:cNvPicPr>
          <p:nvPr>
            <p:ph sz="quarter" idx="4"/>
          </p:nvPr>
        </p:nvPicPr>
        <p:blipFill>
          <a:blip r:embed="rId2"/>
          <a:stretch>
            <a:fillRect/>
          </a:stretch>
        </p:blipFill>
        <p:spPr>
          <a:xfrm>
            <a:off x="4894263" y="2864887"/>
            <a:ext cx="3335337" cy="2849076"/>
          </a:xfrm>
          <a:prstGeom prst="rect">
            <a:avLst/>
          </a:prstGeom>
        </p:spPr>
      </p:pic>
      <p:pic>
        <p:nvPicPr>
          <p:cNvPr id="9" name="Content Placeholder 8"/>
          <p:cNvPicPr>
            <a:picLocks noGrp="1" noChangeAspect="1"/>
          </p:cNvPicPr>
          <p:nvPr>
            <p:ph sz="half" idx="2"/>
          </p:nvPr>
        </p:nvPicPr>
        <p:blipFill>
          <a:blip r:embed="rId3"/>
          <a:stretch>
            <a:fillRect/>
          </a:stretch>
        </p:blipFill>
        <p:spPr>
          <a:xfrm>
            <a:off x="1028700" y="3054411"/>
            <a:ext cx="3335338" cy="2470027"/>
          </a:xfrm>
          <a:prstGeom prst="rect">
            <a:avLst/>
          </a:prstGeom>
        </p:spPr>
      </p:pic>
    </p:spTree>
    <p:extLst>
      <p:ext uri="{BB962C8B-B14F-4D97-AF65-F5344CB8AC3E}">
        <p14:creationId xmlns:p14="http://schemas.microsoft.com/office/powerpoint/2010/main" val="2738616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dark matter and hot gas around elliptical galaxies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9E57DC2-970A-4B3E-BB1C-7A09969E49DF}" type="slidenum">
              <a:rPr lang="en-US" smtClean="0"/>
              <a:pPr/>
              <a:t>17</a:t>
            </a:fld>
            <a:endParaRPr lang="en-US" dirty="0"/>
          </a:p>
        </p:txBody>
      </p:sp>
    </p:spTree>
    <p:extLst>
      <p:ext uri="{BB962C8B-B14F-4D97-AF65-F5344CB8AC3E}">
        <p14:creationId xmlns:p14="http://schemas.microsoft.com/office/powerpoint/2010/main" val="1633647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M87</a:t>
            </a:r>
          </a:p>
        </p:txBody>
      </p:sp>
      <p:sp>
        <p:nvSpPr>
          <p:cNvPr id="6148" name="Rectangle 3"/>
          <p:cNvSpPr>
            <a:spLocks noGrp="1" noChangeArrowheads="1"/>
          </p:cNvSpPr>
          <p:nvPr>
            <p:ph idx="1"/>
          </p:nvPr>
        </p:nvSpPr>
        <p:spPr/>
        <p:txBody>
          <a:bodyPr>
            <a:normAutofit/>
          </a:bodyPr>
          <a:lstStyle/>
          <a:p>
            <a:r>
              <a:rPr lang="en-US" dirty="0"/>
              <a:t>M87 is a giant elliptical galaxy with an extended corona of X-ray emitting hot gas and two opposing jets projecting out from a giant black hole at the center. </a:t>
            </a:r>
            <a:endParaRPr lang="en-US" dirty="0" smtClean="0"/>
          </a:p>
          <a:p>
            <a:r>
              <a:rPr lang="en-US" dirty="0" smtClean="0"/>
              <a:t>The </a:t>
            </a:r>
            <a:r>
              <a:rPr lang="en-US" dirty="0"/>
              <a:t>mass of M87’s giant central black hole is </a:t>
            </a:r>
            <a:r>
              <a:rPr lang="en-US" dirty="0" smtClean="0"/>
              <a:t>3(10</a:t>
            </a:r>
            <a:r>
              <a:rPr lang="en-US" baseline="30000" dirty="0" smtClean="0"/>
              <a:t>9</a:t>
            </a:r>
            <a:r>
              <a:rPr lang="en-US" dirty="0" smtClean="0"/>
              <a:t>) </a:t>
            </a:r>
            <a:r>
              <a:rPr lang="en-US" dirty="0" err="1" smtClean="0"/>
              <a:t>M</a:t>
            </a:r>
            <a:r>
              <a:rPr lang="en-US" baseline="-25000" dirty="0" err="1" smtClean="0"/>
              <a:t>Sun</a:t>
            </a:r>
            <a:r>
              <a:rPr lang="en-US" dirty="0" smtClean="0"/>
              <a:t>, small </a:t>
            </a:r>
            <a:r>
              <a:rPr lang="en-US" dirty="0"/>
              <a:t>compared to the visible </a:t>
            </a:r>
            <a:r>
              <a:rPr lang="en-US" dirty="0" smtClean="0"/>
              <a:t>mass in </a:t>
            </a:r>
            <a:r>
              <a:rPr lang="en-US" dirty="0"/>
              <a:t>M87. </a:t>
            </a:r>
            <a:endParaRPr lang="en-US" dirty="0" smtClean="0"/>
          </a:p>
          <a:p>
            <a:r>
              <a:rPr lang="en-US" dirty="0" smtClean="0"/>
              <a:t>X-ray measurements can be translated into pressure and temperature gradients.</a:t>
            </a:r>
          </a:p>
          <a:p>
            <a:r>
              <a:rPr lang="en-US" dirty="0" smtClean="0"/>
              <a:t>Assuming hydrostatic equilibrium, one can relate the gradients into a mass distribution.</a:t>
            </a:r>
          </a:p>
          <a:p>
            <a:r>
              <a:rPr lang="en-US" dirty="0" smtClean="0"/>
              <a:t>The mass far exceeds what would be expected from the observed light.</a:t>
            </a:r>
          </a:p>
          <a:p>
            <a:r>
              <a:rPr lang="en-US" dirty="0" smtClean="0"/>
              <a:t>Globular cluster motions around M87 confirm the presence </a:t>
            </a:r>
            <a:r>
              <a:rPr lang="en-US" smtClean="0"/>
              <a:t>of dark matter.</a:t>
            </a:r>
            <a:endParaRPr 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18</a:t>
            </a:fld>
            <a:endParaRPr lang="en-US"/>
          </a:p>
        </p:txBody>
      </p:sp>
    </p:spTree>
    <p:extLst>
      <p:ext uri="{BB962C8B-B14F-4D97-AF65-F5344CB8AC3E}">
        <p14:creationId xmlns:p14="http://schemas.microsoft.com/office/powerpoint/2010/main" val="3854185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M87 (x-ray)</a:t>
            </a:r>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19</a:t>
            </a:fld>
            <a:endParaRPr lang="en-US"/>
          </a:p>
        </p:txBody>
      </p:sp>
      <p:pic>
        <p:nvPicPr>
          <p:cNvPr id="4" name="Content Placeholder 3"/>
          <p:cNvPicPr>
            <a:picLocks noGrp="1" noChangeAspect="1"/>
          </p:cNvPicPr>
          <p:nvPr>
            <p:ph idx="1"/>
          </p:nvPr>
        </p:nvPicPr>
        <p:blipFill>
          <a:blip r:embed="rId2"/>
          <a:stretch>
            <a:fillRect/>
          </a:stretch>
        </p:blipFill>
        <p:spPr>
          <a:xfrm>
            <a:off x="1810967" y="1524000"/>
            <a:ext cx="5636365" cy="4876800"/>
          </a:xfrm>
          <a:prstGeom prst="rect">
            <a:avLst/>
          </a:prstGeom>
        </p:spPr>
      </p:pic>
    </p:spTree>
    <p:extLst>
      <p:ext uri="{BB962C8B-B14F-4D97-AF65-F5344CB8AC3E}">
        <p14:creationId xmlns:p14="http://schemas.microsoft.com/office/powerpoint/2010/main" val="1940578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r>
              <a:rPr lang="en-US" altLang="en-US" smtClean="0"/>
              <a:t>Aims and outline for this lecture</a:t>
            </a:r>
          </a:p>
        </p:txBody>
      </p:sp>
      <p:sp>
        <p:nvSpPr>
          <p:cNvPr id="6148" name="Rectangle 3"/>
          <p:cNvSpPr>
            <a:spLocks noGrp="1" noChangeArrowheads="1"/>
          </p:cNvSpPr>
          <p:nvPr>
            <p:ph idx="1"/>
          </p:nvPr>
        </p:nvSpPr>
        <p:spPr/>
        <p:txBody>
          <a:bodyPr/>
          <a:lstStyle/>
          <a:p>
            <a:r>
              <a:rPr lang="en-US" altLang="en-US" dirty="0" smtClean="0"/>
              <a:t>define dark matter</a:t>
            </a:r>
          </a:p>
          <a:p>
            <a:r>
              <a:rPr lang="en-US" altLang="en-US" dirty="0" smtClean="0"/>
              <a:t>review evidence of dark matter</a:t>
            </a:r>
          </a:p>
          <a:p>
            <a:r>
              <a:rPr lang="en-US" altLang="en-US" dirty="0" smtClean="0"/>
              <a:t>describe potential sources of dark matter</a:t>
            </a:r>
          </a:p>
          <a:p>
            <a:r>
              <a:rPr lang="en-US" altLang="en-US" dirty="0" smtClean="0"/>
              <a:t>discuss dark matter probes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dark matter and gravitational lensing</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9E57DC2-970A-4B3E-BB1C-7A09969E49DF}" type="slidenum">
              <a:rPr lang="en-US" smtClean="0"/>
              <a:pPr/>
              <a:t>20</a:t>
            </a:fld>
            <a:endParaRPr lang="en-US" dirty="0"/>
          </a:p>
        </p:txBody>
      </p:sp>
    </p:spTree>
    <p:extLst>
      <p:ext uri="{BB962C8B-B14F-4D97-AF65-F5344CB8AC3E}">
        <p14:creationId xmlns:p14="http://schemas.microsoft.com/office/powerpoint/2010/main" val="2554811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Gravitational Lensing</a:t>
            </a:r>
          </a:p>
        </p:txBody>
      </p:sp>
      <p:sp>
        <p:nvSpPr>
          <p:cNvPr id="6148" name="Rectangle 3"/>
          <p:cNvSpPr>
            <a:spLocks noGrp="1" noChangeArrowheads="1"/>
          </p:cNvSpPr>
          <p:nvPr>
            <p:ph idx="1"/>
          </p:nvPr>
        </p:nvSpPr>
        <p:spPr/>
        <p:txBody>
          <a:bodyPr>
            <a:normAutofit/>
          </a:bodyPr>
          <a:lstStyle/>
          <a:p>
            <a:r>
              <a:rPr lang="en-US" altLang="en-US" dirty="0" smtClean="0"/>
              <a:t>Massive </a:t>
            </a:r>
            <a:r>
              <a:rPr lang="en-US" altLang="en-US" dirty="0"/>
              <a:t>objects (such as a cluster of galaxies) lying between a more distant source (such as a quasar) and an observer should act as a lens to bend the light from this source. </a:t>
            </a:r>
            <a:endParaRPr lang="en-US" altLang="en-US" dirty="0" smtClean="0"/>
          </a:p>
          <a:p>
            <a:r>
              <a:rPr lang="en-US" altLang="en-US" dirty="0" smtClean="0"/>
              <a:t>The </a:t>
            </a:r>
            <a:r>
              <a:rPr lang="en-US" altLang="en-US" dirty="0"/>
              <a:t>more massive an object, the more lensing is observed.</a:t>
            </a:r>
          </a:p>
          <a:p>
            <a:r>
              <a:rPr lang="en-US" altLang="en-US" dirty="0" smtClean="0"/>
              <a:t>Gravitational lensing is often categorized as strong or weak.</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21</a:t>
            </a:fld>
            <a:endParaRPr lang="en-US"/>
          </a:p>
        </p:txBody>
      </p:sp>
    </p:spTree>
    <p:extLst>
      <p:ext uri="{BB962C8B-B14F-4D97-AF65-F5344CB8AC3E}">
        <p14:creationId xmlns:p14="http://schemas.microsoft.com/office/powerpoint/2010/main" val="3610740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Strong Lensing</a:t>
            </a:r>
          </a:p>
        </p:txBody>
      </p:sp>
      <p:sp>
        <p:nvSpPr>
          <p:cNvPr id="6148" name="Rectangle 3"/>
          <p:cNvSpPr>
            <a:spLocks noGrp="1" noChangeArrowheads="1"/>
          </p:cNvSpPr>
          <p:nvPr>
            <p:ph idx="1"/>
          </p:nvPr>
        </p:nvSpPr>
        <p:spPr/>
        <p:txBody>
          <a:bodyPr>
            <a:normAutofit/>
          </a:bodyPr>
          <a:lstStyle/>
          <a:p>
            <a:r>
              <a:rPr lang="en-US" altLang="en-US" dirty="0" smtClean="0"/>
              <a:t>Strong </a:t>
            </a:r>
            <a:r>
              <a:rPr lang="en-US" altLang="en-US" dirty="0"/>
              <a:t>lensing is the observed distortion of background galaxies into arcs when their light passes through such a gravitational lens. </a:t>
            </a:r>
            <a:r>
              <a:rPr lang="en-US" altLang="en-US" dirty="0" smtClean="0"/>
              <a:t>By </a:t>
            </a:r>
            <a:r>
              <a:rPr lang="en-US" altLang="en-US" dirty="0"/>
              <a:t>measuring the distortion geometry, the mass of the intervening cluster can be obtained. </a:t>
            </a:r>
            <a:endParaRPr lang="en-US" altLang="en-US" dirty="0" smtClean="0"/>
          </a:p>
          <a:p>
            <a:r>
              <a:rPr lang="en-US" altLang="en-US" dirty="0" smtClean="0"/>
              <a:t>In </a:t>
            </a:r>
            <a:r>
              <a:rPr lang="en-US" altLang="en-US" dirty="0"/>
              <a:t>the dozens of cases where this has been done, the mass-to-light ratios obtained correspond to the dynamical </a:t>
            </a:r>
            <a:r>
              <a:rPr lang="en-US" altLang="en-US" dirty="0" smtClean="0"/>
              <a:t>(from velocities) dark </a:t>
            </a:r>
            <a:r>
              <a:rPr lang="en-US" altLang="en-US" dirty="0"/>
              <a:t>matter measurements of clusters</a:t>
            </a:r>
            <a:r>
              <a:rPr lang="en-US" altLang="en-US" dirty="0" smtClean="0"/>
              <a:t>.</a:t>
            </a:r>
          </a:p>
          <a:p>
            <a:r>
              <a:rPr lang="en-US" altLang="en-US" dirty="0" smtClean="0"/>
              <a:t>Lensing </a:t>
            </a:r>
            <a:r>
              <a:rPr lang="en-US" altLang="en-US" dirty="0"/>
              <a:t>can lead to multiple copies of an image. By analyzing the distribution of multiple image copies, scientists </a:t>
            </a:r>
            <a:r>
              <a:rPr lang="en-US" altLang="en-US" dirty="0" smtClean="0"/>
              <a:t>are able </a:t>
            </a:r>
            <a:r>
              <a:rPr lang="en-US" altLang="en-US" dirty="0"/>
              <a:t>to deduce and map the distribution of dark matter around </a:t>
            </a:r>
            <a:r>
              <a:rPr lang="en-US" altLang="en-US" dirty="0" smtClean="0"/>
              <a:t>galaxy clusters.</a:t>
            </a:r>
            <a:endParaRPr lang="en-US" alt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22</a:t>
            </a:fld>
            <a:endParaRPr lang="en-US"/>
          </a:p>
        </p:txBody>
      </p:sp>
    </p:spTree>
    <p:extLst>
      <p:ext uri="{BB962C8B-B14F-4D97-AF65-F5344CB8AC3E}">
        <p14:creationId xmlns:p14="http://schemas.microsoft.com/office/powerpoint/2010/main" val="1053552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latin typeface="Arial" charset="0"/>
                <a:ea typeface="Arial" charset="0"/>
                <a:cs typeface="Arial" charset="0"/>
              </a:rPr>
              <a:t>Gravitational Lensing</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23</a:t>
            </a:fld>
            <a:endParaRPr lang="en-US"/>
          </a:p>
        </p:txBody>
      </p:sp>
      <p:pic>
        <p:nvPicPr>
          <p:cNvPr id="1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5625" t="4167" r="15625" b="6250"/>
          <a:stretch>
            <a:fillRect/>
          </a:stretch>
        </p:blipFill>
        <p:spPr bwMode="auto">
          <a:xfrm>
            <a:off x="4894263" y="2183414"/>
            <a:ext cx="3335337" cy="3259521"/>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p:cNvPicPr>
            <a:picLocks noGrp="1" noChangeAspect="1"/>
          </p:cNvPicPr>
          <p:nvPr>
            <p:ph sz="half" idx="1"/>
          </p:nvPr>
        </p:nvPicPr>
        <p:blipFill>
          <a:blip r:embed="rId3"/>
          <a:stretch>
            <a:fillRect/>
          </a:stretch>
        </p:blipFill>
        <p:spPr>
          <a:xfrm>
            <a:off x="1593622" y="1527175"/>
            <a:ext cx="2205493" cy="4572000"/>
          </a:xfrm>
          <a:prstGeom prst="rect">
            <a:avLst/>
          </a:prstGeom>
        </p:spPr>
      </p:pic>
    </p:spTree>
    <p:extLst>
      <p:ext uri="{BB962C8B-B14F-4D97-AF65-F5344CB8AC3E}">
        <p14:creationId xmlns:p14="http://schemas.microsoft.com/office/powerpoint/2010/main" val="3086832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Weak Lensing</a:t>
            </a:r>
          </a:p>
        </p:txBody>
      </p:sp>
      <p:sp>
        <p:nvSpPr>
          <p:cNvPr id="6148" name="Rectangle 3"/>
          <p:cNvSpPr>
            <a:spLocks noGrp="1" noChangeArrowheads="1"/>
          </p:cNvSpPr>
          <p:nvPr>
            <p:ph idx="1"/>
          </p:nvPr>
        </p:nvSpPr>
        <p:spPr/>
        <p:txBody>
          <a:bodyPr>
            <a:normAutofit/>
          </a:bodyPr>
          <a:lstStyle/>
          <a:p>
            <a:r>
              <a:rPr lang="en-US" altLang="en-US" dirty="0" smtClean="0"/>
              <a:t>Weak </a:t>
            </a:r>
            <a:r>
              <a:rPr lang="en-US" altLang="en-US" dirty="0"/>
              <a:t>gravitational lensing </a:t>
            </a:r>
            <a:r>
              <a:rPr lang="en-US" altLang="en-US" dirty="0" smtClean="0"/>
              <a:t>describes very small perturbations in the images of galaxies that are far </a:t>
            </a:r>
            <a:r>
              <a:rPr lang="en-US" altLang="en-US" dirty="0" err="1" smtClean="0"/>
              <a:t>far</a:t>
            </a:r>
            <a:r>
              <a:rPr lang="en-US" altLang="en-US" dirty="0" smtClean="0"/>
              <a:t> away….</a:t>
            </a:r>
          </a:p>
          <a:p>
            <a:r>
              <a:rPr lang="en-US" altLang="en-US" dirty="0" smtClean="0"/>
              <a:t>Perturbations are small, so the effects are studied using </a:t>
            </a:r>
            <a:r>
              <a:rPr lang="en-US" altLang="en-US" dirty="0"/>
              <a:t>statistical analyses from vast galaxy surveys. </a:t>
            </a:r>
            <a:endParaRPr lang="en-US" altLang="en-US" dirty="0" smtClean="0"/>
          </a:p>
          <a:p>
            <a:r>
              <a:rPr lang="en-US" altLang="en-US" dirty="0" smtClean="0"/>
              <a:t>By </a:t>
            </a:r>
            <a:r>
              <a:rPr lang="en-US" altLang="en-US" dirty="0"/>
              <a:t>examining the apparent shear deformation of the adjacent background galaxies, the mean distribution of dark matter can be characterized</a:t>
            </a:r>
            <a:r>
              <a:rPr lang="en-US" altLang="en-US" dirty="0" smtClean="0"/>
              <a:t>.</a:t>
            </a:r>
          </a:p>
          <a:p>
            <a:r>
              <a:rPr lang="en-US" altLang="en-US" dirty="0" smtClean="0"/>
              <a:t>This is the primary method that LSST will use to map dark matter in the Universe. </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24</a:t>
            </a:fld>
            <a:endParaRPr lang="en-US"/>
          </a:p>
        </p:txBody>
      </p:sp>
    </p:spTree>
    <p:extLst>
      <p:ext uri="{BB962C8B-B14F-4D97-AF65-F5344CB8AC3E}">
        <p14:creationId xmlns:p14="http://schemas.microsoft.com/office/powerpoint/2010/main" val="7908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Weak Lensing</a:t>
            </a:r>
          </a:p>
        </p:txBody>
      </p:sp>
      <p:pic>
        <p:nvPicPr>
          <p:cNvPr id="2" name="Content Placeholder 1"/>
          <p:cNvPicPr>
            <a:picLocks noGrp="1" noChangeAspect="1"/>
          </p:cNvPicPr>
          <p:nvPr>
            <p:ph idx="1"/>
          </p:nvPr>
        </p:nvPicPr>
        <p:blipFill>
          <a:blip r:embed="rId2"/>
          <a:stretch>
            <a:fillRect/>
          </a:stretch>
        </p:blipFill>
        <p:spPr>
          <a:xfrm>
            <a:off x="1028700" y="2456251"/>
            <a:ext cx="7200900" cy="3012297"/>
          </a:xfrm>
          <a:prstGeom prst="rect">
            <a:avLst/>
          </a:prstGeom>
        </p:spPr>
      </p:pic>
      <p:sp>
        <p:nvSpPr>
          <p:cNvPr id="3" name="Slide Number Placeholder 2"/>
          <p:cNvSpPr>
            <a:spLocks noGrp="1"/>
          </p:cNvSpPr>
          <p:nvPr>
            <p:ph type="sldNum" sz="quarter" idx="12"/>
          </p:nvPr>
        </p:nvSpPr>
        <p:spPr/>
        <p:txBody>
          <a:bodyPr/>
          <a:lstStyle/>
          <a:p>
            <a:fld id="{A80E317C-2D38-45AD-93CC-2F339010EF5B}" type="slidenum">
              <a:rPr lang="en-US" smtClean="0"/>
              <a:pPr/>
              <a:t>25</a:t>
            </a:fld>
            <a:endParaRPr lang="en-US"/>
          </a:p>
        </p:txBody>
      </p:sp>
    </p:spTree>
    <p:extLst>
      <p:ext uri="{BB962C8B-B14F-4D97-AF65-F5344CB8AC3E}">
        <p14:creationId xmlns:p14="http://schemas.microsoft.com/office/powerpoint/2010/main" val="850219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LSST</a:t>
            </a:r>
          </a:p>
        </p:txBody>
      </p:sp>
      <p:sp>
        <p:nvSpPr>
          <p:cNvPr id="6148" name="Rectangle 3"/>
          <p:cNvSpPr>
            <a:spLocks noGrp="1" noChangeArrowheads="1"/>
          </p:cNvSpPr>
          <p:nvPr>
            <p:ph idx="1"/>
          </p:nvPr>
        </p:nvSpPr>
        <p:spPr/>
        <p:txBody>
          <a:bodyPr>
            <a:normAutofit/>
          </a:bodyPr>
          <a:lstStyle/>
          <a:p>
            <a:r>
              <a:rPr lang="en-US" altLang="en-US" dirty="0" smtClean="0"/>
              <a:t>LSST is the Large Synoptic Survey Telescope in the Vera </a:t>
            </a:r>
            <a:r>
              <a:rPr lang="en-US" altLang="en-US" smtClean="0"/>
              <a:t>Rubin Observatory.</a:t>
            </a:r>
            <a:endParaRPr lang="en-US" altLang="en-US" dirty="0" smtClean="0"/>
          </a:p>
          <a:p>
            <a:r>
              <a:rPr lang="en-US" altLang="en-US" dirty="0" smtClean="0"/>
              <a:t>It will image the sky every few days for five years.</a:t>
            </a:r>
          </a:p>
          <a:p>
            <a:r>
              <a:rPr lang="en-US" altLang="en-US" dirty="0" smtClean="0"/>
              <a:t>The primary goal is to map dark matter in the Universe through weak lensing.</a:t>
            </a:r>
          </a:p>
          <a:p>
            <a:r>
              <a:rPr lang="en-US" altLang="en-US" dirty="0" smtClean="0"/>
              <a:t>It is located in Chile.</a:t>
            </a:r>
          </a:p>
          <a:p>
            <a:r>
              <a:rPr lang="en-US" altLang="en-US" dirty="0" smtClean="0"/>
              <a:t>RIT involvement started ~2006 when the Center for Detectors contributed to development of the detectors and then leading management of the guider system. RIT was first to get the LSST prototype detectors.</a:t>
            </a:r>
          </a:p>
          <a:p>
            <a:r>
              <a:rPr lang="en-US" altLang="en-US" dirty="0" smtClean="0"/>
              <a:t>RIT continued to be involved in LSST through Center for Detectors involvement in the stellar populations science group.</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26</a:t>
            </a:fld>
            <a:endParaRPr lang="en-US"/>
          </a:p>
        </p:txBody>
      </p:sp>
    </p:spTree>
    <p:extLst>
      <p:ext uri="{BB962C8B-B14F-4D97-AF65-F5344CB8AC3E}">
        <p14:creationId xmlns:p14="http://schemas.microsoft.com/office/powerpoint/2010/main" val="53289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dark matter candidates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9E57DC2-970A-4B3E-BB1C-7A09969E49DF}" type="slidenum">
              <a:rPr lang="en-US" smtClean="0"/>
              <a:pPr/>
              <a:t>27</a:t>
            </a:fld>
            <a:endParaRPr lang="en-US" dirty="0"/>
          </a:p>
        </p:txBody>
      </p:sp>
    </p:spTree>
    <p:extLst>
      <p:ext uri="{BB962C8B-B14F-4D97-AF65-F5344CB8AC3E}">
        <p14:creationId xmlns:p14="http://schemas.microsoft.com/office/powerpoint/2010/main" val="792703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Dark Matter</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28</a:t>
            </a:fld>
            <a:endParaRPr lang="en-US"/>
          </a:p>
        </p:txBody>
      </p:sp>
      <p:sp>
        <p:nvSpPr>
          <p:cNvPr id="2" name="Content Placeholder 1"/>
          <p:cNvSpPr>
            <a:spLocks noGrp="1"/>
          </p:cNvSpPr>
          <p:nvPr>
            <p:ph idx="1"/>
          </p:nvPr>
        </p:nvSpPr>
        <p:spPr/>
        <p:txBody>
          <a:bodyPr>
            <a:normAutofit/>
          </a:bodyPr>
          <a:lstStyle/>
          <a:p>
            <a:r>
              <a:rPr lang="en-US" dirty="0" smtClean="0"/>
              <a:t>stellar dark matter</a:t>
            </a:r>
            <a:endParaRPr lang="en-US" dirty="0"/>
          </a:p>
          <a:p>
            <a:pPr lvl="1"/>
            <a:r>
              <a:rPr lang="en-US" dirty="0"/>
              <a:t>black </a:t>
            </a:r>
            <a:r>
              <a:rPr lang="en-US" dirty="0" smtClean="0"/>
              <a:t>holes, rare </a:t>
            </a:r>
            <a:r>
              <a:rPr lang="en-US" dirty="0"/>
              <a:t>but could make up some of dark matter</a:t>
            </a:r>
          </a:p>
          <a:p>
            <a:pPr lvl="1"/>
            <a:r>
              <a:rPr lang="en-US" dirty="0"/>
              <a:t>brown </a:t>
            </a:r>
            <a:r>
              <a:rPr lang="en-US" dirty="0" smtClean="0"/>
              <a:t>dwarfs, low-mass </a:t>
            </a:r>
            <a:r>
              <a:rPr lang="en-US" dirty="0" err="1"/>
              <a:t>prestellar</a:t>
            </a:r>
            <a:r>
              <a:rPr lang="en-US" dirty="0"/>
              <a:t> objects, never stars</a:t>
            </a:r>
          </a:p>
          <a:p>
            <a:pPr lvl="1"/>
            <a:r>
              <a:rPr lang="en-US" dirty="0"/>
              <a:t>white </a:t>
            </a:r>
            <a:r>
              <a:rPr lang="en-US" dirty="0" smtClean="0"/>
              <a:t>dwarfs, relic </a:t>
            </a:r>
            <a:r>
              <a:rPr lang="en-US" dirty="0"/>
              <a:t>low mass stellar objects, no longer generating energy</a:t>
            </a:r>
          </a:p>
          <a:p>
            <a:pPr lvl="1"/>
            <a:r>
              <a:rPr lang="en-US" dirty="0"/>
              <a:t>faint, low-mass red </a:t>
            </a:r>
            <a:r>
              <a:rPr lang="en-US" dirty="0" smtClean="0"/>
              <a:t>dwarfs, Hubble </a:t>
            </a:r>
            <a:r>
              <a:rPr lang="en-US" dirty="0"/>
              <a:t>Space Telescope examined a globular cluster with extreme </a:t>
            </a:r>
            <a:r>
              <a:rPr lang="en-US" dirty="0" smtClean="0"/>
              <a:t>sensitivity and </a:t>
            </a:r>
            <a:r>
              <a:rPr lang="en-US" dirty="0"/>
              <a:t>did not see the red dwarfs, so they are ruled </a:t>
            </a:r>
            <a:r>
              <a:rPr lang="en-US" dirty="0" smtClean="0"/>
              <a:t>out</a:t>
            </a:r>
          </a:p>
          <a:p>
            <a:pPr lvl="1"/>
            <a:r>
              <a:rPr lang="en-US" dirty="0" err="1" smtClean="0"/>
              <a:t>MAssive</a:t>
            </a:r>
            <a:r>
              <a:rPr lang="en-US" dirty="0" smtClean="0"/>
              <a:t> Compact Halo Objects (MACHOs)</a:t>
            </a:r>
            <a:endParaRPr lang="en-US" dirty="0"/>
          </a:p>
          <a:p>
            <a:r>
              <a:rPr lang="en-US" dirty="0"/>
              <a:t>exotic subatomic particles</a:t>
            </a:r>
          </a:p>
          <a:p>
            <a:pPr lvl="1"/>
            <a:r>
              <a:rPr lang="en-US" dirty="0"/>
              <a:t>WIMPs (Weakly </a:t>
            </a:r>
            <a:r>
              <a:rPr lang="en-US" dirty="0" smtClean="0"/>
              <a:t>Interacting Massive Particles</a:t>
            </a:r>
            <a:r>
              <a:rPr lang="en-US" dirty="0"/>
              <a:t>)</a:t>
            </a:r>
          </a:p>
          <a:p>
            <a:pPr lvl="1"/>
            <a:r>
              <a:rPr lang="en-US" dirty="0" err="1" smtClean="0"/>
              <a:t>Axions</a:t>
            </a:r>
            <a:endParaRPr lang="en-US" dirty="0"/>
          </a:p>
          <a:p>
            <a:r>
              <a:rPr lang="en-US" dirty="0"/>
              <a:t>modified law of gravity at large </a:t>
            </a:r>
            <a:r>
              <a:rPr lang="en-US" dirty="0" smtClean="0"/>
              <a:t>distances</a:t>
            </a:r>
          </a:p>
          <a:p>
            <a:endParaRPr lang="en-US" dirty="0"/>
          </a:p>
        </p:txBody>
      </p:sp>
    </p:spTree>
    <p:extLst>
      <p:ext uri="{BB962C8B-B14F-4D97-AF65-F5344CB8AC3E}">
        <p14:creationId xmlns:p14="http://schemas.microsoft.com/office/powerpoint/2010/main" val="4041847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dark matter probes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9E57DC2-970A-4B3E-BB1C-7A09969E49DF}" type="slidenum">
              <a:rPr lang="en-US" smtClean="0"/>
              <a:pPr/>
              <a:t>29</a:t>
            </a:fld>
            <a:endParaRPr lang="en-US" dirty="0"/>
          </a:p>
        </p:txBody>
      </p:sp>
    </p:spTree>
    <p:extLst>
      <p:ext uri="{BB962C8B-B14F-4D97-AF65-F5344CB8AC3E}">
        <p14:creationId xmlns:p14="http://schemas.microsoft.com/office/powerpoint/2010/main" val="2876868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dark matter?</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9E57DC2-970A-4B3E-BB1C-7A09969E49DF}" type="slidenum">
              <a:rPr lang="en-US" smtClean="0"/>
              <a:pPr/>
              <a:t>3</a:t>
            </a:fld>
            <a:endParaRPr lang="en-US" dirty="0"/>
          </a:p>
        </p:txBody>
      </p:sp>
    </p:spTree>
    <p:extLst>
      <p:ext uri="{BB962C8B-B14F-4D97-AF65-F5344CB8AC3E}">
        <p14:creationId xmlns:p14="http://schemas.microsoft.com/office/powerpoint/2010/main" val="1913189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Detecting Dark Matter</a:t>
            </a:r>
          </a:p>
        </p:txBody>
      </p:sp>
      <p:sp>
        <p:nvSpPr>
          <p:cNvPr id="6148" name="Rectangle 3"/>
          <p:cNvSpPr>
            <a:spLocks noGrp="1" noChangeArrowheads="1"/>
          </p:cNvSpPr>
          <p:nvPr>
            <p:ph idx="1"/>
          </p:nvPr>
        </p:nvSpPr>
        <p:spPr/>
        <p:txBody>
          <a:bodyPr>
            <a:normAutofit/>
          </a:bodyPr>
          <a:lstStyle/>
          <a:p>
            <a:r>
              <a:rPr lang="en-US" altLang="en-US" dirty="0"/>
              <a:t>If dark matter is made up of sub-atomic particles, then millions, possibly billions, of such particles must pass through every square centimeter of the Earth each </a:t>
            </a:r>
            <a:r>
              <a:rPr lang="en-US" altLang="en-US" dirty="0" smtClean="0"/>
              <a:t>second.</a:t>
            </a:r>
          </a:p>
          <a:p>
            <a:r>
              <a:rPr lang="en-US" altLang="en-US" dirty="0" smtClean="0"/>
              <a:t>Many </a:t>
            </a:r>
            <a:r>
              <a:rPr lang="en-US" altLang="en-US" dirty="0"/>
              <a:t>experiments aim to test this hypothesis. Although WIMPs are popular search </a:t>
            </a:r>
            <a:r>
              <a:rPr lang="en-US" altLang="en-US" dirty="0" smtClean="0"/>
              <a:t>candidates, </a:t>
            </a:r>
            <a:r>
              <a:rPr lang="en-US" altLang="en-US" dirty="0"/>
              <a:t>the </a:t>
            </a:r>
            <a:r>
              <a:rPr lang="en-US" altLang="en-US" dirty="0" err="1"/>
              <a:t>Axion</a:t>
            </a:r>
            <a:r>
              <a:rPr lang="en-US" altLang="en-US" dirty="0"/>
              <a:t> Dark Matter Experiment (ADMX) searches for </a:t>
            </a:r>
            <a:r>
              <a:rPr lang="en-US" altLang="en-US" dirty="0" err="1"/>
              <a:t>axions</a:t>
            </a:r>
            <a:r>
              <a:rPr lang="en-US" altLang="en-US" dirty="0"/>
              <a:t>. </a:t>
            </a:r>
          </a:p>
          <a:p>
            <a:r>
              <a:rPr lang="en-US" altLang="en-US" dirty="0" smtClean="0"/>
              <a:t>These </a:t>
            </a:r>
            <a:r>
              <a:rPr lang="en-US" altLang="en-US" dirty="0"/>
              <a:t>experiments can be divided into two classes: </a:t>
            </a:r>
            <a:endParaRPr lang="en-US" altLang="en-US" dirty="0" smtClean="0"/>
          </a:p>
          <a:p>
            <a:pPr lvl="1"/>
            <a:r>
              <a:rPr lang="en-US" altLang="en-US" dirty="0" smtClean="0"/>
              <a:t>direct </a:t>
            </a:r>
            <a:r>
              <a:rPr lang="en-US" altLang="en-US" dirty="0"/>
              <a:t>detection experiments, which search for the scattering of dark matter particles off atomic nuclei within a detector; and </a:t>
            </a:r>
            <a:endParaRPr lang="en-US" altLang="en-US" dirty="0" smtClean="0"/>
          </a:p>
          <a:p>
            <a:pPr lvl="1"/>
            <a:r>
              <a:rPr lang="en-US" altLang="en-US" dirty="0" smtClean="0"/>
              <a:t>indirect </a:t>
            </a:r>
            <a:r>
              <a:rPr lang="en-US" altLang="en-US" dirty="0"/>
              <a:t>detection, which look for the products of dark matter particle </a:t>
            </a:r>
            <a:r>
              <a:rPr lang="en-US" altLang="en-US" dirty="0" smtClean="0"/>
              <a:t>annihilations </a:t>
            </a:r>
            <a:r>
              <a:rPr lang="en-US" altLang="en-US" dirty="0"/>
              <a:t>or decays</a:t>
            </a:r>
            <a:r>
              <a:rPr lang="en-US" altLang="en-US" dirty="0" smtClean="0"/>
              <a:t>.</a:t>
            </a:r>
            <a:endParaRPr lang="en-US" alt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30</a:t>
            </a:fld>
            <a:endParaRPr lang="en-US"/>
          </a:p>
        </p:txBody>
      </p:sp>
    </p:spTree>
    <p:extLst>
      <p:ext uri="{BB962C8B-B14F-4D97-AF65-F5344CB8AC3E}">
        <p14:creationId xmlns:p14="http://schemas.microsoft.com/office/powerpoint/2010/main" val="56184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dark matter summary</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9E57DC2-970A-4B3E-BB1C-7A09969E49DF}" type="slidenum">
              <a:rPr lang="en-US" smtClean="0"/>
              <a:pPr/>
              <a:t>31</a:t>
            </a:fld>
            <a:endParaRPr lang="en-US" dirty="0"/>
          </a:p>
        </p:txBody>
      </p:sp>
    </p:spTree>
    <p:extLst>
      <p:ext uri="{BB962C8B-B14F-4D97-AF65-F5344CB8AC3E}">
        <p14:creationId xmlns:p14="http://schemas.microsoft.com/office/powerpoint/2010/main" val="121051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Dark Matter Summary</a:t>
            </a:r>
          </a:p>
        </p:txBody>
      </p:sp>
      <p:sp>
        <p:nvSpPr>
          <p:cNvPr id="6148" name="Rectangle 3"/>
          <p:cNvSpPr>
            <a:spLocks noGrp="1" noChangeArrowheads="1"/>
          </p:cNvSpPr>
          <p:nvPr>
            <p:ph idx="1"/>
          </p:nvPr>
        </p:nvSpPr>
        <p:spPr/>
        <p:txBody>
          <a:bodyPr>
            <a:normAutofit/>
          </a:bodyPr>
          <a:lstStyle/>
          <a:p>
            <a:r>
              <a:rPr lang="en-US" altLang="en-US" dirty="0" smtClean="0"/>
              <a:t>Dark matter evidence includes</a:t>
            </a:r>
          </a:p>
          <a:p>
            <a:pPr lvl="1"/>
            <a:r>
              <a:rPr lang="en-US" altLang="en-US" dirty="0" smtClean="0"/>
              <a:t>galactic rotation curves</a:t>
            </a:r>
          </a:p>
          <a:p>
            <a:pPr lvl="1"/>
            <a:r>
              <a:rPr lang="en-US" altLang="en-US" dirty="0" smtClean="0"/>
              <a:t>velocities of objects in the halo</a:t>
            </a:r>
          </a:p>
          <a:p>
            <a:pPr lvl="1"/>
            <a:r>
              <a:rPr lang="en-US" altLang="en-US" dirty="0" smtClean="0"/>
              <a:t>velocities of galaxies in cluster</a:t>
            </a:r>
          </a:p>
          <a:p>
            <a:pPr lvl="1"/>
            <a:r>
              <a:rPr lang="en-US" altLang="en-US" dirty="0"/>
              <a:t>x-ray emitting gas around </a:t>
            </a:r>
            <a:r>
              <a:rPr lang="en-US" altLang="en-US" dirty="0" err="1"/>
              <a:t>ellipticals</a:t>
            </a:r>
            <a:endParaRPr lang="en-US" altLang="en-US" dirty="0"/>
          </a:p>
          <a:p>
            <a:pPr lvl="1"/>
            <a:r>
              <a:rPr lang="en-US" altLang="en-US" dirty="0" smtClean="0"/>
              <a:t>x-ray emitting gas in clusters</a:t>
            </a:r>
          </a:p>
          <a:p>
            <a:pPr lvl="1"/>
            <a:r>
              <a:rPr lang="en-US" altLang="en-US" dirty="0" smtClean="0"/>
              <a:t>gravitational lensing (weak and strong)</a:t>
            </a:r>
          </a:p>
          <a:p>
            <a:r>
              <a:rPr lang="en-US" altLang="en-US" dirty="0" smtClean="0"/>
              <a:t>Dark matter could be</a:t>
            </a:r>
          </a:p>
          <a:p>
            <a:pPr lvl="1"/>
            <a:r>
              <a:rPr lang="en-US" altLang="en-US" dirty="0" smtClean="0"/>
              <a:t>regular matter that does not emit much light</a:t>
            </a:r>
          </a:p>
          <a:p>
            <a:pPr lvl="1"/>
            <a:r>
              <a:rPr lang="en-US" altLang="en-US" dirty="0" smtClean="0"/>
              <a:t>exotic matter of an unknown nature</a:t>
            </a:r>
          </a:p>
          <a:p>
            <a:pPr lvl="1"/>
            <a:r>
              <a:rPr lang="en-US" altLang="en-US" dirty="0" smtClean="0"/>
              <a:t>nothing (effects due to misunderstanding of gravity)</a:t>
            </a:r>
          </a:p>
          <a:p>
            <a:r>
              <a:rPr lang="en-US" altLang="en-US" dirty="0" smtClean="0"/>
              <a:t>We are searching for the source of dark matter.</a:t>
            </a:r>
          </a:p>
          <a:p>
            <a:pPr lvl="1"/>
            <a:endParaRPr lang="en-US" alt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32</a:t>
            </a:fld>
            <a:endParaRPr lang="en-US"/>
          </a:p>
        </p:txBody>
      </p:sp>
    </p:spTree>
    <p:extLst>
      <p:ext uri="{BB962C8B-B14F-4D97-AF65-F5344CB8AC3E}">
        <p14:creationId xmlns:p14="http://schemas.microsoft.com/office/powerpoint/2010/main" val="72136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8">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8">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8">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Dark Matter</a:t>
            </a:r>
          </a:p>
        </p:txBody>
      </p:sp>
      <p:sp>
        <p:nvSpPr>
          <p:cNvPr id="6148" name="Rectangle 3"/>
          <p:cNvSpPr>
            <a:spLocks noGrp="1" noChangeArrowheads="1"/>
          </p:cNvSpPr>
          <p:nvPr>
            <p:ph idx="1"/>
          </p:nvPr>
        </p:nvSpPr>
        <p:spPr/>
        <p:txBody>
          <a:bodyPr>
            <a:normAutofit/>
          </a:bodyPr>
          <a:lstStyle/>
          <a:p>
            <a:r>
              <a:rPr lang="en-US" altLang="en-US" dirty="0" smtClean="0"/>
              <a:t>The term “dark matter” describes an unseen source that appears to affect measurements of the Universe just as does the matter that we can see.</a:t>
            </a:r>
          </a:p>
          <a:p>
            <a:r>
              <a:rPr lang="en-US" altLang="en-US" dirty="0" smtClean="0"/>
              <a:t>For instance, matter that we can see, such as the Sun, affects the orbits of planets (that we can see). </a:t>
            </a:r>
          </a:p>
          <a:p>
            <a:r>
              <a:rPr lang="en-US" altLang="en-US" dirty="0" smtClean="0"/>
              <a:t>Imagine that we could not see the Sun (but it was still there), but we could watch the planets orbit it. We might say that there is some mysterious “dark matter” that is causing the planets to orbit a common point.</a:t>
            </a:r>
          </a:p>
          <a:p>
            <a:r>
              <a:rPr lang="en-US" altLang="en-US" dirty="0" smtClean="0"/>
              <a:t>We cannot explain some measurements in the Universe just on the basis of what we can see and our knowledge of gravity.</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a:t>
            </a:fld>
            <a:endParaRPr lang="en-US"/>
          </a:p>
        </p:txBody>
      </p:sp>
    </p:spTree>
    <p:extLst>
      <p:ext uri="{BB962C8B-B14F-4D97-AF65-F5344CB8AC3E}">
        <p14:creationId xmlns:p14="http://schemas.microsoft.com/office/powerpoint/2010/main" val="329219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What Does “Dark” Mean?</a:t>
            </a:r>
            <a:endParaRPr lang="en-US" altLang="en-US" dirty="0" smtClean="0"/>
          </a:p>
        </p:txBody>
      </p:sp>
      <p:sp>
        <p:nvSpPr>
          <p:cNvPr id="6148" name="Rectangle 3"/>
          <p:cNvSpPr>
            <a:spLocks noGrp="1" noChangeArrowheads="1"/>
          </p:cNvSpPr>
          <p:nvPr>
            <p:ph idx="1"/>
          </p:nvPr>
        </p:nvSpPr>
        <p:spPr/>
        <p:txBody>
          <a:bodyPr/>
          <a:lstStyle/>
          <a:p>
            <a:r>
              <a:rPr lang="en-US" altLang="en-US" dirty="0" smtClean="0"/>
              <a:t>In the context of the term “dark matter,” the word “dark” means that we do not see it.</a:t>
            </a:r>
          </a:p>
          <a:p>
            <a:r>
              <a:rPr lang="en-US" altLang="en-US" dirty="0" smtClean="0"/>
              <a:t>What does “see” mean?</a:t>
            </a:r>
          </a:p>
          <a:p>
            <a:r>
              <a:rPr lang="en-US" altLang="en-US" dirty="0" smtClean="0"/>
              <a:t>“See” means that we have not detected photons from it.</a:t>
            </a:r>
          </a:p>
          <a:p>
            <a:r>
              <a:rPr lang="en-US" altLang="en-US" dirty="0" smtClean="0"/>
              <a:t>It could be that we aren’t looking in the right wavebands.</a:t>
            </a:r>
          </a:p>
          <a:p>
            <a:r>
              <a:rPr lang="en-US" altLang="en-US" dirty="0" smtClean="0"/>
              <a:t>Maybe dark matter doesn’t emit many photons.</a:t>
            </a:r>
          </a:p>
          <a:p>
            <a:r>
              <a:rPr lang="en-US" altLang="en-US" dirty="0" smtClean="0"/>
              <a:t>Maybe the effects of dark matter actually aren’t due to any kind of matter at all. </a:t>
            </a:r>
          </a:p>
          <a:p>
            <a:r>
              <a:rPr lang="en-US" altLang="en-US" dirty="0" smtClean="0"/>
              <a:t>That is, maybe the effects are just an artifact of the fact that we do not understand gravity (“oh, there goes gravity”).</a:t>
            </a:r>
          </a:p>
        </p:txBody>
      </p:sp>
      <p:sp>
        <p:nvSpPr>
          <p:cNvPr id="3" name="Slide Number Placeholder 2"/>
          <p:cNvSpPr>
            <a:spLocks noGrp="1"/>
          </p:cNvSpPr>
          <p:nvPr>
            <p:ph type="sldNum" sz="quarter" idx="12"/>
          </p:nvPr>
        </p:nvSpPr>
        <p:spPr/>
        <p:txBody>
          <a:bodyPr/>
          <a:lstStyle/>
          <a:p>
            <a:fld id="{A80E317C-2D38-45AD-93CC-2F339010EF5B}" type="slidenum">
              <a:rPr lang="en-US" smtClean="0"/>
              <a:pPr/>
              <a:t>5</a:t>
            </a:fld>
            <a:endParaRPr lang="en-US"/>
          </a:p>
        </p:txBody>
      </p:sp>
    </p:spTree>
    <p:extLst>
      <p:ext uri="{BB962C8B-B14F-4D97-AF65-F5344CB8AC3E}">
        <p14:creationId xmlns:p14="http://schemas.microsoft.com/office/powerpoint/2010/main" val="1209531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dark matter and Galactic </a:t>
            </a:r>
            <a:br>
              <a:rPr lang="en-US" dirty="0" smtClean="0"/>
            </a:br>
            <a:r>
              <a:rPr lang="en-US" dirty="0" smtClean="0"/>
              <a:t>Rotation curves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9E57DC2-970A-4B3E-BB1C-7A09969E49DF}" type="slidenum">
              <a:rPr lang="en-US" smtClean="0"/>
              <a:pPr/>
              <a:t>6</a:t>
            </a:fld>
            <a:endParaRPr lang="en-US" dirty="0"/>
          </a:p>
        </p:txBody>
      </p:sp>
    </p:spTree>
    <p:extLst>
      <p:ext uri="{BB962C8B-B14F-4D97-AF65-F5344CB8AC3E}">
        <p14:creationId xmlns:p14="http://schemas.microsoft.com/office/powerpoint/2010/main" val="579457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Galactic Rotation Curves</a:t>
            </a:r>
            <a:endParaRPr lang="en-US" altLang="en-US" dirty="0" smtClean="0"/>
          </a:p>
        </p:txBody>
      </p:sp>
      <p:sp>
        <p:nvSpPr>
          <p:cNvPr id="2" name="Content Placeholder 1"/>
          <p:cNvSpPr>
            <a:spLocks noGrp="1"/>
          </p:cNvSpPr>
          <p:nvPr>
            <p:ph idx="1"/>
          </p:nvPr>
        </p:nvSpPr>
        <p:spPr/>
        <p:txBody>
          <a:bodyPr>
            <a:normAutofit lnSpcReduction="10000"/>
          </a:bodyPr>
          <a:lstStyle/>
          <a:p>
            <a:r>
              <a:rPr lang="en-US" dirty="0" smtClean="0"/>
              <a:t>One way to estimate the mass of a point object is to measure the velocities of objects orbiting it.</a:t>
            </a:r>
          </a:p>
          <a:p>
            <a:r>
              <a:rPr lang="en-US" dirty="0" smtClean="0"/>
              <a:t>In a system in which the point mass dominates the whole mass of the system, like the Sun and planets, we expect the orbital velocities to decrease by 1/r</a:t>
            </a:r>
            <a:r>
              <a:rPr lang="en-US" baseline="30000" dirty="0" smtClean="0"/>
              <a:t>1/2</a:t>
            </a:r>
            <a:r>
              <a:rPr lang="en-US" dirty="0" smtClean="0"/>
              <a:t>. This is called the </a:t>
            </a:r>
            <a:r>
              <a:rPr lang="en-US" dirty="0" err="1" smtClean="0"/>
              <a:t>Keplerian</a:t>
            </a:r>
            <a:r>
              <a:rPr lang="en-US" dirty="0" smtClean="0"/>
              <a:t> case.</a:t>
            </a:r>
          </a:p>
          <a:p>
            <a:r>
              <a:rPr lang="en-US" dirty="0" smtClean="0"/>
              <a:t>The mass distribution in the Galaxy is a bit different.</a:t>
            </a:r>
          </a:p>
          <a:p>
            <a:r>
              <a:rPr lang="en-US" dirty="0" smtClean="0"/>
              <a:t>Its mass is extended, not just in a point.</a:t>
            </a:r>
          </a:p>
          <a:p>
            <a:r>
              <a:rPr lang="en-US" dirty="0" smtClean="0"/>
              <a:t>We observe that the orbital velocities do NOT decrease at all. They are roughly constant as a function of distance from the Galactic center. </a:t>
            </a:r>
          </a:p>
          <a:p>
            <a:r>
              <a:rPr lang="en-US" dirty="0" smtClean="0"/>
              <a:t>The “visible” distribution of matter falls as a function of distance.</a:t>
            </a:r>
          </a:p>
          <a:p>
            <a:r>
              <a:rPr lang="en-US" dirty="0" smtClean="0"/>
              <a:t>Therefore, their appears to be some “dark” matter.</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7</a:t>
            </a:fld>
            <a:endParaRPr lang="en-US"/>
          </a:p>
        </p:txBody>
      </p:sp>
    </p:spTree>
    <p:extLst>
      <p:ext uri="{BB962C8B-B14F-4D97-AF65-F5344CB8AC3E}">
        <p14:creationId xmlns:p14="http://schemas.microsoft.com/office/powerpoint/2010/main" val="319460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sz="3600" dirty="0" smtClean="0"/>
              <a:t>What Is Velocity Around Point Mass?</a:t>
            </a:r>
          </a:p>
        </p:txBody>
      </p:sp>
      <p:pic>
        <p:nvPicPr>
          <p:cNvPr id="5" name="Content Placeholder 4"/>
          <p:cNvPicPr>
            <a:picLocks noGrp="1" noChangeAspect="1"/>
          </p:cNvPicPr>
          <p:nvPr>
            <p:ph idx="1"/>
          </p:nvPr>
        </p:nvPicPr>
        <p:blipFill>
          <a:blip r:embed="rId2"/>
          <a:stretch>
            <a:fillRect/>
          </a:stretch>
        </p:blipFill>
        <p:spPr>
          <a:xfrm>
            <a:off x="1028700" y="1600576"/>
            <a:ext cx="7200900" cy="4723648"/>
          </a:xfrm>
          <a:prstGeom prst="rect">
            <a:avLst/>
          </a:prstGeom>
        </p:spPr>
      </p:pic>
      <p:sp>
        <p:nvSpPr>
          <p:cNvPr id="3" name="Slide Number Placeholder 2"/>
          <p:cNvSpPr>
            <a:spLocks noGrp="1"/>
          </p:cNvSpPr>
          <p:nvPr>
            <p:ph type="sldNum" sz="quarter" idx="12"/>
          </p:nvPr>
        </p:nvSpPr>
        <p:spPr/>
        <p:txBody>
          <a:bodyPr/>
          <a:lstStyle/>
          <a:p>
            <a:fld id="{A80E317C-2D38-45AD-93CC-2F339010EF5B}" type="slidenum">
              <a:rPr lang="en-US" smtClean="0"/>
              <a:pPr/>
              <a:t>8</a:t>
            </a:fld>
            <a:endParaRPr lang="en-US"/>
          </a:p>
        </p:txBody>
      </p:sp>
    </p:spTree>
    <p:extLst>
      <p:ext uri="{BB962C8B-B14F-4D97-AF65-F5344CB8AC3E}">
        <p14:creationId xmlns:p14="http://schemas.microsoft.com/office/powerpoint/2010/main" val="874832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sz="3600" dirty="0" smtClean="0"/>
              <a:t>Stellar Velocities and Dark Matter</a:t>
            </a:r>
          </a:p>
        </p:txBody>
      </p:sp>
      <p:sp>
        <p:nvSpPr>
          <p:cNvPr id="2" name="Content Placeholder 1"/>
          <p:cNvSpPr>
            <a:spLocks noGrp="1"/>
          </p:cNvSpPr>
          <p:nvPr>
            <p:ph idx="1"/>
          </p:nvPr>
        </p:nvSpPr>
        <p:spPr>
          <a:xfrm>
            <a:off x="1028700" y="1523999"/>
            <a:ext cx="7200900" cy="1447801"/>
          </a:xfrm>
        </p:spPr>
        <p:txBody>
          <a:bodyPr/>
          <a:lstStyle/>
          <a:p>
            <a:r>
              <a:rPr lang="en-US" dirty="0" smtClean="0"/>
              <a:t>The average rotational velocity does not fall as 1/r</a:t>
            </a:r>
            <a:r>
              <a:rPr lang="en-US" baseline="30000" dirty="0" smtClean="0"/>
              <a:t>1/2</a:t>
            </a:r>
            <a:r>
              <a:rPr lang="en-US" dirty="0" smtClean="0"/>
              <a:t>, as one would expect around a point mass, e.g. as in the </a:t>
            </a:r>
            <a:r>
              <a:rPr lang="en-US" dirty="0" err="1" smtClean="0"/>
              <a:t>Keplerian</a:t>
            </a:r>
            <a:r>
              <a:rPr lang="en-US" dirty="0" smtClean="0"/>
              <a:t> case.</a:t>
            </a:r>
          </a:p>
          <a:p>
            <a:r>
              <a:rPr lang="en-US" dirty="0" smtClean="0"/>
              <a:t>Instead, it appears to be constant. </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9</a:t>
            </a:fld>
            <a:endParaRPr lang="en-US"/>
          </a:p>
        </p:txBody>
      </p:sp>
      <mc:AlternateContent xmlns:mc="http://schemas.openxmlformats.org/markup-compatibility/2006" xmlns:a14="http://schemas.microsoft.com/office/drawing/2010/main">
        <mc:Choice Requires="a14">
          <p:sp>
            <p:nvSpPr>
              <p:cNvPr id="10" name="TextBox 9"/>
              <p:cNvSpPr txBox="1"/>
              <p:nvPr/>
            </p:nvSpPr>
            <p:spPr>
              <a:xfrm>
                <a:off x="1294244" y="3516555"/>
                <a:ext cx="6797310"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r>
                                <a:rPr lang="en-US" i="1">
                                  <a:latin typeface="Cambria Math" panose="02040503050406030204" pitchFamily="18" charset="0"/>
                                </a:rPr>
                                <m:t>(</m:t>
                              </m:r>
                              <m:r>
                                <a:rPr lang="en-US" b="0" i="1" smtClean="0">
                                  <a:latin typeface="Cambria Math" panose="02040503050406030204" pitchFamily="18" charset="0"/>
                                </a:rPr>
                                <m:t>𝑅</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𝑅</m:t>
                          </m:r>
                        </m:num>
                        <m:den>
                          <m:r>
                            <a:rPr lang="en-US" b="0" i="1" smtClean="0">
                              <a:latin typeface="Cambria Math" panose="02040503050406030204" pitchFamily="18" charset="0"/>
                            </a:rPr>
                            <m:t>𝐺</m:t>
                          </m:r>
                        </m:den>
                      </m:f>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𝐺</m:t>
                      </m:r>
                      <m:f>
                        <m:fPr>
                          <m:ctrlPr>
                            <a:rPr lang="en-US" b="0" i="1" smtClean="0">
                              <a:latin typeface="Cambria Math" panose="02040503050406030204" pitchFamily="18" charset="0"/>
                            </a:rPr>
                          </m:ctrlPr>
                        </m:fPr>
                        <m:num>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𝑅</m:t>
                              </m:r>
                            </m:e>
                          </m:d>
                        </m:num>
                        <m:den>
                          <m:r>
                            <a:rPr lang="en-US" b="0" i="1" smtClean="0">
                              <a:latin typeface="Cambria Math" panose="02040503050406030204" pitchFamily="18" charset="0"/>
                            </a:rPr>
                            <m:t>𝑅</m:t>
                          </m:r>
                        </m:den>
                      </m:f>
                      <m:r>
                        <a:rPr lang="en-US" b="0" i="1" smtClean="0">
                          <a:latin typeface="Cambria Math" panose="02040503050406030204" pitchFamily="18" charset="0"/>
                        </a:rPr>
                        <m:t>. </m:t>
                      </m:r>
                      <m:r>
                        <a:rPr lang="en-US" b="0" i="1" smtClean="0">
                          <a:latin typeface="Cambria Math" panose="02040503050406030204" pitchFamily="18" charset="0"/>
                        </a:rPr>
                        <m:t>𝐹𝑜𝑟</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𝑐𝑜𝑛𝑠𝑡𝑎𝑛𝑡</m:t>
                      </m:r>
                      <m:r>
                        <a:rPr lang="en-US" b="0" i="1" smtClean="0">
                          <a:latin typeface="Cambria Math" panose="02040503050406030204" pitchFamily="18" charset="0"/>
                        </a:rPr>
                        <m:t>, </m:t>
                      </m:r>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294244" y="3516555"/>
                <a:ext cx="6797310" cy="55585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30032" y="4106712"/>
                <a:ext cx="5483937"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rPr>
                            <m:t>𝑑𝑉</m:t>
                          </m:r>
                          <m:r>
                            <a:rPr lang="en-US" b="0" i="1" smtClean="0">
                              <a:latin typeface="Cambria Math" panose="02040503050406030204" pitchFamily="18" charset="0"/>
                            </a:rPr>
                            <m:t>=</m:t>
                          </m:r>
                        </m:e>
                      </m:nary>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rPr>
                            <m:t>𝑑</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𝐹𝑜𝑟</m:t>
                          </m:r>
                          <m:r>
                            <a:rPr lang="en-US" b="0" i="1" smtClean="0">
                              <a:latin typeface="Cambria Math" panose="02040503050406030204" pitchFamily="18" charset="0"/>
                            </a:rPr>
                            <m:t> </m:t>
                          </m:r>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𝜌</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2</m:t>
                              </m:r>
                            </m:sup>
                          </m:sSup>
                        </m:e>
                      </m:nary>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830032" y="4106712"/>
                <a:ext cx="5483937" cy="726546"/>
              </a:xfrm>
              <a:prstGeom prst="rect">
                <a:avLst/>
              </a:prstGeom>
              <a:blipFill>
                <a:blip r:embed="rId3"/>
                <a:stretch>
                  <a:fillRect/>
                </a:stretch>
              </a:blipFill>
            </p:spPr>
            <p:txBody>
              <a:bodyPr/>
              <a:lstStyle/>
              <a:p>
                <a:r>
                  <a:rPr lang="en-US">
                    <a:noFill/>
                  </a:rPr>
                  <a:t> </a:t>
                </a:r>
              </a:p>
            </p:txBody>
          </p:sp>
        </mc:Fallback>
      </mc:AlternateContent>
      <p:sp>
        <p:nvSpPr>
          <p:cNvPr id="12" name="Content Placeholder 1"/>
          <p:cNvSpPr txBox="1">
            <a:spLocks/>
          </p:cNvSpPr>
          <p:nvPr/>
        </p:nvSpPr>
        <p:spPr>
          <a:xfrm>
            <a:off x="1028700" y="4800600"/>
            <a:ext cx="7200900" cy="1447801"/>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r>
              <a:rPr lang="en-US" dirty="0" smtClean="0"/>
              <a:t>The stellar number density is falling at a much higher rate.</a:t>
            </a:r>
          </a:p>
          <a:p>
            <a:pPr fontAlgn="auto"/>
            <a:r>
              <a:rPr lang="en-US" dirty="0" smtClean="0"/>
              <a:t>Therefore, there must be some sort of matter that we cannot see in order to explain the velocities.</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946185" y="2928258"/>
                <a:ext cx="525163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𝐺</m:t>
                      </m:r>
                      <m:f>
                        <m:fPr>
                          <m:ctrlPr>
                            <a:rPr lang="en-US" b="0" i="1" smtClean="0">
                              <a:latin typeface="Cambria Math" panose="02040503050406030204" pitchFamily="18" charset="0"/>
                            </a:rPr>
                          </m:ctrlPr>
                        </m:fPr>
                        <m:num>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𝑅</m:t>
                              </m:r>
                            </m:e>
                          </m:d>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panose="02040503050406030204" pitchFamily="18" charset="0"/>
                        </a:rPr>
                        <m:t>𝑚𝑎</m:t>
                      </m:r>
                      <m:r>
                        <a:rPr lang="en-US" b="0" i="1" smtClean="0">
                          <a:latin typeface="Cambria Math" panose="02040503050406030204" pitchFamily="18" charset="0"/>
                        </a:rPr>
                        <m:t>=</m:t>
                      </m:r>
                      <m:r>
                        <a:rPr lang="en-US" b="0" i="1" smtClean="0">
                          <a:latin typeface="Cambria Math" panose="02040503050406030204" pitchFamily="18" charset="0"/>
                        </a:rPr>
                        <m:t>𝑚</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r>
                                <a:rPr lang="en-US" i="1">
                                  <a:latin typeface="Cambria Math" panose="02040503050406030204" pitchFamily="18" charset="0"/>
                                </a:rPr>
                                <m:t>(</m:t>
                              </m:r>
                              <m:r>
                                <a:rPr lang="en-US" b="0" i="1" smtClean="0">
                                  <a:latin typeface="Cambria Math" panose="02040503050406030204" pitchFamily="18" charset="0"/>
                                </a:rPr>
                                <m:t>𝑅</m:t>
                              </m:r>
                              <m:r>
                                <a:rPr lang="en-US" i="1">
                                  <a:latin typeface="Cambria Math" panose="02040503050406030204" pitchFamily="18" charset="0"/>
                                </a:rPr>
                                <m:t>)</m:t>
                              </m:r>
                            </m:e>
                            <m:sup>
                              <m:r>
                                <a:rPr lang="en-US" i="1">
                                  <a:latin typeface="Cambria Math" panose="02040503050406030204" pitchFamily="18" charset="0"/>
                                </a:rPr>
                                <m:t>2</m:t>
                              </m:r>
                            </m:sup>
                          </m:sSup>
                        </m:num>
                        <m:den>
                          <m:r>
                            <a:rPr lang="en-US" b="0" i="1" smtClean="0">
                              <a:latin typeface="Cambria Math" panose="02040503050406030204" pitchFamily="18" charset="0"/>
                            </a:rPr>
                            <m:t>𝑅</m:t>
                          </m:r>
                        </m:den>
                      </m:f>
                      <m:r>
                        <a:rPr lang="en-US" i="1">
                          <a:latin typeface="Cambria Math" panose="02040503050406030204" pitchFamily="18" charset="0"/>
                        </a:rPr>
                        <m:t>, </m:t>
                      </m:r>
                      <m:r>
                        <a:rPr lang="en-US" i="1">
                          <a:latin typeface="Cambria Math" panose="02040503050406030204" pitchFamily="18" charset="0"/>
                        </a:rPr>
                        <m:t>𝑠𝑜</m:t>
                      </m:r>
                      <m:r>
                        <a:rPr lang="en-US" b="0" i="1" smtClean="0">
                          <a:latin typeface="Cambria Math" panose="02040503050406030204" pitchFamily="18" charset="0"/>
                        </a:rPr>
                        <m:t> </m:t>
                      </m:r>
                      <m:r>
                        <a:rPr lang="en-US" i="1">
                          <a:latin typeface="Cambria Math" panose="02040503050406030204" pitchFamily="18" charset="0"/>
                        </a:rPr>
                        <m:t>𝐺</m:t>
                      </m:r>
                      <m:f>
                        <m:fPr>
                          <m:ctrlPr>
                            <a:rPr lang="en-US" i="1">
                              <a:latin typeface="Cambria Math" panose="02040503050406030204" pitchFamily="18" charset="0"/>
                            </a:rPr>
                          </m:ctrlPr>
                        </m:fPr>
                        <m:num>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𝑅</m:t>
                              </m:r>
                            </m:e>
                          </m:d>
                        </m:num>
                        <m:den>
                          <m:r>
                            <a:rPr lang="en-US" b="0" i="1" smtClean="0">
                              <a:latin typeface="Cambria Math" panose="02040503050406030204" pitchFamily="18" charset="0"/>
                            </a:rPr>
                            <m:t>𝑅</m:t>
                          </m:r>
                        </m:den>
                      </m:f>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e>
                        <m:sup>
                          <m:r>
                            <a:rPr lang="en-US" i="1">
                              <a:latin typeface="Cambria Math" panose="02040503050406030204" pitchFamily="18" charset="0"/>
                            </a:rPr>
                            <m:t>2</m:t>
                          </m:r>
                        </m:sup>
                      </m:sSup>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946185" y="2928258"/>
                <a:ext cx="5251630" cy="55399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01865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P spid="12" grpId="0" build="p"/>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4912</TotalTime>
  <Words>1481</Words>
  <Application>Microsoft Office PowerPoint</Application>
  <PresentationFormat>On-screen Show (4:3)</PresentationFormat>
  <Paragraphs>156</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Cambria Math</vt:lpstr>
      <vt:lpstr>Franklin Gothic Book</vt:lpstr>
      <vt:lpstr>Crop</vt:lpstr>
      <vt:lpstr>University Astronomy</vt:lpstr>
      <vt:lpstr>Aims and outline for this lecture</vt:lpstr>
      <vt:lpstr>what is dark matter?</vt:lpstr>
      <vt:lpstr>Dark Matter</vt:lpstr>
      <vt:lpstr>What Does “Dark” Mean?</vt:lpstr>
      <vt:lpstr>dark matter and Galactic  Rotation curves</vt:lpstr>
      <vt:lpstr>Galactic Rotation Curves</vt:lpstr>
      <vt:lpstr>What Is Velocity Around Point Mass?</vt:lpstr>
      <vt:lpstr>Stellar Velocities and Dark Matter</vt:lpstr>
      <vt:lpstr>Rotation Curve</vt:lpstr>
      <vt:lpstr>Other Spiral Galaxies</vt:lpstr>
      <vt:lpstr>Dark Matter in the Halo</vt:lpstr>
      <vt:lpstr>dark matter and Galaxy clusters</vt:lpstr>
      <vt:lpstr>Galaxies in Clusters</vt:lpstr>
      <vt:lpstr>Coma Cluster</vt:lpstr>
      <vt:lpstr>Coma Cluster</vt:lpstr>
      <vt:lpstr>dark matter and hot gas around elliptical galaxies</vt:lpstr>
      <vt:lpstr>M87</vt:lpstr>
      <vt:lpstr>M87 (x-ray)</vt:lpstr>
      <vt:lpstr>dark matter and gravitational lensing</vt:lpstr>
      <vt:lpstr>Gravitational Lensing</vt:lpstr>
      <vt:lpstr>Strong Lensing</vt:lpstr>
      <vt:lpstr>Gravitational Lensing</vt:lpstr>
      <vt:lpstr>Weak Lensing</vt:lpstr>
      <vt:lpstr>Weak Lensing</vt:lpstr>
      <vt:lpstr>LSST</vt:lpstr>
      <vt:lpstr>dark matter candidates</vt:lpstr>
      <vt:lpstr>Dark Matter</vt:lpstr>
      <vt:lpstr>dark matter probes</vt:lpstr>
      <vt:lpstr>Detecting Dark Matter</vt:lpstr>
      <vt:lpstr>dark matter summary</vt:lpstr>
      <vt:lpstr>Dark Matter Summary</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611</cp:revision>
  <dcterms:created xsi:type="dcterms:W3CDTF">2007-01-08T01:06:37Z</dcterms:created>
  <dcterms:modified xsi:type="dcterms:W3CDTF">2022-04-14T15:56:08Z</dcterms:modified>
</cp:coreProperties>
</file>