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9"/>
  </p:notesMasterIdLst>
  <p:sldIdLst>
    <p:sldId id="520" r:id="rId2"/>
    <p:sldId id="1723" r:id="rId3"/>
    <p:sldId id="1725" r:id="rId4"/>
    <p:sldId id="1699" r:id="rId5"/>
    <p:sldId id="1700" r:id="rId6"/>
    <p:sldId id="1701" r:id="rId7"/>
    <p:sldId id="1726" r:id="rId8"/>
    <p:sldId id="1721" r:id="rId9"/>
    <p:sldId id="1703" r:id="rId10"/>
    <p:sldId id="1720" r:id="rId11"/>
    <p:sldId id="1715" r:id="rId12"/>
    <p:sldId id="1722" r:id="rId13"/>
    <p:sldId id="1702" r:id="rId14"/>
    <p:sldId id="1714" r:id="rId15"/>
    <p:sldId id="1727" r:id="rId16"/>
    <p:sldId id="1704" r:id="rId17"/>
    <p:sldId id="1705" r:id="rId18"/>
    <p:sldId id="1706" r:id="rId19"/>
    <p:sldId id="1728" r:id="rId20"/>
    <p:sldId id="1708" r:id="rId21"/>
    <p:sldId id="1729" r:id="rId22"/>
    <p:sldId id="1709" r:id="rId23"/>
    <p:sldId id="1710" r:id="rId24"/>
    <p:sldId id="1711" r:id="rId25"/>
    <p:sldId id="1712" r:id="rId26"/>
    <p:sldId id="1713" r:id="rId27"/>
    <p:sldId id="1724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FF"/>
    <a:srgbClr val="00FF00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084" autoAdjust="0"/>
    <p:restoredTop sz="94640" autoAdjust="0"/>
  </p:normalViewPr>
  <p:slideViewPr>
    <p:cSldViewPr>
      <p:cViewPr varScale="1">
        <p:scale>
          <a:sx n="104" d="100"/>
          <a:sy n="104" d="100"/>
        </p:scale>
        <p:origin x="365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99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3" Type="http://schemas.openxmlformats.org/officeDocument/2006/relationships/slide" Target="slides/slide4.xml"/><Relationship Id="rId21" Type="http://schemas.openxmlformats.org/officeDocument/2006/relationships/slide" Target="slides/slide2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1.xml"/><Relationship Id="rId2" Type="http://schemas.openxmlformats.org/officeDocument/2006/relationships/slide" Target="slides/slide2.xml"/><Relationship Id="rId16" Type="http://schemas.openxmlformats.org/officeDocument/2006/relationships/slide" Target="slides/slide20.xml"/><Relationship Id="rId20" Type="http://schemas.openxmlformats.org/officeDocument/2006/relationships/slide" Target="slides/slide24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23" Type="http://schemas.openxmlformats.org/officeDocument/2006/relationships/slide" Target="slides/slide27.xml"/><Relationship Id="rId10" Type="http://schemas.openxmlformats.org/officeDocument/2006/relationships/slide" Target="slides/slide12.xml"/><Relationship Id="rId19" Type="http://schemas.openxmlformats.org/officeDocument/2006/relationships/slide" Target="slides/slide23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11A129-A1F6-4A06-834E-A9F511020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0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3797A3-D1BE-4603-B3D8-94DF49E7C3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09747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604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527047"/>
            <a:ext cx="3335840" cy="4572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527047"/>
            <a:ext cx="3335840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164FC-EDB3-4677-AD99-16BFEA955B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78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527048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60687"/>
            <a:ext cx="3335839" cy="3657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1527048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2460687"/>
            <a:ext cx="3335840" cy="3657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4909D-F225-49BD-B535-665D62BA7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1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464C3-F72B-4578-BA21-31D6575E06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36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CB930-2AD9-417C-B7C9-FD9DCB2CBC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765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363"/>
            <a:ext cx="8915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8A695-23A2-4F83-97B9-37C92BD5A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090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363"/>
            <a:ext cx="8915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36DDA-F617-45B1-9DAF-F9021562C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553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610431-892D-4A94-8C08-CB25A63EF6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27733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31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523999"/>
            <a:ext cx="72009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5958FB-8111-4A01-94AE-04E5FA4964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436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28" r:id="rId5"/>
    <p:sldLayoutId id="2147483729" r:id="rId6"/>
    <p:sldLayoutId id="2147483731" r:id="rId7"/>
    <p:sldLayoutId id="2147483732" r:id="rId8"/>
    <p:sldLayoutId id="2147483733" r:id="rId9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University Astronomy</a:t>
            </a:r>
            <a:endParaRPr lang="en-US" altLang="en-US" dirty="0" smtClean="0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Professor Don Figer</a:t>
            </a:r>
          </a:p>
          <a:p>
            <a:r>
              <a:rPr lang="en-US" dirty="0" smtClean="0"/>
              <a:t>Stellar Structure II</a:t>
            </a:r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797A3-D1BE-4603-B3D8-94DF49E7C3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Iron (</a:t>
            </a:r>
            <a:r>
              <a:rPr lang="en-US" altLang="en-US" dirty="0" err="1" smtClean="0"/>
              <a:t>FeV</a:t>
            </a:r>
            <a:r>
              <a:rPr lang="en-US" altLang="en-US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plots/fev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36" y="1524000"/>
            <a:ext cx="373742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</a:t>
            </a:r>
            <a:r>
              <a:rPr lang="en-US" altLang="en-US" baseline="30000" smtClean="0">
                <a:latin typeface="Symbol" panose="05050102010706020507" pitchFamily="18" charset="2"/>
              </a:rPr>
              <a:t>-</a:t>
            </a:r>
            <a:r>
              <a:rPr lang="en-US" altLang="en-US" smtClean="0"/>
              <a:t> Opacity</a:t>
            </a:r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What is H</a:t>
            </a:r>
            <a:r>
              <a:rPr lang="en-US" altLang="en-US" baseline="30000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?</a:t>
            </a:r>
          </a:p>
          <a:p>
            <a:r>
              <a:rPr lang="en-US" altLang="en-US" dirty="0" smtClean="0"/>
              <a:t>Where does the extra electron come from?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</a:t>
            </a:r>
            <a:r>
              <a:rPr lang="en-US" altLang="en-US" baseline="30000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 Opacity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H</a:t>
            </a:r>
            <a:r>
              <a:rPr lang="en-US" altLang="en-US" baseline="30000" dirty="0" smtClean="0">
                <a:latin typeface="Symbol" panose="05050102010706020507" pitchFamily="18" charset="2"/>
              </a:rPr>
              <a:t>- </a:t>
            </a:r>
            <a:r>
              <a:rPr lang="en-US" dirty="0" smtClean="0"/>
              <a:t>forms when there are excess free electrons that can combine with neutral hydrogen.</a:t>
            </a:r>
          </a:p>
          <a:p>
            <a:r>
              <a:rPr lang="en-US" dirty="0" smtClean="0"/>
              <a:t>The free electrons come from ionized metals, such as Na</a:t>
            </a:r>
            <a:r>
              <a:rPr lang="en-US" smtClean="0"/>
              <a:t>, K, </a:t>
            </a:r>
            <a:r>
              <a:rPr lang="en-US" dirty="0" smtClean="0"/>
              <a:t>Ca, and Al. </a:t>
            </a:r>
          </a:p>
          <a:p>
            <a:r>
              <a:rPr lang="en-US" dirty="0" smtClean="0"/>
              <a:t>Note that these metals have relatively low ionization potentials, so they do not require very high energy photons. </a:t>
            </a:r>
          </a:p>
          <a:p>
            <a:r>
              <a:rPr lang="en-US" dirty="0" smtClean="0"/>
              <a:t>This means that they can readily be ionized by starts with “average” temperatures.</a:t>
            </a:r>
          </a:p>
          <a:p>
            <a:r>
              <a:rPr lang="en-US" altLang="en-US" dirty="0"/>
              <a:t>H</a:t>
            </a:r>
            <a:r>
              <a:rPr lang="en-US" altLang="en-US" baseline="30000" dirty="0">
                <a:latin typeface="Symbol" panose="05050102010706020507" pitchFamily="18" charset="2"/>
              </a:rPr>
              <a:t>- </a:t>
            </a:r>
            <a:r>
              <a:rPr lang="en-US" dirty="0" smtClean="0"/>
              <a:t>has a very low ionization potential, corresponding to a wavelength of ~1.6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m.</a:t>
            </a:r>
          </a:p>
          <a:p>
            <a:r>
              <a:rPr lang="en-US" dirty="0" smtClean="0"/>
              <a:t>There is a “sweet spot” in temperature where it is high enough to ionize metals, providing free electrons, and low enough so that HI and </a:t>
            </a:r>
            <a:r>
              <a:rPr lang="en-US" altLang="en-US" dirty="0" smtClean="0"/>
              <a:t>H</a:t>
            </a:r>
            <a:r>
              <a:rPr lang="en-US" altLang="en-US" baseline="30000" dirty="0" smtClean="0">
                <a:latin typeface="Symbol" panose="05050102010706020507" pitchFamily="18" charset="2"/>
              </a:rPr>
              <a:t>- </a:t>
            </a:r>
            <a:r>
              <a:rPr lang="en-US" dirty="0" smtClean="0"/>
              <a:t>are not ionized. </a:t>
            </a:r>
          </a:p>
          <a:p>
            <a:r>
              <a:rPr lang="en-US" dirty="0" smtClean="0"/>
              <a:t>This temperature range is 3000 </a:t>
            </a:r>
            <a:r>
              <a:rPr lang="en-US" dirty="0"/>
              <a:t>to </a:t>
            </a:r>
            <a:r>
              <a:rPr lang="en-US" dirty="0" smtClean="0"/>
              <a:t>10000 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Dominant Opacity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the coolest stars, molecules provide the dominant source of opacity.</a:t>
            </a:r>
          </a:p>
          <a:p>
            <a:r>
              <a:rPr lang="en-US" altLang="en-US" dirty="0" smtClean="0"/>
              <a:t>Stars cooler than 7300 K (F0) have significant amounts of H</a:t>
            </a:r>
            <a:r>
              <a:rPr lang="en-US" altLang="en-US" baseline="30000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, so that is the dominant contributor to opacity.</a:t>
            </a:r>
          </a:p>
          <a:p>
            <a:r>
              <a:rPr lang="en-US" altLang="en-US" dirty="0" smtClean="0"/>
              <a:t>For somewhat hotter stars (A and B stars), photoionization is dominant.</a:t>
            </a:r>
          </a:p>
          <a:p>
            <a:r>
              <a:rPr lang="en-US" altLang="en-US" dirty="0" smtClean="0"/>
              <a:t>In O stars, He ionization and free-free absorption are dominant.</a:t>
            </a:r>
          </a:p>
          <a:p>
            <a:pPr lvl="1"/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Opacity vs. Mass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../_images/log_opacit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4" y="2133596"/>
            <a:ext cx="5486411" cy="36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91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Derivation of Equation of Radiative Transport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Derivation of Equation of Radiative Transport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662" y="1890712"/>
            <a:ext cx="55149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Derivation of Equation of Radiative Transport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8700" y="1523999"/>
            <a:ext cx="7200900" cy="685801"/>
          </a:xfrm>
        </p:spPr>
        <p:txBody>
          <a:bodyPr/>
          <a:lstStyle/>
          <a:p>
            <a:r>
              <a:rPr lang="en-US" dirty="0" smtClean="0"/>
              <a:t>We can relate the radiative flux through a volume element in a star to the temperature difference across that element.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0800" y="2267771"/>
                <a:ext cx="5638800" cy="8180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267771"/>
                <a:ext cx="5638800" cy="8180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/>
          <p:cNvSpPr txBox="1">
            <a:spLocks/>
          </p:cNvSpPr>
          <p:nvPr/>
        </p:nvSpPr>
        <p:spPr>
          <a:xfrm>
            <a:off x="1028700" y="3196212"/>
            <a:ext cx="7200900" cy="68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/>
              <a:t>Some of the flux is lost through absorption.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90800" y="3604850"/>
                <a:ext cx="3924372" cy="890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~−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𝜅𝜌</m:t>
                          </m:r>
                        </m:den>
                      </m:f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604850"/>
                <a:ext cx="3924372" cy="8909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4"/>
          <p:cNvSpPr txBox="1">
            <a:spLocks/>
          </p:cNvSpPr>
          <p:nvPr/>
        </p:nvSpPr>
        <p:spPr>
          <a:xfrm>
            <a:off x="1028700" y="4644012"/>
            <a:ext cx="7200900" cy="68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/>
              <a:t>The flux is related to the luminosity at a given radius.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0800" y="5052650"/>
                <a:ext cx="3924372" cy="8206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052650"/>
                <a:ext cx="3924372" cy="8206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43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10" grpId="0"/>
      <p:bldP spid="11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Derivation of Equation of Radiative Transport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8700" y="1523999"/>
            <a:ext cx="7200900" cy="685801"/>
          </a:xfrm>
        </p:spPr>
        <p:txBody>
          <a:bodyPr/>
          <a:lstStyle/>
          <a:p>
            <a:r>
              <a:rPr lang="en-US" dirty="0" smtClean="0"/>
              <a:t>Rearranging terms,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1100" y="2267771"/>
                <a:ext cx="7124700" cy="673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𝜅𝜌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𝜅𝜌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2267771"/>
                <a:ext cx="7124700" cy="673005"/>
              </a:xfrm>
              <a:prstGeom prst="rect">
                <a:avLst/>
              </a:prstGeom>
              <a:blipFill rotWithShape="0">
                <a:blip r:embed="rId2"/>
                <a:stretch>
                  <a:fillRect t="-363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/>
          <p:cNvSpPr txBox="1">
            <a:spLocks/>
          </p:cNvSpPr>
          <p:nvPr/>
        </p:nvSpPr>
        <p:spPr>
          <a:xfrm>
            <a:off x="1028700" y="3196212"/>
            <a:ext cx="7200900" cy="68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/>
              <a:t>Inverting, we find,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1100" y="3746595"/>
                <a:ext cx="7124700" cy="820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𝜅𝜌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3746595"/>
                <a:ext cx="7124700" cy="8208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4"/>
          <p:cNvSpPr txBox="1">
            <a:spLocks/>
          </p:cNvSpPr>
          <p:nvPr/>
        </p:nvSpPr>
        <p:spPr>
          <a:xfrm>
            <a:off x="1028700" y="4800599"/>
            <a:ext cx="7200900" cy="68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/>
              <a:t>Proper integration of angles gives the exact equation which differs by a factor of ¾ with respect to the one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convection vs. radiation and the sun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</a:t>
            </a:r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There are four equations of stellar structure</a:t>
            </a:r>
          </a:p>
          <a:p>
            <a:pPr lvl="1"/>
            <a:r>
              <a:rPr lang="en-US" altLang="en-US" dirty="0" smtClean="0"/>
              <a:t>conservation of mass, m(r)</a:t>
            </a:r>
          </a:p>
          <a:p>
            <a:pPr lvl="1"/>
            <a:r>
              <a:rPr lang="en-US" altLang="en-US" dirty="0" smtClean="0"/>
              <a:t>conservation of energy, L(r)</a:t>
            </a:r>
          </a:p>
          <a:p>
            <a:pPr lvl="1"/>
            <a:r>
              <a:rPr lang="en-US" altLang="en-US" dirty="0" smtClean="0"/>
              <a:t>hydrostatic equilibrium, </a:t>
            </a:r>
            <a:r>
              <a:rPr lang="en-US" altLang="en-US" dirty="0" smtClean="0">
                <a:latin typeface="Symbol" panose="05050102010706020507" pitchFamily="18" charset="2"/>
              </a:rPr>
              <a:t>r</a:t>
            </a:r>
            <a:r>
              <a:rPr lang="en-US" altLang="en-US" dirty="0" smtClean="0"/>
              <a:t>(r)</a:t>
            </a:r>
          </a:p>
          <a:p>
            <a:pPr lvl="1"/>
            <a:r>
              <a:rPr lang="en-US" altLang="en-US" dirty="0" smtClean="0"/>
              <a:t>energy transport, T(r)</a:t>
            </a:r>
          </a:p>
          <a:p>
            <a:r>
              <a:rPr lang="en-US" altLang="en-US" dirty="0" smtClean="0"/>
              <a:t>There are three additional ingredients</a:t>
            </a:r>
          </a:p>
          <a:p>
            <a:pPr lvl="1"/>
            <a:r>
              <a:rPr lang="en-US" altLang="en-US" dirty="0" smtClean="0"/>
              <a:t>equation of state, P(</a:t>
            </a:r>
            <a:r>
              <a:rPr lang="en-US" altLang="en-US" dirty="0" err="1" smtClean="0">
                <a:latin typeface="Symbol" panose="05050102010706020507" pitchFamily="18" charset="2"/>
              </a:rPr>
              <a:t>r</a:t>
            </a:r>
            <a:r>
              <a:rPr lang="en-US" altLang="en-US" dirty="0" err="1" smtClean="0"/>
              <a:t>,T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optical depth </a:t>
            </a:r>
            <a:r>
              <a:rPr lang="en-US" altLang="en-US" dirty="0" smtClean="0"/>
              <a:t>(</a:t>
            </a:r>
            <a:r>
              <a:rPr lang="en-US" altLang="en-US" dirty="0" smtClean="0">
                <a:latin typeface="Symbol" panose="05050102010706020507" pitchFamily="18" charset="2"/>
              </a:rPr>
              <a:t>t</a:t>
            </a:r>
            <a:r>
              <a:rPr lang="en-US" altLang="en-US" dirty="0" smtClean="0"/>
              <a:t>)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energy generation rate, f(</a:t>
            </a:r>
            <a:r>
              <a:rPr lang="en-US" altLang="en-US" dirty="0" err="1" smtClean="0">
                <a:latin typeface="Symbol" panose="05050102010706020507" pitchFamily="18" charset="2"/>
              </a:rPr>
              <a:t>r</a:t>
            </a:r>
            <a:r>
              <a:rPr lang="en-US" altLang="en-US" dirty="0" err="1" smtClean="0"/>
              <a:t>,T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We can combine the ingredients and equations to determine the stellar structure under a set of simplifying assumptions.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1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Radiative vs. Convection Transport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998" y="1524000"/>
            <a:ext cx="6348304" cy="4876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Radiative vs. Convection Transport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6" name="Picture 2" descr="https://upload.wikimedia.org/wikipedia/commons/7/75/Heat_Transfer_in_Stars.png?15837975602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40" y="1524000"/>
            <a:ext cx="686722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Transport in the Sun</a:t>
            </a:r>
            <a:endParaRPr lang="en-US" alt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804" y="1524000"/>
            <a:ext cx="5114692" cy="4876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Convection and Granules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189" y="1524000"/>
            <a:ext cx="645992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Detailed Model for 1 </a:t>
            </a:r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Sun</a:t>
            </a:r>
            <a:endParaRPr lang="en-US" altLang="en-US" baseline="-25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772" y="1524000"/>
            <a:ext cx="370275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Detailed Model for 3 </a:t>
            </a:r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Sun</a:t>
            </a:r>
            <a:endParaRPr lang="en-US" altLang="en-US" baseline="-25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394" y="1524000"/>
            <a:ext cx="375551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Detailed Model for 15 </a:t>
            </a:r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Sun</a:t>
            </a:r>
            <a:endParaRPr lang="en-US" altLang="en-US" baseline="-25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2916" y="1524000"/>
            <a:ext cx="379246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8" y="0"/>
            <a:ext cx="8941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/>
              <a:t>Radiative vs. Convection Transport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Energy is generally transported via radiation and convection in a star.</a:t>
            </a:r>
          </a:p>
          <a:p>
            <a:r>
              <a:rPr lang="en-US" altLang="en-US" dirty="0" smtClean="0"/>
              <a:t>The dominant transport mechanism depends on the temperature gradient and the opacity.</a:t>
            </a:r>
          </a:p>
          <a:p>
            <a:r>
              <a:rPr lang="en-US" altLang="en-US" dirty="0" smtClean="0"/>
              <a:t>For large opacities, the temperature gradient is high and the energy will be transported by convection.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Equation of Radiative Transport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523999"/>
            <a:ext cx="7200900" cy="838201"/>
          </a:xfrm>
        </p:spPr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The diffusion of radiative energy is given by Eddington’s equation.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09814" y="2667000"/>
                <a:ext cx="3924372" cy="820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𝜅𝜌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14" y="2667000"/>
                <a:ext cx="3924372" cy="8208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28700" y="3809999"/>
            <a:ext cx="7200900" cy="169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"/>
              </a:spcBef>
            </a:pPr>
            <a:r>
              <a:rPr lang="en-US" altLang="en-US" dirty="0">
                <a:latin typeface="Symbol" panose="05050102010706020507" pitchFamily="18" charset="2"/>
              </a:rPr>
              <a:t>k</a:t>
            </a:r>
            <a:r>
              <a:rPr lang="en-US" altLang="en-US" dirty="0" smtClean="0"/>
              <a:t> is the opacity, where </a:t>
            </a:r>
            <a:r>
              <a:rPr lang="en-US" altLang="en-US" dirty="0" smtClean="0">
                <a:latin typeface="Symbol" panose="05050102010706020507" pitchFamily="18" charset="2"/>
              </a:rPr>
              <a:t>k</a:t>
            </a:r>
            <a:r>
              <a:rPr lang="en-US" altLang="en-US" dirty="0" smtClean="0"/>
              <a:t>=</a:t>
            </a:r>
            <a:r>
              <a:rPr lang="en-US" altLang="en-US" dirty="0" smtClean="0">
                <a:latin typeface="Symbol" panose="05050102010706020507" pitchFamily="18" charset="2"/>
              </a:rPr>
              <a:t>t</a:t>
            </a:r>
            <a:r>
              <a:rPr lang="en-US" altLang="en-US" dirty="0" smtClean="0"/>
              <a:t>/</a:t>
            </a:r>
            <a:r>
              <a:rPr lang="en-US" altLang="en-US" dirty="0" err="1" smtClean="0">
                <a:latin typeface="Symbol" panose="05050102010706020507" pitchFamily="18" charset="2"/>
              </a:rPr>
              <a:t>r</a:t>
            </a:r>
            <a:r>
              <a:rPr lang="en-US" altLang="en-US" dirty="0" err="1" smtClean="0"/>
              <a:t>l</a:t>
            </a:r>
            <a:r>
              <a:rPr lang="en-US" altLang="en-US" dirty="0" smtClean="0"/>
              <a:t>, and has units of cm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/g. Think of it as the effective cross section for absorption/scattering per unit mass of material.</a:t>
            </a:r>
          </a:p>
        </p:txBody>
      </p:sp>
    </p:spTree>
    <p:extLst>
      <p:ext uri="{BB962C8B-B14F-4D97-AF65-F5344CB8AC3E}">
        <p14:creationId xmlns:p14="http://schemas.microsoft.com/office/powerpoint/2010/main" val="7568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Happens to a Photon?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happens to photons in a star?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Opacity</a:t>
            </a:r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opacity depends on the interactions between photons and particles.</a:t>
            </a:r>
          </a:p>
          <a:p>
            <a:r>
              <a:rPr lang="en-US" altLang="en-US" dirty="0" smtClean="0"/>
              <a:t>Common sources of opacity are:</a:t>
            </a:r>
          </a:p>
          <a:p>
            <a:pPr lvl="1"/>
            <a:r>
              <a:rPr lang="en-US" altLang="en-US" dirty="0" smtClean="0"/>
              <a:t>molecular transitions and dissociation</a:t>
            </a:r>
          </a:p>
          <a:p>
            <a:pPr lvl="1"/>
            <a:r>
              <a:rPr lang="en-US" altLang="en-US" dirty="0" smtClean="0"/>
              <a:t>excitation and de-excitation of atoms and ions (bound-bound)</a:t>
            </a:r>
          </a:p>
          <a:p>
            <a:pPr lvl="1"/>
            <a:r>
              <a:rPr lang="en-US" altLang="en-US" dirty="0" smtClean="0"/>
              <a:t>ionization (bound-free)</a:t>
            </a:r>
          </a:p>
          <a:p>
            <a:pPr lvl="1"/>
            <a:r>
              <a:rPr lang="en-US" altLang="en-US" dirty="0" smtClean="0"/>
              <a:t>electron scattering off protons/ions</a:t>
            </a:r>
          </a:p>
          <a:p>
            <a:pPr lvl="1"/>
            <a:r>
              <a:rPr lang="en-US" altLang="en-US" dirty="0" smtClean="0"/>
              <a:t>photon scattering off electrons (Thomson)</a:t>
            </a:r>
          </a:p>
          <a:p>
            <a:pPr lvl="1"/>
            <a:r>
              <a:rPr lang="en-US" altLang="en-US" dirty="0" smtClean="0"/>
              <a:t>photoionization of H</a:t>
            </a:r>
            <a:r>
              <a:rPr lang="en-US" altLang="en-US" baseline="30000" dirty="0">
                <a:latin typeface="Symbol" panose="05050102010706020507" pitchFamily="18" charset="2"/>
              </a:rPr>
              <a:t>-</a:t>
            </a:r>
            <a:r>
              <a:rPr lang="en-US" altLang="en-US" baseline="30000" dirty="0" smtClean="0"/>
              <a:t> </a:t>
            </a:r>
          </a:p>
          <a:p>
            <a:r>
              <a:rPr lang="en-US" altLang="en-US" dirty="0" smtClean="0"/>
              <a:t>The total opacity is the sum of all opacities.</a:t>
            </a:r>
          </a:p>
          <a:p>
            <a:pPr lvl="1"/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3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Atomic Transitions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025" y="1524000"/>
            <a:ext cx="5326250" cy="4876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"/>
  <p:tag name="MMPROD_UIDATA" val="&lt;database version=&quot;6.0&quot;&gt;&lt;object type=&quot;1&quot; unique_id=&quot;10001&quot;&gt;&lt;property id=&quot;20141&quot; value=&quot;1051446&quot;/&gt;&lt;property id=&quot;20144&quot; value=&quot;0&quot;/&gt;&lt;property id=&quot;20146&quot; value=&quot;0&quot;/&gt;&lt;property id=&quot;20147&quot; value=&quot;0&quot;/&gt;&lt;property id=&quot;20148&quot; value=&quot;0&quot;/&gt;&lt;property id=&quot;20180&quot; value=&quot;0&quot;/&gt;&lt;property id=&quot;20181&quot; value=&quot;0&quot;/&gt;&lt;property id=&quot;20191&quot; value=&quot;rit&quot;/&gt;&lt;property id=&quot;20192&quot; value=&quot;https://connect.rit.edu&quot;/&gt;&lt;property id=&quot;20193&quot; value=&quot;0&quot;/&gt;&lt;property id=&quot;20224&quot; value=&quot;C:\Documents and Settings\dffpci\Desktop&quot;/&gt;&lt;property id=&quot;20250&quot; value=&quot;6&quot;/&gt;&lt;property id=&quot;20251&quot; value=&quot;0&quot;/&gt;&lt;property id=&quot;20259&quot; value=&quot;0&quot;/&gt;&lt;property id=&quot;20262&quot; value=&quot;4496691&quot;/&gt;&lt;object type=&quot;4&quot; unique_id=&quot;10005&quot;&gt;&lt;/object&gt;&lt;object type=&quot;2&quot; unique_id=&quot;10006&quot;&gt;&lt;object type=&quot;3&quot; unique_id=&quot;10042&quot;&gt;&lt;property id=&quot;20148&quot; value=&quot;5&quot;/&gt;&lt;property id=&quot;20300&quot; value=&quot;Slide 1 - &amp;quot;Astronomical Observational Techniques and Instrumentation&amp;quot;&quot;/&gt;&lt;property id=&quot;20303&quot; value=&quot;-1&quot;/&gt;&lt;property id=&quot;20307&quot; value=&quot;520&quot;/&gt;&lt;property id=&quot;20309&quot; value=&quot;-1&quot;/&gt;&lt;/object&gt;&lt;object type=&quot;3&quot; unique_id=&quot;10043&quot;&gt;&lt;property id=&quot;20148&quot; value=&quot;5&quot;/&gt;&lt;property id=&quot;20300&quot; value=&quot;Slide 2 - &amp;quot;Aims and outline for this lecture&amp;quot;&quot;/&gt;&lt;property id=&quot;20303&quot; value=&quot;-1&quot;/&gt;&lt;property id=&quot;20307&quot; value=&quot;524&quot;/&gt;&lt;property id=&quot;20309&quot; value=&quot;-1&quot;/&gt;&lt;/object&gt;&lt;object type=&quot;3&quot; unique_id=&quot;10045&quot;&gt;&lt;property id=&quot;20148&quot; value=&quot;5&quot;/&gt;&lt;property id=&quot;20300&quot; value=&quot;Slide 4 - &amp;quot;Blackbody Radiation: Heat Transfer&amp;quot;&quot;/&gt;&lt;property id=&quot;20303&quot; value=&quot;-1&quot;/&gt;&lt;property id=&quot;20307&quot; value=&quot;392&quot;/&gt;&lt;property id=&quot;20309&quot; value=&quot;-1&quot;/&gt;&lt;/object&gt;&lt;object type=&quot;3&quot; unique_id=&quot;10046&quot;&gt;&lt;property id=&quot;20148&quot; value=&quot;5&quot;/&gt;&lt;property id=&quot;20300&quot; value=&quot;Slide 3 - &amp;quot;Blackbody Radiation: Energy Transfer&amp;quot;&quot;/&gt;&lt;property id=&quot;20303&quot; value=&quot;-1&quot;/&gt;&lt;property id=&quot;20307&quot; value=&quot;393&quot;/&gt;&lt;property id=&quot;20309&quot; value=&quot;-1&quot;/&gt;&lt;/object&gt;&lt;object type=&quot;3&quot; unique_id=&quot;10047&quot;&gt;&lt;property id=&quot;20148&quot; value=&quot;5&quot;/&gt;&lt;property id=&quot;20300&quot; value=&quot;Slide 6 - &amp;quot;Blackbody Radiation: Planck’s Equation&amp;quot;&quot;/&gt;&lt;property id=&quot;20303&quot; value=&quot;-1&quot;/&gt;&lt;property id=&quot;20307&quot; value=&quot;394&quot;/&gt;&lt;property id=&quot;20309&quot; value=&quot;-1&quot;/&gt;&lt;/object&gt;&lt;object type=&quot;3&quot; unique_id=&quot;10048&quot;&gt;&lt;property id=&quot;20148&quot; value=&quot;5&quot;/&gt;&lt;property id=&quot;20300&quot; value=&quot;Slide 8 - &amp;quot;Blackbody Radiation: Wein’s Displacement Law&amp;quot;&quot;/&gt;&lt;property id=&quot;20303&quot; value=&quot;-1&quot;/&gt;&lt;property id=&quot;20307&quot; value=&quot;395&quot;/&gt;&lt;property id=&quot;20309&quot; value=&quot;-1&quot;/&gt;&lt;/object&gt;&lt;object type=&quot;3&quot; unique_id=&quot;10049&quot;&gt;&lt;property id=&quot;20148&quot; value=&quot;5&quot;/&gt;&lt;property id=&quot;20300&quot; value=&quot;Slide 9 - &amp;quot;Blackbody Radiation: Stefan-Boltzmann Law &amp;quot;&quot;/&gt;&lt;property id=&quot;20303&quot; value=&quot;-1&quot;/&gt;&lt;property id=&quot;20307&quot; value=&quot;396&quot;/&gt;&lt;property id=&quot;20309&quot; value=&quot;-1&quot;/&gt;&lt;/object&gt;&lt;object type=&quot;3&quot; unique_id=&quot;10050&quot;&gt;&lt;property id=&quot;20148&quot; value=&quot;5&quot;/&gt;&lt;property id=&quot;20300&quot; value=&quot;Slide 5 - &amp;quot;Blackbody Radiation: Objects&amp;quot;&quot;/&gt;&lt;property id=&quot;20303&quot; value=&quot;-1&quot;/&gt;&lt;property id=&quot;20307&quot; value=&quot;397&quot;/&gt;&lt;property id=&quot;20309&quot; value=&quot;-1&quot;/&gt;&lt;/object&gt;&lt;object type=&quot;3&quot; unique_id=&quot;10064&quot;&gt;&lt;property id=&quot;20148&quot; value=&quot;5&quot;/&gt;&lt;property id=&quot;20300&quot; value=&quot;Slide 16 - &amp;quot;Hydrogen-like lines&amp;quot;&quot;/&gt;&lt;property id=&quot;20303&quot; value=&quot;-1&quot;/&gt;&lt;property id=&quot;20307&quot; value=&quot;263&quot;/&gt;&lt;property id=&quot;20309&quot; value=&quot;-1&quot;/&gt;&lt;/object&gt;&lt;object type=&quot;3&quot; unique_id=&quot;10075&quot;&gt;&lt;property id=&quot;20148&quot; value=&quot;5&quot;/&gt;&lt;property id=&quot;20300&quot; value=&quot;Slide 34 - &amp;quot;Theory of Everything&amp;quot;&quot;/&gt;&lt;property id=&quot;20303&quot; value=&quot;-1&quot;/&gt;&lt;property id=&quot;20307&quot; value=&quot;265&quot;/&gt;&lt;property id=&quot;20309&quot; value=&quot;-1&quot;/&gt;&lt;/object&gt;&lt;object type=&quot;3&quot; unique_id=&quot;10544&quot;&gt;&lt;property id=&quot;20148&quot; value=&quot;5&quot;/&gt;&lt;property id=&quot;20300&quot; value=&quot;Slide 10 - &amp;quot;Blackbody Radiation: SB Law, derivation&amp;quot;&quot;/&gt;&lt;property id=&quot;20303&quot; value=&quot;-1&quot;/&gt;&lt;property id=&quot;20307&quot; value=&quot;1170&quot;/&gt;&lt;property id=&quot;20309&quot; value=&quot;-1&quot;/&gt;&lt;/object&gt;&lt;object type=&quot;3&quot; unique_id=&quot;10824&quot;&gt;&lt;property id=&quot;20148&quot; value=&quot;5&quot;/&gt;&lt;property id=&quot;20300&quot; value=&quot;Slide 7 - &amp;quot;Blackbody Radiation: Curves&amp;quot;&quot;/&gt;&lt;property id=&quot;20303&quot; value=&quot;-1&quot;/&gt;&lt;property id=&quot;20307&quot; value=&quot;1557&quot;/&gt;&lt;property id=&quot;20309&quot; value=&quot;-1&quot;/&gt;&lt;/object&gt;&lt;object type=&quot;3&quot; unique_id=&quot;10826&quot;&gt;&lt;property id=&quot;20148&quot; value=&quot;5&quot;/&gt;&lt;property id=&quot;20300&quot; value=&quot;Slide 11 - &amp;quot;Interactions Between Charged Particles&amp;quot;&quot;/&gt;&lt;property id=&quot;20303&quot; value=&quot;-1&quot;/&gt;&lt;property id=&quot;20307&quot; value=&quot;1545&quot;/&gt;&lt;property id=&quot;20309&quot; value=&quot;-1&quot;/&gt;&lt;/object&gt;&lt;object type=&quot;3&quot; unique_id=&quot;10827&quot;&gt;&lt;property id=&quot;20148&quot; value=&quot;5&quot;/&gt;&lt;property id=&quot;20300&quot; value=&quot;Slide 13 - &amp;quot;Hydrogen emission lines&amp;quot;&quot;/&gt;&lt;property id=&quot;20303&quot; value=&quot;-1&quot;/&gt;&lt;property id=&quot;20307&quot; value=&quot;1544&quot;/&gt;&lt;property id=&quot;20309&quot; value=&quot;-1&quot;/&gt;&lt;/object&gt;&lt;object type=&quot;3&quot; unique_id=&quot;10828&quot;&gt;&lt;property id=&quot;20148&quot; value=&quot;5&quot;/&gt;&lt;property id=&quot;20300&quot; value=&quot;Slide 15 - &amp;quot;Helium and carbon atoms&amp;quot;&quot;/&gt;&lt;property id=&quot;20303&quot; value=&quot;-1&quot;/&gt;&lt;property id=&quot;20307&quot; value=&quot;1546&quot;/&gt;&lt;property id=&quot;20309&quot; value=&quot;-1&quot;/&gt;&lt;/object&gt;&lt;object type=&quot;3&quot; unique_id=&quot;10874&quot;&gt;&lt;property id=&quot;20148&quot; value=&quot;5&quot;/&gt;&lt;property id=&quot;20300&quot; value=&quot;Slide 17 - &amp;quot;Free-free (Bremsstrahlung) Emission&amp;quot;&quot;/&gt;&lt;property id=&quot;20303&quot; value=&quot;-1&quot;/&gt;&lt;property id=&quot;20307&quot; value=&quot;1571&quot;/&gt;&lt;property id=&quot;20309&quot; value=&quot;-1&quot;/&gt;&lt;/object&gt;&lt;object type=&quot;3&quot; unique_id=&quot;10875&quot;&gt;&lt;property id=&quot;20148&quot; value=&quot;5&quot;/&gt;&lt;property id=&quot;20300&quot; value=&quot;Slide 18 - &amp;quot;Bremsstrahlung Emission: Notes&amp;quot;&quot;/&gt;&lt;property id=&quot;20303&quot; value=&quot;-1&quot;/&gt;&lt;property id=&quot;20307&quot; value=&quot;1670&quot;/&gt;&lt;property id=&quot;20309&quot; value=&quot;-1&quot;/&gt;&lt;/object&gt;&lt;object type=&quot;3&quot; unique_id=&quot;10876&quot;&gt;&lt;property id=&quot;20148&quot; value=&quot;5&quot;/&gt;&lt;property id=&quot;20300&quot; value=&quot;Slide 19 - &amp;quot;Free-free Emission: Spectrum&amp;quot;&quot;/&gt;&lt;property id=&quot;20303&quot; value=&quot;-1&quot;/&gt;&lt;property id=&quot;20307&quot; value=&quot;1671&quot;/&gt;&lt;property id=&quot;20309&quot; value=&quot;-1&quot;/&gt;&lt;/object&gt;&lt;object type=&quot;3&quot; unique_id=&quot;10877&quot;&gt;&lt;property id=&quot;20148&quot; value=&quot;5&quot;/&gt;&lt;property id=&quot;20300&quot; value=&quot;Slide 20 - &amp;quot;Free-free Emission: Stromgren Sphere&amp;quot;&quot;/&gt;&lt;property id=&quot;20303&quot; value=&quot;-1&quot;/&gt;&lt;property id=&quot;20307&quot; value=&quot;1573&quot;/&gt;&lt;property id=&quot;20309&quot; value=&quot;-1&quot;/&gt;&lt;/object&gt;&lt;object type=&quot;3&quot; unique_id=&quot;10878&quot;&gt;&lt;property id=&quot;20148&quot; value=&quot;5&quot;/&gt;&lt;property id=&quot;20300&quot; value=&quot;Slide 23 - &amp;quot;Free-free Emission: Star Formation Region&amp;quot;&quot;/&gt;&lt;property id=&quot;20303&quot; value=&quot;-1&quot;/&gt;&lt;property id=&quot;20307&quot; value=&quot;1668&quot;/&gt;&lt;property id=&quot;20309&quot; value=&quot;-1&quot;/&gt;&lt;/object&gt;&lt;object type=&quot;3&quot; unique_id=&quot;10879&quot;&gt;&lt;property id=&quot;20148&quot; value=&quot;5&quot;/&gt;&lt;property id=&quot;20300&quot; value=&quot;Slide 24 - &amp;quot;Free-free Emission: Galaxy Cluster&amp;quot;&quot;/&gt;&lt;property id=&quot;20303&quot; value=&quot;-1&quot;/&gt;&lt;property id=&quot;20307&quot; value=&quot;1669&quot;/&gt;&lt;property id=&quot;20309&quot; value=&quot;-1&quot;/&gt;&lt;/object&gt;&lt;object type=&quot;3&quot; unique_id=&quot;10880&quot;&gt;&lt;property id=&quot;20148&quot; value=&quot;5&quot;/&gt;&lt;property id=&quot;20300&quot; value=&quot;Slide 25 - &amp;quot;Synchrotron Radiation&amp;quot;&quot;/&gt;&lt;property id=&quot;20303&quot; value=&quot;-1&quot;/&gt;&lt;property id=&quot;20307&quot; value=&quot;1565&quot;/&gt;&lt;property id=&quot;20309&quot; value=&quot;-1&quot;/&gt;&lt;/object&gt;&lt;object type=&quot;3&quot; unique_id=&quot;10881&quot;&gt;&lt;property id=&quot;20148&quot; value=&quot;5&quot;/&gt;&lt;property id=&quot;20300&quot; value=&quot;Slide 26 - &amp;quot;Synchrotron Radiation: Illustration&amp;quot;&quot;/&gt;&lt;property id=&quot;20303&quot; value=&quot;-1&quot;/&gt;&lt;property id=&quot;20307&quot; value=&quot;1567&quot;/&gt;&lt;property id=&quot;20309&quot; value=&quot;-1&quot;/&gt;&lt;/object&gt;&lt;object type=&quot;3&quot; unique_id=&quot;10882&quot;&gt;&lt;property id=&quot;20148&quot; value=&quot;5&quot;/&gt;&lt;property id=&quot;20300&quot; value=&quot;Slide 27 - &amp;quot;Synchrotron Radiation: M87 Jet&amp;quot;&quot;/&gt;&lt;property id=&quot;20303&quot; value=&quot;-1&quot;/&gt;&lt;property id=&quot;20307&quot; value=&quot;1566&quot;/&gt;&lt;property id=&quot;20309&quot; value=&quot;-1&quot;/&gt;&lt;/object&gt;&lt;object type=&quot;3&quot; unique_id=&quot;10883&quot;&gt;&lt;property id=&quot;20148&quot; value=&quot;5&quot;/&gt;&lt;property id=&quot;20300&quot; value=&quot;Slide 28 - &amp;quot;Synchrotron Radiation: Relations&amp;quot;&quot;/&gt;&lt;property id=&quot;20303&quot; value=&quot;-1&quot;/&gt;&lt;property id=&quot;20307&quot; value=&quot;1568&quot;/&gt;&lt;property id=&quot;20309&quot; value=&quot;-1&quot;/&gt;&lt;/object&gt;&lt;object type=&quot;3&quot; unique_id=&quot;10884&quot;&gt;&lt;property id=&quot;20148&quot; value=&quot;5&quot;/&gt;&lt;property id=&quot;20300&quot; value=&quot;Slide 31 - &amp;quot;Inverse Compton Scattering&amp;quot;&quot;/&gt;&lt;property id=&quot;20303&quot; value=&quot;-1&quot;/&gt;&lt;property id=&quot;20307&quot; value=&quot;1564&quot;/&gt;&lt;property id=&quot;20309&quot; value=&quot;-1&quot;/&gt;&lt;/object&gt;&lt;object type=&quot;3&quot; unique_id=&quot;10885&quot;&gt;&lt;property id=&quot;20148&quot; value=&quot;5&quot;/&gt;&lt;property id=&quot;20300&quot; value=&quot;Slide 33 - &amp;quot;Multiwavelength Spectrum: M82&amp;quot;&quot;/&gt;&lt;property id=&quot;20303&quot; value=&quot;-1&quot;/&gt;&lt;property id=&quot;20307&quot; value=&quot;1562&quot;/&gt;&lt;property id=&quot;20309&quot; value=&quot;-1&quot;/&gt;&lt;/object&gt;&lt;object type=&quot;3&quot; unique_id=&quot;11166&quot;&gt;&lt;property id=&quot;20148&quot; value=&quot;5&quot;/&gt;&lt;property id=&quot;20300&quot; value=&quot;Slide 29 - &amp;quot;Synchrotron Radiation: Spectrum&amp;quot;&quot;/&gt;&lt;property id=&quot;20307&quot; value=&quot;1672&quot;/&gt;&lt;/object&gt;&lt;object type=&quot;3&quot; unique_id=&quot;11391&quot;&gt;&lt;property id=&quot;20148&quot; value=&quot;5&quot;/&gt;&lt;property id=&quot;20300&quot; value=&quot;Slide 30 - &amp;quot;Synchrotron Radiation: Spectral Ageing&amp;quot;&quot;/&gt;&lt;property id=&quot;20307&quot; value=&quot;1673&quot;/&gt;&lt;/object&gt;&lt;object type=&quot;3&quot; unique_id=&quot;11590&quot;&gt;&lt;property id=&quot;20148&quot; value=&quot;5&quot;/&gt;&lt;property id=&quot;20300&quot; value=&quot;Slide 32 - &amp;quot;Inverse Compton Scattering: Spectrum&amp;quot;&quot;/&gt;&lt;property id=&quot;20307&quot; value=&quot;1674&quot;/&gt;&lt;/object&gt;&lt;object type=&quot;3&quot; unique_id=&quot;11932&quot;&gt;&lt;property id=&quot;20148&quot; value=&quot;5&quot;/&gt;&lt;property id=&quot;20300&quot; value=&quot;Slide 14 - &amp;quot;Hydrogen emission line series&amp;quot;&quot;/&gt;&lt;property id=&quot;20307&quot; value=&quot;1675&quot;/&gt;&lt;/object&gt;&lt;object type=&quot;3&quot; unique_id=&quot;28224&quot;&gt;&lt;property id=&quot;20148&quot; value=&quot;5&quot;/&gt;&lt;property id=&quot;20300&quot; value=&quot;Slide 12 - &amp;quot; Bound-Bound Emission-line radiation&amp;quot;&quot;/&gt;&lt;property id=&quot;20307&quot; value=&quot;1676&quot;/&gt;&lt;/object&gt;&lt;object type=&quot;3&quot; unique_id=&quot;28436&quot;&gt;&lt;property id=&quot;20148&quot; value=&quot;5&quot;/&gt;&lt;property id=&quot;20300&quot; value=&quot;Slide 21 - &amp;quot;Stromgren Sphere Radius: Derivation&amp;quot;&quot;/&gt;&lt;property id=&quot;20307&quot; value=&quot;1677&quot;/&gt;&lt;/object&gt;&lt;object type=&quot;3&quot; unique_id=&quot;28474&quot;&gt;&lt;property id=&quot;20148&quot; value=&quot;5&quot;/&gt;&lt;property id=&quot;20300&quot; value=&quot;Slide 22 - &amp;quot;Recombination Timescale: Derivation&amp;quot;&quot;/&gt;&lt;property id=&quot;20307&quot; value=&quot;1678&quot;/&gt;&lt;/object&gt;&lt;/object&gt;&lt;object type=&quot;8&quot; unique_id=&quot;10760&quot;&gt;&lt;/object&gt;&lt;/object&gt;&lt;/database&gt;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5062</TotalTime>
  <Words>634</Words>
  <Application>Microsoft Office PowerPoint</Application>
  <PresentationFormat>On-screen Show (4:3)</PresentationFormat>
  <Paragraphs>101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Cambria Math</vt:lpstr>
      <vt:lpstr>Franklin Gothic Book</vt:lpstr>
      <vt:lpstr>Symbol</vt:lpstr>
      <vt:lpstr>Crop</vt:lpstr>
      <vt:lpstr>University Astronomy</vt:lpstr>
      <vt:lpstr>Review</vt:lpstr>
      <vt:lpstr>heat transport</vt:lpstr>
      <vt:lpstr>Radiative vs. Convection Transport</vt:lpstr>
      <vt:lpstr>Equation of Radiative Transport</vt:lpstr>
      <vt:lpstr>What Happens to a Photon?</vt:lpstr>
      <vt:lpstr>opacity</vt:lpstr>
      <vt:lpstr>Opacity</vt:lpstr>
      <vt:lpstr>Atomic Transitions</vt:lpstr>
      <vt:lpstr>Iron (FeV)</vt:lpstr>
      <vt:lpstr>H- Opacity</vt:lpstr>
      <vt:lpstr>H- Opacity</vt:lpstr>
      <vt:lpstr>Dominant Opacity</vt:lpstr>
      <vt:lpstr>Opacity vs. Mass</vt:lpstr>
      <vt:lpstr>Derivation of Equation of Radiative Transport</vt:lpstr>
      <vt:lpstr>Derivation of Equation of Radiative Transport</vt:lpstr>
      <vt:lpstr>Derivation of Equation of Radiative Transport</vt:lpstr>
      <vt:lpstr>Derivation of Equation of Radiative Transport</vt:lpstr>
      <vt:lpstr>convection vs. radiation and the sun</vt:lpstr>
      <vt:lpstr>Radiative vs. Convection Transport</vt:lpstr>
      <vt:lpstr>Radiative vs. Convection Transport</vt:lpstr>
      <vt:lpstr>Transport in the Sun</vt:lpstr>
      <vt:lpstr>Convection and Granules</vt:lpstr>
      <vt:lpstr>Detailed Model for 1 MSun</vt:lpstr>
      <vt:lpstr>Detailed Model for 3 MSun</vt:lpstr>
      <vt:lpstr>Detailed Model for 15 MSun</vt:lpstr>
      <vt:lpstr>PowerPoint Presentation</vt:lpstr>
    </vt:vector>
  </TitlesOfParts>
  <Company>Center for Imaging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Figer</dc:creator>
  <cp:lastModifiedBy>Don Figer</cp:lastModifiedBy>
  <cp:revision>567</cp:revision>
  <dcterms:created xsi:type="dcterms:W3CDTF">2007-01-08T01:06:37Z</dcterms:created>
  <dcterms:modified xsi:type="dcterms:W3CDTF">2020-03-25T18:54:15Z</dcterms:modified>
</cp:coreProperties>
</file>