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37"/>
  </p:notesMasterIdLst>
  <p:sldIdLst>
    <p:sldId id="520" r:id="rId2"/>
    <p:sldId id="1696" r:id="rId3"/>
    <p:sldId id="1809" r:id="rId4"/>
    <p:sldId id="1837" r:id="rId5"/>
    <p:sldId id="1812" r:id="rId6"/>
    <p:sldId id="1813" r:id="rId7"/>
    <p:sldId id="1819" r:id="rId8"/>
    <p:sldId id="1827" r:id="rId9"/>
    <p:sldId id="1810" r:id="rId10"/>
    <p:sldId id="1811" r:id="rId11"/>
    <p:sldId id="1817" r:id="rId12"/>
    <p:sldId id="1829" r:id="rId13"/>
    <p:sldId id="1836" r:id="rId14"/>
    <p:sldId id="1830" r:id="rId15"/>
    <p:sldId id="1831" r:id="rId16"/>
    <p:sldId id="1832" r:id="rId17"/>
    <p:sldId id="1818" r:id="rId18"/>
    <p:sldId id="1824" r:id="rId19"/>
    <p:sldId id="1814" r:id="rId20"/>
    <p:sldId id="1820" r:id="rId21"/>
    <p:sldId id="1821" r:id="rId22"/>
    <p:sldId id="1823" r:id="rId23"/>
    <p:sldId id="1822" r:id="rId24"/>
    <p:sldId id="1815" r:id="rId25"/>
    <p:sldId id="1825" r:id="rId26"/>
    <p:sldId id="1816" r:id="rId27"/>
    <p:sldId id="1826" r:id="rId28"/>
    <p:sldId id="1838" r:id="rId29"/>
    <p:sldId id="1835" r:id="rId30"/>
    <p:sldId id="1828" r:id="rId31"/>
    <p:sldId id="1833" r:id="rId32"/>
    <p:sldId id="1834" r:id="rId33"/>
    <p:sldId id="1841" r:id="rId34"/>
    <p:sldId id="1839" r:id="rId35"/>
    <p:sldId id="1840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04" autoAdjust="0"/>
    <p:restoredTop sz="92546" autoAdjust="0"/>
  </p:normalViewPr>
  <p:slideViewPr>
    <p:cSldViewPr>
      <p:cViewPr varScale="1">
        <p:scale>
          <a:sx n="95" d="100"/>
          <a:sy n="95" d="100"/>
        </p:scale>
        <p:origin x="5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328"/>
    </p:cViewPr>
  </p:sorterViewPr>
  <p:notesViewPr>
    <p:cSldViewPr>
      <p:cViewPr varScale="1">
        <p:scale>
          <a:sx n="58" d="100"/>
          <a:sy n="58" d="100"/>
        </p:scale>
        <p:origin x="-99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11A129-A1F6-4A06-834E-A9F51102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4390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58396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6118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752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176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08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9796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52022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8463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42881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145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6533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6496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9752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7434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3274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6353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5562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9329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9578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8670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7397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766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0439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51982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57314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92300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4812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2758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4597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2793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5E8B054-050A-4A44-8C32-EBF0EFD1DD19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9298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F5FDA8-DC01-4AFA-A562-0AEC6340B663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884613" y="0"/>
            <a:ext cx="29733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884613" y="8683625"/>
            <a:ext cx="2973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43" tIns="44435" rIns="92043" bIns="44435" anchor="b"/>
          <a:lstStyle>
            <a:lvl1pPr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</a:pPr>
            <a:r>
              <a:rPr lang="en-US" altLang="en-US">
                <a:latin typeface="Times New Roman" pitchFamily="18" charset="0"/>
              </a:rPr>
              <a:t>2</a:t>
            </a:r>
          </a:p>
        </p:txBody>
      </p:sp>
      <p:sp>
        <p:nvSpPr>
          <p:cNvPr id="87045" name="Rectangle 4"/>
          <p:cNvSpPr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6" name="Rectangle 5"/>
          <p:cNvSpPr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/>
          </a:p>
        </p:txBody>
      </p:sp>
      <p:sp>
        <p:nvSpPr>
          <p:cNvPr id="87047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75" y="2468563"/>
            <a:ext cx="0" cy="0"/>
          </a:xfrm>
          <a:ln w="12700" cap="flat"/>
        </p:spPr>
      </p:sp>
      <p:sp>
        <p:nvSpPr>
          <p:cNvPr id="8704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0787" cy="4116388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3" tIns="44435" rIns="92043" bIns="44435"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622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09747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40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33272" y="3886200"/>
            <a:ext cx="7205472" cy="2286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738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6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2590801"/>
            <a:ext cx="7200900" cy="38625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022644" y="1493721"/>
            <a:ext cx="7200900" cy="1097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731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527047"/>
            <a:ext cx="3335840" cy="4572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1527047"/>
            <a:ext cx="3335840" cy="4572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164FC-EDB3-4677-AD99-16BFEA955B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478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2460687"/>
            <a:ext cx="3335839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1527048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2460687"/>
            <a:ext cx="3335840" cy="36576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4909D-F225-49BD-B535-665D62BA7E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12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336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4CB930-2AD9-417C-B7C9-FD9DCB2CBC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6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8A695-23A2-4F83-97B9-37C92BD5A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70909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363"/>
            <a:ext cx="8915400" cy="5794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36DDA-F617-45B1-9DAF-F9021562C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5538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3999"/>
            <a:ext cx="7200900" cy="4876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C5958FB-8111-4A01-94AE-04E5FA4964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43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34" r:id="rId3"/>
    <p:sldLayoutId id="2147483726" r:id="rId4"/>
    <p:sldLayoutId id="2147483727" r:id="rId5"/>
    <p:sldLayoutId id="2147483728" r:id="rId6"/>
    <p:sldLayoutId id="2147483729" r:id="rId7"/>
    <p:sldLayoutId id="2147483731" r:id="rId8"/>
    <p:sldLayoutId id="2147483732" r:id="rId9"/>
    <p:sldLayoutId id="2147483733" r:id="rId10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/>
              <a:t>University Astronomy</a:t>
            </a:r>
            <a:endParaRPr lang="en-US" altLang="en-US" dirty="0" smtClean="0"/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Professor Don Figer</a:t>
            </a:r>
          </a:p>
          <a:p>
            <a:pPr eaLnBrk="1" hangingPunct="1"/>
            <a:r>
              <a:rPr lang="en-US" altLang="en-US" dirty="0" smtClean="0"/>
              <a:t>Stellar Classification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797A3-D1BE-4603-B3D8-94DF49E7C3B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Emission/Absorption Lines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9464C3-F72B-4578-BA21-31D6575E063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Content Placeholder 6" descr="Figure1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2090737"/>
            <a:ext cx="6029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827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Spectrum of Sun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6" name="Picture 2" descr="https://solarsystem.nasa.gov/system/resources/detail_files/390_highresolutionsolarspectrum1200w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802130"/>
            <a:ext cx="7200900" cy="4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00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Absorption Lines and Temperature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Absorption lines are a sign that atoms are absorbing photons.</a:t>
            </a:r>
          </a:p>
          <a:p>
            <a:r>
              <a:rPr lang="en-US" dirty="0" smtClean="0"/>
              <a:t>The wavelength of an absorption line is related to the energy of the photon that is absorbed, i.e.,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=</a:t>
            </a:r>
            <a:r>
              <a:rPr lang="en-US" dirty="0" err="1" smtClean="0"/>
              <a:t>hc</a:t>
            </a:r>
            <a:r>
              <a:rPr lang="en-US" dirty="0" smtClean="0"/>
              <a:t>/E.</a:t>
            </a:r>
          </a:p>
          <a:p>
            <a:r>
              <a:rPr lang="en-US" dirty="0" smtClean="0"/>
              <a:t>For electronic transitions, that energy is equal to the different between the energies of the two levels between which the electron transitions.</a:t>
            </a:r>
          </a:p>
          <a:p>
            <a:r>
              <a:rPr lang="en-US" dirty="0" smtClean="0"/>
              <a:t>In order for an electron to transition from a lower to higher energy state, it first needs to be in the lower state.</a:t>
            </a:r>
          </a:p>
          <a:p>
            <a:r>
              <a:rPr lang="en-US" dirty="0" smtClean="0"/>
              <a:t>The population of states is related to temperature (atoms bumping into each other and sharing energy).</a:t>
            </a:r>
          </a:p>
          <a:p>
            <a:r>
              <a:rPr lang="en-US" dirty="0" smtClean="0"/>
              <a:t>If the temperature is high, electrons can </a:t>
            </a:r>
            <a:r>
              <a:rPr lang="en-US" dirty="0" err="1" smtClean="0"/>
              <a:t>collisionally</a:t>
            </a:r>
            <a:r>
              <a:rPr lang="en-US" dirty="0" smtClean="0"/>
              <a:t> receive energy and occupy higher energy states.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69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Balmer Lines Peak at A0</a:t>
            </a:r>
            <a:endParaRPr lang="en-US" altLang="en-US" dirty="0" smtClean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6670" y="2590800"/>
            <a:ext cx="5864960" cy="386238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E317C-2D38-45AD-93CC-2F339010EF5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mtClean="0"/>
              <a:t>Balmer absorption lines correspond to transitions from the n=2 level of hydrogen. Cold gas populates n=1. Hot gas is ionized. So, the peak is at intermediate temperatures.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87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Lines vs. Temperature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5566" y="2590800"/>
            <a:ext cx="5807168" cy="38623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The plot shows strengths for absorption lines from various ions. The peaks correspond to the temperature of the gas that most efficiently populates the lower energy states.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426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Number vs. Level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0896" y="2590800"/>
            <a:ext cx="4876507" cy="38623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The plot shows the relative number of electrons in the n=2 state of hydrogen versus all levels. Notice that the peak is around 10,000 K, where </a:t>
            </a:r>
            <a:r>
              <a:rPr lang="en-US" dirty="0" err="1" smtClean="0"/>
              <a:t>Balmer</a:t>
            </a:r>
            <a:r>
              <a:rPr lang="en-US" dirty="0" smtClean="0"/>
              <a:t> lines peak.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98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Number vs. Ionization State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006" y="2590800"/>
            <a:ext cx="4974287" cy="38623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The plot shows the relative number of ionized hydrogen atoms in a gas versus all atoms as a function of temperature. Note that almost all hydrogen is ionized beyond T~12,000 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168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Spectrum of Chromosphere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8700" y="2718421"/>
            <a:ext cx="7200900" cy="36071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 smtClean="0"/>
              <a:t>The chromosphere must be quite hot, according to this spectrum. Note the present of high ionization states, i.e., </a:t>
            </a:r>
            <a:r>
              <a:rPr lang="en-US" dirty="0" err="1" smtClean="0"/>
              <a:t>FeV</a:t>
            </a:r>
            <a:r>
              <a:rPr lang="en-US" dirty="0" smtClean="0"/>
              <a:t> at 441 nm.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437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Original Spectra from Harvard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80058" y="1524000"/>
            <a:ext cx="549818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43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Luminosity Class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William </a:t>
            </a:r>
            <a:r>
              <a:rPr lang="en-US" dirty="0"/>
              <a:t>Wilson Morgan and Philip C </a:t>
            </a:r>
            <a:r>
              <a:rPr lang="en-US" dirty="0" smtClean="0"/>
              <a:t>Keenan established a luminosity classification system to distinguish between stars with the same temperature but very different luminosity.</a:t>
            </a:r>
          </a:p>
          <a:p>
            <a:r>
              <a:rPr lang="en-US" dirty="0" smtClean="0"/>
              <a:t>While the Sun is a G2V star (a dwarf), a supergiant of the same temperature would be classified as a G2I star.</a:t>
            </a:r>
          </a:p>
          <a:p>
            <a:r>
              <a:rPr lang="en-US" dirty="0" smtClean="0"/>
              <a:t>Luminosity class can change as the star ages. </a:t>
            </a:r>
          </a:p>
          <a:p>
            <a:r>
              <a:rPr lang="en-US" dirty="0" smtClean="0"/>
              <a:t>For instance, the Sun will become an MIII star (a red giant) eventually when it expands to be roughly 2 AU in diameter, or a few hundred times its current size.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09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Aims and outline for this lecture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introduce stellar classification system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spectral type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luminosity </a:t>
            </a:r>
            <a:r>
              <a:rPr lang="en-US" altLang="en-US" dirty="0" smtClean="0"/>
              <a:t>class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describe some stars that are not on the main sequence</a:t>
            </a:r>
            <a:endParaRPr lang="en-US" altLang="en-US" dirty="0" smtClean="0"/>
          </a:p>
          <a:p>
            <a:pPr eaLnBrk="1" hangingPunct="1">
              <a:spcBef>
                <a:spcPct val="5000"/>
              </a:spcBef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err="1" smtClean="0"/>
              <a:t>Hertzsprung</a:t>
            </a:r>
            <a:r>
              <a:rPr lang="en-US" altLang="en-US" sz="3600" dirty="0" smtClean="0"/>
              <a:t>-Russel (HR)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0706" y="1524000"/>
            <a:ext cx="505688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13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HR Diagram Schematic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4059" y="1524000"/>
            <a:ext cx="665018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41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HR Diagram Star Size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Stellar radius is a function of luminosity and temperature. Remember, L=4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T</a:t>
            </a:r>
            <a:r>
              <a:rPr lang="en-US" baseline="30000" dirty="0" smtClean="0"/>
              <a:t>4</a:t>
            </a:r>
            <a:r>
              <a:rPr lang="en-US" dirty="0" smtClean="0"/>
              <a:t>.</a:t>
            </a:r>
          </a:p>
          <a:p>
            <a:r>
              <a:rPr lang="en-US" dirty="0" smtClean="0"/>
              <a:t>Radii increase to the upper right of the HRD.</a:t>
            </a:r>
          </a:p>
          <a:p>
            <a:r>
              <a:rPr lang="en-US" dirty="0" smtClean="0"/>
              <a:t>The radii on the MS do not vary by much.</a:t>
            </a:r>
          </a:p>
          <a:p>
            <a:r>
              <a:rPr lang="en-US" dirty="0" smtClean="0"/>
              <a:t>Giants and </a:t>
            </a:r>
            <a:r>
              <a:rPr lang="en-US" dirty="0" err="1" smtClean="0"/>
              <a:t>supergiants</a:t>
            </a:r>
            <a:r>
              <a:rPr lang="en-US" dirty="0" smtClean="0"/>
              <a:t> have very large radii, but notice the radius is not the only variable that distinguish them (also luminosity).</a:t>
            </a:r>
            <a:endParaRPr lang="en-US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1590547"/>
            <a:ext cx="3335337" cy="44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1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HR Diagram Common Stars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80" b="243"/>
          <a:stretch/>
        </p:blipFill>
        <p:spPr>
          <a:xfrm>
            <a:off x="2833075" y="1524000"/>
            <a:ext cx="3567725" cy="486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5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Extensions to Cooler Stars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 Dwarfs are cooler than M stars with T~1300-2500 K.</a:t>
            </a:r>
          </a:p>
          <a:p>
            <a:r>
              <a:rPr lang="en-US" dirty="0" smtClean="0"/>
              <a:t>They are “brown dwarfs.”</a:t>
            </a:r>
          </a:p>
          <a:p>
            <a:r>
              <a:rPr lang="en-US" dirty="0" smtClean="0"/>
              <a:t>They have too little mass for fusion (below 0.08 </a:t>
            </a:r>
            <a:r>
              <a:rPr lang="en-US" dirty="0" err="1" smtClean="0"/>
              <a:t>Msun</a:t>
            </a:r>
            <a:r>
              <a:rPr lang="en-US" dirty="0" smtClean="0"/>
              <a:t> limit).</a:t>
            </a:r>
          </a:p>
          <a:p>
            <a:r>
              <a:rPr lang="en-US" dirty="0" smtClean="0"/>
              <a:t>M~15 to 75 times the mass of Jupiter.</a:t>
            </a:r>
          </a:p>
          <a:p>
            <a:r>
              <a:rPr lang="en-US" dirty="0" smtClean="0"/>
              <a:t>Why use “L?”</a:t>
            </a:r>
          </a:p>
          <a:p>
            <a:r>
              <a:rPr lang="en-US" dirty="0" smtClean="0"/>
              <a:t>It was an available letter near M.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94263" y="2145506"/>
            <a:ext cx="3335337" cy="333533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81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 Dwarfs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0750" y="1524000"/>
            <a:ext cx="48768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34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Other Types of Stars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stars do not have spectra like those of stars in the MK spectral system.</a:t>
            </a:r>
          </a:p>
          <a:p>
            <a:r>
              <a:rPr lang="en-US" dirty="0" smtClean="0"/>
              <a:t>For example, a Wolf-</a:t>
            </a:r>
            <a:r>
              <a:rPr lang="en-US" dirty="0" err="1" smtClean="0"/>
              <a:t>Rayet</a:t>
            </a:r>
            <a:r>
              <a:rPr lang="en-US" dirty="0" smtClean="0"/>
              <a:t> star might have a temperature like that of O5 and be in a luminosity class of I, but it has an emission-line spectrum.</a:t>
            </a:r>
          </a:p>
          <a:p>
            <a:r>
              <a:rPr lang="en-US" dirty="0" smtClean="0"/>
              <a:t>The emission lines are formed in the wind of the star. </a:t>
            </a:r>
          </a:p>
          <a:p>
            <a:r>
              <a:rPr lang="en-US" dirty="0" smtClean="0"/>
              <a:t>For this reason, their spectral type is usually referred to as WN (WR star with nitrogen emission lines), WC </a:t>
            </a:r>
            <a:r>
              <a:rPr lang="en-US" dirty="0"/>
              <a:t>(WR star with </a:t>
            </a:r>
            <a:r>
              <a:rPr lang="en-US" dirty="0" smtClean="0"/>
              <a:t>carbon emission </a:t>
            </a:r>
            <a:r>
              <a:rPr lang="en-US" dirty="0"/>
              <a:t>lines</a:t>
            </a:r>
            <a:r>
              <a:rPr lang="en-US" dirty="0" smtClean="0"/>
              <a:t>), or WO </a:t>
            </a:r>
            <a:r>
              <a:rPr lang="en-US" dirty="0"/>
              <a:t>(WR star with </a:t>
            </a:r>
            <a:r>
              <a:rPr lang="en-US" dirty="0" smtClean="0"/>
              <a:t>oxygen emission </a:t>
            </a:r>
            <a:r>
              <a:rPr lang="en-US" dirty="0"/>
              <a:t>lines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00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WR Star Spectrum (WN6)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050" name="Picture 2" descr="Wolf-Rayet WR6, Alpy 60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65363"/>
            <a:ext cx="7200900" cy="439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810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No Atlas? No Problem!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28700" y="2251364"/>
            <a:ext cx="3335338" cy="312362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94263" y="1724948"/>
            <a:ext cx="3335337" cy="417645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116439"/>
            <a:ext cx="1752600" cy="130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61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“Slash” Stars (Slash=“/”)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stars do not have spectra that are easily recognizable.</a:t>
            </a:r>
          </a:p>
          <a:p>
            <a:r>
              <a:rPr lang="en-US" dirty="0" smtClean="0"/>
              <a:t>Sometimes, they seem to be a combination of spectra, even though they are single stars.</a:t>
            </a:r>
          </a:p>
          <a:p>
            <a:r>
              <a:rPr lang="en-US" dirty="0" smtClean="0"/>
              <a:t>In these fringe cases, astronomers create ever more refined spectral classifications.</a:t>
            </a:r>
          </a:p>
          <a:p>
            <a:r>
              <a:rPr lang="en-US" dirty="0" smtClean="0"/>
              <a:t>One example are the </a:t>
            </a:r>
            <a:r>
              <a:rPr lang="en-US" dirty="0" err="1" smtClean="0"/>
              <a:t>OfpeI</a:t>
            </a:r>
            <a:r>
              <a:rPr lang="en-US" dirty="0" smtClean="0"/>
              <a:t>/WN9 stars that seem to be intermediate between the O supergiant phase and the WN9 WR phase.</a:t>
            </a:r>
          </a:p>
          <a:p>
            <a:r>
              <a:rPr lang="en-US" dirty="0" smtClean="0"/>
              <a:t>There are at least a few dozen of these types of stars in the Galactic center clusters (Quintuplet, Arches, Central).</a:t>
            </a:r>
          </a:p>
          <a:p>
            <a:r>
              <a:rPr lang="en-US" dirty="0" smtClean="0"/>
              <a:t>To make things simpler, sometimes people suggest that these complex spectral types be simplified, such as calling the slash stars “WN11” types.</a:t>
            </a:r>
          </a:p>
        </p:txBody>
      </p:sp>
    </p:spTree>
    <p:extLst>
      <p:ext uri="{BB962C8B-B14F-4D97-AF65-F5344CB8AC3E}">
        <p14:creationId xmlns:p14="http://schemas.microsoft.com/office/powerpoint/2010/main" val="37084960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Stellar Classification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Stars are classified by the spectral characteristics of their light.</a:t>
            </a:r>
          </a:p>
          <a:p>
            <a:r>
              <a:rPr lang="en-US" dirty="0" smtClean="0"/>
              <a:t>The spectral characteristics are primarily a function of temperature and composition in their photospheres and winds (for most massive stars).</a:t>
            </a:r>
          </a:p>
          <a:p>
            <a:r>
              <a:rPr lang="en-US" dirty="0" smtClean="0"/>
              <a:t>The temperature influences the ionization state of the gas, and thus the relative strengths of spectral lines.</a:t>
            </a:r>
          </a:p>
          <a:p>
            <a:r>
              <a:rPr lang="en-US" dirty="0" smtClean="0"/>
              <a:t>Astronomers developed the spectral classification system during a time when they did not even know the underlying physics that produced the spectral characteristics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59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Central Stars of PN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central stars of planetary nebulae are very hot, comparable to the temperatures of O-stars.</a:t>
            </a:r>
          </a:p>
          <a:p>
            <a:r>
              <a:rPr lang="en-US" dirty="0" smtClean="0"/>
              <a:t>They are much fainter than main sequence O-stars because they are much smaller.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26" name="Picture 2" descr="Image result for why do m57 ring nebul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145506"/>
            <a:ext cx="3335337" cy="33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87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Color Index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2627" y="1524000"/>
            <a:ext cx="6253045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20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Quintuplet Cluster </a:t>
            </a:r>
            <a:r>
              <a:rPr lang="en-US" altLang="en-US" dirty="0" smtClean="0"/>
              <a:t>Puzzle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052" name="Picture 4" descr="http://imgsrc.hubblesite.org/hvi/uploads/image_file/image_attachment/5547/full_jp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17" y="1524000"/>
            <a:ext cx="482846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257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Compare to Old Data! (1999)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5328" y="1524000"/>
            <a:ext cx="458764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04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Quintuplet Puzzle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Astronomers first observed the five bright red stars in the Quintuplet cluster around 1990. </a:t>
            </a:r>
            <a:endParaRPr lang="en-US" dirty="0"/>
          </a:p>
          <a:p>
            <a:r>
              <a:rPr lang="en-US" dirty="0" smtClean="0"/>
              <a:t>Their luminosities are high (10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L</a:t>
            </a:r>
            <a:r>
              <a:rPr lang="en-US" baseline="-25000" dirty="0" err="1" smtClean="0"/>
              <a:t>sun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Their temperatures are very low (1000 K).</a:t>
            </a:r>
          </a:p>
          <a:p>
            <a:r>
              <a:rPr lang="en-US" dirty="0" smtClean="0"/>
              <a:t>Their sizes are huge (250 AU).</a:t>
            </a:r>
          </a:p>
          <a:p>
            <a:r>
              <a:rPr lang="en-US" dirty="0" smtClean="0"/>
              <a:t>Their spectra are featureless.</a:t>
            </a:r>
          </a:p>
          <a:p>
            <a:r>
              <a:rPr lang="en-US" dirty="0" smtClean="0"/>
              <a:t>Some suggested that the stars are just forming and hidden by dust in their natal cocoon.</a:t>
            </a:r>
          </a:p>
          <a:p>
            <a:r>
              <a:rPr lang="en-US" dirty="0" smtClean="0"/>
              <a:t>My team predicted (1999) that they are dust-enshrouded Wolf-</a:t>
            </a:r>
            <a:r>
              <a:rPr lang="en-US" dirty="0" err="1" smtClean="0"/>
              <a:t>Rayet</a:t>
            </a:r>
            <a:r>
              <a:rPr lang="en-US" dirty="0" smtClean="0"/>
              <a:t> stars but could not prove it until 2017.</a:t>
            </a:r>
          </a:p>
          <a:p>
            <a:r>
              <a:rPr lang="en-US" dirty="0" smtClean="0"/>
              <a:t>I can now see that our old spectra had some WR features. They are too weak for me to publish a conclusion in 1998.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474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Quintuplet Star Spectrum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06467" y="1524000"/>
            <a:ext cx="564536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3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Spectral Classification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Spectral classification includes nomenclature for temperature and luminosity.</a:t>
            </a:r>
          </a:p>
          <a:p>
            <a:r>
              <a:rPr lang="en-US" dirty="0" smtClean="0"/>
              <a:t>The temperature classification is based on spectral features: OBAFGKM (from hot to cool). The “sub-type” is designed by a number, from 0 to 9 in order of decreasing temperature.</a:t>
            </a:r>
          </a:p>
          <a:p>
            <a:r>
              <a:rPr lang="en-US" dirty="0" smtClean="0"/>
              <a:t>The luminosity classification is determined using luminosity: I, II, III, IV, V, in order of decreasing luminosity.</a:t>
            </a:r>
          </a:p>
          <a:p>
            <a:r>
              <a:rPr lang="en-US" dirty="0" smtClean="0"/>
              <a:t>As an example, the Sun has a spectral classification of G2V.</a:t>
            </a:r>
          </a:p>
          <a:p>
            <a:r>
              <a:rPr lang="en-US" dirty="0" smtClean="0"/>
              <a:t>“G” means that the Sun has roughly an average temperature.</a:t>
            </a:r>
          </a:p>
          <a:p>
            <a:r>
              <a:rPr lang="en-US" dirty="0" smtClean="0"/>
              <a:t>“2” means that it is hotter than most “G” stars.</a:t>
            </a:r>
          </a:p>
          <a:p>
            <a:r>
              <a:rPr lang="en-US" dirty="0" smtClean="0"/>
              <a:t>“V” means that the luminosity is on the low side.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37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Spectral Class in HR Diagram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3627" y="1524000"/>
            <a:ext cx="4311045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36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Spectral Type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spectral type system was developed at Harvard and was originally based on spectral features generated in the photospheres and winds of stars. </a:t>
            </a:r>
          </a:p>
          <a:p>
            <a:r>
              <a:rPr lang="en-US" dirty="0" smtClean="0"/>
              <a:t>The letters were originally in sequential and alphabetic order from A to Q, but many were eliminated due to redundancy and some were reordered.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1525636" y="3886200"/>
            <a:ext cx="622131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97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Remember!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02755" y="1524000"/>
            <a:ext cx="505279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66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Star Sizes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" name="Picture 2" descr="star typ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2147887"/>
            <a:ext cx="644842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1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Stellar Spectroscopy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E317C-2D38-45AD-93CC-2F339010EF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Spectra for the </a:t>
            </a:r>
            <a:r>
              <a:rPr lang="en-US" altLang="en-US" dirty="0"/>
              <a:t>hottest stars, at the top, </a:t>
            </a:r>
            <a:r>
              <a:rPr lang="en-US" altLang="en-US" dirty="0" smtClean="0"/>
              <a:t>have lines </a:t>
            </a:r>
            <a:r>
              <a:rPr lang="en-US" altLang="en-US" dirty="0"/>
              <a:t>of helium and multiply ionized heavy elements. </a:t>
            </a:r>
            <a:endParaRPr lang="en-US" altLang="en-US" dirty="0" smtClean="0"/>
          </a:p>
          <a:p>
            <a:r>
              <a:rPr lang="en-US" altLang="en-US" dirty="0" smtClean="0"/>
              <a:t>For </a:t>
            </a:r>
            <a:r>
              <a:rPr lang="en-US" altLang="en-US" dirty="0"/>
              <a:t>the coolest stars, at the bottom, helium lines are not seen, but lines of neutral atoms and molecules are plentiful. </a:t>
            </a:r>
            <a:endParaRPr lang="en-US" altLang="en-US" dirty="0" smtClean="0"/>
          </a:p>
          <a:p>
            <a:r>
              <a:rPr lang="en-US" altLang="en-US" dirty="0" smtClean="0"/>
              <a:t>At </a:t>
            </a:r>
            <a:r>
              <a:rPr lang="en-US" altLang="en-US" dirty="0"/>
              <a:t>intermediate temperatures, hydrogen lines are strongest. </a:t>
            </a:r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/>
              <a:t>actual compositions of all seven stars are about the same. </a:t>
            </a:r>
          </a:p>
          <a:p>
            <a:endParaRPr lang="en-US" dirty="0"/>
          </a:p>
        </p:txBody>
      </p:sp>
      <p:pic>
        <p:nvPicPr>
          <p:cNvPr id="8" name="Picture 5" descr="AACHDAB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263" y="1829625"/>
            <a:ext cx="3335337" cy="396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601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6&quot;/&gt;&lt;property id=&quot;20251&quot; value=&quot;0&quot;/&gt;&lt;property id=&quot;20259&quot; value=&quot;0&quot;/&gt;&lt;property id=&quot;20262&quot; value=&quot;4496691&quot;/&gt;&lt;object type=&quot;4&quot; unique_id=&quot;10005&quot;&gt;&lt;/object&gt;&lt;object type=&quot;2&quot; unique_id=&quot;10006&quot;&gt;&lt;object type=&quot;3&quot; unique_id=&quot;10042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520&quot;/&gt;&lt;property id=&quot;20309&quot; value=&quot;-1&quot;/&gt;&lt;/object&gt;&lt;object type=&quot;3&quot; unique_id=&quot;10043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524&quot;/&gt;&lt;property id=&quot;20309&quot; value=&quot;-1&quot;/&gt;&lt;/object&gt;&lt;object type=&quot;3&quot; unique_id=&quot;10045&quot;&gt;&lt;property id=&quot;20148&quot; value=&quot;5&quot;/&gt;&lt;property id=&quot;20300&quot; value=&quot;Slide 4 - &amp;quot;Blackbody Radiation: Heat Transfer&amp;quot;&quot;/&gt;&lt;property id=&quot;20303&quot; value=&quot;-1&quot;/&gt;&lt;property id=&quot;20307&quot; value=&quot;392&quot;/&gt;&lt;property id=&quot;20309&quot; value=&quot;-1&quot;/&gt;&lt;/object&gt;&lt;object type=&quot;3&quot; unique_id=&quot;10046&quot;&gt;&lt;property id=&quot;20148&quot; value=&quot;5&quot;/&gt;&lt;property id=&quot;20300&quot; value=&quot;Slide 3 - &amp;quot;Blackbody Radiation: Energy Transfer&amp;quot;&quot;/&gt;&lt;property id=&quot;20303&quot; value=&quot;-1&quot;/&gt;&lt;property id=&quot;20307&quot; value=&quot;393&quot;/&gt;&lt;property id=&quot;20309&quot; value=&quot;-1&quot;/&gt;&lt;/object&gt;&lt;object type=&quot;3&quot; unique_id=&quot;10047&quot;&gt;&lt;property id=&quot;20148&quot; value=&quot;5&quot;/&gt;&lt;property id=&quot;20300&quot; value=&quot;Slide 6 - &amp;quot;Blackbody Radiation: Planck’s Equation&amp;quot;&quot;/&gt;&lt;property id=&quot;20303&quot; value=&quot;-1&quot;/&gt;&lt;property id=&quot;20307&quot; value=&quot;394&quot;/&gt;&lt;property id=&quot;20309&quot; value=&quot;-1&quot;/&gt;&lt;/object&gt;&lt;object type=&quot;3&quot; unique_id=&quot;10048&quot;&gt;&lt;property id=&quot;20148&quot; value=&quot;5&quot;/&gt;&lt;property id=&quot;20300&quot; value=&quot;Slide 8 - &amp;quot;Blackbody Radiation: Wein’s Displacement Law&amp;quot;&quot;/&gt;&lt;property id=&quot;20303&quot; value=&quot;-1&quot;/&gt;&lt;property id=&quot;20307&quot; value=&quot;395&quot;/&gt;&lt;property id=&quot;20309&quot; value=&quot;-1&quot;/&gt;&lt;/object&gt;&lt;object type=&quot;3&quot; unique_id=&quot;10049&quot;&gt;&lt;property id=&quot;20148&quot; value=&quot;5&quot;/&gt;&lt;property id=&quot;20300&quot; value=&quot;Slide 9 - &amp;quot;Blackbody Radiation: Stefan-Boltzmann Law &amp;quot;&quot;/&gt;&lt;property id=&quot;20303&quot; value=&quot;-1&quot;/&gt;&lt;property id=&quot;20307&quot; value=&quot;396&quot;/&gt;&lt;property id=&quot;20309&quot; value=&quot;-1&quot;/&gt;&lt;/object&gt;&lt;object type=&quot;3&quot; unique_id=&quot;10050&quot;&gt;&lt;property id=&quot;20148&quot; value=&quot;5&quot;/&gt;&lt;property id=&quot;20300&quot; value=&quot;Slide 5 - &amp;quot;Blackbody Radiation: Objects&amp;quot;&quot;/&gt;&lt;property id=&quot;20303&quot; value=&quot;-1&quot;/&gt;&lt;property id=&quot;20307&quot; value=&quot;397&quot;/&gt;&lt;property id=&quot;20309&quot; value=&quot;-1&quot;/&gt;&lt;/object&gt;&lt;object type=&quot;3&quot; unique_id=&quot;10064&quot;&gt;&lt;property id=&quot;20148&quot; value=&quot;5&quot;/&gt;&lt;property id=&quot;20300&quot; value=&quot;Slide 16 - &amp;quot;Hydrogen-like lines&amp;quot;&quot;/&gt;&lt;property id=&quot;20303&quot; value=&quot;-1&quot;/&gt;&lt;property id=&quot;20307&quot; value=&quot;263&quot;/&gt;&lt;property id=&quot;20309&quot; value=&quot;-1&quot;/&gt;&lt;/object&gt;&lt;object type=&quot;3&quot; unique_id=&quot;10075&quot;&gt;&lt;property id=&quot;20148&quot; value=&quot;5&quot;/&gt;&lt;property id=&quot;20300&quot; value=&quot;Slide 34 - &amp;quot;Theory of Everything&amp;quot;&quot;/&gt;&lt;property id=&quot;20303&quot; value=&quot;-1&quot;/&gt;&lt;property id=&quot;20307&quot; value=&quot;265&quot;/&gt;&lt;property id=&quot;20309&quot; value=&quot;-1&quot;/&gt;&lt;/object&gt;&lt;object type=&quot;3&quot; unique_id=&quot;10544&quot;&gt;&lt;property id=&quot;20148&quot; value=&quot;5&quot;/&gt;&lt;property id=&quot;20300&quot; value=&quot;Slide 10 - &amp;quot;Blackbody Radiation: SB Law, derivation&amp;quot;&quot;/&gt;&lt;property id=&quot;20303&quot; value=&quot;-1&quot;/&gt;&lt;property id=&quot;20307&quot; value=&quot;1170&quot;/&gt;&lt;property id=&quot;20309&quot; value=&quot;-1&quot;/&gt;&lt;/object&gt;&lt;object type=&quot;3&quot; unique_id=&quot;10824&quot;&gt;&lt;property id=&quot;20148&quot; value=&quot;5&quot;/&gt;&lt;property id=&quot;20300&quot; value=&quot;Slide 7 - &amp;quot;Blackbody Radiation: Curves&amp;quot;&quot;/&gt;&lt;property id=&quot;20303&quot; value=&quot;-1&quot;/&gt;&lt;property id=&quot;20307&quot; value=&quot;1557&quot;/&gt;&lt;property id=&quot;20309&quot; value=&quot;-1&quot;/&gt;&lt;/object&gt;&lt;object type=&quot;3&quot; unique_id=&quot;10826&quot;&gt;&lt;property id=&quot;20148&quot; value=&quot;5&quot;/&gt;&lt;property id=&quot;20300&quot; value=&quot;Slide 11 - &amp;quot;Interactions Between Charged Particles&amp;quot;&quot;/&gt;&lt;property id=&quot;20303&quot; value=&quot;-1&quot;/&gt;&lt;property id=&quot;20307&quot; value=&quot;1545&quot;/&gt;&lt;property id=&quot;20309&quot; value=&quot;-1&quot;/&gt;&lt;/object&gt;&lt;object type=&quot;3&quot; unique_id=&quot;10827&quot;&gt;&lt;property id=&quot;20148&quot; value=&quot;5&quot;/&gt;&lt;property id=&quot;20300&quot; value=&quot;Slide 13 - &amp;quot;Hydrogen emission lines&amp;quot;&quot;/&gt;&lt;property id=&quot;20303&quot; value=&quot;-1&quot;/&gt;&lt;property id=&quot;20307&quot; value=&quot;1544&quot;/&gt;&lt;property id=&quot;20309&quot; value=&quot;-1&quot;/&gt;&lt;/object&gt;&lt;object type=&quot;3&quot; unique_id=&quot;10828&quot;&gt;&lt;property id=&quot;20148&quot; value=&quot;5&quot;/&gt;&lt;property id=&quot;20300&quot; value=&quot;Slide 15 - &amp;quot;Helium and carbon atoms&amp;quot;&quot;/&gt;&lt;property id=&quot;20303&quot; value=&quot;-1&quot;/&gt;&lt;property id=&quot;20307&quot; value=&quot;1546&quot;/&gt;&lt;property id=&quot;20309&quot; value=&quot;-1&quot;/&gt;&lt;/object&gt;&lt;object type=&quot;3&quot; unique_id=&quot;10874&quot;&gt;&lt;property id=&quot;20148&quot; value=&quot;5&quot;/&gt;&lt;property id=&quot;20300&quot; value=&quot;Slide 17 - &amp;quot;Free-free (Bremsstrahlung) Emission&amp;quot;&quot;/&gt;&lt;property id=&quot;20303&quot; value=&quot;-1&quot;/&gt;&lt;property id=&quot;20307&quot; value=&quot;1571&quot;/&gt;&lt;property id=&quot;20309&quot; value=&quot;-1&quot;/&gt;&lt;/object&gt;&lt;object type=&quot;3&quot; unique_id=&quot;10875&quot;&gt;&lt;property id=&quot;20148&quot; value=&quot;5&quot;/&gt;&lt;property id=&quot;20300&quot; value=&quot;Slide 18 - &amp;quot;Bremsstrahlung Emission: Notes&amp;quot;&quot;/&gt;&lt;property id=&quot;20303&quot; value=&quot;-1&quot;/&gt;&lt;property id=&quot;20307&quot; value=&quot;1670&quot;/&gt;&lt;property id=&quot;20309&quot; value=&quot;-1&quot;/&gt;&lt;/object&gt;&lt;object type=&quot;3&quot; unique_id=&quot;10876&quot;&gt;&lt;property id=&quot;20148&quot; value=&quot;5&quot;/&gt;&lt;property id=&quot;20300&quot; value=&quot;Slide 19 - &amp;quot;Free-free Emission: Spectrum&amp;quot;&quot;/&gt;&lt;property id=&quot;20303&quot; value=&quot;-1&quot;/&gt;&lt;property id=&quot;20307&quot; value=&quot;1671&quot;/&gt;&lt;property id=&quot;20309&quot; value=&quot;-1&quot;/&gt;&lt;/object&gt;&lt;object type=&quot;3&quot; unique_id=&quot;10877&quot;&gt;&lt;property id=&quot;20148&quot; value=&quot;5&quot;/&gt;&lt;property id=&quot;20300&quot; value=&quot;Slide 20 - &amp;quot;Free-free Emission: Stromgren Sphere&amp;quot;&quot;/&gt;&lt;property id=&quot;20303&quot; value=&quot;-1&quot;/&gt;&lt;property id=&quot;20307&quot; value=&quot;1573&quot;/&gt;&lt;property id=&quot;20309&quot; value=&quot;-1&quot;/&gt;&lt;/object&gt;&lt;object type=&quot;3&quot; unique_id=&quot;10878&quot;&gt;&lt;property id=&quot;20148&quot; value=&quot;5&quot;/&gt;&lt;property id=&quot;20300&quot; value=&quot;Slide 23 - &amp;quot;Free-free Emission: Star Formation Region&amp;quot;&quot;/&gt;&lt;property id=&quot;20303&quot; value=&quot;-1&quot;/&gt;&lt;property id=&quot;20307&quot; value=&quot;1668&quot;/&gt;&lt;property id=&quot;20309&quot; value=&quot;-1&quot;/&gt;&lt;/object&gt;&lt;object type=&quot;3&quot; unique_id=&quot;10879&quot;&gt;&lt;property id=&quot;20148&quot; value=&quot;5&quot;/&gt;&lt;property id=&quot;20300&quot; value=&quot;Slide 24 - &amp;quot;Free-free Emission: Galaxy Cluster&amp;quot;&quot;/&gt;&lt;property id=&quot;20303&quot; value=&quot;-1&quot;/&gt;&lt;property id=&quot;20307&quot; value=&quot;1669&quot;/&gt;&lt;property id=&quot;20309&quot; value=&quot;-1&quot;/&gt;&lt;/object&gt;&lt;object type=&quot;3&quot; unique_id=&quot;10880&quot;&gt;&lt;property id=&quot;20148&quot; value=&quot;5&quot;/&gt;&lt;property id=&quot;20300&quot; value=&quot;Slide 25 - &amp;quot;Synchrotron Radiation&amp;quot;&quot;/&gt;&lt;property id=&quot;20303&quot; value=&quot;-1&quot;/&gt;&lt;property id=&quot;20307&quot; value=&quot;1565&quot;/&gt;&lt;property id=&quot;20309&quot; value=&quot;-1&quot;/&gt;&lt;/object&gt;&lt;object type=&quot;3&quot; unique_id=&quot;10881&quot;&gt;&lt;property id=&quot;20148&quot; value=&quot;5&quot;/&gt;&lt;property id=&quot;20300&quot; value=&quot;Slide 26 - &amp;quot;Synchrotron Radiation: Illustration&amp;quot;&quot;/&gt;&lt;property id=&quot;20303&quot; value=&quot;-1&quot;/&gt;&lt;property id=&quot;20307&quot; value=&quot;1567&quot;/&gt;&lt;property id=&quot;20309&quot; value=&quot;-1&quot;/&gt;&lt;/object&gt;&lt;object type=&quot;3&quot; unique_id=&quot;10882&quot;&gt;&lt;property id=&quot;20148&quot; value=&quot;5&quot;/&gt;&lt;property id=&quot;20300&quot; value=&quot;Slide 27 - &amp;quot;Synchrotron Radiation: M87 Jet&amp;quot;&quot;/&gt;&lt;property id=&quot;20303&quot; value=&quot;-1&quot;/&gt;&lt;property id=&quot;20307&quot; value=&quot;1566&quot;/&gt;&lt;property id=&quot;20309&quot; value=&quot;-1&quot;/&gt;&lt;/object&gt;&lt;object type=&quot;3&quot; unique_id=&quot;10883&quot;&gt;&lt;property id=&quot;20148&quot; value=&quot;5&quot;/&gt;&lt;property id=&quot;20300&quot; value=&quot;Slide 28 - &amp;quot;Synchrotron Radiation: Relations&amp;quot;&quot;/&gt;&lt;property id=&quot;20303&quot; value=&quot;-1&quot;/&gt;&lt;property id=&quot;20307&quot; value=&quot;1568&quot;/&gt;&lt;property id=&quot;20309&quot; value=&quot;-1&quot;/&gt;&lt;/object&gt;&lt;object type=&quot;3&quot; unique_id=&quot;10884&quot;&gt;&lt;property id=&quot;20148&quot; value=&quot;5&quot;/&gt;&lt;property id=&quot;20300&quot; value=&quot;Slide 31 - &amp;quot;Inverse Compton Scattering&amp;quot;&quot;/&gt;&lt;property id=&quot;20303&quot; value=&quot;-1&quot;/&gt;&lt;property id=&quot;20307&quot; value=&quot;1564&quot;/&gt;&lt;property id=&quot;20309&quot; value=&quot;-1&quot;/&gt;&lt;/object&gt;&lt;object type=&quot;3&quot; unique_id=&quot;10885&quot;&gt;&lt;property id=&quot;20148&quot; value=&quot;5&quot;/&gt;&lt;property id=&quot;20300&quot; value=&quot;Slide 33 - &amp;quot;Multiwavelength Spectrum: M82&amp;quot;&quot;/&gt;&lt;property id=&quot;20303&quot; value=&quot;-1&quot;/&gt;&lt;property id=&quot;20307&quot; value=&quot;1562&quot;/&gt;&lt;property id=&quot;20309&quot; value=&quot;-1&quot;/&gt;&lt;/object&gt;&lt;object type=&quot;3&quot; unique_id=&quot;11166&quot;&gt;&lt;property id=&quot;20148&quot; value=&quot;5&quot;/&gt;&lt;property id=&quot;20300&quot; value=&quot;Slide 29 - &amp;quot;Synchrotron Radiation: Spectrum&amp;quot;&quot;/&gt;&lt;property id=&quot;20307&quot; value=&quot;1672&quot;/&gt;&lt;/object&gt;&lt;object type=&quot;3&quot; unique_id=&quot;11391&quot;&gt;&lt;property id=&quot;20148&quot; value=&quot;5&quot;/&gt;&lt;property id=&quot;20300&quot; value=&quot;Slide 30 - &amp;quot;Synchrotron Radiation: Spectral Ageing&amp;quot;&quot;/&gt;&lt;property id=&quot;20307&quot; value=&quot;1673&quot;/&gt;&lt;/object&gt;&lt;object type=&quot;3&quot; unique_id=&quot;11590&quot;&gt;&lt;property id=&quot;20148&quot; value=&quot;5&quot;/&gt;&lt;property id=&quot;20300&quot; value=&quot;Slide 32 - &amp;quot;Inverse Compton Scattering: Spectrum&amp;quot;&quot;/&gt;&lt;property id=&quot;20307&quot; value=&quot;1674&quot;/&gt;&lt;/object&gt;&lt;object type=&quot;3&quot; unique_id=&quot;11932&quot;&gt;&lt;property id=&quot;20148&quot; value=&quot;5&quot;/&gt;&lt;property id=&quot;20300&quot; value=&quot;Slide 14 - &amp;quot;Hydrogen emission line series&amp;quot;&quot;/&gt;&lt;property id=&quot;20307&quot; value=&quot;1675&quot;/&gt;&lt;/object&gt;&lt;object type=&quot;3&quot; unique_id=&quot;28224&quot;&gt;&lt;property id=&quot;20148&quot; value=&quot;5&quot;/&gt;&lt;property id=&quot;20300&quot; value=&quot;Slide 12 - &amp;quot; Bound-Bound Emission-line radiation&amp;quot;&quot;/&gt;&lt;property id=&quot;20307&quot; value=&quot;1676&quot;/&gt;&lt;/object&gt;&lt;object type=&quot;3&quot; unique_id=&quot;28436&quot;&gt;&lt;property id=&quot;20148&quot; value=&quot;5&quot;/&gt;&lt;property id=&quot;20300&quot; value=&quot;Slide 21 - &amp;quot;Stromgren Sphere Radius: Derivation&amp;quot;&quot;/&gt;&lt;property id=&quot;20307&quot; value=&quot;1677&quot;/&gt;&lt;/object&gt;&lt;object type=&quot;3&quot; unique_id=&quot;28474&quot;&gt;&lt;property id=&quot;20148&quot; value=&quot;5&quot;/&gt;&lt;property id=&quot;20300&quot; value=&quot;Slide 22 - &amp;quot;Recombination Timescale: Derivation&amp;quot;&quot;/&gt;&lt;property id=&quot;20307&quot; value=&quot;1678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4883</TotalTime>
  <Words>1393</Words>
  <Application>Microsoft Office PowerPoint</Application>
  <PresentationFormat>On-screen Show (4:3)</PresentationFormat>
  <Paragraphs>203</Paragraphs>
  <Slides>35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Franklin Gothic Book</vt:lpstr>
      <vt:lpstr>Symbol</vt:lpstr>
      <vt:lpstr>Times New Roman</vt:lpstr>
      <vt:lpstr>Crop</vt:lpstr>
      <vt:lpstr>University Astronomy</vt:lpstr>
      <vt:lpstr>Aims and outline for this lecture</vt:lpstr>
      <vt:lpstr>Stellar Classification</vt:lpstr>
      <vt:lpstr>Spectral Classification</vt:lpstr>
      <vt:lpstr>Spectral Class in HR Diagram</vt:lpstr>
      <vt:lpstr>Spectral Type</vt:lpstr>
      <vt:lpstr>Remember!</vt:lpstr>
      <vt:lpstr>Star Sizes</vt:lpstr>
      <vt:lpstr>Stellar Spectroscopy</vt:lpstr>
      <vt:lpstr>Emission/Absorption Lines</vt:lpstr>
      <vt:lpstr>Spectrum of Sun</vt:lpstr>
      <vt:lpstr>Absorption Lines and Temperature</vt:lpstr>
      <vt:lpstr>Balmer Lines Peak at A0</vt:lpstr>
      <vt:lpstr>Lines vs. Temperature</vt:lpstr>
      <vt:lpstr>Number vs. Level</vt:lpstr>
      <vt:lpstr>Number vs. Ionization State</vt:lpstr>
      <vt:lpstr>Spectrum of Chromosphere</vt:lpstr>
      <vt:lpstr>Original Spectra from Harvard</vt:lpstr>
      <vt:lpstr>Luminosity Class</vt:lpstr>
      <vt:lpstr>Hertzsprung-Russel (HR) Diagram</vt:lpstr>
      <vt:lpstr>HR Diagram Schematic</vt:lpstr>
      <vt:lpstr>HR Diagram Star Size</vt:lpstr>
      <vt:lpstr>HR Diagram Common Stars</vt:lpstr>
      <vt:lpstr>Extensions to Cooler Stars</vt:lpstr>
      <vt:lpstr>L Dwarfs</vt:lpstr>
      <vt:lpstr>Other Types of Stars</vt:lpstr>
      <vt:lpstr>WR Star Spectrum (WN6)</vt:lpstr>
      <vt:lpstr>No Atlas? No Problem!</vt:lpstr>
      <vt:lpstr>“Slash” Stars (Slash=“/”)</vt:lpstr>
      <vt:lpstr>Central Stars of PN</vt:lpstr>
      <vt:lpstr>Color Index</vt:lpstr>
      <vt:lpstr>Quintuplet Cluster Puzzle</vt:lpstr>
      <vt:lpstr>Compare to Old Data! (1999)</vt:lpstr>
      <vt:lpstr>Quintuplet Puzzle</vt:lpstr>
      <vt:lpstr>Quintuplet Star Spectrum</vt:lpstr>
    </vt:vector>
  </TitlesOfParts>
  <Company>Center for Imaging Science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561</cp:revision>
  <dcterms:created xsi:type="dcterms:W3CDTF">2007-01-08T01:06:37Z</dcterms:created>
  <dcterms:modified xsi:type="dcterms:W3CDTF">2020-03-06T18:31:59Z</dcterms:modified>
</cp:coreProperties>
</file>