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6"/>
  </p:notesMasterIdLst>
  <p:sldIdLst>
    <p:sldId id="520" r:id="rId2"/>
    <p:sldId id="1696" r:id="rId3"/>
    <p:sldId id="1721" r:id="rId4"/>
    <p:sldId id="1723" r:id="rId5"/>
    <p:sldId id="1697" r:id="rId6"/>
    <p:sldId id="1699" r:id="rId7"/>
    <p:sldId id="1701" r:id="rId8"/>
    <p:sldId id="1700" r:id="rId9"/>
    <p:sldId id="1702" r:id="rId10"/>
    <p:sldId id="1703" r:id="rId11"/>
    <p:sldId id="1704" r:id="rId12"/>
    <p:sldId id="1730" r:id="rId13"/>
    <p:sldId id="1705" r:id="rId14"/>
    <p:sldId id="1729" r:id="rId15"/>
    <p:sldId id="1706" r:id="rId16"/>
    <p:sldId id="1728" r:id="rId17"/>
    <p:sldId id="1707" r:id="rId18"/>
    <p:sldId id="1734" r:id="rId19"/>
    <p:sldId id="1698" r:id="rId20"/>
    <p:sldId id="1726" r:id="rId21"/>
    <p:sldId id="1727" r:id="rId22"/>
    <p:sldId id="1708" r:id="rId23"/>
    <p:sldId id="1709" r:id="rId24"/>
    <p:sldId id="1711" r:id="rId25"/>
    <p:sldId id="1713" r:id="rId26"/>
    <p:sldId id="1735" r:id="rId27"/>
    <p:sldId id="1712" r:id="rId28"/>
    <p:sldId id="1736" r:id="rId29"/>
    <p:sldId id="1710" r:id="rId30"/>
    <p:sldId id="1737" r:id="rId31"/>
    <p:sldId id="1731" r:id="rId32"/>
    <p:sldId id="1733" r:id="rId33"/>
    <p:sldId id="1738" r:id="rId34"/>
    <p:sldId id="1732" r:id="rId35"/>
    <p:sldId id="1724" r:id="rId36"/>
    <p:sldId id="1714" r:id="rId37"/>
    <p:sldId id="1715" r:id="rId38"/>
    <p:sldId id="1716" r:id="rId39"/>
    <p:sldId id="1717" r:id="rId40"/>
    <p:sldId id="1718" r:id="rId41"/>
    <p:sldId id="1719" r:id="rId42"/>
    <p:sldId id="1725" r:id="rId43"/>
    <p:sldId id="1720" r:id="rId44"/>
    <p:sldId id="1722" r:id="rId45"/>
  </p:sldIdLst>
  <p:sldSz cx="9144000" cy="6858000" type="screen4x3"/>
  <p:notesSz cx="6858000" cy="9144000"/>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06" autoAdjust="0"/>
    <p:restoredTop sz="94640" autoAdjust="0"/>
  </p:normalViewPr>
  <p:slideViewPr>
    <p:cSldViewPr>
      <p:cViewPr varScale="1">
        <p:scale>
          <a:sx n="95" d="100"/>
          <a:sy n="95" d="100"/>
        </p:scale>
        <p:origin x="724"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Lst>
  </p:outlineViewPr>
  <p:notesTextViewPr>
    <p:cViewPr>
      <p:scale>
        <a:sx n="100" d="100"/>
        <a:sy n="100" d="100"/>
      </p:scale>
      <p:origin x="0" y="0"/>
    </p:cViewPr>
  </p:notesTextViewPr>
  <p:sorterViewPr>
    <p:cViewPr varScale="1">
      <p:scale>
        <a:sx n="100" d="100"/>
        <a:sy n="100" d="100"/>
      </p:scale>
      <p:origin x="0" y="-11120"/>
    </p:cViewPr>
  </p:sorterViewPr>
  <p:notesViewPr>
    <p:cSldViewPr>
      <p:cViewPr varScale="1">
        <p:scale>
          <a:sx n="58" d="100"/>
          <a:sy n="58" d="100"/>
        </p:scale>
        <p:origin x="-9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20.xml"/><Relationship Id="rId26" Type="http://schemas.openxmlformats.org/officeDocument/2006/relationships/slide" Target="slides/slide31.xml"/><Relationship Id="rId21" Type="http://schemas.openxmlformats.org/officeDocument/2006/relationships/slide" Target="slides/slide23.xml"/><Relationship Id="rId34" Type="http://schemas.openxmlformats.org/officeDocument/2006/relationships/slide" Target="slides/slide40.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9.xml"/><Relationship Id="rId25" Type="http://schemas.openxmlformats.org/officeDocument/2006/relationships/slide" Target="slides/slide29.xml"/><Relationship Id="rId33" Type="http://schemas.openxmlformats.org/officeDocument/2006/relationships/slide" Target="slides/slide39.xml"/><Relationship Id="rId2" Type="http://schemas.openxmlformats.org/officeDocument/2006/relationships/slide" Target="slides/slide2.xml"/><Relationship Id="rId16" Type="http://schemas.openxmlformats.org/officeDocument/2006/relationships/slide" Target="slides/slide17.xml"/><Relationship Id="rId20" Type="http://schemas.openxmlformats.org/officeDocument/2006/relationships/slide" Target="slides/slide22.xml"/><Relationship Id="rId29" Type="http://schemas.openxmlformats.org/officeDocument/2006/relationships/slide" Target="slides/slide34.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7.xml"/><Relationship Id="rId32" Type="http://schemas.openxmlformats.org/officeDocument/2006/relationships/slide" Target="slides/slide38.xml"/><Relationship Id="rId37" Type="http://schemas.openxmlformats.org/officeDocument/2006/relationships/slide" Target="slides/slide44.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5.xml"/><Relationship Id="rId28" Type="http://schemas.openxmlformats.org/officeDocument/2006/relationships/slide" Target="slides/slide33.xml"/><Relationship Id="rId36" Type="http://schemas.openxmlformats.org/officeDocument/2006/relationships/slide" Target="slides/slide43.xml"/><Relationship Id="rId10" Type="http://schemas.openxmlformats.org/officeDocument/2006/relationships/slide" Target="slides/slide11.xml"/><Relationship Id="rId19" Type="http://schemas.openxmlformats.org/officeDocument/2006/relationships/slide" Target="slides/slide21.xml"/><Relationship Id="rId31" Type="http://schemas.openxmlformats.org/officeDocument/2006/relationships/slide" Target="slides/slide37.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4.xml"/><Relationship Id="rId27" Type="http://schemas.openxmlformats.org/officeDocument/2006/relationships/slide" Target="slides/slide32.xml"/><Relationship Id="rId30" Type="http://schemas.openxmlformats.org/officeDocument/2006/relationships/slide" Target="slides/slide36.xml"/><Relationship Id="rId35" Type="http://schemas.openxmlformats.org/officeDocument/2006/relationships/slide" Target="slides/slide41.xml"/><Relationship Id="rId8" Type="http://schemas.openxmlformats.org/officeDocument/2006/relationships/slide" Target="slides/slide9.xml"/><Relationship Id="rId3"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711A129-A1F6-4A06-834E-A9F511020688}" type="slidenum">
              <a:rPr lang="en-US"/>
              <a:pPr>
                <a:defRPr/>
              </a:pPr>
              <a:t>‹#›</a:t>
            </a:fld>
            <a:endParaRPr lang="en-US"/>
          </a:p>
        </p:txBody>
      </p:sp>
    </p:spTree>
    <p:extLst>
      <p:ext uri="{BB962C8B-B14F-4D97-AF65-F5344CB8AC3E}">
        <p14:creationId xmlns:p14="http://schemas.microsoft.com/office/powerpoint/2010/main" val="413500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700097-39F3-4C98-96BE-20E80E33BF54}" type="slidenum">
              <a:rPr lang="en-US" altLang="en-US" smtClean="0"/>
              <a:pPr eaLnBrk="1" hangingPunct="1">
                <a:spcBef>
                  <a:spcPct val="0"/>
                </a:spcBef>
              </a:pPr>
              <a:t>15</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i="1" smtClean="0"/>
              <a:t>Apparent Magnitude</a:t>
            </a:r>
            <a:r>
              <a:rPr lang="en-US" altLang="en-US" smtClean="0"/>
              <a:t> This graph illustrates the apparent magnitudes of some astronomical objects. The original magnitude scale was defined so that the brightest stars in the night sky had magnitude 1, and the faintest stars visible to the naked eye had magnitude 6. It has since been extended to cover much brighter and much fainter objects. An increase of 1 in apparent magnitude corresponds to a decrease in apparent brightness by a factor of approximately 2.5. </a:t>
            </a:r>
          </a:p>
        </p:txBody>
      </p:sp>
    </p:spTree>
    <p:extLst>
      <p:ext uri="{BB962C8B-B14F-4D97-AF65-F5344CB8AC3E}">
        <p14:creationId xmlns:p14="http://schemas.microsoft.com/office/powerpoint/2010/main" val="3858461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700097-39F3-4C98-96BE-20E80E33BF54}" type="slidenum">
              <a:rPr lang="en-US" altLang="en-US" smtClean="0"/>
              <a:pPr eaLnBrk="1" hangingPunct="1">
                <a:spcBef>
                  <a:spcPct val="0"/>
                </a:spcBef>
              </a:pPr>
              <a:t>16</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i="1" smtClean="0"/>
              <a:t>Apparent Magnitude</a:t>
            </a:r>
            <a:r>
              <a:rPr lang="en-US" altLang="en-US" smtClean="0"/>
              <a:t> This graph illustrates the apparent magnitudes of some astronomical objects. The original magnitude scale was defined so that the brightest stars in the night sky had magnitude 1, and the faintest stars visible to the naked eye had magnitude 6. It has since been extended to cover much brighter and much fainter objects. An increase of 1 in apparent magnitude corresponds to a decrease in apparent brightness by a factor of approximately 2.5. </a:t>
            </a:r>
          </a:p>
        </p:txBody>
      </p:sp>
    </p:spTree>
    <p:extLst>
      <p:ext uri="{BB962C8B-B14F-4D97-AF65-F5344CB8AC3E}">
        <p14:creationId xmlns:p14="http://schemas.microsoft.com/office/powerpoint/2010/main" val="113502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700097-39F3-4C98-96BE-20E80E33BF54}" type="slidenum">
              <a:rPr lang="en-US" altLang="en-US" smtClean="0"/>
              <a:pPr eaLnBrk="1" hangingPunct="1">
                <a:spcBef>
                  <a:spcPct val="0"/>
                </a:spcBef>
              </a:pPr>
              <a:t>17</a:t>
            </a:fld>
            <a:endParaRPr lang="en-US" alt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b="1" i="1" smtClean="0"/>
              <a:t>Apparent Magnitude</a:t>
            </a:r>
            <a:r>
              <a:rPr lang="en-US" altLang="en-US" smtClean="0"/>
              <a:t> This graph illustrates the apparent magnitudes of some astronomical objects. The original magnitude scale was defined so that the brightest stars in the night sky had magnitude 1, and the faintest stars visible to the naked eye had magnitude 6. It has since been extended to cover much brighter and much fainter objects. An increase of 1 in apparent magnitude corresponds to a decrease in apparent brightness by a factor of approximately 2.5. </a:t>
            </a:r>
          </a:p>
        </p:txBody>
      </p:sp>
    </p:spTree>
    <p:extLst>
      <p:ext uri="{BB962C8B-B14F-4D97-AF65-F5344CB8AC3E}">
        <p14:creationId xmlns:p14="http://schemas.microsoft.com/office/powerpoint/2010/main" val="736882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943797A3-D1BE-4603-B3D8-94DF49E7C3BE}"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974765"/>
      </p:ext>
    </p:extLst>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40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2"/>
          <p:cNvSpPr>
            <a:spLocks noGrp="1"/>
          </p:cNvSpPr>
          <p:nvPr>
            <p:ph sz="half" idx="13"/>
          </p:nvPr>
        </p:nvSpPr>
        <p:spPr>
          <a:xfrm>
            <a:off x="1033272" y="3886200"/>
            <a:ext cx="7205472" cy="2286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0792795"/>
      </p:ext>
    </p:extLst>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5164069"/>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0E317C-2D38-45AD-93CC-2F339010EF5B}" type="slidenum">
              <a:rPr lang="en-US" smtClean="0"/>
              <a:pPr>
                <a:defRPr/>
              </a:pPr>
              <a:t>‹#›</a:t>
            </a:fld>
            <a:endParaRPr lang="en-US"/>
          </a:p>
        </p:txBody>
      </p:sp>
    </p:spTree>
    <p:extLst>
      <p:ext uri="{BB962C8B-B14F-4D97-AF65-F5344CB8AC3E}">
        <p14:creationId xmlns:p14="http://schemas.microsoft.com/office/powerpoint/2010/main" val="3094860412"/>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4572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Tree>
    <p:extLst>
      <p:ext uri="{BB962C8B-B14F-4D97-AF65-F5344CB8AC3E}">
        <p14:creationId xmlns:p14="http://schemas.microsoft.com/office/powerpoint/2010/main" val="1241847872"/>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1527047"/>
            <a:ext cx="3335840" cy="45720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1527047"/>
            <a:ext cx="3335840" cy="2286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1164FC-EDB3-4677-AD99-16BFEA955BA0}" type="slidenum">
              <a:rPr lang="en-US" smtClean="0"/>
              <a:pPr>
                <a:defRPr/>
              </a:pPr>
              <a:t>‹#›</a:t>
            </a:fld>
            <a:endParaRPr lang="en-US"/>
          </a:p>
        </p:txBody>
      </p:sp>
      <p:sp>
        <p:nvSpPr>
          <p:cNvPr id="8" name="Content Placeholder 3"/>
          <p:cNvSpPr>
            <a:spLocks noGrp="1"/>
          </p:cNvSpPr>
          <p:nvPr>
            <p:ph sz="half" idx="13"/>
          </p:nvPr>
        </p:nvSpPr>
        <p:spPr>
          <a:xfrm>
            <a:off x="4893760" y="3822112"/>
            <a:ext cx="3335840" cy="2286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2742395"/>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73152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2460687"/>
            <a:ext cx="3335839"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1527048"/>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2460687"/>
            <a:ext cx="3335840" cy="36576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774909D-F225-49BD-B535-665D62BA7E5E}" type="slidenum">
              <a:rPr lang="en-US" smtClean="0"/>
              <a:pPr>
                <a:defRPr/>
              </a:pPr>
              <a:t>‹#›</a:t>
            </a:fld>
            <a:endParaRPr lang="en-US"/>
          </a:p>
        </p:txBody>
      </p:sp>
    </p:spTree>
    <p:extLst>
      <p:ext uri="{BB962C8B-B14F-4D97-AF65-F5344CB8AC3E}">
        <p14:creationId xmlns:p14="http://schemas.microsoft.com/office/powerpoint/2010/main" val="571901298"/>
      </p:ext>
    </p:extLst>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49464C3-F72B-4578-BA21-31D6575E0633}" type="slidenum">
              <a:rPr lang="en-US" smtClean="0"/>
              <a:pPr>
                <a:defRPr/>
              </a:pPr>
              <a:t>‹#›</a:t>
            </a:fld>
            <a:endParaRPr lang="en-US"/>
          </a:p>
        </p:txBody>
      </p:sp>
    </p:spTree>
    <p:extLst>
      <p:ext uri="{BB962C8B-B14F-4D97-AF65-F5344CB8AC3E}">
        <p14:creationId xmlns:p14="http://schemas.microsoft.com/office/powerpoint/2010/main" val="4243733603"/>
      </p:ext>
    </p:extLst>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D4CB930-2AD9-417C-B7C9-FD9DCB2CBCD8}" type="slidenum">
              <a:rPr lang="en-US" smtClean="0"/>
              <a:pPr>
                <a:defRPr/>
              </a:pPr>
              <a:t>‹#›</a:t>
            </a:fld>
            <a:endParaRPr lang="en-US"/>
          </a:p>
        </p:txBody>
      </p:sp>
    </p:spTree>
    <p:extLst>
      <p:ext uri="{BB962C8B-B14F-4D97-AF65-F5344CB8AC3E}">
        <p14:creationId xmlns:p14="http://schemas.microsoft.com/office/powerpoint/2010/main" val="2771576533"/>
      </p:ext>
    </p:extLst>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58A695-23A2-4F83-97B9-37C92BD5A09D}" type="slidenum">
              <a:rPr lang="en-US"/>
              <a:pPr>
                <a:defRPr/>
              </a:pPr>
              <a:t>‹#›</a:t>
            </a:fld>
            <a:endParaRPr lang="en-US"/>
          </a:p>
        </p:txBody>
      </p:sp>
    </p:spTree>
    <p:extLst>
      <p:ext uri="{BB962C8B-B14F-4D97-AF65-F5344CB8AC3E}">
        <p14:creationId xmlns:p14="http://schemas.microsoft.com/office/powerpoint/2010/main" val="3567270909"/>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106363"/>
            <a:ext cx="8915400" cy="5794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50593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36DDA-F617-45B1-9DAF-F9021562C585}" type="slidenum">
              <a:rPr lang="en-US"/>
              <a:pPr>
                <a:defRPr/>
              </a:pPr>
              <a:t>‹#›</a:t>
            </a:fld>
            <a:endParaRPr lang="en-US"/>
          </a:p>
        </p:txBody>
      </p:sp>
    </p:spTree>
    <p:extLst>
      <p:ext uri="{BB962C8B-B14F-4D97-AF65-F5344CB8AC3E}">
        <p14:creationId xmlns:p14="http://schemas.microsoft.com/office/powerpoint/2010/main" val="26130553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1523999"/>
            <a:ext cx="7200900" cy="4876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CC5958FB-8111-4A01-94AE-04E5FA4964B2}"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43683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35" r:id="rId4"/>
    <p:sldLayoutId id="2147483727" r:id="rId5"/>
    <p:sldLayoutId id="2147483728" r:id="rId6"/>
    <p:sldLayoutId id="2147483729" r:id="rId7"/>
    <p:sldLayoutId id="2147483731" r:id="rId8"/>
    <p:sldLayoutId id="2147483732" r:id="rId9"/>
    <p:sldLayoutId id="2147483733" r:id="rId10"/>
    <p:sldLayoutId id="2147483734" r:id="rId11"/>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dirty="0" smtClean="0"/>
          </a:p>
        </p:txBody>
      </p:sp>
      <p:sp>
        <p:nvSpPr>
          <p:cNvPr id="2052"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dirty="0" smtClean="0"/>
              <a:t>Properties of Stars II</a:t>
            </a:r>
          </a:p>
        </p:txBody>
      </p:sp>
      <p:sp>
        <p:nvSpPr>
          <p:cNvPr id="3" name="Slide Number Placeholder 2"/>
          <p:cNvSpPr>
            <a:spLocks noGrp="1"/>
          </p:cNvSpPr>
          <p:nvPr>
            <p:ph type="sldNum" sz="quarter" idx="12"/>
          </p:nvPr>
        </p:nvSpPr>
        <p:spPr/>
        <p:txBody>
          <a:bodyPr/>
          <a:lstStyle/>
          <a:p>
            <a:pPr>
              <a:defRPr/>
            </a:pPr>
            <a:fld id="{943797A3-D1BE-4603-B3D8-94DF49E7C3BE}"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Spectroscopic Binary</a:t>
            </a:r>
          </a:p>
        </p:txBody>
      </p:sp>
      <p:sp>
        <p:nvSpPr>
          <p:cNvPr id="6148" name="Rectangle 3"/>
          <p:cNvSpPr>
            <a:spLocks noGrp="1" noChangeArrowheads="1"/>
          </p:cNvSpPr>
          <p:nvPr>
            <p:ph sz="half" idx="1"/>
          </p:nvPr>
        </p:nvSpPr>
        <p:spPr/>
        <p:txBody>
          <a:bodyPr>
            <a:normAutofit/>
          </a:bodyPr>
          <a:lstStyle/>
          <a:p>
            <a:pPr eaLnBrk="1" hangingPunct="1">
              <a:spcBef>
                <a:spcPct val="5000"/>
              </a:spcBef>
            </a:pPr>
            <a:r>
              <a:rPr lang="en-US" altLang="en-US" dirty="0" smtClean="0"/>
              <a:t>As the name suggests, an spectroscopic binary is a system that is determined to be binary from its spectrum. </a:t>
            </a:r>
          </a:p>
          <a:p>
            <a:pPr eaLnBrk="1" hangingPunct="1">
              <a:spcBef>
                <a:spcPct val="5000"/>
              </a:spcBef>
            </a:pPr>
            <a:r>
              <a:rPr lang="en-US" altLang="en-US" dirty="0" smtClean="0"/>
              <a:t>The two stars produce spectral features that have varying Doppler shift as the stars move in their orbit.</a:t>
            </a:r>
          </a:p>
          <a:p>
            <a:pPr eaLnBrk="1" hangingPunct="1">
              <a:spcBef>
                <a:spcPct val="5000"/>
              </a:spcBef>
            </a:pPr>
            <a:r>
              <a:rPr lang="en-US" altLang="en-US" dirty="0" smtClean="0"/>
              <a:t>Through long-term monitoring, we can determine properties of the orbits and stars.</a:t>
            </a:r>
          </a:p>
          <a:p>
            <a:pPr eaLnBrk="1" hangingPunct="1">
              <a:spcBef>
                <a:spcPct val="5000"/>
              </a:spcBef>
            </a:pPr>
            <a:endParaRPr lang="en-US" altLang="en-US" dirty="0" smtClean="0"/>
          </a:p>
        </p:txBody>
      </p:sp>
      <p:pic>
        <p:nvPicPr>
          <p:cNvPr id="6" name="Content Placeholder 5"/>
          <p:cNvPicPr>
            <a:picLocks noGrp="1" noChangeAspect="1"/>
          </p:cNvPicPr>
          <p:nvPr>
            <p:ph sz="half" idx="2"/>
          </p:nvPr>
        </p:nvPicPr>
        <p:blipFill>
          <a:blip r:embed="rId2"/>
          <a:stretch>
            <a:fillRect/>
          </a:stretch>
        </p:blipFill>
        <p:spPr>
          <a:xfrm>
            <a:off x="4894263" y="2743543"/>
            <a:ext cx="3335337" cy="2139263"/>
          </a:xfrm>
          <a:prstGeom prst="rect">
            <a:avLst/>
          </a:prstGeom>
        </p:spPr>
      </p:pic>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10</a:t>
            </a:fld>
            <a:endParaRPr lang="en-US"/>
          </a:p>
        </p:txBody>
      </p:sp>
    </p:spTree>
    <p:extLst>
      <p:ext uri="{BB962C8B-B14F-4D97-AF65-F5344CB8AC3E}">
        <p14:creationId xmlns:p14="http://schemas.microsoft.com/office/powerpoint/2010/main" val="2288194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Measuring Mass</a:t>
            </a:r>
          </a:p>
        </p:txBody>
      </p:sp>
      <mc:AlternateContent xmlns:mc="http://schemas.openxmlformats.org/markup-compatibility/2006" xmlns:a14="http://schemas.microsoft.com/office/drawing/2010/main">
        <mc:Choice Requires="a14">
          <p:sp>
            <p:nvSpPr>
              <p:cNvPr id="6148" name="Rectangle 3"/>
              <p:cNvSpPr>
                <a:spLocks noGrp="1" noChangeArrowheads="1"/>
              </p:cNvSpPr>
              <p:nvPr>
                <p:ph sz="half" idx="1"/>
              </p:nvPr>
            </p:nvSpPr>
            <p:spPr/>
            <p:txBody>
              <a:bodyPr>
                <a:normAutofit/>
              </a:bodyPr>
              <a:lstStyle/>
              <a:p>
                <a:pPr eaLnBrk="1" hangingPunct="1">
                  <a:spcBef>
                    <a:spcPct val="5000"/>
                  </a:spcBef>
                </a:pPr>
                <a:r>
                  <a:rPr lang="en-US" altLang="en-US" dirty="0" smtClean="0"/>
                  <a:t>We need to know two out of three observables to measure mass.</a:t>
                </a:r>
              </a:p>
              <a:p>
                <a:pPr lvl="1">
                  <a:spcBef>
                    <a:spcPct val="5000"/>
                  </a:spcBef>
                </a:pPr>
                <a:r>
                  <a:rPr lang="en-US" altLang="en-US" dirty="0" smtClean="0"/>
                  <a:t>orbital period (P)</a:t>
                </a:r>
              </a:p>
              <a:p>
                <a:pPr lvl="1">
                  <a:spcBef>
                    <a:spcPct val="5000"/>
                  </a:spcBef>
                </a:pPr>
                <a:r>
                  <a:rPr lang="en-US" altLang="en-US" dirty="0" smtClean="0"/>
                  <a:t>separation (a or r)</a:t>
                </a:r>
              </a:p>
              <a:p>
                <a:pPr lvl="1">
                  <a:spcBef>
                    <a:spcPct val="5000"/>
                  </a:spcBef>
                </a:pPr>
                <a:r>
                  <a:rPr lang="en-US" altLang="en-US" dirty="0" smtClean="0"/>
                  <a:t>velocity (v)</a:t>
                </a:r>
              </a:p>
              <a:p>
                <a:pPr>
                  <a:spcBef>
                    <a:spcPct val="5000"/>
                  </a:spcBef>
                </a:pPr>
                <a:r>
                  <a:rPr lang="en-US" altLang="en-US" dirty="0" smtClean="0"/>
                  <a:t>For circular orbits, </a:t>
                </a:r>
                <a14:m>
                  <m:oMath xmlns:m="http://schemas.openxmlformats.org/officeDocument/2006/math">
                    <m:r>
                      <a:rPr lang="en-US" altLang="en-US" b="0" i="1" smtClean="0">
                        <a:latin typeface="Cambria Math" panose="02040503050406030204" pitchFamily="18" charset="0"/>
                      </a:rPr>
                      <m:t>𝑣</m:t>
                    </m:r>
                    <m:r>
                      <a:rPr lang="en-US" altLang="en-US" i="1" smtClean="0">
                        <a:latin typeface="Cambria Math" panose="02040503050406030204" pitchFamily="18" charset="0"/>
                      </a:rPr>
                      <m:t>=</m:t>
                    </m:r>
                    <m:r>
                      <a:rPr lang="en-US" altLang="en-US" i="1">
                        <a:latin typeface="Cambria Math" panose="02040503050406030204" pitchFamily="18" charset="0"/>
                        <a:ea typeface="Cambria Math" panose="02040503050406030204" pitchFamily="18" charset="0"/>
                      </a:rPr>
                      <m:t>𝜔</m:t>
                    </m:r>
                    <m:r>
                      <a:rPr lang="en-US" altLang="en-US" b="0" i="1" smtClean="0">
                        <a:latin typeface="Cambria Math" panose="02040503050406030204" pitchFamily="18" charset="0"/>
                      </a:rPr>
                      <m:t>𝑟</m:t>
                    </m:r>
                    <m:r>
                      <a:rPr lang="en-US" altLang="en-US" b="0" i="1" smtClean="0">
                        <a:latin typeface="Cambria Math" panose="02040503050406030204" pitchFamily="18" charset="0"/>
                      </a:rPr>
                      <m:t>=2</m:t>
                    </m:r>
                    <m:r>
                      <a:rPr lang="el-GR" altLang="en-US" i="1" smtClean="0">
                        <a:latin typeface="Cambria Math" panose="02040503050406030204" pitchFamily="18" charset="0"/>
                      </a:rPr>
                      <m:t>𝜋</m:t>
                    </m:r>
                    <m:r>
                      <a:rPr lang="en-US" altLang="en-US" b="0" i="1" smtClean="0">
                        <a:latin typeface="Cambria Math" panose="02040503050406030204" pitchFamily="18" charset="0"/>
                      </a:rPr>
                      <m:t>𝑟</m:t>
                    </m:r>
                    <m:r>
                      <a:rPr lang="en-US" altLang="en-US" b="0" i="1" smtClean="0">
                        <a:latin typeface="Cambria Math" panose="02040503050406030204" pitchFamily="18" charset="0"/>
                      </a:rPr>
                      <m:t>/</m:t>
                    </m:r>
                    <m:r>
                      <a:rPr lang="en-US" altLang="en-US" b="0" i="1" smtClean="0">
                        <a:latin typeface="Cambria Math" panose="02040503050406030204" pitchFamily="18" charset="0"/>
                      </a:rPr>
                      <m:t>𝑃</m:t>
                    </m:r>
                  </m:oMath>
                </a14:m>
                <a:r>
                  <a:rPr lang="en-US" altLang="en-US" dirty="0" smtClean="0"/>
                  <a:t>.</a:t>
                </a:r>
              </a:p>
              <a:p>
                <a:pPr eaLnBrk="1" hangingPunct="1">
                  <a:spcBef>
                    <a:spcPct val="5000"/>
                  </a:spcBef>
                </a:pPr>
                <a:endParaRPr lang="en-US" altLang="en-US" dirty="0" smtClean="0"/>
              </a:p>
            </p:txBody>
          </p:sp>
        </mc:Choice>
        <mc:Fallback xmlns="">
          <p:sp>
            <p:nvSpPr>
              <p:cNvPr id="6148" name="Rectangle 3"/>
              <p:cNvSpPr>
                <a:spLocks noGrp="1" noRot="1" noChangeAspect="1" noMove="1" noResize="1" noEditPoints="1" noAdjustHandles="1" noChangeArrowheads="1" noChangeShapeType="1" noTextEdit="1"/>
              </p:cNvSpPr>
              <p:nvPr>
                <p:ph sz="half" idx="1"/>
              </p:nvPr>
            </p:nvSpPr>
            <p:spPr>
              <a:blipFill rotWithShape="0">
                <a:blip r:embed="rId2"/>
                <a:stretch>
                  <a:fillRect l="-1645" t="-1067" r="-1097"/>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11</a:t>
            </a:fld>
            <a:endParaRPr lang="en-US"/>
          </a:p>
        </p:txBody>
      </p:sp>
      <p:pic>
        <p:nvPicPr>
          <p:cNvPr id="7" name="Content Placeholder 6"/>
          <p:cNvPicPr>
            <a:picLocks noGrp="1" noChangeAspect="1"/>
          </p:cNvPicPr>
          <p:nvPr>
            <p:ph sz="half" idx="2"/>
          </p:nvPr>
        </p:nvPicPr>
        <p:blipFill>
          <a:blip r:embed="rId3"/>
          <a:stretch>
            <a:fillRect/>
          </a:stretch>
        </p:blipFill>
        <p:spPr>
          <a:xfrm>
            <a:off x="4894263" y="2387817"/>
            <a:ext cx="3335337" cy="2850715"/>
          </a:xfrm>
          <a:prstGeom prst="rect">
            <a:avLst/>
          </a:prstGeom>
        </p:spPr>
      </p:pic>
    </p:spTree>
    <p:extLst>
      <p:ext uri="{BB962C8B-B14F-4D97-AF65-F5344CB8AC3E}">
        <p14:creationId xmlns:p14="http://schemas.microsoft.com/office/powerpoint/2010/main" val="2050348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dirty="0" smtClean="0"/>
              <a:t>Most Massive Stars via Binaries</a:t>
            </a:r>
          </a:p>
        </p:txBody>
      </p:sp>
      <p:sp>
        <p:nvSpPr>
          <p:cNvPr id="6148" name="Rectangle 3"/>
          <p:cNvSpPr>
            <a:spLocks noGrp="1" noChangeArrowheads="1"/>
          </p:cNvSpPr>
          <p:nvPr>
            <p:ph sz="half" idx="1"/>
          </p:nvPr>
        </p:nvSpPr>
        <p:spPr/>
        <p:txBody>
          <a:bodyPr>
            <a:normAutofit fontScale="92500" lnSpcReduction="10000"/>
          </a:bodyPr>
          <a:lstStyle/>
          <a:p>
            <a:pPr>
              <a:spcBef>
                <a:spcPct val="5000"/>
              </a:spcBef>
            </a:pPr>
            <a:r>
              <a:rPr lang="en-US" dirty="0"/>
              <a:t>The masses of A1a and A1b </a:t>
            </a:r>
            <a:r>
              <a:rPr lang="en-US" dirty="0" smtClean="0"/>
              <a:t>in NGC3603 are determined </a:t>
            </a:r>
            <a:r>
              <a:rPr lang="en-US" dirty="0"/>
              <a:t>from the orbital parameters </a:t>
            </a:r>
            <a:r>
              <a:rPr lang="en-US" dirty="0" smtClean="0"/>
              <a:t>and are 116±31 </a:t>
            </a:r>
            <a:r>
              <a:rPr lang="en-US" i="1" dirty="0"/>
              <a:t>M</a:t>
            </a:r>
            <a:r>
              <a:rPr lang="en-US" baseline="-25000" dirty="0"/>
              <a:t>☉ </a:t>
            </a:r>
            <a:r>
              <a:rPr lang="en-US" dirty="0" smtClean="0"/>
              <a:t>and 89±16</a:t>
            </a:r>
            <a:r>
              <a:rPr lang="en-US" dirty="0"/>
              <a:t> </a:t>
            </a:r>
            <a:r>
              <a:rPr lang="en-US" i="1" dirty="0"/>
              <a:t>M</a:t>
            </a:r>
            <a:r>
              <a:rPr lang="en-US" baseline="-25000" dirty="0" smtClean="0"/>
              <a:t>☉</a:t>
            </a:r>
            <a:r>
              <a:rPr lang="en-US" dirty="0" smtClean="0"/>
              <a:t>. </a:t>
            </a:r>
          </a:p>
          <a:p>
            <a:pPr>
              <a:spcBef>
                <a:spcPct val="5000"/>
              </a:spcBef>
            </a:pPr>
            <a:r>
              <a:rPr lang="en-US" dirty="0" smtClean="0"/>
              <a:t>This </a:t>
            </a:r>
            <a:r>
              <a:rPr lang="en-US" dirty="0"/>
              <a:t>makes them the two most massive stars directly measured, i.e. with their masses determined (using </a:t>
            </a:r>
            <a:r>
              <a:rPr lang="en-US" dirty="0" err="1"/>
              <a:t>Keplerian</a:t>
            </a:r>
            <a:r>
              <a:rPr lang="en-US" dirty="0"/>
              <a:t> orbits), and not estimated from models. </a:t>
            </a:r>
            <a:endParaRPr lang="en-US" dirty="0" smtClean="0"/>
          </a:p>
          <a:p>
            <a:pPr>
              <a:spcBef>
                <a:spcPct val="5000"/>
              </a:spcBef>
            </a:pPr>
            <a:r>
              <a:rPr lang="en-US" dirty="0" smtClean="0"/>
              <a:t>The </a:t>
            </a:r>
            <a:r>
              <a:rPr lang="en-US" dirty="0"/>
              <a:t>masses estimated from analysis of the physical properties are slightly higher at 120 </a:t>
            </a:r>
            <a:r>
              <a:rPr lang="en-US" i="1" dirty="0"/>
              <a:t>M</a:t>
            </a:r>
            <a:r>
              <a:rPr lang="en-US" baseline="-25000" dirty="0"/>
              <a:t>☉</a:t>
            </a:r>
            <a:r>
              <a:rPr lang="en-US" dirty="0"/>
              <a:t> and 92 </a:t>
            </a:r>
            <a:r>
              <a:rPr lang="en-US" i="1" dirty="0"/>
              <a:t>M</a:t>
            </a:r>
            <a:r>
              <a:rPr lang="en-US" baseline="-25000" dirty="0"/>
              <a:t>☉</a:t>
            </a:r>
            <a:r>
              <a:rPr lang="en-US" dirty="0"/>
              <a:t>.</a:t>
            </a: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12</a:t>
            </a:fld>
            <a:endParaRPr lang="en-US"/>
          </a:p>
        </p:txBody>
      </p:sp>
      <p:pic>
        <p:nvPicPr>
          <p:cNvPr id="1026" name="Picture 2" descr="https://upload.wikimedia.org/wikipedia/commons/6/6c/NGC3603_core.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94263" y="2145506"/>
            <a:ext cx="3335337" cy="333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06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Other Ways to Measure Mass</a:t>
            </a:r>
          </a:p>
        </p:txBody>
      </p:sp>
      <p:sp>
        <p:nvSpPr>
          <p:cNvPr id="6148" name="Rectangle 3"/>
          <p:cNvSpPr>
            <a:spLocks noGrp="1" noChangeArrowheads="1"/>
          </p:cNvSpPr>
          <p:nvPr>
            <p:ph idx="1"/>
          </p:nvPr>
        </p:nvSpPr>
        <p:spPr/>
        <p:txBody>
          <a:bodyPr>
            <a:normAutofit/>
          </a:bodyPr>
          <a:lstStyle/>
          <a:p>
            <a:pPr eaLnBrk="1" hangingPunct="1">
              <a:spcBef>
                <a:spcPct val="5000"/>
              </a:spcBef>
            </a:pPr>
            <a:r>
              <a:rPr lang="en-US" altLang="en-US" dirty="0" smtClean="0"/>
              <a:t>There are other ways of measuring stellar mass, but they are less direct (and less reliable).</a:t>
            </a:r>
          </a:p>
          <a:p>
            <a:pPr eaLnBrk="1" hangingPunct="1">
              <a:spcBef>
                <a:spcPct val="5000"/>
              </a:spcBef>
            </a:pPr>
            <a:r>
              <a:rPr lang="en-US" altLang="en-US" dirty="0" smtClean="0"/>
              <a:t>One is to determine the spectral type and luminosity and then simply assume that the star must have the same mass as other similar stars.</a:t>
            </a:r>
            <a:endParaRPr lang="en-US" altLang="en-US" dirty="0"/>
          </a:p>
          <a:p>
            <a:pPr eaLnBrk="1" hangingPunct="1">
              <a:spcBef>
                <a:spcPct val="5000"/>
              </a:spcBef>
            </a:pPr>
            <a:r>
              <a:rPr lang="en-US" altLang="en-US" dirty="0" smtClean="0"/>
              <a:t>Another way is to use a stellar model to fit the observed spectral energy distribution. If it fits, then the mass of the star is assumed to be the same as the assumed mass of the model.</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13</a:t>
            </a:fld>
            <a:endParaRPr lang="en-US"/>
          </a:p>
        </p:txBody>
      </p:sp>
    </p:spTree>
    <p:extLst>
      <p:ext uri="{BB962C8B-B14F-4D97-AF65-F5344CB8AC3E}">
        <p14:creationId xmlns:p14="http://schemas.microsoft.com/office/powerpoint/2010/main" val="398165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Stellar Masses</a:t>
            </a:r>
          </a:p>
        </p:txBody>
      </p:sp>
      <p:sp>
        <p:nvSpPr>
          <p:cNvPr id="6148" name="Rectangle 3"/>
          <p:cNvSpPr>
            <a:spLocks noGrp="1" noChangeArrowheads="1"/>
          </p:cNvSpPr>
          <p:nvPr>
            <p:ph idx="1"/>
          </p:nvPr>
        </p:nvSpPr>
        <p:spPr/>
        <p:txBody>
          <a:bodyPr>
            <a:normAutofit/>
          </a:bodyPr>
          <a:lstStyle/>
          <a:p>
            <a:pPr eaLnBrk="1" hangingPunct="1">
              <a:spcBef>
                <a:spcPct val="5000"/>
              </a:spcBef>
            </a:pPr>
            <a:r>
              <a:rPr lang="en-US" altLang="en-US" dirty="0" smtClean="0"/>
              <a:t>The most massive stars have masses around 150 to 300 times the mass of the Sun</a:t>
            </a:r>
            <a:r>
              <a:rPr lang="en-US" altLang="en-US" dirty="0"/>
              <a:t> </a:t>
            </a:r>
            <a:r>
              <a:rPr lang="en-US" altLang="en-US" dirty="0" smtClean="0"/>
              <a:t>(using models).</a:t>
            </a:r>
          </a:p>
          <a:p>
            <a:pPr eaLnBrk="1" hangingPunct="1">
              <a:spcBef>
                <a:spcPct val="5000"/>
              </a:spcBef>
            </a:pPr>
            <a:r>
              <a:rPr lang="en-US" altLang="en-US" dirty="0" smtClean="0"/>
              <a:t>Do we know the real limit? </a:t>
            </a:r>
          </a:p>
          <a:p>
            <a:pPr eaLnBrk="1" hangingPunct="1">
              <a:spcBef>
                <a:spcPct val="5000"/>
              </a:spcBef>
            </a:pPr>
            <a:r>
              <a:rPr lang="en-US" altLang="en-US" dirty="0" smtClean="0"/>
              <a:t>The least massive stars have a mass of around 0.08 times the mass of the Sun.</a:t>
            </a:r>
          </a:p>
          <a:p>
            <a:pPr eaLnBrk="1" hangingPunct="1">
              <a:spcBef>
                <a:spcPct val="5000"/>
              </a:spcBef>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14</a:t>
            </a:fld>
            <a:endParaRPr lang="en-US"/>
          </a:p>
        </p:txBody>
      </p:sp>
    </p:spTree>
    <p:extLst>
      <p:ext uri="{BB962C8B-B14F-4D97-AF65-F5344CB8AC3E}">
        <p14:creationId xmlns:p14="http://schemas.microsoft.com/office/powerpoint/2010/main" val="970843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p:txBody>
          <a:bodyPr>
            <a:normAutofit/>
          </a:bodyPr>
          <a:lstStyle/>
          <a:p>
            <a:r>
              <a:rPr lang="en-US" altLang="en-US" dirty="0" smtClean="0"/>
              <a:t>Question</a:t>
            </a:r>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15</a:t>
            </a:fld>
            <a:endParaRPr lang="en-US"/>
          </a:p>
        </p:txBody>
      </p:sp>
      <p:sp>
        <p:nvSpPr>
          <p:cNvPr id="2" name="Content Placeholder 1"/>
          <p:cNvSpPr>
            <a:spLocks noGrp="1"/>
          </p:cNvSpPr>
          <p:nvPr>
            <p:ph idx="1"/>
          </p:nvPr>
        </p:nvSpPr>
        <p:spPr/>
        <p:txBody>
          <a:bodyPr/>
          <a:lstStyle/>
          <a:p>
            <a:r>
              <a:rPr lang="en-US" dirty="0" smtClean="0"/>
              <a:t>Why would there be an upper limit to the masses of stars?</a:t>
            </a:r>
            <a:endParaRPr lang="en-US" dirty="0"/>
          </a:p>
        </p:txBody>
      </p:sp>
    </p:spTree>
    <p:extLst>
      <p:ext uri="{BB962C8B-B14F-4D97-AF65-F5344CB8AC3E}">
        <p14:creationId xmlns:p14="http://schemas.microsoft.com/office/powerpoint/2010/main" val="15911002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p:txBody>
          <a:bodyPr>
            <a:normAutofit/>
          </a:bodyPr>
          <a:lstStyle/>
          <a:p>
            <a:r>
              <a:rPr lang="en-US" altLang="en-US" dirty="0" smtClean="0"/>
              <a:t>Upper Mass Paper</a:t>
            </a:r>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16</a:t>
            </a:fld>
            <a:endParaRPr lang="en-US"/>
          </a:p>
        </p:txBody>
      </p:sp>
      <p:pic>
        <p:nvPicPr>
          <p:cNvPr id="3" name="Content Placeholder 2"/>
          <p:cNvPicPr>
            <a:picLocks noGrp="1" noChangeAspect="1"/>
          </p:cNvPicPr>
          <p:nvPr>
            <p:ph idx="1"/>
          </p:nvPr>
        </p:nvPicPr>
        <p:blipFill>
          <a:blip r:embed="rId3"/>
          <a:stretch>
            <a:fillRect/>
          </a:stretch>
        </p:blipFill>
        <p:spPr>
          <a:xfrm>
            <a:off x="1028700" y="1769694"/>
            <a:ext cx="7200900" cy="4385412"/>
          </a:xfrm>
          <a:prstGeom prst="rect">
            <a:avLst/>
          </a:prstGeom>
        </p:spPr>
      </p:pic>
    </p:spTree>
    <p:extLst>
      <p:ext uri="{BB962C8B-B14F-4D97-AF65-F5344CB8AC3E}">
        <p14:creationId xmlns:p14="http://schemas.microsoft.com/office/powerpoint/2010/main" val="306558507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p:txBody>
          <a:bodyPr>
            <a:normAutofit/>
          </a:bodyPr>
          <a:lstStyle/>
          <a:p>
            <a:r>
              <a:rPr lang="en-US" altLang="en-US" dirty="0" smtClean="0"/>
              <a:t>Question</a:t>
            </a:r>
          </a:p>
        </p:txBody>
      </p:sp>
      <p:sp>
        <p:nvSpPr>
          <p:cNvPr id="7" name="Slide Number Placeholder 6"/>
          <p:cNvSpPr>
            <a:spLocks noGrp="1"/>
          </p:cNvSpPr>
          <p:nvPr>
            <p:ph type="sldNum" sz="quarter" idx="12"/>
          </p:nvPr>
        </p:nvSpPr>
        <p:spPr/>
        <p:txBody>
          <a:bodyPr/>
          <a:lstStyle/>
          <a:p>
            <a:pPr>
              <a:defRPr/>
            </a:pPr>
            <a:fld id="{A80E317C-2D38-45AD-93CC-2F339010EF5B}" type="slidenum">
              <a:rPr lang="en-US" smtClean="0"/>
              <a:pPr>
                <a:defRPr/>
              </a:pPr>
              <a:t>17</a:t>
            </a:fld>
            <a:endParaRPr lang="en-US"/>
          </a:p>
        </p:txBody>
      </p:sp>
      <p:sp>
        <p:nvSpPr>
          <p:cNvPr id="2" name="Content Placeholder 1"/>
          <p:cNvSpPr>
            <a:spLocks noGrp="1"/>
          </p:cNvSpPr>
          <p:nvPr>
            <p:ph idx="1"/>
          </p:nvPr>
        </p:nvSpPr>
        <p:spPr/>
        <p:txBody>
          <a:bodyPr/>
          <a:lstStyle/>
          <a:p>
            <a:r>
              <a:rPr lang="en-US" dirty="0" smtClean="0"/>
              <a:t>Why would there be an lower limit to the masses of stars?</a:t>
            </a:r>
            <a:endParaRPr lang="en-US" dirty="0"/>
          </a:p>
        </p:txBody>
      </p:sp>
    </p:spTree>
    <p:extLst>
      <p:ext uri="{BB962C8B-B14F-4D97-AF65-F5344CB8AC3E}">
        <p14:creationId xmlns:p14="http://schemas.microsoft.com/office/powerpoint/2010/main" val="1929172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radius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748351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Stellar Radius</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Distance can be measured through parallax.</a:t>
            </a:r>
          </a:p>
          <a:p>
            <a:pPr eaLnBrk="1" hangingPunct="1">
              <a:spcBef>
                <a:spcPct val="5000"/>
              </a:spcBef>
            </a:pPr>
            <a:r>
              <a:rPr lang="en-US" altLang="en-US" dirty="0" smtClean="0"/>
              <a:t>By knowing distance, and measuring apparent magnitudes, we can estimate luminosity.</a:t>
            </a:r>
          </a:p>
          <a:p>
            <a:pPr eaLnBrk="1" hangingPunct="1">
              <a:spcBef>
                <a:spcPct val="5000"/>
              </a:spcBef>
            </a:pPr>
            <a:r>
              <a:rPr lang="en-US" altLang="en-US" dirty="0" smtClean="0"/>
              <a:t>By fitting the apparent magnitudes in several filters, we can estimate temperature.</a:t>
            </a:r>
          </a:p>
          <a:p>
            <a:pPr eaLnBrk="1" hangingPunct="1">
              <a:spcBef>
                <a:spcPct val="5000"/>
              </a:spcBef>
            </a:pPr>
            <a:r>
              <a:rPr lang="en-US" altLang="en-US" dirty="0" smtClean="0"/>
              <a:t>We can estimate radius by using the temperature and luminosity.</a:t>
            </a:r>
          </a:p>
          <a:p>
            <a:pPr lvl="1">
              <a:spcBef>
                <a:spcPct val="5000"/>
              </a:spcBef>
            </a:pPr>
            <a:endParaRPr lang="en-US" altLang="en-US" dirty="0" smtClean="0"/>
          </a:p>
          <a:p>
            <a:pPr eaLnBrk="1" hangingPunct="1">
              <a:spcBef>
                <a:spcPct val="5000"/>
              </a:spcBef>
            </a:pPr>
            <a:endParaRPr lang="en-US" altLang="en-US" dirty="0" smtClean="0"/>
          </a:p>
          <a:p>
            <a:pPr eaLnBrk="1" hangingPunct="1"/>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19</a:t>
            </a:fld>
            <a:endParaRPr lang="en-US"/>
          </a:p>
        </p:txBody>
      </p:sp>
      <p:pic>
        <p:nvPicPr>
          <p:cNvPr id="7" name="Content Placeholder 8"/>
          <p:cNvPicPr>
            <a:picLocks noGrp="1" noChangeAspect="1"/>
          </p:cNvPicPr>
          <p:nvPr>
            <p:ph sz="half" idx="2"/>
          </p:nvPr>
        </p:nvPicPr>
        <p:blipFill>
          <a:blip r:embed="rId2"/>
          <a:stretch>
            <a:fillRect/>
          </a:stretch>
        </p:blipFill>
        <p:spPr>
          <a:xfrm>
            <a:off x="5509685" y="3473987"/>
            <a:ext cx="2104493" cy="678375"/>
          </a:xfrm>
          <a:prstGeom prst="rect">
            <a:avLst/>
          </a:prstGeom>
        </p:spPr>
      </p:pic>
    </p:spTree>
    <p:extLst>
      <p:ext uri="{BB962C8B-B14F-4D97-AF65-F5344CB8AC3E}">
        <p14:creationId xmlns:p14="http://schemas.microsoft.com/office/powerpoint/2010/main" val="803702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smtClean="0"/>
              <a:t>Aims and outline for this lecture</a:t>
            </a:r>
          </a:p>
        </p:txBody>
      </p:sp>
      <p:sp>
        <p:nvSpPr>
          <p:cNvPr id="6148" name="Rectangle 3"/>
          <p:cNvSpPr>
            <a:spLocks noGrp="1" noChangeArrowheads="1"/>
          </p:cNvSpPr>
          <p:nvPr>
            <p:ph idx="1"/>
          </p:nvPr>
        </p:nvSpPr>
        <p:spPr/>
        <p:txBody>
          <a:bodyPr/>
          <a:lstStyle/>
          <a:p>
            <a:pPr eaLnBrk="1" hangingPunct="1">
              <a:spcBef>
                <a:spcPct val="5000"/>
              </a:spcBef>
            </a:pPr>
            <a:r>
              <a:rPr lang="en-US" altLang="en-US" dirty="0" smtClean="0"/>
              <a:t>more properties of stars</a:t>
            </a:r>
          </a:p>
          <a:p>
            <a:pPr lvl="1">
              <a:spcBef>
                <a:spcPct val="5000"/>
              </a:spcBef>
            </a:pPr>
            <a:r>
              <a:rPr lang="en-US" altLang="en-US" dirty="0" smtClean="0"/>
              <a:t>mass</a:t>
            </a:r>
          </a:p>
          <a:p>
            <a:pPr lvl="1">
              <a:spcBef>
                <a:spcPct val="5000"/>
              </a:spcBef>
            </a:pPr>
            <a:r>
              <a:rPr lang="en-US" altLang="en-US" dirty="0" smtClean="0"/>
              <a:t>radius</a:t>
            </a:r>
          </a:p>
          <a:p>
            <a:pPr lvl="1">
              <a:spcBef>
                <a:spcPct val="5000"/>
              </a:spcBef>
            </a:pPr>
            <a:r>
              <a:rPr lang="en-US" altLang="en-US" dirty="0" err="1" smtClean="0"/>
              <a:t>binarity</a:t>
            </a:r>
            <a:r>
              <a:rPr lang="en-US" altLang="en-US" dirty="0" smtClean="0"/>
              <a:t> </a:t>
            </a:r>
          </a:p>
          <a:p>
            <a:pPr lvl="1">
              <a:spcBef>
                <a:spcPct val="5000"/>
              </a:spcBef>
            </a:pPr>
            <a:r>
              <a:rPr lang="en-US" altLang="en-US" dirty="0" smtClean="0"/>
              <a:t>composition</a:t>
            </a:r>
          </a:p>
          <a:p>
            <a:pPr lvl="1">
              <a:spcBef>
                <a:spcPct val="5000"/>
              </a:spcBef>
            </a:pPr>
            <a:r>
              <a:rPr lang="en-US" altLang="en-US" dirty="0" smtClean="0"/>
              <a:t>proper motion</a:t>
            </a:r>
          </a:p>
          <a:p>
            <a:pPr lvl="1">
              <a:spcBef>
                <a:spcPct val="5000"/>
              </a:spcBef>
            </a:pPr>
            <a:r>
              <a:rPr lang="en-US" altLang="en-US" dirty="0" smtClean="0"/>
              <a:t>names</a:t>
            </a:r>
          </a:p>
          <a:p>
            <a:pPr lvl="1">
              <a:spcBef>
                <a:spcPct val="5000"/>
              </a:spcBef>
            </a:pPr>
            <a:endParaRPr lang="en-US" altLang="en-US" dirty="0" smtClean="0"/>
          </a:p>
          <a:p>
            <a:pPr eaLnBrk="1" hangingPunct="1">
              <a:spcBef>
                <a:spcPct val="5000"/>
              </a:spcBef>
            </a:pPr>
            <a:endParaRPr lang="en-US" altLang="en-US" dirty="0" smtClean="0"/>
          </a:p>
          <a:p>
            <a:pPr eaLnBrk="1" hangingPunct="1"/>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a:t>
            </a:fld>
            <a:endParaRPr lang="en-US"/>
          </a:p>
        </p:txBody>
      </p:sp>
    </p:spTree>
    <p:extLst>
      <p:ext uri="{BB962C8B-B14F-4D97-AF65-F5344CB8AC3E}">
        <p14:creationId xmlns:p14="http://schemas.microsoft.com/office/powerpoint/2010/main" val="421566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Sirius A and B</a:t>
            </a:r>
          </a:p>
        </p:txBody>
      </p:sp>
      <p:sp>
        <p:nvSpPr>
          <p:cNvPr id="6148" name="Rectangle 3"/>
          <p:cNvSpPr>
            <a:spLocks noGrp="1" noChangeArrowheads="1"/>
          </p:cNvSpPr>
          <p:nvPr>
            <p:ph idx="1"/>
          </p:nvPr>
        </p:nvSpPr>
        <p:spPr/>
        <p:txBody>
          <a:bodyPr>
            <a:normAutofit lnSpcReduction="10000"/>
          </a:bodyPr>
          <a:lstStyle/>
          <a:p>
            <a:r>
              <a:rPr lang="en-US" dirty="0"/>
              <a:t>Sirius A:</a:t>
            </a:r>
          </a:p>
          <a:p>
            <a:pPr lvl="1"/>
            <a:r>
              <a:rPr lang="en-US" dirty="0"/>
              <a:t>L = 26 </a:t>
            </a:r>
            <a:r>
              <a:rPr lang="en-US" dirty="0" err="1"/>
              <a:t>L</a:t>
            </a:r>
            <a:r>
              <a:rPr lang="en-US" baseline="-25000" dirty="0" err="1"/>
              <a:t>sun</a:t>
            </a:r>
            <a:endParaRPr lang="en-US" dirty="0"/>
          </a:p>
          <a:p>
            <a:pPr lvl="1"/>
            <a:r>
              <a:rPr lang="en-US" dirty="0"/>
              <a:t>T = 10,000 Kelvin = 1.72 </a:t>
            </a:r>
            <a:r>
              <a:rPr lang="en-US" dirty="0" err="1"/>
              <a:t>T</a:t>
            </a:r>
            <a:r>
              <a:rPr lang="en-US" baseline="-25000" dirty="0" err="1"/>
              <a:t>sun</a:t>
            </a:r>
            <a:endParaRPr lang="en-US" dirty="0"/>
          </a:p>
          <a:p>
            <a:pPr lvl="1"/>
            <a:r>
              <a:rPr lang="en-US" dirty="0"/>
              <a:t>R is computed to be 1.7 </a:t>
            </a:r>
            <a:r>
              <a:rPr lang="en-US" dirty="0" err="1"/>
              <a:t>R</a:t>
            </a:r>
            <a:r>
              <a:rPr lang="en-US" baseline="-25000" dirty="0" err="1"/>
              <a:t>sun</a:t>
            </a:r>
            <a:r>
              <a:rPr lang="en-US" dirty="0"/>
              <a:t> (Work this out for yourself!)</a:t>
            </a:r>
          </a:p>
          <a:p>
            <a:r>
              <a:rPr lang="en-US" dirty="0"/>
              <a:t>Sirius B:</a:t>
            </a:r>
          </a:p>
          <a:p>
            <a:pPr lvl="1"/>
            <a:r>
              <a:rPr lang="en-US" dirty="0"/>
              <a:t>L = 0.0024 </a:t>
            </a:r>
            <a:r>
              <a:rPr lang="en-US" dirty="0" err="1"/>
              <a:t>L</a:t>
            </a:r>
            <a:r>
              <a:rPr lang="en-US" baseline="-25000" dirty="0" err="1"/>
              <a:t>sun</a:t>
            </a:r>
            <a:endParaRPr lang="en-US" dirty="0"/>
          </a:p>
          <a:p>
            <a:pPr lvl="1"/>
            <a:r>
              <a:rPr lang="en-US" dirty="0"/>
              <a:t>T = 15,000 Kelvin = 2.59 </a:t>
            </a:r>
            <a:r>
              <a:rPr lang="en-US" dirty="0" err="1"/>
              <a:t>T</a:t>
            </a:r>
            <a:r>
              <a:rPr lang="en-US" baseline="-25000" dirty="0" err="1"/>
              <a:t>sun</a:t>
            </a:r>
            <a:endParaRPr lang="en-US" dirty="0"/>
          </a:p>
          <a:p>
            <a:pPr lvl="1"/>
            <a:r>
              <a:rPr lang="en-US" dirty="0"/>
              <a:t>R is computed to be 0.007 </a:t>
            </a:r>
            <a:r>
              <a:rPr lang="en-US" dirty="0" err="1"/>
              <a:t>R</a:t>
            </a:r>
            <a:r>
              <a:rPr lang="en-US" baseline="-25000" dirty="0" err="1"/>
              <a:t>sun</a:t>
            </a:r>
            <a:r>
              <a:rPr lang="en-US" dirty="0"/>
              <a:t> (Work this out for yourself!)</a:t>
            </a:r>
          </a:p>
          <a:p>
            <a:r>
              <a:rPr lang="en-US" dirty="0"/>
              <a:t>One square meter of the companion of Sirius is 2.59 x 2.59 x 2.59 x 2.59 = 45 times more luminous than one square meter of the Sun</a:t>
            </a:r>
            <a:r>
              <a:rPr lang="en-US"/>
              <a:t>. </a:t>
            </a:r>
            <a:endParaRPr lang="en-US" smtClean="0"/>
          </a:p>
          <a:p>
            <a:r>
              <a:rPr lang="en-US" smtClean="0"/>
              <a:t>The </a:t>
            </a:r>
            <a:r>
              <a:rPr lang="en-US" dirty="0"/>
              <a:t>reason why the companion to Sirius has such a low total luminosity is that it's tiny - even smaller than the Earth.</a:t>
            </a: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20</a:t>
            </a:fld>
            <a:endParaRPr lang="en-US"/>
          </a:p>
        </p:txBody>
      </p:sp>
    </p:spTree>
    <p:extLst>
      <p:ext uri="{BB962C8B-B14F-4D97-AF65-F5344CB8AC3E}">
        <p14:creationId xmlns:p14="http://schemas.microsoft.com/office/powerpoint/2010/main" val="1943238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dirty="0" smtClean="0"/>
              <a:t>Radius – Direct Measurement</a:t>
            </a:r>
          </a:p>
        </p:txBody>
      </p:sp>
      <p:sp>
        <p:nvSpPr>
          <p:cNvPr id="6148" name="Rectangle 3"/>
          <p:cNvSpPr>
            <a:spLocks noGrp="1" noChangeArrowheads="1"/>
          </p:cNvSpPr>
          <p:nvPr>
            <p:ph sz="half" idx="1"/>
          </p:nvPr>
        </p:nvSpPr>
        <p:spPr/>
        <p:txBody>
          <a:bodyPr>
            <a:normAutofit fontScale="92500"/>
          </a:bodyPr>
          <a:lstStyle/>
          <a:p>
            <a:pPr eaLnBrk="1" hangingPunct="1">
              <a:spcBef>
                <a:spcPct val="5000"/>
              </a:spcBef>
            </a:pPr>
            <a:r>
              <a:rPr lang="en-US" altLang="en-US" dirty="0" smtClean="0"/>
              <a:t>It is possible to measure the size of a star directly by taking an image of it and measuring the extent of it.</a:t>
            </a:r>
          </a:p>
          <a:p>
            <a:pPr eaLnBrk="1" hangingPunct="1">
              <a:spcBef>
                <a:spcPct val="5000"/>
              </a:spcBef>
            </a:pPr>
            <a:r>
              <a:rPr lang="en-US" altLang="en-US" dirty="0" smtClean="0"/>
              <a:t>The star must be big enough and/or close enough to resolve it.</a:t>
            </a:r>
          </a:p>
          <a:p>
            <a:pPr eaLnBrk="1" hangingPunct="1">
              <a:spcBef>
                <a:spcPct val="5000"/>
              </a:spcBef>
            </a:pPr>
            <a:r>
              <a:rPr lang="en-US" altLang="en-US" dirty="0" smtClean="0"/>
              <a:t>For Betelgeuse, the size is about 0.1 </a:t>
            </a:r>
            <a:r>
              <a:rPr lang="en-US" altLang="en-US" dirty="0" err="1" smtClean="0"/>
              <a:t>arcseconds</a:t>
            </a:r>
            <a:r>
              <a:rPr lang="en-US" altLang="en-US" dirty="0" smtClean="0"/>
              <a:t>.</a:t>
            </a:r>
          </a:p>
          <a:p>
            <a:pPr eaLnBrk="1" hangingPunct="1">
              <a:spcBef>
                <a:spcPct val="5000"/>
              </a:spcBef>
            </a:pPr>
            <a:r>
              <a:rPr lang="en-US" altLang="en-US" dirty="0" smtClean="0"/>
              <a:t>At its distance, this size suggests a physical size of about 10 AU.</a:t>
            </a:r>
          </a:p>
          <a:p>
            <a:pPr eaLnBrk="1" hangingPunct="1">
              <a:spcBef>
                <a:spcPct val="5000"/>
              </a:spcBef>
            </a:pPr>
            <a:r>
              <a:rPr lang="en-US" altLang="en-US" dirty="0" smtClean="0"/>
              <a:t>If located at the position of the Sun, Betelgeuse would extend to Saturn’s orbit.</a:t>
            </a:r>
          </a:p>
          <a:p>
            <a:pPr lvl="1">
              <a:spcBef>
                <a:spcPct val="5000"/>
              </a:spcBef>
            </a:pPr>
            <a:endParaRPr lang="en-US" altLang="en-US" dirty="0" smtClean="0"/>
          </a:p>
          <a:p>
            <a:pPr eaLnBrk="1" hangingPunct="1">
              <a:spcBef>
                <a:spcPct val="5000"/>
              </a:spcBef>
            </a:pPr>
            <a:endParaRPr lang="en-US" altLang="en-US" dirty="0" smtClean="0"/>
          </a:p>
          <a:p>
            <a:pPr eaLnBrk="1" hangingPunct="1"/>
            <a:endParaRPr lang="en-US" altLang="en-US" dirty="0" smtClean="0"/>
          </a:p>
        </p:txBody>
      </p:sp>
      <p:pic>
        <p:nvPicPr>
          <p:cNvPr id="1026" name="Picture 2" descr="https://www.universetoday.com/wp-content/uploads/2010/01/betel-f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107204" y="1527175"/>
            <a:ext cx="2909454" cy="2286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21</a:t>
            </a:fld>
            <a:endParaRPr lang="en-US"/>
          </a:p>
        </p:txBody>
      </p:sp>
      <p:pic>
        <p:nvPicPr>
          <p:cNvPr id="5" name="Content Placeholder 4"/>
          <p:cNvPicPr>
            <a:picLocks noGrp="1" noChangeAspect="1"/>
          </p:cNvPicPr>
          <p:nvPr>
            <p:ph sz="half" idx="13"/>
          </p:nvPr>
        </p:nvPicPr>
        <p:blipFill>
          <a:blip r:embed="rId3"/>
          <a:stretch>
            <a:fillRect/>
          </a:stretch>
        </p:blipFill>
        <p:spPr>
          <a:xfrm>
            <a:off x="4894263" y="4154798"/>
            <a:ext cx="3335337" cy="1621803"/>
          </a:xfrm>
          <a:prstGeom prst="rect">
            <a:avLst/>
          </a:prstGeom>
        </p:spPr>
      </p:pic>
    </p:spTree>
    <p:extLst>
      <p:ext uri="{BB962C8B-B14F-4D97-AF65-F5344CB8AC3E}">
        <p14:creationId xmlns:p14="http://schemas.microsoft.com/office/powerpoint/2010/main" val="2294451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Mass-Radius Relationship</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Once mass and radius are known, one can plot the mass-radius relationship, as seen on the right.</a:t>
            </a:r>
          </a:p>
          <a:p>
            <a:pPr eaLnBrk="1" hangingPunct="1">
              <a:spcBef>
                <a:spcPct val="5000"/>
              </a:spcBef>
            </a:pPr>
            <a:r>
              <a:rPr lang="en-US" altLang="en-US" dirty="0" smtClean="0"/>
              <a:t>The points in the plot are for stars on the main sequence.</a:t>
            </a:r>
          </a:p>
          <a:p>
            <a:pPr eaLnBrk="1" hangingPunct="1">
              <a:spcBef>
                <a:spcPct val="5000"/>
              </a:spcBef>
            </a:pPr>
            <a:r>
              <a:rPr lang="en-US" altLang="en-US" dirty="0" smtClean="0"/>
              <a:t>There appears to be a change in the slope where heavier stars burn using the CNO cycle.</a:t>
            </a:r>
          </a:p>
          <a:p>
            <a:pPr lvl="1">
              <a:spcBef>
                <a:spcPct val="5000"/>
              </a:spcBef>
            </a:pPr>
            <a:endParaRPr lang="en-US" altLang="en-US" dirty="0" smtClean="0"/>
          </a:p>
          <a:p>
            <a:pPr eaLnBrk="1" hangingPunct="1">
              <a:spcBef>
                <a:spcPct val="5000"/>
              </a:spcBef>
            </a:pPr>
            <a:endParaRPr lang="en-US" altLang="en-US" dirty="0" smtClean="0"/>
          </a:p>
          <a:p>
            <a:pPr eaLnBrk="1" hangingPunct="1"/>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22</a:t>
            </a:fld>
            <a:endParaRPr lang="en-US"/>
          </a:p>
        </p:txBody>
      </p:sp>
      <p:pic>
        <p:nvPicPr>
          <p:cNvPr id="8" name="Content Placeholder 7"/>
          <p:cNvPicPr>
            <a:picLocks noGrp="1" noChangeAspect="1"/>
          </p:cNvPicPr>
          <p:nvPr>
            <p:ph sz="half" idx="2"/>
          </p:nvPr>
        </p:nvPicPr>
        <p:blipFill>
          <a:blip r:embed="rId2"/>
          <a:stretch>
            <a:fillRect/>
          </a:stretch>
        </p:blipFill>
        <p:spPr>
          <a:xfrm>
            <a:off x="4894263" y="2634737"/>
            <a:ext cx="3335337" cy="2356876"/>
          </a:xfrm>
          <a:prstGeom prst="rect">
            <a:avLst/>
          </a:prstGeom>
        </p:spPr>
      </p:pic>
    </p:spTree>
    <p:extLst>
      <p:ext uri="{BB962C8B-B14F-4D97-AF65-F5344CB8AC3E}">
        <p14:creationId xmlns:p14="http://schemas.microsoft.com/office/powerpoint/2010/main" val="180659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Mass-Luminosity Relationship</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Luminosity increases with mass.</a:t>
            </a:r>
          </a:p>
          <a:p>
            <a:pPr eaLnBrk="1" hangingPunct="1">
              <a:spcBef>
                <a:spcPct val="5000"/>
              </a:spcBef>
            </a:pPr>
            <a:r>
              <a:rPr lang="en-US" altLang="en-US" dirty="0" smtClean="0"/>
              <a:t>The plot on the right shows that luminosity goes as mass to approximately the 3.5 power.</a:t>
            </a:r>
          </a:p>
          <a:p>
            <a:pPr eaLnBrk="1" hangingPunct="1">
              <a:spcBef>
                <a:spcPct val="5000"/>
              </a:spcBef>
            </a:pPr>
            <a:r>
              <a:rPr lang="en-US" altLang="en-US" dirty="0" smtClean="0"/>
              <a:t>This means that twice the mass gives around 10 times the luminosity.</a:t>
            </a:r>
          </a:p>
          <a:p>
            <a:pPr eaLnBrk="1" hangingPunct="1">
              <a:spcBef>
                <a:spcPct val="5000"/>
              </a:spcBef>
            </a:pPr>
            <a:r>
              <a:rPr lang="en-US" altLang="en-US" dirty="0" smtClean="0"/>
              <a:t>The most massive stars produce the same luminosity as a million Suns!</a:t>
            </a:r>
          </a:p>
          <a:p>
            <a:pPr eaLnBrk="1" hangingPunct="1">
              <a:spcBef>
                <a:spcPct val="5000"/>
              </a:spcBef>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23</a:t>
            </a:fld>
            <a:endParaRPr lang="en-US"/>
          </a:p>
        </p:txBody>
      </p:sp>
      <p:pic>
        <p:nvPicPr>
          <p:cNvPr id="7" name="Content Placeholder 6"/>
          <p:cNvPicPr>
            <a:picLocks noGrp="1" noChangeAspect="1"/>
          </p:cNvPicPr>
          <p:nvPr>
            <p:ph sz="half" idx="2"/>
          </p:nvPr>
        </p:nvPicPr>
        <p:blipFill>
          <a:blip r:embed="rId2"/>
          <a:stretch>
            <a:fillRect/>
          </a:stretch>
        </p:blipFill>
        <p:spPr>
          <a:xfrm>
            <a:off x="4894263" y="2633088"/>
            <a:ext cx="3335337" cy="2360174"/>
          </a:xfrm>
          <a:prstGeom prst="rect">
            <a:avLst/>
          </a:prstGeom>
        </p:spPr>
      </p:pic>
    </p:spTree>
    <p:extLst>
      <p:ext uri="{BB962C8B-B14F-4D97-AF65-F5344CB8AC3E}">
        <p14:creationId xmlns:p14="http://schemas.microsoft.com/office/powerpoint/2010/main" val="2217909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Main Sequence</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Stars spend most of their lives on the so-called “main sequence.”</a:t>
            </a:r>
          </a:p>
          <a:p>
            <a:pPr eaLnBrk="1" hangingPunct="1">
              <a:spcBef>
                <a:spcPct val="5000"/>
              </a:spcBef>
            </a:pPr>
            <a:r>
              <a:rPr lang="en-US" altLang="en-US" dirty="0" smtClean="0"/>
              <a:t>The mass-radius and mass-luminosity relation are positive and monotonic, meaning bigger mass gives bigger radius and luminosity.</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24</a:t>
            </a:fld>
            <a:endParaRPr lang="en-US"/>
          </a:p>
        </p:txBody>
      </p:sp>
      <p:pic>
        <p:nvPicPr>
          <p:cNvPr id="4" name="Content Placeholder 3"/>
          <p:cNvPicPr>
            <a:picLocks noGrp="1" noChangeAspect="1"/>
          </p:cNvPicPr>
          <p:nvPr>
            <p:ph sz="half" idx="2"/>
          </p:nvPr>
        </p:nvPicPr>
        <p:blipFill>
          <a:blip r:embed="rId2"/>
          <a:stretch>
            <a:fillRect/>
          </a:stretch>
        </p:blipFill>
        <p:spPr>
          <a:xfrm>
            <a:off x="4894263" y="1737983"/>
            <a:ext cx="3335337" cy="4150384"/>
          </a:xfrm>
          <a:prstGeom prst="rect">
            <a:avLst/>
          </a:prstGeom>
        </p:spPr>
      </p:pic>
    </p:spTree>
    <p:extLst>
      <p:ext uri="{BB962C8B-B14F-4D97-AF65-F5344CB8AC3E}">
        <p14:creationId xmlns:p14="http://schemas.microsoft.com/office/powerpoint/2010/main" val="4273413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Main Sequence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8116" y="1524000"/>
            <a:ext cx="4282068" cy="4876800"/>
          </a:xfrm>
        </p:spPr>
      </p:pic>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25</a:t>
            </a:fld>
            <a:endParaRPr lang="en-US"/>
          </a:p>
        </p:txBody>
      </p:sp>
    </p:spTree>
    <p:extLst>
      <p:ext uri="{BB962C8B-B14F-4D97-AF65-F5344CB8AC3E}">
        <p14:creationId xmlns:p14="http://schemas.microsoft.com/office/powerpoint/2010/main" val="246161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lifetime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3076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Lifetime</a:t>
            </a:r>
          </a:p>
        </p:txBody>
      </p:sp>
      <p:sp>
        <p:nvSpPr>
          <p:cNvPr id="6148" name="Rectangle 3"/>
          <p:cNvSpPr>
            <a:spLocks noGrp="1" noChangeArrowheads="1"/>
          </p:cNvSpPr>
          <p:nvPr>
            <p:ph sz="half" idx="1"/>
          </p:nvPr>
        </p:nvSpPr>
        <p:spPr/>
        <p:txBody>
          <a:bodyPr>
            <a:normAutofit fontScale="92500" lnSpcReduction="10000"/>
          </a:bodyPr>
          <a:lstStyle/>
          <a:p>
            <a:pPr eaLnBrk="1" hangingPunct="1">
              <a:spcBef>
                <a:spcPct val="5000"/>
              </a:spcBef>
            </a:pPr>
            <a:r>
              <a:rPr lang="en-US" altLang="en-US" dirty="0" smtClean="0"/>
              <a:t>The mass of a star determines its amount of fuel it can burn during its lifetime.</a:t>
            </a:r>
          </a:p>
          <a:p>
            <a:pPr eaLnBrk="1" hangingPunct="1">
              <a:spcBef>
                <a:spcPct val="5000"/>
              </a:spcBef>
            </a:pPr>
            <a:r>
              <a:rPr lang="en-US" altLang="en-US" dirty="0" smtClean="0"/>
              <a:t>The luminosity is the rate at which the fuel is being used.</a:t>
            </a:r>
          </a:p>
          <a:p>
            <a:pPr eaLnBrk="1" hangingPunct="1">
              <a:spcBef>
                <a:spcPct val="5000"/>
              </a:spcBef>
            </a:pPr>
            <a:r>
              <a:rPr lang="en-US" altLang="en-US" dirty="0" smtClean="0"/>
              <a:t>The lifetime, therefore, is proportional to mass divided by luminosity.</a:t>
            </a:r>
          </a:p>
          <a:p>
            <a:pPr eaLnBrk="1" hangingPunct="1">
              <a:spcBef>
                <a:spcPct val="5000"/>
              </a:spcBef>
            </a:pPr>
            <a:r>
              <a:rPr lang="en-US" altLang="en-US" dirty="0" smtClean="0"/>
              <a:t>Give the mass-luminosity relation, then, the lifetime scales as mass to the minus 2.5 power.</a:t>
            </a:r>
          </a:p>
          <a:p>
            <a:pPr eaLnBrk="1" hangingPunct="1">
              <a:spcBef>
                <a:spcPct val="5000"/>
              </a:spcBef>
            </a:pPr>
            <a:r>
              <a:rPr lang="en-US" altLang="en-US" dirty="0" smtClean="0"/>
              <a:t>The most massive stars will die millions of times faster than the Sun.</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27</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half" idx="2"/>
              </p:nvPr>
            </p:nvSpPr>
            <p:spPr/>
            <p:txBody>
              <a:bodyPr>
                <a:normAutofit fontScale="92500" lnSpcReduction="10000"/>
              </a:bodyPr>
              <a:lstStyle/>
              <a:p>
                <a14:m>
                  <m:oMath xmlns:m="http://schemas.openxmlformats.org/officeDocument/2006/math">
                    <m:r>
                      <a:rPr lang="en-US" b="0" i="1" smtClean="0">
                        <a:latin typeface="Cambria Math" panose="02040503050406030204" pitchFamily="18" charset="0"/>
                      </a:rPr>
                      <m:t>𝑙𝑖𝑓𝑒𝑡𝑖𝑚𝑒</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𝑒𝑛𝑒𝑟𝑔𝑦</m:t>
                        </m:r>
                      </m:num>
                      <m:den>
                        <m:r>
                          <a:rPr lang="en-US" b="0" i="1" smtClean="0">
                            <a:latin typeface="Cambria Math" panose="02040503050406030204" pitchFamily="18" charset="0"/>
                            <a:ea typeface="Cambria Math" panose="02040503050406030204" pitchFamily="18" charset="0"/>
                          </a:rPr>
                          <m:t>𝑝𝑜𝑤𝑒𝑟</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𝑀</m:t>
                        </m:r>
                      </m:num>
                      <m:den>
                        <m:r>
                          <a:rPr lang="en-US" b="0" i="1" smtClean="0">
                            <a:latin typeface="Cambria Math" panose="02040503050406030204" pitchFamily="18" charset="0"/>
                            <a:ea typeface="Cambria Math" panose="02040503050406030204" pitchFamily="18" charset="0"/>
                          </a:rPr>
                          <m:t>𝐿</m:t>
                        </m:r>
                      </m:den>
                    </m:f>
                  </m:oMath>
                </a14:m>
                <a:endParaRPr lang="en-US" b="0" dirty="0" smtClean="0">
                  <a:ea typeface="Cambria Math" panose="02040503050406030204" pitchFamily="18" charset="0"/>
                </a:endParaRPr>
              </a:p>
              <a:p>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𝑀</m:t>
                        </m:r>
                      </m:e>
                      <m:sup>
                        <m:r>
                          <a:rPr lang="en-US" b="0" i="1" smtClean="0">
                            <a:latin typeface="Cambria Math" panose="02040503050406030204" pitchFamily="18" charset="0"/>
                            <a:ea typeface="Cambria Math" panose="02040503050406030204" pitchFamily="18" charset="0"/>
                          </a:rPr>
                          <m:t>3.5</m:t>
                        </m:r>
                      </m:sup>
                    </m:sSup>
                  </m:oMath>
                </a14:m>
                <a:endParaRPr lang="en-US" b="0" dirty="0" smtClean="0">
                  <a:ea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𝑙𝑖𝑓𝑒𝑡𝑖𝑚𝑒</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𝑀</m:t>
                        </m:r>
                      </m:e>
                      <m:sup>
                        <m:r>
                          <a:rPr lang="en-US" b="0" i="1" smtClean="0">
                            <a:latin typeface="Cambria Math" panose="02040503050406030204" pitchFamily="18" charset="0"/>
                            <a:ea typeface="Cambria Math" panose="02040503050406030204" pitchFamily="18" charset="0"/>
                          </a:rPr>
                          <m:t>−2.5</m:t>
                        </m:r>
                      </m:sup>
                    </m:sSup>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2"/>
              </p:nvPr>
            </p:nvSpPr>
            <p:spPr>
              <a:blipFill rotWithShape="0">
                <a:blip r:embed="rId2"/>
                <a:stretch>
                  <a:fillRect l="-1645"/>
                </a:stretch>
              </a:blipFill>
            </p:spPr>
            <p:txBody>
              <a:bodyPr/>
              <a:lstStyle/>
              <a:p>
                <a:r>
                  <a:rPr lang="en-US">
                    <a:noFill/>
                  </a:rPr>
                  <a:t> </a:t>
                </a:r>
              </a:p>
            </p:txBody>
          </p:sp>
        </mc:Fallback>
      </mc:AlternateContent>
    </p:spTree>
    <p:extLst>
      <p:ext uri="{BB962C8B-B14F-4D97-AF65-F5344CB8AC3E}">
        <p14:creationId xmlns:p14="http://schemas.microsoft.com/office/powerpoint/2010/main" val="3052671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composition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97423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Composition</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Stars are mostly hydrogen.</a:t>
            </a:r>
          </a:p>
          <a:p>
            <a:pPr eaLnBrk="1" hangingPunct="1">
              <a:spcBef>
                <a:spcPct val="5000"/>
              </a:spcBef>
            </a:pPr>
            <a:r>
              <a:rPr lang="en-US" altLang="en-US" dirty="0" smtClean="0"/>
              <a:t>They are about ¾ hydrogen and ¼ helium and a few percent of everything else (by mass).</a:t>
            </a:r>
          </a:p>
          <a:p>
            <a:pPr eaLnBrk="1" hangingPunct="1">
              <a:spcBef>
                <a:spcPct val="5000"/>
              </a:spcBef>
            </a:pPr>
            <a:r>
              <a:rPr lang="en-US" altLang="en-US" dirty="0" smtClean="0"/>
              <a:t>They have little B, Li, and Be because stars and Big Bang make little of those elements.</a:t>
            </a:r>
          </a:p>
          <a:p>
            <a:pPr eaLnBrk="1" hangingPunct="1">
              <a:spcBef>
                <a:spcPct val="5000"/>
              </a:spcBef>
            </a:pPr>
            <a:r>
              <a:rPr lang="en-US" altLang="en-US" dirty="0" smtClean="0"/>
              <a:t>Notice peaks on even numbers of Z due to He capture.</a:t>
            </a:r>
          </a:p>
          <a:p>
            <a:pPr eaLnBrk="1" hangingPunct="1">
              <a:spcBef>
                <a:spcPct val="5000"/>
              </a:spcBef>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29</a:t>
            </a:fld>
            <a:endParaRPr lang="en-US"/>
          </a:p>
        </p:txBody>
      </p:sp>
      <p:pic>
        <p:nvPicPr>
          <p:cNvPr id="8" name="Content Placeholder 7"/>
          <p:cNvPicPr>
            <a:picLocks noGrp="1" noChangeAspect="1"/>
          </p:cNvPicPr>
          <p:nvPr>
            <p:ph sz="half" idx="13"/>
          </p:nvPr>
        </p:nvPicPr>
        <p:blipFill>
          <a:blip r:embed="rId2"/>
          <a:stretch>
            <a:fillRect/>
          </a:stretch>
        </p:blipFill>
        <p:spPr>
          <a:xfrm>
            <a:off x="2040147" y="3886200"/>
            <a:ext cx="5192294" cy="2286000"/>
          </a:xfrm>
          <a:prstGeom prst="rect">
            <a:avLst/>
          </a:prstGeom>
        </p:spPr>
      </p:pic>
    </p:spTree>
    <p:extLst>
      <p:ext uri="{BB962C8B-B14F-4D97-AF65-F5344CB8AC3E}">
        <p14:creationId xmlns:p14="http://schemas.microsoft.com/office/powerpoint/2010/main" val="1922791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pPr eaLnBrk="1" hangingPunct="1"/>
            <a:r>
              <a:rPr lang="en-US" altLang="en-US" dirty="0" smtClean="0"/>
              <a:t>How are Properties Measured?</a:t>
            </a:r>
          </a:p>
        </p:txBody>
      </p:sp>
      <p:sp>
        <p:nvSpPr>
          <p:cNvPr id="6148" name="Rectangle 3"/>
          <p:cNvSpPr>
            <a:spLocks noGrp="1" noChangeArrowheads="1"/>
          </p:cNvSpPr>
          <p:nvPr>
            <p:ph idx="1"/>
          </p:nvPr>
        </p:nvSpPr>
        <p:spPr/>
        <p:txBody>
          <a:bodyPr/>
          <a:lstStyle/>
          <a:p>
            <a:r>
              <a:rPr lang="en-US" dirty="0"/>
              <a:t>Luminosity: distance combined with apparent brightness.</a:t>
            </a:r>
          </a:p>
          <a:p>
            <a:r>
              <a:rPr lang="en-US" dirty="0"/>
              <a:t>Distance: trigonometric </a:t>
            </a:r>
            <a:r>
              <a:rPr lang="en-US" dirty="0" smtClean="0"/>
              <a:t>parallax, standard candles (luminosity combined with apparent brightness).</a:t>
            </a:r>
          </a:p>
          <a:p>
            <a:r>
              <a:rPr lang="en-US" dirty="0" smtClean="0"/>
              <a:t>Temperature: Spectra.</a:t>
            </a:r>
            <a:endParaRPr lang="en-US" dirty="0"/>
          </a:p>
          <a:p>
            <a:r>
              <a:rPr lang="en-US" dirty="0"/>
              <a:t>Diameter: Luminosity combined with temperature.</a:t>
            </a:r>
          </a:p>
          <a:p>
            <a:r>
              <a:rPr lang="en-US" dirty="0"/>
              <a:t>Mass: Binary star orbits and Kepler's Laws.</a:t>
            </a:r>
          </a:p>
          <a:p>
            <a:r>
              <a:rPr lang="en-US" dirty="0" smtClean="0"/>
              <a:t>Composition: Spectra.</a:t>
            </a:r>
            <a:endParaRPr lang="en-US" dirty="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a:t>
            </a:fld>
            <a:endParaRPr lang="en-US"/>
          </a:p>
        </p:txBody>
      </p:sp>
    </p:spTree>
    <p:extLst>
      <p:ext uri="{BB962C8B-B14F-4D97-AF65-F5344CB8AC3E}">
        <p14:creationId xmlns:p14="http://schemas.microsoft.com/office/powerpoint/2010/main" val="3265739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82186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Space Motion</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31</a:t>
            </a:fld>
            <a:endParaRPr lang="en-US"/>
          </a:p>
        </p:txBody>
      </p:sp>
      <p:pic>
        <p:nvPicPr>
          <p:cNvPr id="1026" name="Picture 2" descr="Diagram showing the space velocity of a star, and its division into radial velocity and tangential veloc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4150" y="2305050"/>
            <a:ext cx="38100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121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Proper Motion</a:t>
            </a:r>
          </a:p>
        </p:txBody>
      </p:sp>
      <p:sp>
        <p:nvSpPr>
          <p:cNvPr id="6148" name="Rectangle 3"/>
          <p:cNvSpPr>
            <a:spLocks noGrp="1" noChangeArrowheads="1"/>
          </p:cNvSpPr>
          <p:nvPr>
            <p:ph sz="half" idx="1"/>
          </p:nvPr>
        </p:nvSpPr>
        <p:spPr/>
        <p:txBody>
          <a:bodyPr>
            <a:normAutofit lnSpcReduction="10000"/>
          </a:bodyPr>
          <a:lstStyle/>
          <a:p>
            <a:r>
              <a:rPr lang="en-US" dirty="0" smtClean="0"/>
              <a:t>Proper motion is the motion of a star due to its own velocity and the velocity of the Sun.</a:t>
            </a:r>
          </a:p>
          <a:p>
            <a:r>
              <a:rPr lang="en-US" dirty="0" smtClean="0"/>
              <a:t>It is usually expressed in </a:t>
            </a:r>
            <a:r>
              <a:rPr lang="en-US" dirty="0" err="1" smtClean="0"/>
              <a:t>arcseconds</a:t>
            </a:r>
            <a:r>
              <a:rPr lang="en-US" dirty="0" smtClean="0"/>
              <a:t>/year. </a:t>
            </a:r>
          </a:p>
          <a:p>
            <a:r>
              <a:rPr lang="en-US" dirty="0" smtClean="0"/>
              <a:t>Stars that are nearby tend to appear to have higher proper motion.</a:t>
            </a:r>
          </a:p>
          <a:p>
            <a:r>
              <a:rPr lang="en-US" dirty="0"/>
              <a:t>Barnard's Star has the largest proper motion of all stars, moving at 10.3 </a:t>
            </a:r>
            <a:r>
              <a:rPr lang="en-US" dirty="0" err="1" smtClean="0"/>
              <a:t>arcseconds</a:t>
            </a:r>
            <a:r>
              <a:rPr lang="en-US" dirty="0" smtClean="0"/>
              <a:t> </a:t>
            </a:r>
            <a:r>
              <a:rPr lang="en-US" dirty="0"/>
              <a:t>per </a:t>
            </a:r>
            <a:r>
              <a:rPr lang="en-US" dirty="0" smtClean="0"/>
              <a:t>year.</a:t>
            </a:r>
          </a:p>
          <a:p>
            <a:r>
              <a:rPr lang="en-US" dirty="0" smtClean="0"/>
              <a:t>(Animation Credit: George </a:t>
            </a:r>
            <a:r>
              <a:rPr lang="en-US" dirty="0" err="1" smtClean="0"/>
              <a:t>Rieke</a:t>
            </a:r>
            <a:r>
              <a:rPr lang="en-US" dirty="0" smtClean="0"/>
              <a:t>)</a:t>
            </a:r>
            <a:endParaRPr lang="en-US" dirty="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32</a:t>
            </a:fld>
            <a:endParaRPr lang="en-US"/>
          </a:p>
        </p:txBody>
      </p:sp>
      <p:pic>
        <p:nvPicPr>
          <p:cNvPr id="2050" name="Picture 2" descr="animation of relation between proper motion and distance"/>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00600" y="1527047"/>
            <a:ext cx="3810000" cy="334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32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Barnard’s Star</a:t>
            </a:r>
          </a:p>
        </p:txBody>
      </p:sp>
      <p:sp>
        <p:nvSpPr>
          <p:cNvPr id="6148" name="Rectangle 3"/>
          <p:cNvSpPr>
            <a:spLocks noGrp="1" noChangeArrowheads="1"/>
          </p:cNvSpPr>
          <p:nvPr>
            <p:ph sz="half" idx="1"/>
          </p:nvPr>
        </p:nvSpPr>
        <p:spPr/>
        <p:txBody>
          <a:bodyPr>
            <a:normAutofit fontScale="77500" lnSpcReduction="20000"/>
          </a:bodyPr>
          <a:lstStyle/>
          <a:p>
            <a:r>
              <a:rPr lang="en-US" dirty="0" smtClean="0"/>
              <a:t>It has a high proper motion because it is close and moving in a different direction than Sun around the Galaxy.</a:t>
            </a:r>
          </a:p>
          <a:p>
            <a:r>
              <a:rPr lang="en-US" dirty="0" smtClean="0"/>
              <a:t>Most </a:t>
            </a:r>
            <a:r>
              <a:rPr lang="en-US" dirty="0"/>
              <a:t>stars near the Sun are moving in the same direction with nearly the same speed, and have relative motions that are only about 10 to 15 percent of their actual </a:t>
            </a:r>
            <a:r>
              <a:rPr lang="en-US" dirty="0" smtClean="0"/>
              <a:t>motion</a:t>
            </a:r>
          </a:p>
          <a:p>
            <a:r>
              <a:rPr lang="en-US" dirty="0" smtClean="0"/>
              <a:t>It is ~5 </a:t>
            </a:r>
            <a:r>
              <a:rPr lang="en-US" dirty="0"/>
              <a:t>light years </a:t>
            </a:r>
            <a:r>
              <a:rPr lang="en-US" dirty="0" smtClean="0"/>
              <a:t>away, a bit further than Alpha </a:t>
            </a:r>
            <a:r>
              <a:rPr lang="en-US" dirty="0"/>
              <a:t>Centauri, and is the closest star north of the Celestial Equator. </a:t>
            </a:r>
            <a:endParaRPr lang="en-US" dirty="0" smtClean="0"/>
          </a:p>
          <a:p>
            <a:r>
              <a:rPr lang="en-US" dirty="0" smtClean="0"/>
              <a:t>Barnard's </a:t>
            </a:r>
            <a:r>
              <a:rPr lang="en-US" dirty="0"/>
              <a:t>Star will pass less than 4 light years from us about ten thousand years from now, and for some time before and after that will be the closest star to the solar system.</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33</a:t>
            </a:fld>
            <a:endParaRPr lang="en-US"/>
          </a:p>
        </p:txBody>
      </p:sp>
      <p:pic>
        <p:nvPicPr>
          <p:cNvPr id="1026" name="Picture 2" descr="An animation of the motion of Barnard's Star from 1985 to 2005"/>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319320"/>
            <a:ext cx="3335337" cy="298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75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Proper Motion and Big Dipper</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34</a:t>
            </a:fld>
            <a:endParaRPr lang="en-US"/>
          </a:p>
        </p:txBody>
      </p:sp>
      <p:pic>
        <p:nvPicPr>
          <p:cNvPr id="3074" name="Picture 2" descr="http://www.astronomy.ohio-state.edu/~pogge/Ast162/Movies/uma.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496953"/>
            <a:ext cx="51816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599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Hydrostatic equilibrium</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86104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Hydrostatic Equilibrium</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Stars are generally stable, that is, they are not expanding or contracting.</a:t>
            </a:r>
          </a:p>
          <a:p>
            <a:pPr eaLnBrk="1" hangingPunct="1">
              <a:spcBef>
                <a:spcPct val="5000"/>
              </a:spcBef>
            </a:pPr>
            <a:r>
              <a:rPr lang="en-US" altLang="en-US" dirty="0" smtClean="0"/>
              <a:t>They are said to be in hydrostatic equilibrium.</a:t>
            </a:r>
          </a:p>
          <a:p>
            <a:pPr eaLnBrk="1" hangingPunct="1">
              <a:spcBef>
                <a:spcPct val="5000"/>
              </a:spcBef>
            </a:pPr>
            <a:r>
              <a:rPr lang="en-US" altLang="en-US" dirty="0" smtClean="0"/>
              <a:t>The outward pressure balances the inward gravity.</a:t>
            </a:r>
          </a:p>
          <a:p>
            <a:pPr eaLnBrk="1" hangingPunct="1">
              <a:spcBef>
                <a:spcPct val="5000"/>
              </a:spcBef>
            </a:pPr>
            <a:r>
              <a:rPr lang="en-US" altLang="en-US" dirty="0" smtClean="0"/>
              <a:t>The pressure is provided by gas with a characteristic temperature.</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36</a:t>
            </a:fld>
            <a:endParaRPr lang="en-US"/>
          </a:p>
        </p:txBody>
      </p:sp>
      <p:pic>
        <p:nvPicPr>
          <p:cNvPr id="7" name="Content Placeholder 6"/>
          <p:cNvPicPr>
            <a:picLocks noGrp="1" noChangeAspect="1"/>
          </p:cNvPicPr>
          <p:nvPr>
            <p:ph sz="half" idx="2"/>
          </p:nvPr>
        </p:nvPicPr>
        <p:blipFill rotWithShape="1">
          <a:blip r:embed="rId2"/>
          <a:srcRect l="17512" r="18277"/>
          <a:stretch/>
        </p:blipFill>
        <p:spPr>
          <a:xfrm>
            <a:off x="4894263" y="1863966"/>
            <a:ext cx="3335337" cy="3898417"/>
          </a:xfrm>
          <a:prstGeom prst="rect">
            <a:avLst/>
          </a:prstGeom>
        </p:spPr>
      </p:pic>
    </p:spTree>
    <p:extLst>
      <p:ext uri="{BB962C8B-B14F-4D97-AF65-F5344CB8AC3E}">
        <p14:creationId xmlns:p14="http://schemas.microsoft.com/office/powerpoint/2010/main" val="3633138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Thermal Pressure</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Particles in a star can be approximated as an ideal gas.</a:t>
            </a:r>
          </a:p>
          <a:p>
            <a:pPr eaLnBrk="1" hangingPunct="1">
              <a:spcBef>
                <a:spcPct val="5000"/>
              </a:spcBef>
            </a:pPr>
            <a:r>
              <a:rPr lang="en-US" altLang="en-US" dirty="0" smtClean="0"/>
              <a:t>The ideal gas law relates pressure to temperature and number of particles per volume.</a:t>
            </a:r>
          </a:p>
          <a:p>
            <a:pPr eaLnBrk="1" hangingPunct="1">
              <a:spcBef>
                <a:spcPct val="5000"/>
              </a:spcBef>
            </a:pPr>
            <a:r>
              <a:rPr lang="en-US" altLang="en-US" dirty="0" smtClean="0"/>
              <a:t>The number of particles is related to the density divided by the mean mass per particles, also called the mean molecular weight. </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37</a:t>
            </a:fld>
            <a:endParaRPr lang="en-US"/>
          </a:p>
        </p:txBody>
      </p:sp>
      <mc:AlternateContent xmlns:mc="http://schemas.openxmlformats.org/markup-compatibility/2006">
        <mc:Choice xmlns:a14="http://schemas.microsoft.com/office/drawing/2010/main" Requires="a14">
          <p:sp>
            <p:nvSpPr>
              <p:cNvPr id="10" name="TextBox 9"/>
              <p:cNvSpPr txBox="1"/>
              <p:nvPr/>
            </p:nvSpPr>
            <p:spPr>
              <a:xfrm>
                <a:off x="1548233" y="3724870"/>
                <a:ext cx="6047535" cy="26146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𝑃𝑉</m:t>
                      </m:r>
                      <m:r>
                        <a:rPr lang="en-US" sz="2800" b="0" i="1" smtClean="0">
                          <a:latin typeface="Cambria Math" panose="02040503050406030204" pitchFamily="18" charset="0"/>
                        </a:rPr>
                        <m:t>=</m:t>
                      </m:r>
                      <m:r>
                        <a:rPr lang="en-US" sz="2800" b="0" i="1" smtClean="0">
                          <a:latin typeface="Cambria Math" panose="02040503050406030204" pitchFamily="18" charset="0"/>
                        </a:rPr>
                        <m:t>𝑁𝑘𝑇</m:t>
                      </m:r>
                      <m:r>
                        <a:rPr lang="en-US" sz="2800" b="0" i="1" smtClean="0">
                          <a:latin typeface="Cambria Math" panose="02040503050406030204" pitchFamily="18" charset="0"/>
                        </a:rPr>
                        <m:t>, </m:t>
                      </m:r>
                      <m:r>
                        <a:rPr lang="en-US" sz="2800" b="0" i="1" smtClean="0">
                          <a:latin typeface="Cambria Math" panose="02040503050406030204" pitchFamily="18" charset="0"/>
                        </a:rPr>
                        <m:t>𝑃</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f>
                            <m:fPr>
                              <m:type m:val="lin"/>
                              <m:ctrlPr>
                                <a:rPr lang="en-US" sz="2800" b="0" i="1" smtClean="0">
                                  <a:latin typeface="Cambria Math" panose="02040503050406030204" pitchFamily="18" charset="0"/>
                                </a:rPr>
                              </m:ctrlPr>
                            </m:fPr>
                            <m:num>
                              <m:r>
                                <a:rPr lang="en-US" sz="2800" b="0" i="1" smtClean="0">
                                  <a:latin typeface="Cambria Math" panose="02040503050406030204" pitchFamily="18" charset="0"/>
                                </a:rPr>
                                <m:t>𝑁</m:t>
                              </m:r>
                            </m:num>
                            <m:den>
                              <m:r>
                                <a:rPr lang="en-US" sz="2800" b="0" i="1" smtClean="0">
                                  <a:latin typeface="Cambria Math" panose="02040503050406030204" pitchFamily="18" charset="0"/>
                                </a:rPr>
                                <m:t>𝑉</m:t>
                              </m:r>
                            </m:den>
                          </m:f>
                        </m:e>
                      </m:d>
                      <m:r>
                        <a:rPr lang="en-US" sz="2800" b="0" i="1" smtClean="0">
                          <a:latin typeface="Cambria Math" panose="02040503050406030204" pitchFamily="18" charset="0"/>
                        </a:rPr>
                        <m:t>𝑘𝑇</m:t>
                      </m:r>
                      <m:r>
                        <a:rPr lang="en-US" sz="2800" b="0" i="1" smtClean="0">
                          <a:latin typeface="Cambria Math" panose="02040503050406030204" pitchFamily="18" charset="0"/>
                        </a:rPr>
                        <m:t>=</m:t>
                      </m:r>
                      <m:r>
                        <a:rPr lang="en-US" sz="2800" b="0" i="1" smtClean="0">
                          <a:latin typeface="Cambria Math" panose="02040503050406030204" pitchFamily="18" charset="0"/>
                        </a:rPr>
                        <m:t>𝑛𝑘𝑇</m:t>
                      </m:r>
                      <m:r>
                        <a:rPr lang="en-US" sz="2800" b="0" i="1" smtClean="0">
                          <a:latin typeface="Cambria Math" panose="02040503050406030204" pitchFamily="18" charset="0"/>
                        </a:rPr>
                        <m:t>,</m:t>
                      </m:r>
                    </m:oMath>
                    <m:oMath xmlns:m="http://schemas.openxmlformats.org/officeDocument/2006/math">
                      <m:r>
                        <a:rPr lang="en-US" sz="2800" b="0" i="1" smtClean="0">
                          <a:latin typeface="Cambria Math" panose="02040503050406030204" pitchFamily="18" charset="0"/>
                        </a:rPr>
                        <m:t>𝑤h𝑒𝑟𝑒</m:t>
                      </m:r>
                      <m:r>
                        <a:rPr lang="en-US" sz="2800" b="0" i="1" smtClean="0">
                          <a:latin typeface="Cambria Math" panose="02040503050406030204" pitchFamily="18" charset="0"/>
                        </a:rPr>
                        <m:t> </m:t>
                      </m:r>
                      <m:r>
                        <a:rPr lang="en-US" sz="2800" b="0" i="1" smtClean="0">
                          <a:latin typeface="Cambria Math" panose="02040503050406030204" pitchFamily="18" charset="0"/>
                        </a:rPr>
                        <m:t>𝑛</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𝜌</m:t>
                          </m:r>
                        </m:num>
                        <m:den>
                          <m:r>
                            <a:rPr lang="en-US" sz="2800" b="0" i="1" smtClean="0">
                              <a:latin typeface="Cambria Math" panose="02040503050406030204" pitchFamily="18" charset="0"/>
                              <a:ea typeface="Cambria Math" panose="02040503050406030204" pitchFamily="18" charset="0"/>
                            </a:rPr>
                            <m:t>𝜇</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𝑚</m:t>
                              </m:r>
                            </m:e>
                            <m:sub>
                              <m:r>
                                <a:rPr lang="en-US" sz="2800" b="0" i="1" smtClean="0">
                                  <a:latin typeface="Cambria Math" panose="02040503050406030204" pitchFamily="18" charset="0"/>
                                  <a:ea typeface="Cambria Math" panose="02040503050406030204" pitchFamily="18" charset="0"/>
                                </a:rPr>
                                <m:t>𝑝</m:t>
                              </m:r>
                            </m:sub>
                          </m:sSub>
                        </m:den>
                      </m:f>
                      <m:r>
                        <a:rPr lang="en-US" sz="2800" b="0" i="1" smtClean="0">
                          <a:latin typeface="Cambria Math" panose="02040503050406030204" pitchFamily="18" charset="0"/>
                        </a:rPr>
                        <m:t>,</m:t>
                      </m:r>
                    </m:oMath>
                    <m:oMath xmlns:m="http://schemas.openxmlformats.org/officeDocument/2006/math">
                      <m:r>
                        <a:rPr lang="en-US" sz="2800" b="0" i="1" smtClean="0">
                          <a:latin typeface="Cambria Math" panose="02040503050406030204" pitchFamily="18" charset="0"/>
                          <a:ea typeface="Cambria Math" panose="02040503050406030204" pitchFamily="18" charset="0"/>
                        </a:rPr>
                        <m:t>𝜇</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𝑖𝑠</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𝑡h𝑒</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𝑚𝑒𝑎𝑛</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𝑚𝑜𝑙𝑒𝑐𝑢𝑙𝑎𝑟</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𝑤𝑒𝑖𝑔h𝑡</m:t>
                      </m:r>
                      <m:r>
                        <a:rPr lang="en-US" sz="2800" b="0" i="1" smtClean="0">
                          <a:latin typeface="Cambria Math" panose="02040503050406030204" pitchFamily="18" charset="0"/>
                          <a:ea typeface="Cambria Math" panose="02040503050406030204" pitchFamily="18" charset="0"/>
                        </a:rPr>
                        <m:t>,</m:t>
                      </m:r>
                    </m:oMath>
                    <m:oMath xmlns:m="http://schemas.openxmlformats.org/officeDocument/2006/math">
                      <m:r>
                        <a:rPr lang="en-US" sz="2800" b="0" i="1" smtClean="0">
                          <a:latin typeface="Cambria Math" panose="02040503050406030204" pitchFamily="18" charset="0"/>
                          <a:ea typeface="Cambria Math" panose="02040503050406030204" pitchFamily="18" charset="0"/>
                        </a:rPr>
                        <m:t>𝑘</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𝑖𝑠</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𝐵𝑜𝑙𝑡𝑧𝑚𝑎𝑛</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𝑛</m:t>
                          </m:r>
                        </m:e>
                        <m:sup>
                          <m:r>
                            <a:rPr lang="en-US" sz="2800" b="0" i="1" smtClean="0">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ea typeface="Cambria Math" panose="02040503050406030204" pitchFamily="18" charset="0"/>
                        </a:rPr>
                        <m:t>𝑠</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𝑐𝑜𝑛𝑠𝑡𝑎𝑛𝑡</m:t>
                      </m:r>
                      <m:r>
                        <a:rPr lang="en-US" sz="2800" b="0" i="1" smtClean="0">
                          <a:latin typeface="Cambria Math" panose="02040503050406030204" pitchFamily="18" charset="0"/>
                          <a:ea typeface="Cambria Math" panose="02040503050406030204" pitchFamily="18" charset="0"/>
                        </a:rPr>
                        <m:t>,</m:t>
                      </m:r>
                    </m:oMath>
                    <m:oMath xmlns:m="http://schemas.openxmlformats.org/officeDocument/2006/math">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𝑚</m:t>
                          </m:r>
                        </m:e>
                        <m:sub>
                          <m:r>
                            <a:rPr lang="en-US" sz="2800" b="0" i="1" smtClean="0">
                              <a:latin typeface="Cambria Math" panose="02040503050406030204" pitchFamily="18" charset="0"/>
                              <a:ea typeface="Cambria Math" panose="02040503050406030204" pitchFamily="18" charset="0"/>
                            </a:rPr>
                            <m:t>𝑝</m:t>
                          </m:r>
                        </m:sub>
                      </m:sSub>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𝑖𝑠</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𝑡h𝑒</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𝑚𝑎𝑠𝑠</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𝑜𝑓</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𝑎</m:t>
                      </m:r>
                      <m:r>
                        <a:rPr lang="en-US" sz="2800" b="0" i="1" smtClean="0">
                          <a:latin typeface="Cambria Math" panose="02040503050406030204" pitchFamily="18" charset="0"/>
                          <a:ea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𝑝𝑟𝑜𝑡𝑜𝑛</m:t>
                      </m:r>
                      <m:r>
                        <a:rPr lang="en-US" sz="2800" b="0" i="1" smtClean="0">
                          <a:latin typeface="Cambria Math" panose="02040503050406030204" pitchFamily="18" charset="0"/>
                          <a:ea typeface="Cambria Math" panose="02040503050406030204" pitchFamily="18" charset="0"/>
                        </a:rPr>
                        <m:t>.</m:t>
                      </m:r>
                    </m:oMath>
                  </m:oMathPara>
                </a14:m>
                <a:endParaRPr lang="en-US" sz="2800" b="0" i="1" dirty="0" smtClean="0">
                  <a:latin typeface="Cambria Math" panose="02040503050406030204" pitchFamily="18"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1548233" y="3724870"/>
                <a:ext cx="6047535" cy="2614627"/>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6374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Mean Molecular Weight</a:t>
            </a:r>
          </a:p>
        </p:txBody>
      </p:sp>
      <mc:AlternateContent xmlns:mc="http://schemas.openxmlformats.org/markup-compatibility/2006" xmlns:a14="http://schemas.microsoft.com/office/drawing/2010/main">
        <mc:Choice Requires="a14">
          <p:sp>
            <p:nvSpPr>
              <p:cNvPr id="6148" name="Rectangle 3"/>
              <p:cNvSpPr>
                <a:spLocks noGrp="1" noChangeArrowheads="1"/>
              </p:cNvSpPr>
              <p:nvPr>
                <p:ph idx="1"/>
              </p:nvPr>
            </p:nvSpPr>
            <p:spPr/>
            <p:txBody>
              <a:bodyPr>
                <a:normAutofit/>
              </a:bodyPr>
              <a:lstStyle/>
              <a:p>
                <a:pPr eaLnBrk="1" hangingPunct="1">
                  <a:spcBef>
                    <a:spcPct val="5000"/>
                  </a:spcBef>
                </a:pPr>
                <a:r>
                  <a:rPr lang="en-US" altLang="en-US" dirty="0" smtClean="0"/>
                  <a:t>The mean molecular weight, </a:t>
                </a:r>
                <a14:m>
                  <m:oMath xmlns:m="http://schemas.openxmlformats.org/officeDocument/2006/math">
                    <m:r>
                      <a:rPr lang="el-GR" altLang="en-US" i="1" smtClean="0">
                        <a:latin typeface="Cambria Math" panose="02040503050406030204" pitchFamily="18" charset="0"/>
                        <a:ea typeface="Cambria Math" panose="02040503050406030204" pitchFamily="18" charset="0"/>
                      </a:rPr>
                      <m:t>𝜇</m:t>
                    </m:r>
                  </m:oMath>
                </a14:m>
                <a:r>
                  <a:rPr lang="en-US" altLang="en-US" dirty="0" smtClean="0"/>
                  <a:t>, is the mass per particle in units of AMU (atomic mass units, i.e. mass of a nucleon).</a:t>
                </a:r>
              </a:p>
              <a:p>
                <a:pPr eaLnBrk="1" hangingPunct="1">
                  <a:spcBef>
                    <a:spcPct val="5000"/>
                  </a:spcBef>
                </a:pPr>
                <a:r>
                  <a:rPr lang="en-US" altLang="en-US" dirty="0" smtClean="0"/>
                  <a:t>We can relate to density if we know the mean mass per particle.</a:t>
                </a:r>
              </a:p>
              <a:p>
                <a:pPr eaLnBrk="1" hangingPunct="1">
                  <a:spcBef>
                    <a:spcPct val="5000"/>
                  </a:spcBef>
                </a:pPr>
                <a:r>
                  <a:rPr lang="en-US" altLang="en-US" dirty="0" smtClean="0"/>
                  <a:t>The mass per particle depends on the atomic species.</a:t>
                </a:r>
              </a:p>
              <a:p>
                <a:pPr>
                  <a:spcBef>
                    <a:spcPct val="5000"/>
                  </a:spcBef>
                </a:pPr>
                <a:r>
                  <a:rPr lang="en-US" altLang="en-US" dirty="0" smtClean="0"/>
                  <a:t>Let’s define </a:t>
                </a:r>
                <a14:m>
                  <m:oMath xmlns:m="http://schemas.openxmlformats.org/officeDocument/2006/math">
                    <m:r>
                      <a:rPr lang="en-US" altLang="en-US" b="0" i="1" smtClean="0">
                        <a:latin typeface="Cambria Math" panose="02040503050406030204" pitchFamily="18" charset="0"/>
                      </a:rPr>
                      <m:t>𝑋</m:t>
                    </m:r>
                    <m:r>
                      <a:rPr lang="en-US" altLang="en-US" i="1" smtClean="0">
                        <a:latin typeface="Cambria Math" panose="02040503050406030204" pitchFamily="18" charset="0"/>
                      </a:rPr>
                      <m:t>=</m:t>
                    </m:r>
                    <m:sSub>
                      <m:sSubPr>
                        <m:ctrlPr>
                          <a:rPr lang="en-US" altLang="en-US" i="1" smtClean="0">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𝜌</m:t>
                        </m:r>
                      </m:e>
                      <m:sub>
                        <m:r>
                          <a:rPr lang="en-US" altLang="en-US" b="0" i="1" smtClean="0">
                            <a:latin typeface="Cambria Math" panose="02040503050406030204" pitchFamily="18" charset="0"/>
                          </a:rPr>
                          <m:t>𝐻</m:t>
                        </m:r>
                      </m:sub>
                    </m:sSub>
                    <m:r>
                      <a:rPr lang="en-US" altLang="en-US" b="0" i="1" smtClean="0">
                        <a:latin typeface="Cambria Math" panose="02040503050406030204" pitchFamily="18" charset="0"/>
                      </a:rPr>
                      <m:t>/</m:t>
                    </m:r>
                    <m:r>
                      <a:rPr lang="en-US" altLang="en-US" i="1">
                        <a:latin typeface="Cambria Math" panose="02040503050406030204" pitchFamily="18" charset="0"/>
                        <a:ea typeface="Cambria Math" panose="02040503050406030204" pitchFamily="18" charset="0"/>
                      </a:rPr>
                      <m:t>𝜌</m:t>
                    </m:r>
                  </m:oMath>
                </a14:m>
                <a:r>
                  <a:rPr lang="en-US" altLang="en-US" dirty="0" smtClean="0"/>
                  <a:t>, </a:t>
                </a:r>
                <a14:m>
                  <m:oMath xmlns:m="http://schemas.openxmlformats.org/officeDocument/2006/math">
                    <m:r>
                      <m:rPr>
                        <m:sty m:val="p"/>
                      </m:rPr>
                      <a:rPr lang="en-US" altLang="en-US" b="0" i="0" smtClean="0">
                        <a:latin typeface="Cambria Math" panose="02040503050406030204" pitchFamily="18" charset="0"/>
                      </a:rPr>
                      <m:t>Y</m:t>
                    </m:r>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𝜌</m:t>
                        </m:r>
                      </m:e>
                      <m:sub>
                        <m:r>
                          <a:rPr lang="en-US" altLang="en-US" i="1">
                            <a:latin typeface="Cambria Math" panose="02040503050406030204" pitchFamily="18" charset="0"/>
                          </a:rPr>
                          <m:t>𝐻</m:t>
                        </m:r>
                        <m:r>
                          <a:rPr lang="en-US" altLang="en-US" b="0" i="1" smtClean="0">
                            <a:latin typeface="Cambria Math" panose="02040503050406030204" pitchFamily="18" charset="0"/>
                          </a:rPr>
                          <m:t>𝑒</m:t>
                        </m:r>
                      </m:sub>
                    </m:sSub>
                    <m:r>
                      <a:rPr lang="en-US" altLang="en-US" i="1">
                        <a:latin typeface="Cambria Math" panose="02040503050406030204" pitchFamily="18" charset="0"/>
                      </a:rPr>
                      <m:t>/</m:t>
                    </m:r>
                    <m:r>
                      <a:rPr lang="en-US" altLang="en-US" i="1">
                        <a:latin typeface="Cambria Math" panose="02040503050406030204" pitchFamily="18" charset="0"/>
                        <a:ea typeface="Cambria Math" panose="02040503050406030204" pitchFamily="18" charset="0"/>
                      </a:rPr>
                      <m:t>𝜌</m:t>
                    </m:r>
                  </m:oMath>
                </a14:m>
                <a:r>
                  <a:rPr lang="en-US" altLang="en-US" dirty="0" smtClean="0"/>
                  <a:t>, </a:t>
                </a:r>
                <a14:m>
                  <m:oMath xmlns:m="http://schemas.openxmlformats.org/officeDocument/2006/math">
                    <m:r>
                      <m:rPr>
                        <m:sty m:val="p"/>
                      </m:rPr>
                      <a:rPr lang="en-US" altLang="en-US" dirty="0">
                        <a:latin typeface="Cambria Math" panose="02040503050406030204" pitchFamily="18" charset="0"/>
                      </a:rPr>
                      <m:t>Z</m:t>
                    </m:r>
                    <m:r>
                      <a:rPr lang="en-US" altLang="en-US" i="1">
                        <a:latin typeface="Cambria Math" panose="02040503050406030204" pitchFamily="18" charset="0"/>
                      </a:rPr>
                      <m:t>=</m:t>
                    </m:r>
                    <m:f>
                      <m:fPr>
                        <m:ctrlPr>
                          <a:rPr lang="en-US" altLang="en-US" i="1">
                            <a:latin typeface="Cambria Math" panose="02040503050406030204" pitchFamily="18" charset="0"/>
                          </a:rPr>
                        </m:ctrlPr>
                      </m:fPr>
                      <m:num>
                        <m:sSub>
                          <m:sSubPr>
                            <m:ctrlPr>
                              <a:rPr lang="en-US" altLang="en-US" i="1">
                                <a:latin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𝜌</m:t>
                            </m:r>
                          </m:e>
                          <m:sub>
                            <m:r>
                              <a:rPr lang="en-US" altLang="en-US" b="0" i="1" smtClean="0">
                                <a:latin typeface="Cambria Math" panose="02040503050406030204" pitchFamily="18" charset="0"/>
                                <a:ea typeface="Cambria Math" panose="02040503050406030204" pitchFamily="18" charset="0"/>
                              </a:rPr>
                              <m:t>𝑚𝑒𝑡𝑎𝑙𝑠</m:t>
                            </m:r>
                          </m:sub>
                        </m:sSub>
                      </m:num>
                      <m:den>
                        <m:r>
                          <a:rPr lang="en-US" altLang="en-US" i="1">
                            <a:latin typeface="Cambria Math" panose="02040503050406030204" pitchFamily="18" charset="0"/>
                            <a:ea typeface="Cambria Math" panose="02040503050406030204" pitchFamily="18" charset="0"/>
                          </a:rPr>
                          <m:t>𝜌</m:t>
                        </m:r>
                      </m:den>
                    </m:f>
                    <m:r>
                      <a:rPr lang="en-US" altLang="en-US" b="0" i="1" smtClean="0">
                        <a:latin typeface="Cambria Math" panose="02040503050406030204" pitchFamily="18" charset="0"/>
                        <a:ea typeface="Cambria Math" panose="02040503050406030204" pitchFamily="18" charset="0"/>
                      </a:rPr>
                      <m:t>=1−</m:t>
                    </m:r>
                    <m:r>
                      <a:rPr lang="en-US" altLang="en-US" b="0" i="1" smtClean="0">
                        <a:latin typeface="Cambria Math" panose="02040503050406030204" pitchFamily="18" charset="0"/>
                        <a:ea typeface="Cambria Math" panose="02040503050406030204" pitchFamily="18" charset="0"/>
                      </a:rPr>
                      <m:t>𝑋</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𝑌</m:t>
                    </m:r>
                    <m:r>
                      <a:rPr lang="en-US" altLang="en-US" b="0" i="1" smtClean="0">
                        <a:latin typeface="Cambria Math" panose="02040503050406030204" pitchFamily="18" charset="0"/>
                        <a:ea typeface="Cambria Math" panose="02040503050406030204" pitchFamily="18" charset="0"/>
                      </a:rPr>
                      <m:t>.</m:t>
                    </m:r>
                  </m:oMath>
                </a14:m>
                <a:endParaRPr lang="en-US" altLang="en-US" b="0" dirty="0" smtClean="0">
                  <a:ea typeface="Cambria Math" panose="02040503050406030204" pitchFamily="18" charset="0"/>
                </a:endParaRPr>
              </a:p>
              <a:p>
                <a:pPr>
                  <a:spcBef>
                    <a:spcPct val="5000"/>
                  </a:spcBef>
                </a:pPr>
                <a:r>
                  <a:rPr lang="en-US" altLang="en-US" dirty="0" smtClean="0"/>
                  <a:t>For a pure neutral hydrogen, X=1, and each “particle” is made up of one proton and one electron. The mass of this “particle” is the mass of one nucleon, plus a small amount for the electron, which we can neglect. Therefore </a:t>
                </a:r>
                <a14:m>
                  <m:oMath xmlns:m="http://schemas.openxmlformats.org/officeDocument/2006/math">
                    <m:r>
                      <a:rPr lang="el-GR" altLang="en-US" i="1">
                        <a:latin typeface="Cambria Math" panose="02040503050406030204" pitchFamily="18" charset="0"/>
                        <a:ea typeface="Cambria Math" panose="02040503050406030204" pitchFamily="18" charset="0"/>
                      </a:rPr>
                      <m:t>𝜇</m:t>
                    </m:r>
                  </m:oMath>
                </a14:m>
                <a:r>
                  <a:rPr lang="en-US" altLang="en-US" dirty="0" smtClean="0"/>
                  <a:t>=1.</a:t>
                </a:r>
              </a:p>
              <a:p>
                <a:pPr>
                  <a:spcBef>
                    <a:spcPct val="5000"/>
                  </a:spcBef>
                </a:pPr>
                <a:r>
                  <a:rPr lang="en-US" altLang="en-US" dirty="0" smtClean="0"/>
                  <a:t>For ionized hydrogen, </a:t>
                </a:r>
                <a14:m>
                  <m:oMath xmlns:m="http://schemas.openxmlformats.org/officeDocument/2006/math">
                    <m:r>
                      <a:rPr lang="el-GR" altLang="en-US" i="1">
                        <a:latin typeface="Cambria Math" panose="02040503050406030204" pitchFamily="18" charset="0"/>
                        <a:ea typeface="Cambria Math" panose="02040503050406030204" pitchFamily="18" charset="0"/>
                      </a:rPr>
                      <m:t>𝜇</m:t>
                    </m:r>
                  </m:oMath>
                </a14:m>
                <a:r>
                  <a:rPr lang="en-US" altLang="en-US" dirty="0" smtClean="0"/>
                  <a:t>=1/2.</a:t>
                </a:r>
              </a:p>
              <a:p>
                <a:pPr>
                  <a:spcBef>
                    <a:spcPct val="5000"/>
                  </a:spcBef>
                </a:pPr>
                <a:endParaRPr lang="en-US" altLang="en-US" dirty="0" smtClean="0"/>
              </a:p>
            </p:txBody>
          </p:sp>
        </mc:Choice>
        <mc:Fallback xmlns="">
          <p:sp>
            <p:nvSpPr>
              <p:cNvPr id="6148" name="Rectangle 3"/>
              <p:cNvSpPr>
                <a:spLocks noGrp="1" noRot="1" noChangeAspect="1" noMove="1" noResize="1" noEditPoints="1" noAdjustHandles="1" noChangeArrowheads="1" noChangeShapeType="1" noTextEdit="1"/>
              </p:cNvSpPr>
              <p:nvPr>
                <p:ph idx="1"/>
              </p:nvPr>
            </p:nvSpPr>
            <p:spPr>
              <a:blipFill rotWithShape="0">
                <a:blip r:embed="rId2"/>
                <a:stretch>
                  <a:fillRect l="-762" t="-1000" r="-1609"/>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38</a:t>
            </a:fld>
            <a:endParaRPr lang="en-US"/>
          </a:p>
        </p:txBody>
      </p:sp>
    </p:spTree>
    <p:extLst>
      <p:ext uri="{BB962C8B-B14F-4D97-AF65-F5344CB8AC3E}">
        <p14:creationId xmlns:p14="http://schemas.microsoft.com/office/powerpoint/2010/main" val="2471017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Question</a:t>
            </a:r>
          </a:p>
        </p:txBody>
      </p:sp>
      <p:sp>
        <p:nvSpPr>
          <p:cNvPr id="6148" name="Rectangle 3"/>
          <p:cNvSpPr>
            <a:spLocks noGrp="1" noChangeArrowheads="1"/>
          </p:cNvSpPr>
          <p:nvPr>
            <p:ph idx="1"/>
          </p:nvPr>
        </p:nvSpPr>
        <p:spPr/>
        <p:txBody>
          <a:bodyPr>
            <a:normAutofit/>
          </a:bodyPr>
          <a:lstStyle/>
          <a:p>
            <a:pPr eaLnBrk="1" hangingPunct="1">
              <a:spcBef>
                <a:spcPct val="5000"/>
              </a:spcBef>
            </a:pPr>
            <a:r>
              <a:rPr lang="en-US" altLang="en-US" dirty="0" smtClean="0"/>
              <a:t>What is the mean molecular weight of pure neutral helium?</a:t>
            </a:r>
          </a:p>
          <a:p>
            <a:pPr eaLnBrk="1" hangingPunct="1">
              <a:spcBef>
                <a:spcPct val="5000"/>
              </a:spcBef>
            </a:pPr>
            <a:r>
              <a:rPr lang="en-US" altLang="en-US" dirty="0" smtClean="0"/>
              <a:t>a) ½</a:t>
            </a:r>
          </a:p>
          <a:p>
            <a:pPr eaLnBrk="1" hangingPunct="1">
              <a:spcBef>
                <a:spcPct val="5000"/>
              </a:spcBef>
            </a:pPr>
            <a:r>
              <a:rPr lang="en-US" altLang="en-US" dirty="0" smtClean="0"/>
              <a:t>b) 4</a:t>
            </a:r>
          </a:p>
          <a:p>
            <a:pPr eaLnBrk="1" hangingPunct="1">
              <a:spcBef>
                <a:spcPct val="5000"/>
              </a:spcBef>
            </a:pPr>
            <a:r>
              <a:rPr lang="en-US" altLang="en-US" dirty="0" smtClean="0"/>
              <a:t>c) ¾</a:t>
            </a:r>
          </a:p>
          <a:p>
            <a:pPr eaLnBrk="1" hangingPunct="1">
              <a:spcBef>
                <a:spcPct val="5000"/>
              </a:spcBef>
            </a:pPr>
            <a:r>
              <a:rPr lang="en-US" altLang="en-US" dirty="0" smtClean="0"/>
              <a:t>d) 1</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39</a:t>
            </a:fld>
            <a:endParaRPr lang="en-US"/>
          </a:p>
        </p:txBody>
      </p:sp>
    </p:spTree>
    <p:extLst>
      <p:ext uri="{BB962C8B-B14F-4D97-AF65-F5344CB8AC3E}">
        <p14:creationId xmlns:p14="http://schemas.microsoft.com/office/powerpoint/2010/main" val="2491488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mass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54160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Answer</a:t>
            </a:r>
          </a:p>
        </p:txBody>
      </p:sp>
      <p:sp>
        <p:nvSpPr>
          <p:cNvPr id="6148" name="Rectangle 3"/>
          <p:cNvSpPr>
            <a:spLocks noGrp="1" noChangeArrowheads="1"/>
          </p:cNvSpPr>
          <p:nvPr>
            <p:ph idx="1"/>
          </p:nvPr>
        </p:nvSpPr>
        <p:spPr/>
        <p:txBody>
          <a:bodyPr>
            <a:normAutofit/>
          </a:bodyPr>
          <a:lstStyle/>
          <a:p>
            <a:pPr eaLnBrk="1" hangingPunct="1">
              <a:spcBef>
                <a:spcPct val="5000"/>
              </a:spcBef>
            </a:pPr>
            <a:r>
              <a:rPr lang="en-US" altLang="en-US" dirty="0" smtClean="0"/>
              <a:t>What is the mean molecular weight of pure neutral helium?</a:t>
            </a:r>
          </a:p>
          <a:p>
            <a:pPr eaLnBrk="1" hangingPunct="1">
              <a:spcBef>
                <a:spcPct val="5000"/>
              </a:spcBef>
            </a:pPr>
            <a:r>
              <a:rPr lang="en-US" altLang="en-US" dirty="0" smtClean="0"/>
              <a:t>a) ½</a:t>
            </a:r>
          </a:p>
          <a:p>
            <a:pPr eaLnBrk="1" hangingPunct="1">
              <a:spcBef>
                <a:spcPct val="5000"/>
              </a:spcBef>
            </a:pPr>
            <a:r>
              <a:rPr lang="en-US" altLang="en-US" b="1" dirty="0" smtClean="0">
                <a:solidFill>
                  <a:srgbClr val="FF0000"/>
                </a:solidFill>
              </a:rPr>
              <a:t>b) 4</a:t>
            </a:r>
          </a:p>
          <a:p>
            <a:pPr eaLnBrk="1" hangingPunct="1">
              <a:spcBef>
                <a:spcPct val="5000"/>
              </a:spcBef>
            </a:pPr>
            <a:r>
              <a:rPr lang="en-US" altLang="en-US" dirty="0" smtClean="0"/>
              <a:t>c) ¾</a:t>
            </a:r>
          </a:p>
          <a:p>
            <a:pPr eaLnBrk="1" hangingPunct="1">
              <a:spcBef>
                <a:spcPct val="5000"/>
              </a:spcBef>
            </a:pPr>
            <a:r>
              <a:rPr lang="en-US" altLang="en-US" dirty="0" smtClean="0"/>
              <a:t>d) 1</a:t>
            </a:r>
          </a:p>
          <a:p>
            <a:pPr eaLnBrk="1" hangingPunct="1">
              <a:spcBef>
                <a:spcPct val="5000"/>
              </a:spcBef>
            </a:pPr>
            <a:r>
              <a:rPr lang="en-US" altLang="en-US" dirty="0" smtClean="0"/>
              <a:t>Each helium atom has two protons, two neutrons, and two electrons. The protons and neutrons have the mass of four protons (approximately), and the mass of the electrons is negligible.</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40</a:t>
            </a:fld>
            <a:endParaRPr lang="en-US"/>
          </a:p>
        </p:txBody>
      </p:sp>
    </p:spTree>
    <p:extLst>
      <p:ext uri="{BB962C8B-B14F-4D97-AF65-F5344CB8AC3E}">
        <p14:creationId xmlns:p14="http://schemas.microsoft.com/office/powerpoint/2010/main" val="1658925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latin typeface="Symbol" panose="05050102010706020507" pitchFamily="18" charset="2"/>
              </a:rPr>
              <a:t>m</a:t>
            </a:r>
            <a:r>
              <a:rPr lang="en-US" altLang="en-US" dirty="0" smtClean="0"/>
              <a:t> in Terms of Mass Fractions</a:t>
            </a:r>
          </a:p>
        </p:txBody>
      </p:sp>
      <p:pic>
        <p:nvPicPr>
          <p:cNvPr id="2" name="Content Placeholder 1"/>
          <p:cNvPicPr>
            <a:picLocks noGrp="1" noChangeAspect="1"/>
          </p:cNvPicPr>
          <p:nvPr>
            <p:ph idx="1"/>
          </p:nvPr>
        </p:nvPicPr>
        <p:blipFill>
          <a:blip r:embed="rId2"/>
          <a:stretch>
            <a:fillRect/>
          </a:stretch>
        </p:blipFill>
        <p:spPr>
          <a:xfrm>
            <a:off x="1028700" y="1926431"/>
            <a:ext cx="7200900" cy="4071937"/>
          </a:xfrm>
          <a:prstGeom prst="rect">
            <a:avLst/>
          </a:prstGeom>
        </p:spPr>
      </p:pic>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41</a:t>
            </a:fld>
            <a:endParaRPr lang="en-US"/>
          </a:p>
        </p:txBody>
      </p:sp>
      <p:sp>
        <p:nvSpPr>
          <p:cNvPr id="4" name="TextBox 3"/>
          <p:cNvSpPr txBox="1"/>
          <p:nvPr/>
        </p:nvSpPr>
        <p:spPr>
          <a:xfrm>
            <a:off x="1895530" y="6096000"/>
            <a:ext cx="5352940" cy="369332"/>
          </a:xfrm>
          <a:prstGeom prst="rect">
            <a:avLst/>
          </a:prstGeom>
          <a:noFill/>
        </p:spPr>
        <p:txBody>
          <a:bodyPr wrap="none" rtlCol="0">
            <a:spAutoFit/>
          </a:bodyPr>
          <a:lstStyle/>
          <a:p>
            <a:r>
              <a:rPr lang="en-US" dirty="0" smtClean="0"/>
              <a:t>where A is the atomic weight in AMU for species Z.</a:t>
            </a:r>
            <a:endParaRPr lang="en-US" dirty="0"/>
          </a:p>
        </p:txBody>
      </p:sp>
    </p:spTree>
    <p:extLst>
      <p:ext uri="{BB962C8B-B14F-4D97-AF65-F5344CB8AC3E}">
        <p14:creationId xmlns:p14="http://schemas.microsoft.com/office/powerpoint/2010/main" val="1016573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star names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51870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Star Names</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43</a:t>
            </a:fld>
            <a:endParaRPr lang="en-US"/>
          </a:p>
        </p:txBody>
      </p:sp>
      <p:sp>
        <p:nvSpPr>
          <p:cNvPr id="4" name="Content Placeholder 3"/>
          <p:cNvSpPr>
            <a:spLocks noGrp="1"/>
          </p:cNvSpPr>
          <p:nvPr>
            <p:ph idx="1"/>
          </p:nvPr>
        </p:nvSpPr>
        <p:spPr/>
        <p:txBody>
          <a:bodyPr>
            <a:normAutofit fontScale="92500" lnSpcReduction="20000"/>
          </a:bodyPr>
          <a:lstStyle/>
          <a:p>
            <a:r>
              <a:rPr lang="en-US" dirty="0" smtClean="0"/>
              <a:t>Stars often go by many names – Vega has 60!</a:t>
            </a:r>
          </a:p>
          <a:p>
            <a:r>
              <a:rPr lang="en-US" dirty="0" smtClean="0"/>
              <a:t>Bayer (1603) made an atlas and named each star using Greek letters in each constellation from brightest to faintest, e.g. </a:t>
            </a:r>
            <a:r>
              <a:rPr lang="en-US" dirty="0" smtClean="0">
                <a:latin typeface="Symbol" panose="05050102010706020507" pitchFamily="18" charset="2"/>
              </a:rPr>
              <a:t>a</a:t>
            </a:r>
            <a:r>
              <a:rPr lang="en-US" dirty="0" smtClean="0"/>
              <a:t> </a:t>
            </a:r>
            <a:r>
              <a:rPr lang="en-US" dirty="0" err="1" smtClean="0"/>
              <a:t>Lyrae</a:t>
            </a:r>
            <a:r>
              <a:rPr lang="en-US" dirty="0" smtClean="0"/>
              <a:t> is Vega.</a:t>
            </a:r>
          </a:p>
          <a:p>
            <a:r>
              <a:rPr lang="en-US" dirty="0" smtClean="0"/>
              <a:t>Running out of Greek letters, </a:t>
            </a:r>
            <a:r>
              <a:rPr lang="en-US" dirty="0" err="1" smtClean="0"/>
              <a:t>Flamsteed</a:t>
            </a:r>
            <a:r>
              <a:rPr lang="en-US" dirty="0" smtClean="0"/>
              <a:t> (1712) numbered stars  from west to east in each constellation, e.g. 3 </a:t>
            </a:r>
            <a:r>
              <a:rPr lang="en-US" dirty="0" err="1" smtClean="0"/>
              <a:t>Lyrae</a:t>
            </a:r>
            <a:r>
              <a:rPr lang="en-US" dirty="0"/>
              <a:t> </a:t>
            </a:r>
            <a:r>
              <a:rPr lang="en-US" dirty="0" smtClean="0"/>
              <a:t>is Vega.</a:t>
            </a:r>
          </a:p>
          <a:p>
            <a:r>
              <a:rPr lang="en-US" dirty="0" smtClean="0"/>
              <a:t>Bonn Survey (1859) found more stars, down to magnitude 9.5, e.g. BD+383238 is Vega, the 3,238</a:t>
            </a:r>
            <a:r>
              <a:rPr lang="en-US" baseline="30000" dirty="0" smtClean="0"/>
              <a:t>th</a:t>
            </a:r>
            <a:r>
              <a:rPr lang="en-US" dirty="0" smtClean="0"/>
              <a:t> star from right ascension of zero between declination 38 and 39 degrees.</a:t>
            </a:r>
          </a:p>
          <a:p>
            <a:r>
              <a:rPr lang="en-US" dirty="0" smtClean="0"/>
              <a:t>There are many catalogs now. Faint stars usually are named by their position, e.g. Vega </a:t>
            </a:r>
            <a:r>
              <a:rPr lang="en-US" dirty="0"/>
              <a:t>is </a:t>
            </a:r>
            <a:r>
              <a:rPr lang="en-US" dirty="0" smtClean="0"/>
              <a:t>J18365633+3847012.</a:t>
            </a:r>
          </a:p>
          <a:p>
            <a:r>
              <a:rPr lang="en-US" dirty="0" smtClean="0"/>
              <a:t>Variable stars are named with letters, starting with R, in order of discovery in each constellation, to Z, then RR, RS to RZ, then SS to SZ, up to ZZ, then AA to QZ. Then, they switch to V numbers, e.g. V5112 </a:t>
            </a:r>
            <a:r>
              <a:rPr lang="en-US" dirty="0" err="1" smtClean="0"/>
              <a:t>Sagittarii</a:t>
            </a:r>
            <a:r>
              <a:rPr lang="en-US" dirty="0" smtClean="0"/>
              <a:t>.</a:t>
            </a:r>
          </a:p>
          <a:p>
            <a:r>
              <a:rPr lang="en-US" dirty="0" smtClean="0"/>
              <a:t>Naming a star is a hoax. Lady Diana star?</a:t>
            </a:r>
            <a:endParaRPr lang="en-US" dirty="0"/>
          </a:p>
        </p:txBody>
      </p:sp>
    </p:spTree>
    <p:extLst>
      <p:ext uri="{BB962C8B-B14F-4D97-AF65-F5344CB8AC3E}">
        <p14:creationId xmlns:p14="http://schemas.microsoft.com/office/powerpoint/2010/main" val="1493520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A Vega by any Other Name</a:t>
            </a:r>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44</a:t>
            </a:fld>
            <a:endParaRPr lang="en-US"/>
          </a:p>
        </p:txBody>
      </p:sp>
      <p:pic>
        <p:nvPicPr>
          <p:cNvPr id="2" name="Content Placeholder 1"/>
          <p:cNvPicPr>
            <a:picLocks noGrp="1" noChangeAspect="1"/>
          </p:cNvPicPr>
          <p:nvPr>
            <p:ph idx="1"/>
          </p:nvPr>
        </p:nvPicPr>
        <p:blipFill>
          <a:blip r:embed="rId2"/>
          <a:stretch>
            <a:fillRect/>
          </a:stretch>
        </p:blipFill>
        <p:spPr>
          <a:xfrm>
            <a:off x="1028700" y="2193393"/>
            <a:ext cx="7200900" cy="3538014"/>
          </a:xfrm>
          <a:prstGeom prst="rect">
            <a:avLst/>
          </a:prstGeom>
        </p:spPr>
      </p:pic>
    </p:spTree>
    <p:extLst>
      <p:ext uri="{BB962C8B-B14F-4D97-AF65-F5344CB8AC3E}">
        <p14:creationId xmlns:p14="http://schemas.microsoft.com/office/powerpoint/2010/main" val="3859329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Stellar Mass</a:t>
            </a:r>
          </a:p>
        </p:txBody>
      </p:sp>
      <p:sp>
        <p:nvSpPr>
          <p:cNvPr id="6148" name="Rectangle 3"/>
          <p:cNvSpPr>
            <a:spLocks noGrp="1" noChangeArrowheads="1"/>
          </p:cNvSpPr>
          <p:nvPr>
            <p:ph sz="half" idx="1"/>
          </p:nvPr>
        </p:nvSpPr>
        <p:spPr/>
        <p:txBody>
          <a:bodyPr/>
          <a:lstStyle/>
          <a:p>
            <a:pPr eaLnBrk="1" hangingPunct="1">
              <a:spcBef>
                <a:spcPct val="5000"/>
              </a:spcBef>
            </a:pPr>
            <a:r>
              <a:rPr lang="en-US" altLang="en-US" dirty="0" smtClean="0"/>
              <a:t>Stars are “born” with a mass that determines most of their observed properties throughout their lifetimes (unlike humans!).</a:t>
            </a:r>
          </a:p>
          <a:p>
            <a:pPr eaLnBrk="1" hangingPunct="1">
              <a:spcBef>
                <a:spcPct val="5000"/>
              </a:spcBef>
            </a:pPr>
            <a:r>
              <a:rPr lang="en-US" altLang="en-US" dirty="0" smtClean="0"/>
              <a:t>More massive stars have higher internal pressures and temperatures.</a:t>
            </a:r>
          </a:p>
          <a:p>
            <a:pPr eaLnBrk="1" hangingPunct="1">
              <a:spcBef>
                <a:spcPct val="5000"/>
              </a:spcBef>
            </a:pPr>
            <a:r>
              <a:rPr lang="en-US" altLang="en-US" dirty="0" smtClean="0"/>
              <a:t>A higher internal temperature leads to higher energy generation rates and thus higher luminosities.</a:t>
            </a:r>
          </a:p>
          <a:p>
            <a:pPr lvl="1">
              <a:spcBef>
                <a:spcPct val="5000"/>
              </a:spcBef>
            </a:pPr>
            <a:endParaRPr lang="en-US" altLang="en-US" dirty="0" smtClean="0"/>
          </a:p>
          <a:p>
            <a:pPr eaLnBrk="1" hangingPunct="1">
              <a:spcBef>
                <a:spcPct val="5000"/>
              </a:spcBef>
            </a:pPr>
            <a:endParaRPr lang="en-US" altLang="en-US" dirty="0" smtClean="0"/>
          </a:p>
          <a:p>
            <a:pPr eaLnBrk="1" hangingPunct="1"/>
            <a:endParaRPr lang="en-US" altLang="en-US" dirty="0" smtClean="0"/>
          </a:p>
        </p:txBody>
      </p:sp>
      <p:pic>
        <p:nvPicPr>
          <p:cNvPr id="4" name="Content Placeholder 3"/>
          <p:cNvPicPr>
            <a:picLocks noGrp="1" noChangeAspect="1"/>
          </p:cNvPicPr>
          <p:nvPr>
            <p:ph sz="half" idx="2"/>
          </p:nvPr>
        </p:nvPicPr>
        <p:blipFill>
          <a:blip r:embed="rId2"/>
          <a:stretch>
            <a:fillRect/>
          </a:stretch>
        </p:blipFill>
        <p:spPr>
          <a:xfrm>
            <a:off x="4894263" y="2338981"/>
            <a:ext cx="3335337" cy="2948387"/>
          </a:xfrm>
          <a:prstGeom prst="rect">
            <a:avLst/>
          </a:prstGeom>
        </p:spPr>
      </p:pic>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5</a:t>
            </a:fld>
            <a:endParaRPr lang="en-US"/>
          </a:p>
        </p:txBody>
      </p:sp>
    </p:spTree>
    <p:extLst>
      <p:ext uri="{BB962C8B-B14F-4D97-AF65-F5344CB8AC3E}">
        <p14:creationId xmlns:p14="http://schemas.microsoft.com/office/powerpoint/2010/main" val="271323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Measuring Stellar Mass</a:t>
            </a:r>
          </a:p>
        </p:txBody>
      </p:sp>
      <p:sp>
        <p:nvSpPr>
          <p:cNvPr id="6148" name="Rectangle 3"/>
          <p:cNvSpPr>
            <a:spLocks noGrp="1" noChangeArrowheads="1"/>
          </p:cNvSpPr>
          <p:nvPr>
            <p:ph sz="half" idx="1"/>
          </p:nvPr>
        </p:nvSpPr>
        <p:spPr/>
        <p:txBody>
          <a:bodyPr>
            <a:normAutofit fontScale="92500" lnSpcReduction="20000"/>
          </a:bodyPr>
          <a:lstStyle/>
          <a:p>
            <a:pPr eaLnBrk="1" hangingPunct="1">
              <a:spcBef>
                <a:spcPct val="5000"/>
              </a:spcBef>
            </a:pPr>
            <a:r>
              <a:rPr lang="en-US" altLang="en-US" dirty="0" smtClean="0"/>
              <a:t>Kepler’s 3</a:t>
            </a:r>
            <a:r>
              <a:rPr lang="en-US" altLang="en-US" baseline="30000" dirty="0" smtClean="0"/>
              <a:t>rd</a:t>
            </a:r>
            <a:r>
              <a:rPr lang="en-US" altLang="en-US" dirty="0" smtClean="0"/>
              <a:t> law relates separation (a) to orbital period (T) through a constant.</a:t>
            </a:r>
          </a:p>
          <a:p>
            <a:pPr eaLnBrk="1" hangingPunct="1">
              <a:spcBef>
                <a:spcPct val="5000"/>
              </a:spcBef>
            </a:pPr>
            <a:r>
              <a:rPr lang="en-US" altLang="en-US" dirty="0" smtClean="0"/>
              <a:t>That constant involves the mass of the system.</a:t>
            </a:r>
          </a:p>
          <a:p>
            <a:pPr eaLnBrk="1" hangingPunct="1">
              <a:spcBef>
                <a:spcPct val="5000"/>
              </a:spcBef>
            </a:pPr>
            <a:r>
              <a:rPr lang="en-US" altLang="en-US" dirty="0" smtClean="0"/>
              <a:t>If we are lucky, we can see both stars in some binary star systems at known distances to measure a and T. </a:t>
            </a:r>
          </a:p>
          <a:p>
            <a:pPr eaLnBrk="1" hangingPunct="1">
              <a:spcBef>
                <a:spcPct val="5000"/>
              </a:spcBef>
            </a:pPr>
            <a:r>
              <a:rPr lang="en-US" altLang="en-US" dirty="0" smtClean="0"/>
              <a:t>This gives the combined mass.</a:t>
            </a:r>
          </a:p>
          <a:p>
            <a:pPr eaLnBrk="1" hangingPunct="1">
              <a:spcBef>
                <a:spcPct val="5000"/>
              </a:spcBef>
            </a:pPr>
            <a:r>
              <a:rPr lang="en-US" altLang="en-US" dirty="0" smtClean="0"/>
              <a:t>Can convert to individual masses by noting that the mass ratio is the ratio of distances between the stars and the center of mass.</a:t>
            </a:r>
          </a:p>
          <a:p>
            <a:pPr lvl="1">
              <a:spcBef>
                <a:spcPct val="5000"/>
              </a:spcBef>
            </a:pPr>
            <a:endParaRPr lang="en-US" altLang="en-US" dirty="0" smtClean="0"/>
          </a:p>
          <a:p>
            <a:pPr eaLnBrk="1" hangingPunct="1">
              <a:spcBef>
                <a:spcPct val="5000"/>
              </a:spcBef>
            </a:pPr>
            <a:endParaRPr lang="en-US" altLang="en-US" dirty="0" smtClean="0"/>
          </a:p>
          <a:p>
            <a:pPr eaLnBrk="1" hangingPunct="1"/>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6</a:t>
            </a:fld>
            <a:endParaRPr lang="en-US"/>
          </a:p>
        </p:txBody>
      </p:sp>
      <p:pic>
        <p:nvPicPr>
          <p:cNvPr id="5" name="Content Placeholder 4"/>
          <p:cNvPicPr>
            <a:picLocks noGrp="1" noChangeAspect="1"/>
          </p:cNvPicPr>
          <p:nvPr>
            <p:ph sz="half" idx="2"/>
          </p:nvPr>
        </p:nvPicPr>
        <p:blipFill>
          <a:blip r:embed="rId2"/>
          <a:stretch>
            <a:fillRect/>
          </a:stretch>
        </p:blipFill>
        <p:spPr>
          <a:xfrm>
            <a:off x="4894263" y="3170058"/>
            <a:ext cx="3335337" cy="1286233"/>
          </a:xfrm>
          <a:prstGeom prst="rect">
            <a:avLst/>
          </a:prstGeom>
        </p:spPr>
      </p:pic>
    </p:spTree>
    <p:extLst>
      <p:ext uri="{BB962C8B-B14F-4D97-AF65-F5344CB8AC3E}">
        <p14:creationId xmlns:p14="http://schemas.microsoft.com/office/powerpoint/2010/main" val="3123198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Binary Stars</a:t>
            </a:r>
          </a:p>
        </p:txBody>
      </p:sp>
      <p:sp>
        <p:nvSpPr>
          <p:cNvPr id="6148" name="Rectangle 3"/>
          <p:cNvSpPr>
            <a:spLocks noGrp="1" noChangeArrowheads="1"/>
          </p:cNvSpPr>
          <p:nvPr>
            <p:ph sz="half" idx="1"/>
          </p:nvPr>
        </p:nvSpPr>
        <p:spPr/>
        <p:txBody>
          <a:bodyPr>
            <a:normAutofit fontScale="92500"/>
          </a:bodyPr>
          <a:lstStyle/>
          <a:p>
            <a:pPr eaLnBrk="1" hangingPunct="1">
              <a:spcBef>
                <a:spcPct val="5000"/>
              </a:spcBef>
            </a:pPr>
            <a:r>
              <a:rPr lang="en-US" altLang="en-US" dirty="0" smtClean="0"/>
              <a:t>Many stars in the sky appear to have companions.</a:t>
            </a:r>
          </a:p>
          <a:p>
            <a:pPr eaLnBrk="1" hangingPunct="1">
              <a:spcBef>
                <a:spcPct val="5000"/>
              </a:spcBef>
            </a:pPr>
            <a:r>
              <a:rPr lang="en-US" altLang="en-US" dirty="0" smtClean="0"/>
              <a:t>If two companions orbit a common center, they are called binary stars.</a:t>
            </a:r>
          </a:p>
          <a:p>
            <a:pPr eaLnBrk="1" hangingPunct="1">
              <a:spcBef>
                <a:spcPct val="5000"/>
              </a:spcBef>
            </a:pPr>
            <a:r>
              <a:rPr lang="en-US" altLang="en-US" dirty="0" smtClean="0"/>
              <a:t>Most stars are binary.</a:t>
            </a:r>
          </a:p>
          <a:p>
            <a:pPr eaLnBrk="1" hangingPunct="1">
              <a:spcBef>
                <a:spcPct val="5000"/>
              </a:spcBef>
            </a:pPr>
            <a:r>
              <a:rPr lang="en-US" altLang="en-US" dirty="0" smtClean="0"/>
              <a:t>A visual binary is one in which both stars can be seen in an image. See graphic below for Sirius A and B. What is the period?</a:t>
            </a:r>
          </a:p>
          <a:p>
            <a:pPr eaLnBrk="1" hangingPunct="1">
              <a:spcBef>
                <a:spcPct val="5000"/>
              </a:spcBef>
            </a:pPr>
            <a:r>
              <a:rPr lang="en-US" altLang="en-US" dirty="0" smtClean="0"/>
              <a:t>Other types include eclipsing and spectroscopic binaries.</a:t>
            </a:r>
          </a:p>
          <a:p>
            <a:pPr eaLnBrk="1" hangingPunct="1">
              <a:spcBef>
                <a:spcPct val="5000"/>
              </a:spcBef>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7</a:t>
            </a:fld>
            <a:endParaRPr lang="en-US"/>
          </a:p>
        </p:txBody>
      </p:sp>
      <p:pic>
        <p:nvPicPr>
          <p:cNvPr id="6" name="Content Placeholder 5"/>
          <p:cNvPicPr>
            <a:picLocks noGrp="1" noChangeAspect="1"/>
          </p:cNvPicPr>
          <p:nvPr>
            <p:ph sz="half" idx="13"/>
          </p:nvPr>
        </p:nvPicPr>
        <p:blipFill>
          <a:blip r:embed="rId2"/>
          <a:stretch>
            <a:fillRect/>
          </a:stretch>
        </p:blipFill>
        <p:spPr>
          <a:xfrm>
            <a:off x="1033463" y="4421461"/>
            <a:ext cx="7205662" cy="1215478"/>
          </a:xfrm>
          <a:prstGeom prst="rect">
            <a:avLst/>
          </a:prstGeom>
        </p:spPr>
      </p:pic>
    </p:spTree>
    <p:extLst>
      <p:ext uri="{BB962C8B-B14F-4D97-AF65-F5344CB8AC3E}">
        <p14:creationId xmlns:p14="http://schemas.microsoft.com/office/powerpoint/2010/main" val="4007100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Sirius A and B</a:t>
            </a:r>
          </a:p>
        </p:txBody>
      </p:sp>
      <mc:AlternateContent xmlns:mc="http://schemas.openxmlformats.org/markup-compatibility/2006" xmlns:a14="http://schemas.microsoft.com/office/drawing/2010/main">
        <mc:Choice Requires="a14">
          <p:sp>
            <p:nvSpPr>
              <p:cNvPr id="6148" name="Rectangle 3"/>
              <p:cNvSpPr>
                <a:spLocks noGrp="1" noChangeArrowheads="1"/>
              </p:cNvSpPr>
              <p:nvPr>
                <p:ph idx="1"/>
              </p:nvPr>
            </p:nvSpPr>
            <p:spPr/>
            <p:txBody>
              <a:bodyPr>
                <a:normAutofit/>
              </a:bodyPr>
              <a:lstStyle/>
              <a:p>
                <a:pPr eaLnBrk="1" hangingPunct="1">
                  <a:spcBef>
                    <a:spcPct val="5000"/>
                  </a:spcBef>
                </a:pPr>
                <a:r>
                  <a:rPr lang="en-US" altLang="en-US" dirty="0" smtClean="0"/>
                  <a:t>Note that Kepler’s 3</a:t>
                </a:r>
                <a:r>
                  <a:rPr lang="en-US" altLang="en-US" baseline="30000" dirty="0" smtClean="0"/>
                  <a:t>rd</a:t>
                </a:r>
                <a:r>
                  <a:rPr lang="en-US" altLang="en-US" dirty="0" smtClean="0"/>
                  <a:t> law will give mass in solar masses if you use AU for separation and years for period.</a:t>
                </a:r>
              </a:p>
              <a:p>
                <a:pPr eaLnBrk="1" hangingPunct="1">
                  <a:spcBef>
                    <a:spcPct val="5000"/>
                  </a:spcBef>
                </a:pPr>
                <a:r>
                  <a:rPr lang="en-US" altLang="en-US" dirty="0" smtClean="0"/>
                  <a:t>a is 20 AU</a:t>
                </a:r>
              </a:p>
              <a:p>
                <a:pPr eaLnBrk="1" hangingPunct="1">
                  <a:spcBef>
                    <a:spcPct val="5000"/>
                  </a:spcBef>
                </a:pPr>
                <a:r>
                  <a:rPr lang="en-US" altLang="en-US" dirty="0" smtClean="0"/>
                  <a:t>T is 50 years</a:t>
                </a:r>
              </a:p>
              <a:p>
                <a:pPr eaLnBrk="1" hangingPunct="1">
                  <a:spcBef>
                    <a:spcPct val="5000"/>
                  </a:spcBef>
                </a:pPr>
                <a:r>
                  <a:rPr lang="en-US" altLang="en-US" dirty="0" smtClean="0"/>
                  <a:t>Total mass is about 3 times the mass of the Sun.</a:t>
                </a:r>
              </a:p>
              <a:p>
                <a:pPr>
                  <a:spcBef>
                    <a:spcPct val="5000"/>
                  </a:spcBef>
                </a:pPr>
                <a:r>
                  <a:rPr lang="en-US" altLang="en-US" dirty="0" smtClean="0"/>
                  <a:t>Recall that </a:t>
                </a:r>
                <a14:m>
                  <m:oMath xmlns:m="http://schemas.openxmlformats.org/officeDocument/2006/math">
                    <m:r>
                      <a:rPr lang="en-US" altLang="en-US" b="0" i="1" smtClean="0">
                        <a:latin typeface="Cambria Math" panose="02040503050406030204" pitchFamily="18" charset="0"/>
                      </a:rPr>
                      <m:t>𝐹</m:t>
                    </m:r>
                    <m:r>
                      <a:rPr lang="en-US" altLang="en-US" b="0" i="1" smtClean="0">
                        <a:latin typeface="Cambria Math" panose="02040503050406030204" pitchFamily="18" charset="0"/>
                      </a:rPr>
                      <m:t>=</m:t>
                    </m:r>
                    <m:r>
                      <a:rPr lang="en-US" altLang="en-US" b="0" i="1" smtClean="0">
                        <a:latin typeface="Cambria Math" panose="02040503050406030204" pitchFamily="18" charset="0"/>
                      </a:rPr>
                      <m:t>𝑚𝑎</m:t>
                    </m:r>
                    <m:r>
                      <a:rPr lang="en-US" altLang="en-US" b="0" i="1" smtClean="0">
                        <a:latin typeface="Cambria Math" panose="02040503050406030204" pitchFamily="18" charset="0"/>
                      </a:rPr>
                      <m:t>=</m:t>
                    </m:r>
                    <m:r>
                      <a:rPr lang="en-US" altLang="en-US" b="0" i="1" smtClean="0">
                        <a:latin typeface="Cambria Math" panose="02040503050406030204" pitchFamily="18" charset="0"/>
                      </a:rPr>
                      <m:t>𝑚</m:t>
                    </m:r>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ea typeface="Cambria Math" panose="02040503050406030204" pitchFamily="18" charset="0"/>
                          </a:rPr>
                          <m:t>𝜔</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𝑟</m:t>
                    </m:r>
                  </m:oMath>
                </a14:m>
                <a:r>
                  <a:rPr lang="en-US" altLang="en-US" dirty="0" smtClean="0"/>
                  <a:t>. For stars in a binary system orbiting a common barycenter, </a:t>
                </a:r>
                <a14:m>
                  <m:oMath xmlns:m="http://schemas.openxmlformats.org/officeDocument/2006/math">
                    <m:sSub>
                      <m:sSubPr>
                        <m:ctrlPr>
                          <a:rPr lang="en-US" altLang="en-US" i="1" smtClean="0">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𝜔</m:t>
                        </m:r>
                      </m:e>
                      <m:sub>
                        <m:r>
                          <a:rPr lang="en-US" altLang="en-US" b="0" i="1" smtClean="0">
                            <a:latin typeface="Cambria Math" panose="02040503050406030204" pitchFamily="18" charset="0"/>
                            <a:ea typeface="Cambria Math" panose="02040503050406030204" pitchFamily="18" charset="0"/>
                          </a:rPr>
                          <m:t>1</m:t>
                        </m:r>
                      </m:sub>
                    </m:sSub>
                    <m:r>
                      <a:rPr lang="en-US" altLang="en-US" b="0" i="1" smtClean="0">
                        <a:latin typeface="Cambria Math" panose="02040503050406030204" pitchFamily="18" charset="0"/>
                        <a:ea typeface="Cambria Math" panose="02040503050406030204" pitchFamily="18" charset="0"/>
                      </a:rPr>
                      <m:t>=</m:t>
                    </m:r>
                    <m:sSub>
                      <m:sSubPr>
                        <m:ctrlPr>
                          <a:rPr lang="en-US" altLang="en-US" i="1">
                            <a:latin typeface="Cambria Math" panose="02040503050406030204" pitchFamily="18" charset="0"/>
                            <a:ea typeface="Cambria Math" panose="02040503050406030204" pitchFamily="18" charset="0"/>
                          </a:rPr>
                        </m:ctrlPr>
                      </m:sSubPr>
                      <m:e>
                        <m:r>
                          <a:rPr lang="en-US" altLang="en-US" i="1">
                            <a:latin typeface="Cambria Math" panose="02040503050406030204" pitchFamily="18" charset="0"/>
                            <a:ea typeface="Cambria Math" panose="02040503050406030204" pitchFamily="18" charset="0"/>
                          </a:rPr>
                          <m:t>𝜔</m:t>
                        </m:r>
                      </m:e>
                      <m:sub>
                        <m:r>
                          <a:rPr lang="en-US" altLang="en-US" b="0" i="1" smtClean="0">
                            <a:latin typeface="Cambria Math" panose="02040503050406030204" pitchFamily="18" charset="0"/>
                            <a:ea typeface="Cambria Math" panose="02040503050406030204" pitchFamily="18" charset="0"/>
                          </a:rPr>
                          <m:t>2</m:t>
                        </m:r>
                      </m:sub>
                    </m:sSub>
                  </m:oMath>
                </a14:m>
                <a:r>
                  <a:rPr lang="en-US" altLang="en-US" dirty="0" smtClean="0"/>
                  <a:t>. So, </a:t>
                </a:r>
                <a14:m>
                  <m:oMath xmlns:m="http://schemas.openxmlformats.org/officeDocument/2006/math">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𝑚</m:t>
                        </m:r>
                      </m:e>
                      <m:sub>
                        <m:r>
                          <a:rPr lang="en-US" altLang="en-US" b="0" i="1" smtClean="0">
                            <a:latin typeface="Cambria Math" panose="02040503050406030204" pitchFamily="18" charset="0"/>
                          </a:rPr>
                          <m:t>1</m:t>
                        </m:r>
                      </m:sub>
                    </m:sSub>
                    <m:sSubSup>
                      <m:sSubSupPr>
                        <m:ctrlPr>
                          <a:rPr lang="en-US" altLang="en-US" i="1" smtClean="0">
                            <a:latin typeface="Cambria Math" panose="02040503050406030204" pitchFamily="18" charset="0"/>
                          </a:rPr>
                        </m:ctrlPr>
                      </m:sSubSupPr>
                      <m:e>
                        <m:r>
                          <a:rPr lang="en-US" altLang="en-US" i="1" smtClean="0">
                            <a:latin typeface="Cambria Math" panose="02040503050406030204" pitchFamily="18" charset="0"/>
                            <a:ea typeface="Cambria Math" panose="02040503050406030204" pitchFamily="18" charset="0"/>
                          </a:rPr>
                          <m:t>𝜔</m:t>
                        </m:r>
                      </m:e>
                      <m:sub>
                        <m:r>
                          <a:rPr lang="en-US" altLang="en-US" b="0" i="1" smtClean="0">
                            <a:latin typeface="Cambria Math" panose="02040503050406030204" pitchFamily="18" charset="0"/>
                          </a:rPr>
                          <m:t>1</m:t>
                        </m:r>
                      </m:sub>
                      <m:sup>
                        <m:r>
                          <a:rPr lang="en-US" altLang="en-US" b="0" i="1" smtClean="0">
                            <a:latin typeface="Cambria Math" panose="02040503050406030204" pitchFamily="18" charset="0"/>
                          </a:rPr>
                          <m:t>2</m:t>
                        </m:r>
                      </m:sup>
                    </m:sSubSup>
                    <m:sSub>
                      <m:sSubPr>
                        <m:ctrlPr>
                          <a:rPr lang="en-US" altLang="en-US" i="1" smtClean="0">
                            <a:latin typeface="Cambria Math" panose="02040503050406030204" pitchFamily="18" charset="0"/>
                          </a:rPr>
                        </m:ctrlPr>
                      </m:sSubPr>
                      <m:e>
                        <m:r>
                          <a:rPr lang="en-US" altLang="en-US" b="0" i="1" smtClean="0">
                            <a:latin typeface="Cambria Math" panose="02040503050406030204" pitchFamily="18" charset="0"/>
                          </a:rPr>
                          <m:t>𝑟</m:t>
                        </m:r>
                      </m:e>
                      <m:sub>
                        <m:r>
                          <a:rPr lang="en-US" altLang="en-US" b="0" i="1" smtClean="0">
                            <a:latin typeface="Cambria Math" panose="02040503050406030204" pitchFamily="18" charset="0"/>
                          </a:rPr>
                          <m:t>1</m:t>
                        </m:r>
                      </m:sub>
                    </m:sSub>
                  </m:oMath>
                </a14:m>
                <a:r>
                  <a:rPr lang="en-US" altLang="en-US" dirty="0" smtClean="0"/>
                  <a:t>=</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𝑚</m:t>
                        </m:r>
                      </m:e>
                      <m:sub>
                        <m:r>
                          <a:rPr lang="en-US" altLang="en-US" b="0" i="1" smtClean="0">
                            <a:latin typeface="Cambria Math" panose="02040503050406030204" pitchFamily="18" charset="0"/>
                          </a:rPr>
                          <m:t>2</m:t>
                        </m:r>
                      </m:sub>
                    </m:sSub>
                    <m:sSubSup>
                      <m:sSubSupPr>
                        <m:ctrlPr>
                          <a:rPr lang="en-US" altLang="en-US" i="1">
                            <a:latin typeface="Cambria Math" panose="02040503050406030204" pitchFamily="18" charset="0"/>
                          </a:rPr>
                        </m:ctrlPr>
                      </m:sSubSupPr>
                      <m:e>
                        <m:r>
                          <a:rPr lang="en-US" altLang="en-US" i="1">
                            <a:latin typeface="Cambria Math" panose="02040503050406030204" pitchFamily="18" charset="0"/>
                            <a:ea typeface="Cambria Math" panose="02040503050406030204" pitchFamily="18" charset="0"/>
                          </a:rPr>
                          <m:t>𝜔</m:t>
                        </m:r>
                      </m:e>
                      <m:sub>
                        <m:r>
                          <a:rPr lang="en-US" altLang="en-US" b="0" i="1" smtClean="0">
                            <a:latin typeface="Cambria Math" panose="02040503050406030204" pitchFamily="18" charset="0"/>
                            <a:ea typeface="Cambria Math" panose="02040503050406030204" pitchFamily="18" charset="0"/>
                          </a:rPr>
                          <m:t>2</m:t>
                        </m:r>
                      </m:sub>
                      <m:sup>
                        <m:r>
                          <a:rPr lang="en-US" altLang="en-US" i="1">
                            <a:latin typeface="Cambria Math" panose="02040503050406030204" pitchFamily="18" charset="0"/>
                          </a:rPr>
                          <m:t>2</m:t>
                        </m:r>
                      </m:sup>
                    </m:sSubSup>
                    <m:sSub>
                      <m:sSubPr>
                        <m:ctrlPr>
                          <a:rPr lang="en-US" altLang="en-US" i="1">
                            <a:latin typeface="Cambria Math" panose="02040503050406030204" pitchFamily="18" charset="0"/>
                          </a:rPr>
                        </m:ctrlPr>
                      </m:sSubPr>
                      <m:e>
                        <m:r>
                          <a:rPr lang="en-US" altLang="en-US" i="1">
                            <a:latin typeface="Cambria Math" panose="02040503050406030204" pitchFamily="18" charset="0"/>
                          </a:rPr>
                          <m:t>𝑟</m:t>
                        </m:r>
                      </m:e>
                      <m:sub>
                        <m:r>
                          <a:rPr lang="en-US" altLang="en-US" b="0" i="1" smtClean="0">
                            <a:latin typeface="Cambria Math" panose="02040503050406030204" pitchFamily="18" charset="0"/>
                          </a:rPr>
                          <m:t>2</m:t>
                        </m:r>
                      </m:sub>
                    </m:sSub>
                  </m:oMath>
                </a14:m>
                <a:r>
                  <a:rPr lang="en-US" altLang="en-US" dirty="0" smtClean="0"/>
                  <a:t> and </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𝑚</m:t>
                        </m:r>
                      </m:e>
                      <m:sub>
                        <m:r>
                          <a:rPr lang="en-US" altLang="en-US" i="1">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𝑚</m:t>
                        </m:r>
                      </m:e>
                      <m:sub>
                        <m:r>
                          <a:rPr lang="en-US" altLang="en-US" b="0" i="1" smtClean="0">
                            <a:latin typeface="Cambria Math" panose="02040503050406030204" pitchFamily="18" charset="0"/>
                          </a:rPr>
                          <m:t>2</m:t>
                        </m:r>
                      </m:sub>
                    </m:sSub>
                  </m:oMath>
                </a14:m>
                <a:r>
                  <a:rPr lang="en-US" altLang="en-US" dirty="0" smtClean="0"/>
                  <a:t>=</a:t>
                </a:r>
                <a14:m>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𝑟</m:t>
                        </m:r>
                      </m:e>
                      <m:sub>
                        <m:r>
                          <a:rPr lang="en-US" altLang="en-US" b="0" i="1" smtClean="0">
                            <a:latin typeface="Cambria Math" panose="02040503050406030204" pitchFamily="18" charset="0"/>
                          </a:rPr>
                          <m:t>2</m:t>
                        </m:r>
                      </m:sub>
                    </m:sSub>
                    <m:sSub>
                      <m:sSubPr>
                        <m:ctrlPr>
                          <a:rPr lang="en-US" altLang="en-US" i="1">
                            <a:latin typeface="Cambria Math" panose="02040503050406030204" pitchFamily="18" charset="0"/>
                          </a:rPr>
                        </m:ctrlPr>
                      </m:sSubPr>
                      <m:e>
                        <m:r>
                          <a:rPr lang="en-US" altLang="en-US" b="0" i="1" smtClean="0">
                            <a:latin typeface="Cambria Math" panose="02040503050406030204" pitchFamily="18" charset="0"/>
                          </a:rPr>
                          <m:t>/</m:t>
                        </m:r>
                        <m:r>
                          <a:rPr lang="en-US" altLang="en-US" i="1">
                            <a:latin typeface="Cambria Math" panose="02040503050406030204" pitchFamily="18" charset="0"/>
                          </a:rPr>
                          <m:t>𝑟</m:t>
                        </m:r>
                      </m:e>
                      <m:sub>
                        <m:r>
                          <a:rPr lang="en-US" altLang="en-US" i="1">
                            <a:latin typeface="Cambria Math" panose="02040503050406030204" pitchFamily="18" charset="0"/>
                          </a:rPr>
                          <m:t>1</m:t>
                        </m:r>
                      </m:sub>
                    </m:sSub>
                    <m:r>
                      <a:rPr lang="en-US" altLang="en-US" b="0" i="1" smtClean="0">
                        <a:latin typeface="Cambria Math" panose="02040503050406030204" pitchFamily="18" charset="0"/>
                      </a:rPr>
                      <m:t>.</m:t>
                    </m:r>
                  </m:oMath>
                </a14:m>
                <a:endParaRPr lang="en-US" altLang="en-US" b="0" dirty="0" smtClean="0"/>
              </a:p>
              <a:p>
                <a:pPr>
                  <a:spcBef>
                    <a:spcPct val="5000"/>
                  </a:spcBef>
                </a:pPr>
                <a:r>
                  <a:rPr lang="en-US" altLang="en-US" dirty="0" smtClean="0"/>
                  <a:t>For the Sirius system, we can directly measure r</a:t>
                </a:r>
                <a:r>
                  <a:rPr lang="en-US" altLang="en-US" baseline="-25000" dirty="0" smtClean="0"/>
                  <a:t>1</a:t>
                </a:r>
                <a:r>
                  <a:rPr lang="en-US" altLang="en-US" dirty="0" smtClean="0"/>
                  <a:t> and r</a:t>
                </a:r>
                <a:r>
                  <a:rPr lang="en-US" altLang="en-US" baseline="-25000" dirty="0" smtClean="0"/>
                  <a:t>2</a:t>
                </a:r>
                <a:r>
                  <a:rPr lang="en-US" altLang="en-US" dirty="0" smtClean="0"/>
                  <a:t>,because we can see the two stars orbiting a common point and we can translate their angular motion into physical units of separation because we know the distance of the system.</a:t>
                </a:r>
              </a:p>
              <a:p>
                <a:pPr eaLnBrk="1" hangingPunct="1">
                  <a:spcBef>
                    <a:spcPct val="5000"/>
                  </a:spcBef>
                </a:pPr>
                <a:r>
                  <a:rPr lang="en-US" altLang="en-US" dirty="0" smtClean="0"/>
                  <a:t>The individual masses, therefore are about 2 and 1 solar masses.</a:t>
                </a:r>
              </a:p>
              <a:p>
                <a:pPr eaLnBrk="1" hangingPunct="1">
                  <a:spcBef>
                    <a:spcPct val="5000"/>
                  </a:spcBef>
                </a:pPr>
                <a:endParaRPr lang="en-US" altLang="en-US" dirty="0" smtClean="0"/>
              </a:p>
              <a:p>
                <a:pPr eaLnBrk="1" hangingPunct="1"/>
                <a:endParaRPr lang="en-US" altLang="en-US" dirty="0" smtClean="0"/>
              </a:p>
            </p:txBody>
          </p:sp>
        </mc:Choice>
        <mc:Fallback xmlns="">
          <p:sp>
            <p:nvSpPr>
              <p:cNvPr id="6148" name="Rectangle 3"/>
              <p:cNvSpPr>
                <a:spLocks noGrp="1" noRot="1" noChangeAspect="1" noMove="1" noResize="1" noEditPoints="1" noAdjustHandles="1" noChangeArrowheads="1" noChangeShapeType="1" noTextEdit="1"/>
              </p:cNvSpPr>
              <p:nvPr>
                <p:ph idx="1"/>
              </p:nvPr>
            </p:nvSpPr>
            <p:spPr>
              <a:blipFill rotWithShape="0">
                <a:blip r:embed="rId2"/>
                <a:stretch>
                  <a:fillRect l="-762" t="-1000" r="-1524"/>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8</a:t>
            </a:fld>
            <a:endParaRPr lang="en-US"/>
          </a:p>
        </p:txBody>
      </p:sp>
    </p:spTree>
    <p:extLst>
      <p:ext uri="{BB962C8B-B14F-4D97-AF65-F5344CB8AC3E}">
        <p14:creationId xmlns:p14="http://schemas.microsoft.com/office/powerpoint/2010/main" val="3233112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altLang="en-US" dirty="0" smtClean="0"/>
              <a:t>Eclipsing Binary</a:t>
            </a:r>
          </a:p>
        </p:txBody>
      </p:sp>
      <p:sp>
        <p:nvSpPr>
          <p:cNvPr id="6148" name="Rectangle 3"/>
          <p:cNvSpPr>
            <a:spLocks noGrp="1" noChangeArrowheads="1"/>
          </p:cNvSpPr>
          <p:nvPr>
            <p:ph sz="half" idx="1"/>
          </p:nvPr>
        </p:nvSpPr>
        <p:spPr/>
        <p:txBody>
          <a:bodyPr>
            <a:normAutofit/>
          </a:bodyPr>
          <a:lstStyle/>
          <a:p>
            <a:pPr eaLnBrk="1" hangingPunct="1">
              <a:spcBef>
                <a:spcPct val="5000"/>
              </a:spcBef>
            </a:pPr>
            <a:r>
              <a:rPr lang="en-US" altLang="en-US" dirty="0" smtClean="0"/>
              <a:t>As the name suggests, an eclipsing binary is a system in which one star passes in front of the other. </a:t>
            </a:r>
          </a:p>
          <a:p>
            <a:pPr eaLnBrk="1" hangingPunct="1">
              <a:spcBef>
                <a:spcPct val="5000"/>
              </a:spcBef>
            </a:pPr>
            <a:r>
              <a:rPr lang="en-US" altLang="en-US" dirty="0" smtClean="0"/>
              <a:t>These eclipses change the brightness of the system of what appears to be a single star.</a:t>
            </a:r>
          </a:p>
          <a:p>
            <a:pPr eaLnBrk="1" hangingPunct="1">
              <a:spcBef>
                <a:spcPct val="5000"/>
              </a:spcBef>
            </a:pPr>
            <a:r>
              <a:rPr lang="en-US" altLang="en-US" dirty="0" smtClean="0"/>
              <a:t>Through long-term monitoring, we can determine properties of the orbits and stars.</a:t>
            </a:r>
          </a:p>
          <a:p>
            <a:pPr eaLnBrk="1" hangingPunct="1">
              <a:spcBef>
                <a:spcPct val="5000"/>
              </a:spcBef>
            </a:pPr>
            <a:endParaRPr lang="en-US" altLang="en-US" dirty="0" smtClean="0"/>
          </a:p>
        </p:txBody>
      </p:sp>
      <p:sp>
        <p:nvSpPr>
          <p:cNvPr id="3" name="Slide Number Placeholder 2"/>
          <p:cNvSpPr>
            <a:spLocks noGrp="1"/>
          </p:cNvSpPr>
          <p:nvPr>
            <p:ph type="sldNum" sz="quarter" idx="12"/>
          </p:nvPr>
        </p:nvSpPr>
        <p:spPr/>
        <p:txBody>
          <a:bodyPr/>
          <a:lstStyle/>
          <a:p>
            <a:pPr>
              <a:defRPr/>
            </a:pPr>
            <a:fld id="{A80E317C-2D38-45AD-93CC-2F339010EF5B}" type="slidenum">
              <a:rPr lang="en-US" smtClean="0"/>
              <a:pPr>
                <a:defRPr/>
              </a:pPr>
              <a:t>9</a:t>
            </a:fld>
            <a:endParaRPr lang="en-US"/>
          </a:p>
        </p:txBody>
      </p:sp>
      <p:pic>
        <p:nvPicPr>
          <p:cNvPr id="9" name="Content Placeholder 8" descr="15_08_Figure_Anno.jpg"/>
          <p:cNvPicPr>
            <a:picLocks noGrp="1" noChangeAspect="1"/>
          </p:cNvPicPr>
          <p:nvPr>
            <p:ph sz="half" idx="13"/>
          </p:nvPr>
        </p:nvPicPr>
        <p:blipFill rotWithShape="1">
          <a:blip r:embed="rId2" cstate="print">
            <a:extLst>
              <a:ext uri="{28A0092B-C50C-407E-A947-70E740481C1C}">
                <a14:useLocalDpi xmlns:a14="http://schemas.microsoft.com/office/drawing/2010/main" val="0"/>
              </a:ext>
            </a:extLst>
          </a:blip>
          <a:srcRect r="3736"/>
          <a:stretch/>
        </p:blipFill>
        <p:spPr>
          <a:xfrm>
            <a:off x="2868048" y="3886200"/>
            <a:ext cx="3536491" cy="2286000"/>
          </a:xfrm>
          <a:prstGeom prst="rect">
            <a:avLst/>
          </a:prstGeom>
        </p:spPr>
      </p:pic>
    </p:spTree>
    <p:extLst>
      <p:ext uri="{BB962C8B-B14F-4D97-AF65-F5344CB8AC3E}">
        <p14:creationId xmlns:p14="http://schemas.microsoft.com/office/powerpoint/2010/main" val="662588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6ICVwIi8+DQoJCTx1aXRleHQgbmFtZT0iQklPQlROX1RJVExFIiB2YWx1ZT0iQmlvIDoiLz4NCgkJPHVpdGV4dCBuYW1lPSJESVZJREVSQlROX1RJVExFIiB2YWx1ZT0ifCIvPg0KCQk8dWl0ZXh0IG5hbWU9IkNPTlRBQ1RCVE5fVElUTEUiIHZhbHVlPSJDb250YWN0Ii8+DQoJCTx1aXRleHQgbmFtZT0iVEFCX09VVExJTkUiIHZhbHVlPSJQbGFuIi8+DQoJCTx1aXRleHQgbmFtZT0iVEFCX1RIVU1CIiB2YWx1ZT0iIE1pbmlhdHVyZSIvPg0KCQk8dWl0ZXh0IG5hbWU9IlRBQl9OT1RFUyIgdmFsdWU9Ik5vdGVzIi8+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Ob3RlcyBkZXMgZGlhcG9zaXRpdm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K"/>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6&quot;/&gt;&lt;property id=&quot;20251&quot; value=&quot;0&quot;/&gt;&lt;property id=&quot;20259&quot; value=&quot;0&quot;/&gt;&lt;property id=&quot;20262&quot; value=&quot;4496691&quot;/&gt;&lt;object type=&quot;4&quot; unique_id=&quot;10005&quot;&gt;&lt;/object&gt;&lt;object type=&quot;2&quot; unique_id=&quot;10006&quot;&gt;&lt;object type=&quot;3&quot; unique_id=&quot;10042&quot;&gt;&lt;property id=&quot;20148&quot; value=&quot;5&quot;/&gt;&lt;property id=&quot;20300&quot; value=&quot;Slide 1 - &amp;quot;Astronomical Observational Techniques and Instrumentation&amp;quot;&quot;/&gt;&lt;property id=&quot;20303&quot; value=&quot;-1&quot;/&gt;&lt;property id=&quot;20307&quot; value=&quot;520&quot;/&gt;&lt;property id=&quot;20309&quot; value=&quot;-1&quot;/&gt;&lt;/object&gt;&lt;object type=&quot;3&quot; unique_id=&quot;10043&quot;&gt;&lt;property id=&quot;20148&quot; value=&quot;5&quot;/&gt;&lt;property id=&quot;20300&quot; value=&quot;Slide 2 - &amp;quot;Aims and outline for this lecture&amp;quot;&quot;/&gt;&lt;property id=&quot;20303&quot; value=&quot;-1&quot;/&gt;&lt;property id=&quot;20307&quot; value=&quot;524&quot;/&gt;&lt;property id=&quot;20309&quot; value=&quot;-1&quot;/&gt;&lt;/object&gt;&lt;object type=&quot;3&quot; unique_id=&quot;10045&quot;&gt;&lt;property id=&quot;20148&quot; value=&quot;5&quot;/&gt;&lt;property id=&quot;20300&quot; value=&quot;Slide 4 - &amp;quot;Blackbody Radiation: Heat Transfer&amp;quot;&quot;/&gt;&lt;property id=&quot;20303&quot; value=&quot;-1&quot;/&gt;&lt;property id=&quot;20307&quot; value=&quot;392&quot;/&gt;&lt;property id=&quot;20309&quot; value=&quot;-1&quot;/&gt;&lt;/object&gt;&lt;object type=&quot;3&quot; unique_id=&quot;10046&quot;&gt;&lt;property id=&quot;20148&quot; value=&quot;5&quot;/&gt;&lt;property id=&quot;20300&quot; value=&quot;Slide 3 - &amp;quot;Blackbody Radiation: Energy Transfer&amp;quot;&quot;/&gt;&lt;property id=&quot;20303&quot; value=&quot;-1&quot;/&gt;&lt;property id=&quot;20307&quot; value=&quot;393&quot;/&gt;&lt;property id=&quot;20309&quot; value=&quot;-1&quot;/&gt;&lt;/object&gt;&lt;object type=&quot;3&quot; unique_id=&quot;10047&quot;&gt;&lt;property id=&quot;20148&quot; value=&quot;5&quot;/&gt;&lt;property id=&quot;20300&quot; value=&quot;Slide 6 - &amp;quot;Blackbody Radiation: Planck’s Equation&amp;quot;&quot;/&gt;&lt;property id=&quot;20303&quot; value=&quot;-1&quot;/&gt;&lt;property id=&quot;20307&quot; value=&quot;394&quot;/&gt;&lt;property id=&quot;20309&quot; value=&quot;-1&quot;/&gt;&lt;/object&gt;&lt;object type=&quot;3&quot; unique_id=&quot;10048&quot;&gt;&lt;property id=&quot;20148&quot; value=&quot;5&quot;/&gt;&lt;property id=&quot;20300&quot; value=&quot;Slide 8 - &amp;quot;Blackbody Radiation: Wein’s Displacement Law&amp;quot;&quot;/&gt;&lt;property id=&quot;20303&quot; value=&quot;-1&quot;/&gt;&lt;property id=&quot;20307&quot; value=&quot;395&quot;/&gt;&lt;property id=&quot;20309&quot; value=&quot;-1&quot;/&gt;&lt;/object&gt;&lt;object type=&quot;3&quot; unique_id=&quot;10049&quot;&gt;&lt;property id=&quot;20148&quot; value=&quot;5&quot;/&gt;&lt;property id=&quot;20300&quot; value=&quot;Slide 9 - &amp;quot;Blackbody Radiation: Stefan-Boltzmann Law &amp;quot;&quot;/&gt;&lt;property id=&quot;20303&quot; value=&quot;-1&quot;/&gt;&lt;property id=&quot;20307&quot; value=&quot;396&quot;/&gt;&lt;property id=&quot;20309&quot; value=&quot;-1&quot;/&gt;&lt;/object&gt;&lt;object type=&quot;3&quot; unique_id=&quot;10050&quot;&gt;&lt;property id=&quot;20148&quot; value=&quot;5&quot;/&gt;&lt;property id=&quot;20300&quot; value=&quot;Slide 5 - &amp;quot;Blackbody Radiation: Objects&amp;quot;&quot;/&gt;&lt;property id=&quot;20303&quot; value=&quot;-1&quot;/&gt;&lt;property id=&quot;20307&quot; value=&quot;397&quot;/&gt;&lt;property id=&quot;20309&quot; value=&quot;-1&quot;/&gt;&lt;/object&gt;&lt;object type=&quot;3&quot; unique_id=&quot;10064&quot;&gt;&lt;property id=&quot;20148&quot; value=&quot;5&quot;/&gt;&lt;property id=&quot;20300&quot; value=&quot;Slide 16 - &amp;quot;Hydrogen-like lines&amp;quot;&quot;/&gt;&lt;property id=&quot;20303&quot; value=&quot;-1&quot;/&gt;&lt;property id=&quot;20307&quot; value=&quot;263&quot;/&gt;&lt;property id=&quot;20309&quot; value=&quot;-1&quot;/&gt;&lt;/object&gt;&lt;object type=&quot;3&quot; unique_id=&quot;10075&quot;&gt;&lt;property id=&quot;20148&quot; value=&quot;5&quot;/&gt;&lt;property id=&quot;20300&quot; value=&quot;Slide 34 - &amp;quot;Theory of Everything&amp;quot;&quot;/&gt;&lt;property id=&quot;20303&quot; value=&quot;-1&quot;/&gt;&lt;property id=&quot;20307&quot; value=&quot;265&quot;/&gt;&lt;property id=&quot;20309&quot; value=&quot;-1&quot;/&gt;&lt;/object&gt;&lt;object type=&quot;3&quot; unique_id=&quot;10544&quot;&gt;&lt;property id=&quot;20148&quot; value=&quot;5&quot;/&gt;&lt;property id=&quot;20300&quot; value=&quot;Slide 10 - &amp;quot;Blackbody Radiation: SB Law, derivation&amp;quot;&quot;/&gt;&lt;property id=&quot;20303&quot; value=&quot;-1&quot;/&gt;&lt;property id=&quot;20307&quot; value=&quot;1170&quot;/&gt;&lt;property id=&quot;20309&quot; value=&quot;-1&quot;/&gt;&lt;/object&gt;&lt;object type=&quot;3&quot; unique_id=&quot;10824&quot;&gt;&lt;property id=&quot;20148&quot; value=&quot;5&quot;/&gt;&lt;property id=&quot;20300&quot; value=&quot;Slide 7 - &amp;quot;Blackbody Radiation: Curves&amp;quot;&quot;/&gt;&lt;property id=&quot;20303&quot; value=&quot;-1&quot;/&gt;&lt;property id=&quot;20307&quot; value=&quot;1557&quot;/&gt;&lt;property id=&quot;20309&quot; value=&quot;-1&quot;/&gt;&lt;/object&gt;&lt;object type=&quot;3&quot; unique_id=&quot;10826&quot;&gt;&lt;property id=&quot;20148&quot; value=&quot;5&quot;/&gt;&lt;property id=&quot;20300&quot; value=&quot;Slide 11 - &amp;quot;Interactions Between Charged Particles&amp;quot;&quot;/&gt;&lt;property id=&quot;20303&quot; value=&quot;-1&quot;/&gt;&lt;property id=&quot;20307&quot; value=&quot;1545&quot;/&gt;&lt;property id=&quot;20309&quot; value=&quot;-1&quot;/&gt;&lt;/object&gt;&lt;object type=&quot;3&quot; unique_id=&quot;10827&quot;&gt;&lt;property id=&quot;20148&quot; value=&quot;5&quot;/&gt;&lt;property id=&quot;20300&quot; value=&quot;Slide 13 - &amp;quot;Hydrogen emission lines&amp;quot;&quot;/&gt;&lt;property id=&quot;20303&quot; value=&quot;-1&quot;/&gt;&lt;property id=&quot;20307&quot; value=&quot;1544&quot;/&gt;&lt;property id=&quot;20309&quot; value=&quot;-1&quot;/&gt;&lt;/object&gt;&lt;object type=&quot;3&quot; unique_id=&quot;10828&quot;&gt;&lt;property id=&quot;20148&quot; value=&quot;5&quot;/&gt;&lt;property id=&quot;20300&quot; value=&quot;Slide 15 - &amp;quot;Helium and carbon atoms&amp;quot;&quot;/&gt;&lt;property id=&quot;20303&quot; value=&quot;-1&quot;/&gt;&lt;property id=&quot;20307&quot; value=&quot;1546&quot;/&gt;&lt;property id=&quot;20309&quot; value=&quot;-1&quot;/&gt;&lt;/object&gt;&lt;object type=&quot;3&quot; unique_id=&quot;10874&quot;&gt;&lt;property id=&quot;20148&quot; value=&quot;5&quot;/&gt;&lt;property id=&quot;20300&quot; value=&quot;Slide 17 - &amp;quot;Free-free (Bremsstrahlung) Emission&amp;quot;&quot;/&gt;&lt;property id=&quot;20303&quot; value=&quot;-1&quot;/&gt;&lt;property id=&quot;20307&quot; value=&quot;1571&quot;/&gt;&lt;property id=&quot;20309&quot; value=&quot;-1&quot;/&gt;&lt;/object&gt;&lt;object type=&quot;3&quot; unique_id=&quot;10875&quot;&gt;&lt;property id=&quot;20148&quot; value=&quot;5&quot;/&gt;&lt;property id=&quot;20300&quot; value=&quot;Slide 18 - &amp;quot;Bremsstrahlung Emission: Notes&amp;quot;&quot;/&gt;&lt;property id=&quot;20303&quot; value=&quot;-1&quot;/&gt;&lt;property id=&quot;20307&quot; value=&quot;1670&quot;/&gt;&lt;property id=&quot;20309&quot; value=&quot;-1&quot;/&gt;&lt;/object&gt;&lt;object type=&quot;3&quot; unique_id=&quot;10876&quot;&gt;&lt;property id=&quot;20148&quot; value=&quot;5&quot;/&gt;&lt;property id=&quot;20300&quot; value=&quot;Slide 19 - &amp;quot;Free-free Emission: Spectrum&amp;quot;&quot;/&gt;&lt;property id=&quot;20303&quot; value=&quot;-1&quot;/&gt;&lt;property id=&quot;20307&quot; value=&quot;1671&quot;/&gt;&lt;property id=&quot;20309&quot; value=&quot;-1&quot;/&gt;&lt;/object&gt;&lt;object type=&quot;3&quot; unique_id=&quot;10877&quot;&gt;&lt;property id=&quot;20148&quot; value=&quot;5&quot;/&gt;&lt;property id=&quot;20300&quot; value=&quot;Slide 20 - &amp;quot;Free-free Emission: Stromgren Sphere&amp;quot;&quot;/&gt;&lt;property id=&quot;20303&quot; value=&quot;-1&quot;/&gt;&lt;property id=&quot;20307&quot; value=&quot;1573&quot;/&gt;&lt;property id=&quot;20309&quot; value=&quot;-1&quot;/&gt;&lt;/object&gt;&lt;object type=&quot;3&quot; unique_id=&quot;10878&quot;&gt;&lt;property id=&quot;20148&quot; value=&quot;5&quot;/&gt;&lt;property id=&quot;20300&quot; value=&quot;Slide 23 - &amp;quot;Free-free Emission: Star Formation Region&amp;quot;&quot;/&gt;&lt;property id=&quot;20303&quot; value=&quot;-1&quot;/&gt;&lt;property id=&quot;20307&quot; value=&quot;1668&quot;/&gt;&lt;property id=&quot;20309&quot; value=&quot;-1&quot;/&gt;&lt;/object&gt;&lt;object type=&quot;3&quot; unique_id=&quot;10879&quot;&gt;&lt;property id=&quot;20148&quot; value=&quot;5&quot;/&gt;&lt;property id=&quot;20300&quot; value=&quot;Slide 24 - &amp;quot;Free-free Emission: Galaxy Cluster&amp;quot;&quot;/&gt;&lt;property id=&quot;20303&quot; value=&quot;-1&quot;/&gt;&lt;property id=&quot;20307&quot; value=&quot;1669&quot;/&gt;&lt;property id=&quot;20309&quot; value=&quot;-1&quot;/&gt;&lt;/object&gt;&lt;object type=&quot;3&quot; unique_id=&quot;10880&quot;&gt;&lt;property id=&quot;20148&quot; value=&quot;5&quot;/&gt;&lt;property id=&quot;20300&quot; value=&quot;Slide 25 - &amp;quot;Synchrotron Radiation&amp;quot;&quot;/&gt;&lt;property id=&quot;20303&quot; value=&quot;-1&quot;/&gt;&lt;property id=&quot;20307&quot; value=&quot;1565&quot;/&gt;&lt;property id=&quot;20309&quot; value=&quot;-1&quot;/&gt;&lt;/object&gt;&lt;object type=&quot;3&quot; unique_id=&quot;10881&quot;&gt;&lt;property id=&quot;20148&quot; value=&quot;5&quot;/&gt;&lt;property id=&quot;20300&quot; value=&quot;Slide 26 - &amp;quot;Synchrotron Radiation: Illustration&amp;quot;&quot;/&gt;&lt;property id=&quot;20303&quot; value=&quot;-1&quot;/&gt;&lt;property id=&quot;20307&quot; value=&quot;1567&quot;/&gt;&lt;property id=&quot;20309&quot; value=&quot;-1&quot;/&gt;&lt;/object&gt;&lt;object type=&quot;3&quot; unique_id=&quot;10882&quot;&gt;&lt;property id=&quot;20148&quot; value=&quot;5&quot;/&gt;&lt;property id=&quot;20300&quot; value=&quot;Slide 27 - &amp;quot;Synchrotron Radiation: M87 Jet&amp;quot;&quot;/&gt;&lt;property id=&quot;20303&quot; value=&quot;-1&quot;/&gt;&lt;property id=&quot;20307&quot; value=&quot;1566&quot;/&gt;&lt;property id=&quot;20309&quot; value=&quot;-1&quot;/&gt;&lt;/object&gt;&lt;object type=&quot;3&quot; unique_id=&quot;10883&quot;&gt;&lt;property id=&quot;20148&quot; value=&quot;5&quot;/&gt;&lt;property id=&quot;20300&quot; value=&quot;Slide 28 - &amp;quot;Synchrotron Radiation: Relations&amp;quot;&quot;/&gt;&lt;property id=&quot;20303&quot; value=&quot;-1&quot;/&gt;&lt;property id=&quot;20307&quot; value=&quot;1568&quot;/&gt;&lt;property id=&quot;20309&quot; value=&quot;-1&quot;/&gt;&lt;/object&gt;&lt;object type=&quot;3&quot; unique_id=&quot;10884&quot;&gt;&lt;property id=&quot;20148&quot; value=&quot;5&quot;/&gt;&lt;property id=&quot;20300&quot; value=&quot;Slide 31 - &amp;quot;Inverse Compton Scattering&amp;quot;&quot;/&gt;&lt;property id=&quot;20303&quot; value=&quot;-1&quot;/&gt;&lt;property id=&quot;20307&quot; value=&quot;1564&quot;/&gt;&lt;property id=&quot;20309&quot; value=&quot;-1&quot;/&gt;&lt;/object&gt;&lt;object type=&quot;3&quot; unique_id=&quot;10885&quot;&gt;&lt;property id=&quot;20148&quot; value=&quot;5&quot;/&gt;&lt;property id=&quot;20300&quot; value=&quot;Slide 33 - &amp;quot;Multiwavelength Spectrum: M82&amp;quot;&quot;/&gt;&lt;property id=&quot;20303&quot; value=&quot;-1&quot;/&gt;&lt;property id=&quot;20307&quot; value=&quot;1562&quot;/&gt;&lt;property id=&quot;20309&quot; value=&quot;-1&quot;/&gt;&lt;/object&gt;&lt;object type=&quot;3&quot; unique_id=&quot;11166&quot;&gt;&lt;property id=&quot;20148&quot; value=&quot;5&quot;/&gt;&lt;property id=&quot;20300&quot; value=&quot;Slide 29 - &amp;quot;Synchrotron Radiation: Spectrum&amp;quot;&quot;/&gt;&lt;property id=&quot;20307&quot; value=&quot;1672&quot;/&gt;&lt;/object&gt;&lt;object type=&quot;3&quot; unique_id=&quot;11391&quot;&gt;&lt;property id=&quot;20148&quot; value=&quot;5&quot;/&gt;&lt;property id=&quot;20300&quot; value=&quot;Slide 30 - &amp;quot;Synchrotron Radiation: Spectral Ageing&amp;quot;&quot;/&gt;&lt;property id=&quot;20307&quot; value=&quot;1673&quot;/&gt;&lt;/object&gt;&lt;object type=&quot;3&quot; unique_id=&quot;11590&quot;&gt;&lt;property id=&quot;20148&quot; value=&quot;5&quot;/&gt;&lt;property id=&quot;20300&quot; value=&quot;Slide 32 - &amp;quot;Inverse Compton Scattering: Spectrum&amp;quot;&quot;/&gt;&lt;property id=&quot;20307&quot; value=&quot;1674&quot;/&gt;&lt;/object&gt;&lt;object type=&quot;3&quot; unique_id=&quot;11932&quot;&gt;&lt;property id=&quot;20148&quot; value=&quot;5&quot;/&gt;&lt;property id=&quot;20300&quot; value=&quot;Slide 14 - &amp;quot;Hydrogen emission line series&amp;quot;&quot;/&gt;&lt;property id=&quot;20307&quot; value=&quot;1675&quot;/&gt;&lt;/object&gt;&lt;object type=&quot;3&quot; unique_id=&quot;28224&quot;&gt;&lt;property id=&quot;20148&quot; value=&quot;5&quot;/&gt;&lt;property id=&quot;20300&quot; value=&quot;Slide 12 - &amp;quot; Bound-Bound Emission-line radiation&amp;quot;&quot;/&gt;&lt;property id=&quot;20307&quot; value=&quot;1676&quot;/&gt;&lt;/object&gt;&lt;object type=&quot;3&quot; unique_id=&quot;28436&quot;&gt;&lt;property id=&quot;20148&quot; value=&quot;5&quot;/&gt;&lt;property id=&quot;20300&quot; value=&quot;Slide 21 - &amp;quot;Stromgren Sphere Radius: Derivation&amp;quot;&quot;/&gt;&lt;property id=&quot;20307&quot; value=&quot;1677&quot;/&gt;&lt;/object&gt;&lt;object type=&quot;3&quot; unique_id=&quot;28474&quot;&gt;&lt;property id=&quot;20148&quot; value=&quot;5&quot;/&gt;&lt;property id=&quot;20300&quot; value=&quot;Slide 22 - &amp;quot;Recombination Timescale: Derivation&amp;quot;&quot;/&gt;&lt;property id=&quot;20307&quot; value=&quot;1678&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5020</TotalTime>
  <Words>1786</Words>
  <Application>Microsoft Office PowerPoint</Application>
  <PresentationFormat>On-screen Show (4:3)</PresentationFormat>
  <Paragraphs>232</Paragraphs>
  <Slides>44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Cambria Math</vt:lpstr>
      <vt:lpstr>Franklin Gothic Book</vt:lpstr>
      <vt:lpstr>Symbol</vt:lpstr>
      <vt:lpstr>Crop</vt:lpstr>
      <vt:lpstr>University Astronomy</vt:lpstr>
      <vt:lpstr>Aims and outline for this lecture</vt:lpstr>
      <vt:lpstr>How are Properties Measured?</vt:lpstr>
      <vt:lpstr>mass</vt:lpstr>
      <vt:lpstr>Stellar Mass</vt:lpstr>
      <vt:lpstr>Measuring Stellar Mass</vt:lpstr>
      <vt:lpstr>Binary Stars</vt:lpstr>
      <vt:lpstr>Sirius A and B</vt:lpstr>
      <vt:lpstr>Eclipsing Binary</vt:lpstr>
      <vt:lpstr>Spectroscopic Binary</vt:lpstr>
      <vt:lpstr>Measuring Mass</vt:lpstr>
      <vt:lpstr>Most Massive Stars via Binaries</vt:lpstr>
      <vt:lpstr>Other Ways to Measure Mass</vt:lpstr>
      <vt:lpstr>Stellar Masses</vt:lpstr>
      <vt:lpstr>Question</vt:lpstr>
      <vt:lpstr>Upper Mass Paper</vt:lpstr>
      <vt:lpstr>Question</vt:lpstr>
      <vt:lpstr>radius</vt:lpstr>
      <vt:lpstr>Stellar Radius</vt:lpstr>
      <vt:lpstr>Sirius A and B</vt:lpstr>
      <vt:lpstr>Radius – Direct Measurement</vt:lpstr>
      <vt:lpstr>Mass-Radius Relationship</vt:lpstr>
      <vt:lpstr>Mass-Luminosity Relationship</vt:lpstr>
      <vt:lpstr>Main Sequence</vt:lpstr>
      <vt:lpstr>Main Sequence</vt:lpstr>
      <vt:lpstr>lifetime</vt:lpstr>
      <vt:lpstr>Lifetime</vt:lpstr>
      <vt:lpstr>composition</vt:lpstr>
      <vt:lpstr>Composition</vt:lpstr>
      <vt:lpstr>motion</vt:lpstr>
      <vt:lpstr>Space Motion</vt:lpstr>
      <vt:lpstr>Proper Motion</vt:lpstr>
      <vt:lpstr>Barnard’s Star</vt:lpstr>
      <vt:lpstr>Proper Motion and Big Dipper</vt:lpstr>
      <vt:lpstr>Hydrostatic equilibrium</vt:lpstr>
      <vt:lpstr>Hydrostatic Equilibrium</vt:lpstr>
      <vt:lpstr>Thermal Pressure</vt:lpstr>
      <vt:lpstr>Mean Molecular Weight</vt:lpstr>
      <vt:lpstr>Question</vt:lpstr>
      <vt:lpstr>Answer</vt:lpstr>
      <vt:lpstr>m in Terms of Mass Fractions</vt:lpstr>
      <vt:lpstr>star names</vt:lpstr>
      <vt:lpstr>Star Names</vt:lpstr>
      <vt:lpstr>A Vega by any Other Name</vt:lpstr>
    </vt:vector>
  </TitlesOfParts>
  <Company>Center for Imaging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569</cp:revision>
  <dcterms:created xsi:type="dcterms:W3CDTF">2007-01-08T01:06:37Z</dcterms:created>
  <dcterms:modified xsi:type="dcterms:W3CDTF">2020-03-06T01:10:35Z</dcterms:modified>
</cp:coreProperties>
</file>