
<file path=[Content_Types].xml><?xml version="1.0" encoding="utf-8"?>
<Types xmlns="http://schemas.openxmlformats.org/package/2006/content-types">
  <Default Extension="png" ContentType="image/png"/>
  <Default Extension="bin" ContentType="application/vnd.openxmlformats-officedocument.oleObject"/>
  <Default Extension="mpg" ContentType="vide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3" r:id="rId1"/>
  </p:sldMasterIdLst>
  <p:notesMasterIdLst>
    <p:notesMasterId r:id="rId71"/>
  </p:notesMasterIdLst>
  <p:handoutMasterIdLst>
    <p:handoutMasterId r:id="rId72"/>
  </p:handoutMasterIdLst>
  <p:sldIdLst>
    <p:sldId id="559" r:id="rId2"/>
    <p:sldId id="562" r:id="rId3"/>
    <p:sldId id="561" r:id="rId4"/>
    <p:sldId id="479" r:id="rId5"/>
    <p:sldId id="576" r:id="rId6"/>
    <p:sldId id="566" r:id="rId7"/>
    <p:sldId id="678" r:id="rId8"/>
    <p:sldId id="679" r:id="rId9"/>
    <p:sldId id="685" r:id="rId10"/>
    <p:sldId id="674" r:id="rId11"/>
    <p:sldId id="677" r:id="rId12"/>
    <p:sldId id="745" r:id="rId13"/>
    <p:sldId id="746" r:id="rId14"/>
    <p:sldId id="747" r:id="rId15"/>
    <p:sldId id="748" r:id="rId16"/>
    <p:sldId id="749" r:id="rId17"/>
    <p:sldId id="673" r:id="rId18"/>
    <p:sldId id="660" r:id="rId19"/>
    <p:sldId id="659" r:id="rId20"/>
    <p:sldId id="577" r:id="rId21"/>
    <p:sldId id="490" r:id="rId22"/>
    <p:sldId id="467" r:id="rId23"/>
    <p:sldId id="619" r:id="rId24"/>
    <p:sldId id="569" r:id="rId25"/>
    <p:sldId id="567" r:id="rId26"/>
    <p:sldId id="695" r:id="rId27"/>
    <p:sldId id="580" r:id="rId28"/>
    <p:sldId id="622" r:id="rId29"/>
    <p:sldId id="590" r:id="rId30"/>
    <p:sldId id="591" r:id="rId31"/>
    <p:sldId id="582" r:id="rId32"/>
    <p:sldId id="593" r:id="rId33"/>
    <p:sldId id="594" r:id="rId34"/>
    <p:sldId id="596" r:id="rId35"/>
    <p:sldId id="597" r:id="rId36"/>
    <p:sldId id="595" r:id="rId37"/>
    <p:sldId id="602" r:id="rId38"/>
    <p:sldId id="581" r:id="rId39"/>
    <p:sldId id="628" r:id="rId40"/>
    <p:sldId id="599" r:id="rId41"/>
    <p:sldId id="644" r:id="rId42"/>
    <p:sldId id="499" r:id="rId43"/>
    <p:sldId id="506" r:id="rId44"/>
    <p:sldId id="642" r:id="rId45"/>
    <p:sldId id="522" r:id="rId46"/>
    <p:sldId id="524" r:id="rId47"/>
    <p:sldId id="515" r:id="rId48"/>
    <p:sldId id="682" r:id="rId49"/>
    <p:sldId id="340" r:id="rId50"/>
    <p:sldId id="335" r:id="rId51"/>
    <p:sldId id="336" r:id="rId52"/>
    <p:sldId id="643" r:id="rId53"/>
    <p:sldId id="737" r:id="rId54"/>
    <p:sldId id="738" r:id="rId55"/>
    <p:sldId id="739" r:id="rId56"/>
    <p:sldId id="740" r:id="rId57"/>
    <p:sldId id="741" r:id="rId58"/>
    <p:sldId id="497" r:id="rId59"/>
    <p:sldId id="505" r:id="rId60"/>
    <p:sldId id="680" r:id="rId61"/>
    <p:sldId id="672" r:id="rId62"/>
    <p:sldId id="471" r:id="rId63"/>
    <p:sldId id="742" r:id="rId64"/>
    <p:sldId id="744" r:id="rId65"/>
    <p:sldId id="503" r:id="rId66"/>
    <p:sldId id="504" r:id="rId67"/>
    <p:sldId id="743" r:id="rId68"/>
    <p:sldId id="681" r:id="rId69"/>
    <p:sldId id="686" r:id="rId70"/>
  </p:sldIdLst>
  <p:sldSz cx="9144000" cy="6858000" type="screen4x3"/>
  <p:notesSz cx="7010400" cy="9296400"/>
  <p:custDataLst>
    <p:tags r:id="rId73"/>
  </p:custDataLst>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80"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80"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80"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80"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80" charset="-128"/>
        <a:cs typeface="+mn-cs"/>
      </a:defRPr>
    </a:lvl5pPr>
    <a:lvl6pPr marL="2286000" algn="l" defTabSz="914400" rtl="0" eaLnBrk="1" latinLnBrk="0" hangingPunct="1">
      <a:defRPr kern="1200">
        <a:solidFill>
          <a:schemeClr val="tx1"/>
        </a:solidFill>
        <a:latin typeface="Arial" pitchFamily="34" charset="0"/>
        <a:ea typeface="ＭＳ Ｐゴシック" pitchFamily="80" charset="-128"/>
        <a:cs typeface="+mn-cs"/>
      </a:defRPr>
    </a:lvl6pPr>
    <a:lvl7pPr marL="2743200" algn="l" defTabSz="914400" rtl="0" eaLnBrk="1" latinLnBrk="0" hangingPunct="1">
      <a:defRPr kern="1200">
        <a:solidFill>
          <a:schemeClr val="tx1"/>
        </a:solidFill>
        <a:latin typeface="Arial" pitchFamily="34" charset="0"/>
        <a:ea typeface="ＭＳ Ｐゴシック" pitchFamily="80" charset="-128"/>
        <a:cs typeface="+mn-cs"/>
      </a:defRPr>
    </a:lvl7pPr>
    <a:lvl8pPr marL="3200400" algn="l" defTabSz="914400" rtl="0" eaLnBrk="1" latinLnBrk="0" hangingPunct="1">
      <a:defRPr kern="1200">
        <a:solidFill>
          <a:schemeClr val="tx1"/>
        </a:solidFill>
        <a:latin typeface="Arial" pitchFamily="34" charset="0"/>
        <a:ea typeface="ＭＳ Ｐゴシック" pitchFamily="80" charset="-128"/>
        <a:cs typeface="+mn-cs"/>
      </a:defRPr>
    </a:lvl8pPr>
    <a:lvl9pPr marL="3657600" algn="l" defTabSz="914400" rtl="0" eaLnBrk="1" latinLnBrk="0" hangingPunct="1">
      <a:defRPr kern="1200">
        <a:solidFill>
          <a:schemeClr val="tx1"/>
        </a:solidFill>
        <a:latin typeface="Arial" pitchFamily="34" charset="0"/>
        <a:ea typeface="ＭＳ Ｐゴシック" pitchFamily="8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ED4"/>
    <a:srgbClr val="FAF2DE"/>
    <a:srgbClr val="F4E1B2"/>
    <a:srgbClr val="FFFF99"/>
    <a:srgbClr val="33CC33"/>
    <a:srgbClr val="642E21"/>
    <a:srgbClr val="E5BB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89882" autoAdjust="0"/>
  </p:normalViewPr>
  <p:slideViewPr>
    <p:cSldViewPr snapToObjects="1">
      <p:cViewPr varScale="1">
        <p:scale>
          <a:sx n="63" d="100"/>
          <a:sy n="63" d="100"/>
        </p:scale>
        <p:origin x="-188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532"/>
    </p:cViewPr>
  </p:sorterViewPr>
  <p:notesViewPr>
    <p:cSldViewPr snapToObjects="1">
      <p:cViewPr varScale="1">
        <p:scale>
          <a:sx n="81" d="100"/>
          <a:sy n="81" d="100"/>
        </p:scale>
        <p:origin x="-1392"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wmf"/><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5138"/>
          </a:xfrm>
          <a:prstGeom prst="rect">
            <a:avLst/>
          </a:prstGeom>
          <a:noFill/>
          <a:ln>
            <a:noFill/>
          </a:ln>
          <a:extLst/>
        </p:spPr>
        <p:txBody>
          <a:bodyPr vert="horz" wrap="square" lIns="93177" tIns="46589" rIns="93177" bIns="46589" numCol="1" anchor="t" anchorCtr="0" compatLnSpc="1">
            <a:prstTxWarp prst="textNoShape">
              <a:avLst/>
            </a:prstTxWarp>
          </a:bodyPr>
          <a:lstStyle>
            <a:lvl1pPr defTabSz="465138">
              <a:defRPr sz="1200">
                <a:latin typeface="Calibri" pitchFamily="34" charset="0"/>
                <a:ea typeface="+mn-ea"/>
              </a:defRPr>
            </a:lvl1pPr>
          </a:lstStyle>
          <a:p>
            <a:pPr>
              <a:defRPr/>
            </a:pPr>
            <a:endParaRPr lang="en-US"/>
          </a:p>
        </p:txBody>
      </p:sp>
      <p:sp>
        <p:nvSpPr>
          <p:cNvPr id="3" name="Date Placeholder 2"/>
          <p:cNvSpPr>
            <a:spLocks noGrp="1"/>
          </p:cNvSpPr>
          <p:nvPr>
            <p:ph type="dt" sz="quarter" idx="1"/>
          </p:nvPr>
        </p:nvSpPr>
        <p:spPr bwMode="auto">
          <a:xfrm>
            <a:off x="3970338" y="0"/>
            <a:ext cx="3038475" cy="465138"/>
          </a:xfrm>
          <a:prstGeom prst="rect">
            <a:avLst/>
          </a:prstGeom>
          <a:noFill/>
          <a:ln>
            <a:noFill/>
          </a:ln>
          <a:extLst/>
        </p:spPr>
        <p:txBody>
          <a:bodyPr vert="horz" wrap="square" lIns="93177" tIns="46589" rIns="93177" bIns="46589" numCol="1" anchor="t" anchorCtr="0" compatLnSpc="1">
            <a:prstTxWarp prst="textNoShape">
              <a:avLst/>
            </a:prstTxWarp>
          </a:bodyPr>
          <a:lstStyle>
            <a:lvl1pPr algn="r" defTabSz="465138">
              <a:defRPr sz="1200">
                <a:latin typeface="Calibri" pitchFamily="34" charset="0"/>
                <a:ea typeface="+mn-ea"/>
              </a:defRPr>
            </a:lvl1pPr>
          </a:lstStyle>
          <a:p>
            <a:pPr>
              <a:defRPr/>
            </a:pPr>
            <a:fld id="{FA255536-F99E-449D-BBB8-73EE090520B1}" type="datetime1">
              <a:rPr lang="en-US"/>
              <a:pPr>
                <a:defRPr/>
              </a:pPr>
              <a:t>8/24/2011</a:t>
            </a:fld>
            <a:endParaRPr lang="en-US"/>
          </a:p>
        </p:txBody>
      </p:sp>
      <p:sp>
        <p:nvSpPr>
          <p:cNvPr id="4" name="Footer Placeholder 3"/>
          <p:cNvSpPr>
            <a:spLocks noGrp="1"/>
          </p:cNvSpPr>
          <p:nvPr>
            <p:ph type="ftr" sz="quarter" idx="2"/>
          </p:nvPr>
        </p:nvSpPr>
        <p:spPr bwMode="auto">
          <a:xfrm>
            <a:off x="0" y="8829675"/>
            <a:ext cx="3038475" cy="465138"/>
          </a:xfrm>
          <a:prstGeom prst="rect">
            <a:avLst/>
          </a:prstGeom>
          <a:noFill/>
          <a:ln>
            <a:noFill/>
          </a:ln>
          <a:extLst/>
        </p:spPr>
        <p:txBody>
          <a:bodyPr vert="horz" wrap="square" lIns="93177" tIns="46589" rIns="93177" bIns="46589" numCol="1" anchor="b" anchorCtr="0" compatLnSpc="1">
            <a:prstTxWarp prst="textNoShape">
              <a:avLst/>
            </a:prstTxWarp>
          </a:bodyPr>
          <a:lstStyle>
            <a:lvl1pPr defTabSz="465138">
              <a:defRPr sz="1200">
                <a:latin typeface="Calibri" pitchFamily="34" charset="0"/>
                <a:ea typeface="+mn-ea"/>
              </a:defRPr>
            </a:lvl1pPr>
          </a:lstStyle>
          <a:p>
            <a:pPr>
              <a:defRPr/>
            </a:pPr>
            <a:endParaRPr lang="en-US"/>
          </a:p>
        </p:txBody>
      </p:sp>
      <p:sp>
        <p:nvSpPr>
          <p:cNvPr id="5" name="Slide Number Placeholder 4"/>
          <p:cNvSpPr>
            <a:spLocks noGrp="1"/>
          </p:cNvSpPr>
          <p:nvPr>
            <p:ph type="sldNum" sz="quarter" idx="3"/>
          </p:nvPr>
        </p:nvSpPr>
        <p:spPr bwMode="auto">
          <a:xfrm>
            <a:off x="3970338" y="8829675"/>
            <a:ext cx="3038475" cy="465138"/>
          </a:xfrm>
          <a:prstGeom prst="rect">
            <a:avLst/>
          </a:prstGeom>
          <a:noFill/>
          <a:ln>
            <a:noFill/>
          </a:ln>
          <a:extLst/>
        </p:spPr>
        <p:txBody>
          <a:bodyPr vert="horz" wrap="square" lIns="93177" tIns="46589" rIns="93177" bIns="46589" numCol="1" anchor="b" anchorCtr="0" compatLnSpc="1">
            <a:prstTxWarp prst="textNoShape">
              <a:avLst/>
            </a:prstTxWarp>
          </a:bodyPr>
          <a:lstStyle>
            <a:lvl1pPr algn="r" defTabSz="465138">
              <a:defRPr sz="1200">
                <a:latin typeface="Calibri" pitchFamily="34" charset="0"/>
                <a:ea typeface="+mn-ea"/>
              </a:defRPr>
            </a:lvl1pPr>
          </a:lstStyle>
          <a:p>
            <a:pPr>
              <a:defRPr/>
            </a:pPr>
            <a:fld id="{1A0E86A1-EC45-42C3-95AB-6AA52F399126}" type="slidenum">
              <a:rPr lang="en-US"/>
              <a:pPr>
                <a:defRPr/>
              </a:pPr>
              <a:t>‹#›</a:t>
            </a:fld>
            <a:endParaRPr lang="en-US"/>
          </a:p>
        </p:txBody>
      </p:sp>
    </p:spTree>
    <p:extLst>
      <p:ext uri="{BB962C8B-B14F-4D97-AF65-F5344CB8AC3E}">
        <p14:creationId xmlns:p14="http://schemas.microsoft.com/office/powerpoint/2010/main" val="27590512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5138"/>
          </a:xfrm>
          <a:prstGeom prst="rect">
            <a:avLst/>
          </a:prstGeom>
          <a:noFill/>
          <a:ln>
            <a:noFill/>
          </a:ln>
          <a:extLst/>
        </p:spPr>
        <p:txBody>
          <a:bodyPr vert="horz" wrap="square" lIns="93177" tIns="46589" rIns="93177" bIns="46589" numCol="1" anchor="t" anchorCtr="0" compatLnSpc="1">
            <a:prstTxWarp prst="textNoShape">
              <a:avLst/>
            </a:prstTxWarp>
          </a:bodyPr>
          <a:lstStyle>
            <a:lvl1pPr defTabSz="465138">
              <a:defRPr sz="1200">
                <a:latin typeface="Calibri" pitchFamily="34" charset="0"/>
                <a:ea typeface="+mn-ea"/>
              </a:defRPr>
            </a:lvl1pPr>
          </a:lstStyle>
          <a:p>
            <a:pPr>
              <a:defRPr/>
            </a:pPr>
            <a:endParaRPr lang="en-US"/>
          </a:p>
        </p:txBody>
      </p:sp>
      <p:sp>
        <p:nvSpPr>
          <p:cNvPr id="3" name="Date Placeholder 2"/>
          <p:cNvSpPr>
            <a:spLocks noGrp="1"/>
          </p:cNvSpPr>
          <p:nvPr>
            <p:ph type="dt" idx="1"/>
          </p:nvPr>
        </p:nvSpPr>
        <p:spPr bwMode="auto">
          <a:xfrm>
            <a:off x="3970338" y="0"/>
            <a:ext cx="3038475" cy="465138"/>
          </a:xfrm>
          <a:prstGeom prst="rect">
            <a:avLst/>
          </a:prstGeom>
          <a:noFill/>
          <a:ln>
            <a:noFill/>
          </a:ln>
          <a:extLst/>
        </p:spPr>
        <p:txBody>
          <a:bodyPr vert="horz" wrap="square" lIns="93177" tIns="46589" rIns="93177" bIns="46589" numCol="1" anchor="t" anchorCtr="0" compatLnSpc="1">
            <a:prstTxWarp prst="textNoShape">
              <a:avLst/>
            </a:prstTxWarp>
          </a:bodyPr>
          <a:lstStyle>
            <a:lvl1pPr algn="r" defTabSz="465138">
              <a:defRPr sz="1200">
                <a:latin typeface="Calibri" pitchFamily="34" charset="0"/>
                <a:ea typeface="+mn-ea"/>
              </a:defRPr>
            </a:lvl1pPr>
          </a:lstStyle>
          <a:p>
            <a:pPr>
              <a:defRPr/>
            </a:pPr>
            <a:fld id="{2250B771-61F9-4D63-A505-69F893E472DE}" type="datetime1">
              <a:rPr lang="en-US"/>
              <a:pPr>
                <a:defRPr/>
              </a:pPr>
              <a:t>8/24/2011</a:t>
            </a:fld>
            <a:endParaRPr lang="en-US"/>
          </a:p>
        </p:txBody>
      </p:sp>
      <p:sp>
        <p:nvSpPr>
          <p:cNvPr id="84996" name="Slide Image Placeholder 3"/>
          <p:cNvSpPr>
            <a:spLocks noGrp="1" noRot="1" noChangeAspect="1"/>
          </p:cNvSpPr>
          <p:nvPr>
            <p:ph type="sldImg" idx="2"/>
          </p:nvPr>
        </p:nvSpPr>
        <p:spPr bwMode="auto">
          <a:xfrm>
            <a:off x="11811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Notes Placeholder 4"/>
          <p:cNvSpPr>
            <a:spLocks noGrp="1"/>
          </p:cNvSpPr>
          <p:nvPr>
            <p:ph type="body" sz="quarter" idx="3"/>
          </p:nvPr>
        </p:nvSpPr>
        <p:spPr bwMode="auto">
          <a:xfrm>
            <a:off x="701675" y="4416425"/>
            <a:ext cx="5607050" cy="4183063"/>
          </a:xfrm>
          <a:prstGeom prst="rect">
            <a:avLst/>
          </a:prstGeom>
          <a:noFill/>
          <a:ln>
            <a:noFill/>
          </a:ln>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bwMode="auto">
          <a:xfrm>
            <a:off x="0" y="8829675"/>
            <a:ext cx="3038475" cy="465138"/>
          </a:xfrm>
          <a:prstGeom prst="rect">
            <a:avLst/>
          </a:prstGeom>
          <a:noFill/>
          <a:ln>
            <a:noFill/>
          </a:ln>
          <a:extLst/>
        </p:spPr>
        <p:txBody>
          <a:bodyPr vert="horz" wrap="square" lIns="93177" tIns="46589" rIns="93177" bIns="46589" numCol="1" anchor="b" anchorCtr="0" compatLnSpc="1">
            <a:prstTxWarp prst="textNoShape">
              <a:avLst/>
            </a:prstTxWarp>
          </a:bodyPr>
          <a:lstStyle>
            <a:lvl1pPr defTabSz="465138">
              <a:defRPr sz="1200">
                <a:latin typeface="Calibri" pitchFamily="34" charset="0"/>
                <a:ea typeface="+mn-ea"/>
              </a:defRPr>
            </a:lvl1pPr>
          </a:lstStyle>
          <a:p>
            <a:pPr>
              <a:defRPr/>
            </a:pPr>
            <a:endParaRPr lang="en-US"/>
          </a:p>
        </p:txBody>
      </p:sp>
      <p:sp>
        <p:nvSpPr>
          <p:cNvPr id="7" name="Slide Number Placeholder 6"/>
          <p:cNvSpPr>
            <a:spLocks noGrp="1"/>
          </p:cNvSpPr>
          <p:nvPr>
            <p:ph type="sldNum" sz="quarter" idx="5"/>
          </p:nvPr>
        </p:nvSpPr>
        <p:spPr bwMode="auto">
          <a:xfrm>
            <a:off x="3970338" y="8829675"/>
            <a:ext cx="3038475" cy="465138"/>
          </a:xfrm>
          <a:prstGeom prst="rect">
            <a:avLst/>
          </a:prstGeom>
          <a:noFill/>
          <a:ln>
            <a:noFill/>
          </a:ln>
          <a:extLst/>
        </p:spPr>
        <p:txBody>
          <a:bodyPr vert="horz" wrap="square" lIns="93177" tIns="46589" rIns="93177" bIns="46589" numCol="1" anchor="b" anchorCtr="0" compatLnSpc="1">
            <a:prstTxWarp prst="textNoShape">
              <a:avLst/>
            </a:prstTxWarp>
          </a:bodyPr>
          <a:lstStyle>
            <a:lvl1pPr algn="r" defTabSz="465138">
              <a:defRPr sz="1200">
                <a:latin typeface="Calibri" pitchFamily="34" charset="0"/>
                <a:ea typeface="+mn-ea"/>
              </a:defRPr>
            </a:lvl1pPr>
          </a:lstStyle>
          <a:p>
            <a:pPr>
              <a:defRPr/>
            </a:pPr>
            <a:fld id="{78081AC3-5192-49BF-A4B2-9F1BDA49E311}" type="slidenum">
              <a:rPr lang="en-US"/>
              <a:pPr>
                <a:defRPr/>
              </a:pPr>
              <a:t>‹#›</a:t>
            </a:fld>
            <a:endParaRPr lang="en-US"/>
          </a:p>
        </p:txBody>
      </p:sp>
    </p:spTree>
    <p:extLst>
      <p:ext uri="{BB962C8B-B14F-4D97-AF65-F5344CB8AC3E}">
        <p14:creationId xmlns:p14="http://schemas.microsoft.com/office/powerpoint/2010/main" val="8770911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a:ln/>
        </p:spPr>
      </p:sp>
      <p:sp>
        <p:nvSpPr>
          <p:cNvPr id="8601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80" charset="-128"/>
              </a:rPr>
              <a:t>This paper summarizes progress of a project to develop photon-counting detectors for NASA exoplanet missions through a radiation testing program. The project, funded by NASA ROSES TDEM, uses a 256x256 pixel silicon Geiger-Mode Avalanche Photodiode (GM-APD) per pixel, each individually bump-bonded to a silicon readout circuit. Each pixel independently registers the arrival of a photon and can be reset and ready for another photon within 100 ns. The pixel has built-in circuitry for independently counting photo-generated events. The readout circuit is multiplexed to read out the photon arrival events. The signal chain is inherently digital, allowing for noiseless transmission over long distances. The detector always operates in photon counting mode and is thus not susceptible to excess noise factor that afflicts other technologies. It continues operating with shot-noise limited performance up to extremely high flux levels, &gt;10^6 photons/second/pixel, and delivers signal-to-noise ratios on the order of thousands for higher fluxes. Its performance is expected to be maintained at a high level throughout mission lifetime in the presence of the expected radiation dose.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PARSEC, a joint project by MPE (Garching) and MPIA (Heidelberg), is a sodium line laser which can produce a high quality 12W continuous wave output beam. It is currently installed on Yepun, the fourth 8.2-m unit telescope of the VLT in Chile, as part of the Laser Guide Star Facility. The aim of the LGSF is to substantially increase the sky coverage available to, and hence the scientific potential of, the adaptive optics cameras CONICA (with NAOS) and SPIFFI (as part of SINFONI). This has been achieved as a collaborative effort between the Max Planck Institutes and the European Southern Observatory (who were responsible for the laser clean room, the beam relay, and the launch telescope). </a:t>
            </a:r>
          </a:p>
        </p:txBody>
      </p:sp>
      <p:sp>
        <p:nvSpPr>
          <p:cNvPr id="9523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F844E74B-A4EB-41AD-B38E-6FFC9F35F979}" type="slidenum">
              <a:rPr lang="en-US" sz="1200">
                <a:latin typeface="Calibri" pitchFamily="34" charset="0"/>
              </a:rPr>
              <a:pPr algn="r" eaLnBrk="1" hangingPunct="1"/>
              <a:t>10</a:t>
            </a:fld>
            <a:endParaRPr lang="en-US"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a:ln/>
        </p:spPr>
      </p:sp>
      <p:sp>
        <p:nvSpPr>
          <p:cNvPr id="9625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The movie shows a “journey” into the Galactic Center, starting with optical wavelengths and then transitioning to IR wavelengths. The supermassive black hole, and surrounding young population of blue stars, can be seen at the end of the movie.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a:xfrm>
            <a:off x="1181100" y="698500"/>
            <a:ext cx="4648200" cy="3486150"/>
          </a:xfrm>
          <a:ln/>
        </p:spPr>
      </p:sp>
      <p:sp>
        <p:nvSpPr>
          <p:cNvPr id="98307" name="Rectangle 3"/>
          <p:cNvSpPr>
            <a:spLocks noGrp="1"/>
          </p:cNvSpPr>
          <p:nvPr>
            <p:ph type="body" idx="1"/>
          </p:nvPr>
        </p:nvSpPr>
        <p:spPr>
          <a:xfrm>
            <a:off x="933450" y="4416425"/>
            <a:ext cx="51435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series of images shows the Arches cluster at progressively better spatial resolution.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a:xfrm>
            <a:off x="1181100" y="698500"/>
            <a:ext cx="4648200" cy="3486150"/>
          </a:xfrm>
          <a:ln/>
        </p:spPr>
      </p:sp>
      <p:sp>
        <p:nvSpPr>
          <p:cNvPr id="99331" name="Rectangle 3"/>
          <p:cNvSpPr>
            <a:spLocks noGrp="1"/>
          </p:cNvSpPr>
          <p:nvPr>
            <p:ph type="body" idx="1"/>
          </p:nvPr>
        </p:nvSpPr>
        <p:spPr>
          <a:xfrm>
            <a:off x="933450" y="4416425"/>
            <a:ext cx="51435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8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a:xfrm>
            <a:off x="1181100" y="698500"/>
            <a:ext cx="4648200" cy="3486150"/>
          </a:xfrm>
          <a:ln/>
        </p:spPr>
      </p:sp>
      <p:sp>
        <p:nvSpPr>
          <p:cNvPr id="100355" name="Rectangle 3"/>
          <p:cNvSpPr>
            <a:spLocks noGrp="1"/>
          </p:cNvSpPr>
          <p:nvPr>
            <p:ph type="body" idx="1"/>
          </p:nvPr>
        </p:nvSpPr>
        <p:spPr>
          <a:xfrm>
            <a:off x="933450" y="4416425"/>
            <a:ext cx="51435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8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a:xfrm>
            <a:off x="1181100" y="698500"/>
            <a:ext cx="4648200" cy="3486150"/>
          </a:xfrm>
          <a:ln/>
        </p:spPr>
      </p:sp>
      <p:sp>
        <p:nvSpPr>
          <p:cNvPr id="101379" name="Rectangle 3"/>
          <p:cNvSpPr>
            <a:spLocks noGrp="1"/>
          </p:cNvSpPr>
          <p:nvPr>
            <p:ph type="body" idx="1"/>
          </p:nvPr>
        </p:nvSpPr>
        <p:spPr>
          <a:xfrm>
            <a:off x="933450" y="4416425"/>
            <a:ext cx="51435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8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a:xfrm>
            <a:off x="1181100" y="698500"/>
            <a:ext cx="4648200" cy="3486150"/>
          </a:xfrm>
          <a:ln/>
        </p:spPr>
      </p:sp>
      <p:sp>
        <p:nvSpPr>
          <p:cNvPr id="102403" name="Rectangle 3"/>
          <p:cNvSpPr>
            <a:spLocks noGrp="1"/>
          </p:cNvSpPr>
          <p:nvPr>
            <p:ph type="body" idx="1"/>
          </p:nvPr>
        </p:nvSpPr>
        <p:spPr>
          <a:xfrm>
            <a:off x="933450" y="4416425"/>
            <a:ext cx="51435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8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This figure shows the dramatic improvement in the spatial resolution of one of the most massive young star clusters in the Galaxy obtained over a ten year period, leading to the determination of the full mass function from 130 Msun down to 2 Msun. </a:t>
            </a:r>
          </a:p>
        </p:txBody>
      </p:sp>
      <p:sp>
        <p:nvSpPr>
          <p:cNvPr id="10342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7492E1A2-1808-4A45-AA3A-7B0EBB206A92}" type="slidenum">
              <a:rPr lang="en-US" sz="1200">
                <a:latin typeface="Calibri" pitchFamily="34" charset="0"/>
              </a:rPr>
              <a:pPr algn="r" eaLnBrk="1" hangingPunct="1"/>
              <a:t>17</a:t>
            </a:fld>
            <a:endParaRPr lang="en-US" sz="120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80" charset="-128"/>
              </a:rPr>
              <a:t>This table gives the limiting magnitude for a wavefront sensing star as a function of read noise and quantum efficiency. A typical detector that is available today has properties that correspond to the red box. The green box shows that a zero noise detector will be able to probe the sky by more than 3 magnitudes fainter, even if it has much less QE.</a:t>
            </a:r>
          </a:p>
        </p:txBody>
      </p:sp>
      <p:sp>
        <p:nvSpPr>
          <p:cNvPr id="4" name="Slide Number Placeholder 3"/>
          <p:cNvSpPr>
            <a:spLocks noGrp="1"/>
          </p:cNvSpPr>
          <p:nvPr>
            <p:ph type="sldNum" sz="quarter" idx="5"/>
          </p:nvPr>
        </p:nvSpPr>
        <p:spPr/>
        <p:txBody>
          <a:bodyPr/>
          <a:lstStyle/>
          <a:p>
            <a:pPr>
              <a:defRPr/>
            </a:pPr>
            <a:fld id="{6143A738-4AB4-4574-9B4D-6DFA80423D05}"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80" charset="-128"/>
              </a:rPr>
              <a:t>This table shows reasonable goals for a fast IR wavefront sensor that uses GM-APDs.</a:t>
            </a:r>
          </a:p>
        </p:txBody>
      </p:sp>
      <p:sp>
        <p:nvSpPr>
          <p:cNvPr id="4" name="Slide Number Placeholder 3"/>
          <p:cNvSpPr>
            <a:spLocks noGrp="1"/>
          </p:cNvSpPr>
          <p:nvPr>
            <p:ph type="sldNum" sz="quarter" idx="5"/>
          </p:nvPr>
        </p:nvSpPr>
        <p:spPr/>
        <p:txBody>
          <a:bodyPr/>
          <a:lstStyle/>
          <a:p>
            <a:pPr>
              <a:defRPr/>
            </a:pPr>
            <a:fld id="{014B0E98-4D85-4707-8B30-73803C2E4239}"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a:xfrm>
            <a:off x="1190625" y="703263"/>
            <a:ext cx="4630738" cy="3473450"/>
          </a:xfrm>
          <a:ln/>
        </p:spPr>
      </p:sp>
      <p:sp>
        <p:nvSpPr>
          <p:cNvPr id="87043"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slide gives the outline of the whole talk.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Lower read noise enables observation of fainter objects, like solar mass stars in the Arches cluster near the Galactic Center.</a:t>
            </a:r>
          </a:p>
        </p:txBody>
      </p:sp>
      <p:sp>
        <p:nvSpPr>
          <p:cNvPr id="10752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ECA6F10B-8575-4F18-A4A8-8C52B8D6BC39}" type="slidenum">
              <a:rPr lang="en-US" sz="1200">
                <a:latin typeface="Calibri" pitchFamily="34" charset="0"/>
              </a:rPr>
              <a:pPr algn="r" eaLnBrk="1" hangingPunct="1"/>
              <a:t>20</a:t>
            </a:fld>
            <a:endParaRPr lang="en-US" sz="120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A zero read noise detector would effectively quadruple the collecting power of a telescope in photon-starved applications. </a:t>
            </a:r>
          </a:p>
        </p:txBody>
      </p:sp>
      <p:sp>
        <p:nvSpPr>
          <p:cNvPr id="10854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5617307C-35C6-499C-A7A1-9FA071A50F11}" type="slidenum">
              <a:rPr lang="en-US" sz="1200">
                <a:latin typeface="Calibri" pitchFamily="34" charset="0"/>
              </a:rPr>
              <a:pPr algn="r" eaLnBrk="1" hangingPunct="1"/>
              <a:t>21</a:t>
            </a:fld>
            <a:endParaRPr lang="en-US" sz="120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a:xfrm>
            <a:off x="1190625" y="703263"/>
            <a:ext cx="4630738" cy="3473450"/>
          </a:xfrm>
          <a:ln/>
        </p:spPr>
      </p:sp>
      <p:sp>
        <p:nvSpPr>
          <p:cNvPr id="109571"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mtClean="0">
                <a:ea typeface="ＭＳ Ｐゴシック" pitchFamily="80" charset="-128"/>
              </a:rPr>
              <a:t>Direct imaging is the method that will be used in a future terrestrial planet finder mission.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a:xfrm>
            <a:off x="1190625" y="703263"/>
            <a:ext cx="4630738" cy="3473450"/>
          </a:xfrm>
          <a:ln/>
        </p:spPr>
      </p:sp>
      <p:sp>
        <p:nvSpPr>
          <p:cNvPr id="110595"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mtClean="0">
                <a:ea typeface="ＭＳ Ｐゴシック" pitchFamily="80" charset="-128"/>
              </a:rPr>
              <a:t>The table gives exposures times to produce SNR=1 for a typical planet detection space mission. Note the dramatic reduction in time required for a zero noise detector. R=100 is assumed, and the effective planet flux is about 10 photons/hour per pixel. The nearby starlight is suppressed at the 10^-10 level by optical nulling. Zodiacal light contributes about 0.0015 electrons/s/pixel.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These plots show the error in estimating brightness of supernovae as a function of detector characteristics, i.e. read noise, dark current, and quantum efficiency. Ultimately, these errors map into our understanding of the nature of the Universe, including whether it will expand forever. </a:t>
            </a:r>
          </a:p>
        </p:txBody>
      </p:sp>
      <p:sp>
        <p:nvSpPr>
          <p:cNvPr id="111620"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0D0DC298-1E1B-4BCC-B212-866E8A7641E5}" type="slidenum">
              <a:rPr lang="en-US" sz="1200">
                <a:latin typeface="Calibri" pitchFamily="34" charset="0"/>
              </a:rPr>
              <a:pPr algn="r" eaLnBrk="1" hangingPunct="1"/>
              <a:t>24</a:t>
            </a:fld>
            <a:endParaRPr lang="en-US" sz="120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a:ln/>
        </p:spPr>
      </p:sp>
      <p:sp>
        <p:nvSpPr>
          <p:cNvPr id="11264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Inner space corresponds to inside the body.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Bio applications include, transillumination, single molecule fluorescence, bioluminescence, breast cancer detection and monitoring, and infant cognitive functioning studies.</a:t>
            </a:r>
          </a:p>
        </p:txBody>
      </p:sp>
      <p:sp>
        <p:nvSpPr>
          <p:cNvPr id="11366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BA46A1E6-A7BB-41CE-8356-CA9B6A56A8F2}" type="slidenum">
              <a:rPr lang="en-US" sz="1200">
                <a:latin typeface="Calibri" pitchFamily="34" charset="0"/>
              </a:rPr>
              <a:pPr algn="r" eaLnBrk="1" hangingPunct="1"/>
              <a:t>26</a:t>
            </a:fld>
            <a:endParaRPr lang="en-US" sz="120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In general, biophotonics refers to using optical light to probe biology. Principle applications covered in this talk include cognitive function, brain hematoma, breast cancer, and neuron action potential imaging.</a:t>
            </a:r>
          </a:p>
        </p:txBody>
      </p:sp>
      <p:sp>
        <p:nvSpPr>
          <p:cNvPr id="11469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E15C479D-ABAD-4FB6-9AD5-A74DCA0B2A38}" type="slidenum">
              <a:rPr lang="en-US" sz="1200">
                <a:latin typeface="Calibri" pitchFamily="34" charset="0"/>
              </a:rPr>
              <a:pPr algn="r" eaLnBrk="1" hangingPunct="1"/>
              <a:t>27</a:t>
            </a:fld>
            <a:endParaRPr lang="en-US" sz="120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Of many motivations for optical biophotonics, safety is key. Dominant modalities at the present time use high energy photons which can cause tissue damage and cancer. Optical light is safe.</a:t>
            </a:r>
          </a:p>
        </p:txBody>
      </p:sp>
      <p:sp>
        <p:nvSpPr>
          <p:cNvPr id="11571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FB016ADB-DEDD-4193-AC30-EFD43D45E510}" type="slidenum">
              <a:rPr lang="en-US" sz="1200">
                <a:latin typeface="Calibri" pitchFamily="34" charset="0"/>
              </a:rPr>
              <a:pPr algn="r" eaLnBrk="1" hangingPunct="1"/>
              <a:t>28</a:t>
            </a:fld>
            <a:endParaRPr lang="en-US" sz="120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17233F6F-168B-43C3-A2E8-CAEBB371B3A2}" type="slidenum">
              <a:rPr lang="en-US" sz="1200"/>
              <a:pPr algn="r" eaLnBrk="1" hangingPunct="1"/>
              <a:t>29</a:t>
            </a:fld>
            <a:endParaRPr lang="en-US" sz="120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700088" y="4416425"/>
            <a:ext cx="56102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High energy photons are ballistic, and they are used to produce “shadow” images.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a:ln/>
        </p:spPr>
      </p:sp>
      <p:sp>
        <p:nvSpPr>
          <p:cNvPr id="8806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section motivates the desire for single photon detectors.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C2E7688E-E62D-48AE-83DE-5E2907BF5925}" type="slidenum">
              <a:rPr lang="en-US" sz="1200"/>
              <a:pPr algn="r" eaLnBrk="1" hangingPunct="1"/>
              <a:t>30</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700088" y="4416425"/>
            <a:ext cx="56102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Optical light is heavily scattered in the turbid medium of the human body. Mathematical reconstruction techniques are important in this case.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Despite the strong optical scattering in tissue, it is possible reconstruct an image from the light emerging from tissue. This figure shows reconstructed images of light travelling through phantom sources that mimic the optical scattering and absorption properties of human tissue.</a:t>
            </a:r>
          </a:p>
        </p:txBody>
      </p:sp>
      <p:sp>
        <p:nvSpPr>
          <p:cNvPr id="11981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AD3718DD-2331-46A6-890B-FEDB0403AE55}" type="slidenum">
              <a:rPr lang="en-US" sz="1200">
                <a:latin typeface="Calibri" pitchFamily="34" charset="0"/>
              </a:rPr>
              <a:pPr algn="r" eaLnBrk="1" hangingPunct="1"/>
              <a:t>31</a:t>
            </a:fld>
            <a:endParaRPr lang="en-US" sz="120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EAE0A3F8-F4F1-4355-B4F0-E690408DA41B}" type="slidenum">
              <a:rPr lang="en-US" sz="1200"/>
              <a:pPr algn="r" eaLnBrk="1" hangingPunct="1"/>
              <a:t>32</a:t>
            </a:fld>
            <a:endParaRPr lang="en-US" sz="120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lstStyle/>
          <a:p>
            <a:pPr defTabSz="914400" eaLnBrk="1" hangingPunct="1"/>
            <a:r>
              <a:rPr lang="en-US" smtClean="0">
                <a:ea typeface="ＭＳ Ｐゴシック" pitchFamily="80" charset="-128"/>
              </a:rPr>
              <a:t>Melanin may not really be "asborbing".  Also, remember its small physical distance. Some additional points: in biological window, fat (lipid) is another important absorber, at its body concentration.  Also, in vibrational regime, if you dry out the sample you can get a lot of analytes to contribute.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1F18F912-6214-44B9-917B-6F0B8F2406D1}" type="slidenum">
              <a:rPr lang="en-US" sz="1200"/>
              <a:pPr algn="r" eaLnBrk="1" hangingPunct="1"/>
              <a:t>33</a:t>
            </a:fld>
            <a:endParaRPr lang="en-US" sz="120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xfrm>
            <a:off x="700088" y="4416425"/>
            <a:ext cx="56102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By observing light at contrasting wavelengths, it is possible to make images that highlight variations in the matter being probed. For instance, an image taken at 890 nm would have lower signal than one taken at 720 nm in the case that the target has more oxygenated hemoglobin.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1F0EB4BF-EBDB-4270-B6E1-C507120661E7}" type="slidenum">
              <a:rPr lang="en-US" sz="1200"/>
              <a:pPr algn="r" eaLnBrk="1" hangingPunct="1"/>
              <a:t>34</a:t>
            </a:fld>
            <a:endParaRPr lang="en-US" sz="120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discuss motivation here: infants are small, uncommunicative, lots of good questions, can’t hold still…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679E1F65-1B7E-4709-8A68-CB4373B39160}" type="slidenum">
              <a:rPr lang="en-US" sz="1200"/>
              <a:pPr algn="r" eaLnBrk="1" hangingPunct="1"/>
              <a:t>35</a:t>
            </a:fld>
            <a:endParaRPr 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This figure shows oxygenation level versus time as a baby’s eyes are being stimulated with a flashing light.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4FCFC145-223D-451E-882A-94C2EE10165F}" type="slidenum">
              <a:rPr lang="en-US" sz="1200"/>
              <a:pPr algn="r" eaLnBrk="1" hangingPunct="1"/>
              <a:t>36</a:t>
            </a:fld>
            <a:endParaRPr lang="en-US" sz="120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In an adult brain, the absorption is too high for light to traverse the whole target, so one can do the experiment in reflection where the source and detector are on the same side of the brain.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27FDDA87-E827-4A02-B26E-25D6F2542A57}" type="slidenum">
              <a:rPr lang="en-US" sz="1200"/>
              <a:pPr algn="r" eaLnBrk="1" hangingPunct="1"/>
              <a:t>37</a:t>
            </a:fld>
            <a:endParaRPr lang="en-US" sz="120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xfrm>
            <a:off x="700088" y="4416425"/>
            <a:ext cx="56102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Beckman Laser Institute have developed a hand-held optical breast scanner.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The optical breast cancer can be used to reveal the presence of extraordinary amounts of oxygenation and blood. By analyzing this information, it is possible to identify and monitor breast cancer.</a:t>
            </a:r>
          </a:p>
        </p:txBody>
      </p:sp>
      <p:sp>
        <p:nvSpPr>
          <p:cNvPr id="13005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B00C5F21-79DB-4495-B698-7E00A8A86EA2}" type="slidenum">
              <a:rPr lang="en-US" sz="1200">
                <a:latin typeface="Calibri" pitchFamily="34" charset="0"/>
              </a:rPr>
              <a:pPr algn="r" eaLnBrk="1" hangingPunct="1"/>
              <a:t>38</a:t>
            </a:fld>
            <a:endParaRPr lang="en-US" sz="1200">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5A50A0C9-EDEB-4D58-A799-8886275DB1C0}" type="slidenum">
              <a:rPr lang="en-US" sz="1200"/>
              <a:pPr algn="r" eaLnBrk="1" hangingPunct="1"/>
              <a:t>39</a:t>
            </a:fld>
            <a:endParaRPr lang="en-US" sz="120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xfrm>
            <a:off x="700088" y="4416425"/>
            <a:ext cx="56102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In some cases, it can even be important to get a picture of response to therapy even one day after treatment.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Signal to noise ratio depends on detector properties. By reducing detector read noise, SNR increases. Also, the time to achieve a fixed SNR decreases. For photon-starved applications, zero read noise is very important.</a:t>
            </a:r>
          </a:p>
        </p:txBody>
      </p:sp>
      <p:sp>
        <p:nvSpPr>
          <p:cNvPr id="8909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08FE946F-A7AB-4F7B-AB9C-65D74784D33C}" type="slidenum">
              <a:rPr lang="en-US" sz="1200">
                <a:latin typeface="Calibri" pitchFamily="34" charset="0"/>
              </a:rPr>
              <a:pPr algn="r" eaLnBrk="1" hangingPunct="1"/>
              <a:t>4</a:t>
            </a:fld>
            <a:endParaRPr lang="en-US" sz="1200">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94BF8483-5138-4E4A-A9B2-C7228F4E3D65}" type="slidenum">
              <a:rPr lang="en-US" sz="1200"/>
              <a:pPr algn="r" eaLnBrk="1" hangingPunct="1"/>
              <a:t>40</a:t>
            </a:fld>
            <a:endParaRPr lang="en-US" sz="120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A typical detector is shown in this picture.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These plots show the error in estimating brightness of supernovae as a function of detector characteristics, i.e. read noise, dark current, and quantum efficiency. Ultimately, these errors map into our understanding of the nature of the Universe, including whether it will expand forever. </a:t>
            </a:r>
          </a:p>
        </p:txBody>
      </p:sp>
      <p:sp>
        <p:nvSpPr>
          <p:cNvPr id="13517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1C9F9674-EC88-4522-A743-AB2C0C733481}" type="slidenum">
              <a:rPr lang="en-US" sz="1200">
                <a:latin typeface="Calibri" pitchFamily="34" charset="0"/>
              </a:rPr>
              <a:pPr algn="r" eaLnBrk="1" hangingPunct="1"/>
              <a:t>41</a:t>
            </a:fld>
            <a:endParaRPr lang="en-US" sz="120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a:ln/>
        </p:spPr>
      </p:sp>
      <p:sp>
        <p:nvSpPr>
          <p:cNvPr id="136195"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section describes the photon counting detector being developed by LL and RIT.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a:xfrm>
            <a:off x="1190625" y="703263"/>
            <a:ext cx="4630738" cy="3473450"/>
          </a:xfrm>
          <a:ln/>
        </p:spPr>
      </p:sp>
      <p:sp>
        <p:nvSpPr>
          <p:cNvPr id="137219"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slide gives the reasons why we use Geiger-Mode Avalanche Photodiodes (GM-APDs) for photon counting.</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4EAE3FAB-E8B9-4689-B61C-3D623571E01D}" type="slidenum">
              <a:rPr lang="en-US" sz="1200">
                <a:latin typeface="Calibri" pitchFamily="34" charset="0"/>
              </a:rPr>
              <a:pPr algn="r" eaLnBrk="1" hangingPunct="1"/>
              <a:t>44</a:t>
            </a:fld>
            <a:endParaRPr lang="en-US" sz="1200">
              <a:latin typeface="Calibri"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r>
              <a:rPr lang="en-US" smtClean="0">
                <a:ea typeface="ＭＳ Ｐゴシック" pitchFamily="80" charset="-128"/>
              </a:rPr>
              <a:t>This cartoon is a schematic cross-section of a GM-APD. It shows the low field region where photons are converted into electron-hole pairs and the high field region where electrons are accelerated.</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DFC875C4-ECDE-4971-880A-1008C0E2AD35}" type="slidenum">
              <a:rPr lang="en-US" sz="1200">
                <a:latin typeface="Calibri" pitchFamily="34" charset="0"/>
              </a:rPr>
              <a:pPr algn="r" eaLnBrk="1" hangingPunct="1"/>
              <a:t>45</a:t>
            </a:fld>
            <a:endParaRPr lang="en-US" sz="1200">
              <a:latin typeface="Calibri"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r>
              <a:rPr lang="en-US" smtClean="0">
                <a:ea typeface="ＭＳ Ｐゴシック" pitchFamily="80" charset="-128"/>
              </a:rPr>
              <a:t>The GM-APD is held above breakdown. An avalanche occurs when a free charge enters the high field region. The avalanche is quenched by a circuit that brings the voltage below breakdown.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9F2194DD-B1B1-423E-8AA1-6003E51388EA}" type="slidenum">
              <a:rPr lang="en-US" sz="1200">
                <a:latin typeface="Calibri" pitchFamily="34" charset="0"/>
              </a:rPr>
              <a:pPr algn="r" eaLnBrk="1" hangingPunct="1"/>
              <a:t>46</a:t>
            </a:fld>
            <a:endParaRPr lang="en-US" sz="1200">
              <a:latin typeface="Calibri"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r>
              <a:rPr lang="en-US" smtClean="0">
                <a:ea typeface="ＭＳ Ｐゴシック" pitchFamily="80" charset="-128"/>
              </a:rPr>
              <a:t>PDE and DCR are two of the most important characterization parameters for GM-APDs.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The Moore project is a 2-phase project that will develop large scale detector arrays for the Thirty Meter Telescope.  It is a 4 year program in collaboration with MIT LL.</a:t>
            </a:r>
          </a:p>
        </p:txBody>
      </p:sp>
      <p:sp>
        <p:nvSpPr>
          <p:cNvPr id="141316" name="Slide Number Placeholder 3"/>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a:fld id="{3C33F8BA-7ED0-4A0A-BE76-9440AEAF2E3B}" type="slidenum">
              <a:rPr lang="en-US" sz="1200"/>
              <a:pPr algn="r"/>
              <a:t>47</a:t>
            </a:fld>
            <a:endParaRPr 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This is a floorplan and picture of the 256x256 ROIC for the Moore project.</a:t>
            </a:r>
          </a:p>
        </p:txBody>
      </p:sp>
      <p:sp>
        <p:nvSpPr>
          <p:cNvPr id="142340" name="Slide Number Placeholder 3"/>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a:fld id="{E4B2CC35-E894-4833-A761-3E5AAB2B543E}" type="slidenum">
              <a:rPr lang="en-US" sz="1200"/>
              <a:pPr algn="r"/>
              <a:t>48</a:t>
            </a:fld>
            <a:endParaRPr 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a:ln/>
        </p:spPr>
      </p:sp>
      <p:sp>
        <p:nvSpPr>
          <p:cNvPr id="14336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The Moore detector will have extraordinary capabilities in a competitive device and pixel size format. It will be capable of delivering high dynamic range and ultra-fast imaging.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Quantum-limited detectors produce signal-to-noise ratio that is dominated by the inherent uncertainty in the photon stream.</a:t>
            </a:r>
          </a:p>
        </p:txBody>
      </p:sp>
      <p:sp>
        <p:nvSpPr>
          <p:cNvPr id="9011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0EC03EB7-01F1-40E5-88FA-5119CC137801}" type="slidenum">
              <a:rPr lang="en-US" sz="1200">
                <a:latin typeface="Calibri" pitchFamily="34" charset="0"/>
              </a:rPr>
              <a:pPr algn="r" eaLnBrk="1" hangingPunct="1"/>
              <a:t>5</a:t>
            </a:fld>
            <a:endParaRPr lang="en-US" sz="1200">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TextEdit="1"/>
          </p:cNvSpPr>
          <p:nvPr>
            <p:ph type="sldImg"/>
          </p:nvPr>
        </p:nvSpPr>
        <p:spPr>
          <a:xfrm>
            <a:off x="1190625" y="703263"/>
            <a:ext cx="4630738" cy="3473450"/>
          </a:xfrm>
          <a:ln/>
        </p:spPr>
      </p:sp>
      <p:sp>
        <p:nvSpPr>
          <p:cNvPr id="144387"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The proposed performance for the optical (silicon) Moore detector is shown in the table. In Phase 1, we will fabricate and test a moderate-size detector, and in Phase2, we will do the same for a large detector.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xfrm>
            <a:off x="1190625" y="703263"/>
            <a:ext cx="4630738" cy="3473450"/>
          </a:xfrm>
          <a:ln/>
        </p:spPr>
      </p:sp>
      <p:sp>
        <p:nvSpPr>
          <p:cNvPr id="145411"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The proposed performance for the infrared (InGaAs) Moore detector is shown in the table. In Phase 1, we will fabricate and test a single test structure, and in Phase2, we will do the same for a large detector. Note that we will likely only pursue an optical OR infrared detector in Phase 2, depending on the maturity of both paths. </a:t>
            </a:r>
          </a:p>
          <a:p>
            <a:pPr eaLnBrk="1" hangingPunct="1"/>
            <a:endParaRPr lang="en-US" smtClean="0">
              <a:ea typeface="ＭＳ Ｐゴシック" pitchFamily="80"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The slide describes the status of the Moore project.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pitchFamily="-108" charset="-128"/>
                <a:cs typeface="ＭＳ Ｐゴシック" pitchFamily="-108" charset="-128"/>
              </a:rPr>
              <a:t>This is an image taken with a GM APD biased above breakdown. The image is created by placing an air force target on top of the detector and illuminating with a light source. The image was taken with the detector at room temperature and exposed to ambient light levels. It was formed by summing 1000 expose sequences in which only one photon can be counted per sequence. The event flip-flop for each pixel is read out after each expose sequence and saved for later processing. The events generated by dark current are mitigated by setting a small exposure time in which the APDs are above breakdown and able to achieve a GM avalanche.</a:t>
            </a:r>
            <a:endParaRPr lang="en-US" dirty="0"/>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53</a:t>
            </a:fld>
            <a:endParaRPr lang="en-US"/>
          </a:p>
        </p:txBody>
      </p:sp>
    </p:spTree>
    <p:extLst>
      <p:ext uri="{BB962C8B-B14F-4D97-AF65-F5344CB8AC3E}">
        <p14:creationId xmlns:p14="http://schemas.microsoft.com/office/powerpoint/2010/main" val="39008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pitchFamily="-108" charset="-128"/>
                <a:cs typeface="ＭＳ Ｐゴシック" pitchFamily="-108" charset="-128"/>
              </a:rPr>
              <a:t>This is a plot of the anode current </a:t>
            </a:r>
            <a:r>
              <a:rPr lang="en-US" sz="1200" kern="1200" dirty="0" err="1" smtClean="0">
                <a:solidFill>
                  <a:schemeClr val="tx1"/>
                </a:solidFill>
                <a:effectLst/>
                <a:latin typeface="+mn-lt"/>
                <a:ea typeface="ＭＳ Ｐゴシック" pitchFamily="-108" charset="-128"/>
                <a:cs typeface="ＭＳ Ｐゴシック" pitchFamily="-108" charset="-128"/>
              </a:rPr>
              <a:t>vs</a:t>
            </a:r>
            <a:r>
              <a:rPr lang="en-US" sz="1200" kern="1200" dirty="0" smtClean="0">
                <a:solidFill>
                  <a:schemeClr val="tx1"/>
                </a:solidFill>
                <a:effectLst/>
                <a:latin typeface="+mn-lt"/>
                <a:ea typeface="ＭＳ Ｐゴシック" pitchFamily="-108" charset="-128"/>
                <a:cs typeface="ＭＳ Ｐゴシック" pitchFamily="-108" charset="-128"/>
              </a:rPr>
              <a:t> anode voltage and temperature. It shows the breakdown voltage of the GM APDs and how that breakdown voltage changes </a:t>
            </a:r>
            <a:r>
              <a:rPr lang="en-US" sz="1200" kern="1200" dirty="0" err="1" smtClean="0">
                <a:solidFill>
                  <a:schemeClr val="tx1"/>
                </a:solidFill>
                <a:effectLst/>
                <a:latin typeface="+mn-lt"/>
                <a:ea typeface="ＭＳ Ｐゴシック" pitchFamily="-108" charset="-128"/>
                <a:cs typeface="ＭＳ Ｐゴシック" pitchFamily="-108" charset="-128"/>
              </a:rPr>
              <a:t>vs</a:t>
            </a:r>
            <a:r>
              <a:rPr lang="en-US" sz="1200" kern="1200" dirty="0" smtClean="0">
                <a:solidFill>
                  <a:schemeClr val="tx1"/>
                </a:solidFill>
                <a:effectLst/>
                <a:latin typeface="+mn-lt"/>
                <a:ea typeface="ＭＳ Ｐゴシック" pitchFamily="-108" charset="-128"/>
                <a:cs typeface="ＭＳ Ｐゴシック" pitchFamily="-108" charset="-128"/>
              </a:rPr>
              <a:t> temperature. Breakdown happens when the anode current sharply increases denoting when the electric field is large enough to accelerate the electron hole pair to the point that they can achieve impact ionization. </a:t>
            </a:r>
            <a:endParaRPr lang="en-US" dirty="0"/>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54</a:t>
            </a:fld>
            <a:endParaRPr lang="en-US"/>
          </a:p>
        </p:txBody>
      </p:sp>
    </p:spTree>
    <p:extLst>
      <p:ext uri="{BB962C8B-B14F-4D97-AF65-F5344CB8AC3E}">
        <p14:creationId xmlns:p14="http://schemas.microsoft.com/office/powerpoint/2010/main" val="26288772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pitchFamily="-108" charset="-128"/>
                <a:cs typeface="ＭＳ Ｐゴシック" pitchFamily="-108" charset="-128"/>
              </a:rPr>
              <a:t>This plot shows the event probability </a:t>
            </a:r>
            <a:r>
              <a:rPr lang="en-US" sz="1200" kern="1200" dirty="0" err="1" smtClean="0">
                <a:solidFill>
                  <a:schemeClr val="tx1"/>
                </a:solidFill>
                <a:effectLst/>
                <a:latin typeface="+mn-lt"/>
                <a:ea typeface="ＭＳ Ｐゴシック" pitchFamily="-108" charset="-128"/>
                <a:cs typeface="ＭＳ Ｐゴシック" pitchFamily="-108" charset="-128"/>
              </a:rPr>
              <a:t>vs</a:t>
            </a:r>
            <a:r>
              <a:rPr lang="en-US" sz="1200" kern="1200" dirty="0" smtClean="0">
                <a:solidFill>
                  <a:schemeClr val="tx1"/>
                </a:solidFill>
                <a:effectLst/>
                <a:latin typeface="+mn-lt"/>
                <a:ea typeface="ＭＳ Ｐゴシック" pitchFamily="-108" charset="-128"/>
                <a:cs typeface="ＭＳ Ｐゴシック" pitchFamily="-108" charset="-128"/>
              </a:rPr>
              <a:t> increasing gate time for a number of pixels. Gate time is defined as the time in which the APDs are able to initiate an avalanche great enough to register and event in the readout circuit. Essentially it is the exposure time. We expect the event probability (i.e. the probability that an event will be generated in a given exposure time) to increase with gate time until the gate time is long enough that either the photon flux or dark current will always generate an event. At this point the pixel is saturated. The event probability due to dark current can be reduced by cooling the detector so that the photon flux has a much greater probability to generate an event. We have identified pixels with what looks like leakage current induced events. This behavior causes the event probability to sharply rise to 1 after a particular gate time. This is because the leakage current is linear, reproducible and will trigger an event when the accumulated charge passes the threshold point of the CMOS trigger circuit.</a:t>
            </a:r>
            <a:endParaRPr lang="en-US" dirty="0"/>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55</a:t>
            </a:fld>
            <a:endParaRPr lang="en-US"/>
          </a:p>
        </p:txBody>
      </p:sp>
    </p:spTree>
    <p:extLst>
      <p:ext uri="{BB962C8B-B14F-4D97-AF65-F5344CB8AC3E}">
        <p14:creationId xmlns:p14="http://schemas.microsoft.com/office/powerpoint/2010/main" val="19254602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a:xfrm>
            <a:off x="1190625" y="703263"/>
            <a:ext cx="4630738" cy="3473450"/>
          </a:xfrm>
          <a:ln/>
        </p:spPr>
      </p:sp>
      <p:sp>
        <p:nvSpPr>
          <p:cNvPr id="149507"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80" charset="-128"/>
              </a:rPr>
              <a:t>Previous testing results for HFF vs. LFF device dark count rate as a function of quench time.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TextEdit="1"/>
          </p:cNvSpPr>
          <p:nvPr>
            <p:ph type="sldImg"/>
          </p:nvPr>
        </p:nvSpPr>
        <p:spPr>
          <a:xfrm>
            <a:off x="1190625" y="703263"/>
            <a:ext cx="4630738" cy="3473450"/>
          </a:xfrm>
          <a:ln/>
        </p:spPr>
      </p:sp>
      <p:sp>
        <p:nvSpPr>
          <p:cNvPr id="151555"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00"/>
              </a:spcAft>
            </a:pPr>
            <a:r>
              <a:rPr lang="en-US" smtClean="0">
                <a:ea typeface="ＭＳ Ｐゴシック" pitchFamily="80" charset="-128"/>
              </a:rPr>
              <a:t>Self-retriggering occurs when photons are generated by the recombination of carriers in an avalanche and are absorbed in the device. This absorption liberates a carrier that induces another avalanche when the device is reset. These carriers have a high probability of causing immediate avalanches.</a:t>
            </a:r>
          </a:p>
          <a:p>
            <a:pPr algn="just">
              <a:spcAft>
                <a:spcPts val="600"/>
              </a:spcAft>
            </a:pPr>
            <a:r>
              <a:rPr lang="en-US" smtClean="0">
                <a:ea typeface="ＭＳ Ｐゴシック" pitchFamily="80" charset="-128"/>
              </a:rPr>
              <a:t>The number of events in the first bin represents all the cases in which the avalanche occurred while the arm pulse was held high. </a:t>
            </a:r>
          </a:p>
          <a:p>
            <a:pPr algn="just">
              <a:spcAft>
                <a:spcPts val="600"/>
              </a:spcAft>
            </a:pPr>
            <a:r>
              <a:rPr lang="en-US" smtClean="0">
                <a:ea typeface="ＭＳ Ｐゴシック" pitchFamily="80" charset="-128"/>
              </a:rPr>
              <a:t>Using a fit of the histogram (excluding the first bin), the fit is extrapolated back to the beginning of the arm pulse.</a:t>
            </a:r>
          </a:p>
          <a:p>
            <a:pPr algn="just">
              <a:spcAft>
                <a:spcPts val="600"/>
              </a:spcAft>
            </a:pPr>
            <a:r>
              <a:rPr lang="en-US" smtClean="0">
                <a:ea typeface="ＭＳ Ｐゴシック" pitchFamily="80" charset="-128"/>
              </a:rPr>
              <a:t>The discrepancy between the expected and actual counts represents the first-bin avalanches caused by self-retriggering.</a:t>
            </a:r>
          </a:p>
          <a:p>
            <a:pPr>
              <a:spcAft>
                <a:spcPts val="600"/>
              </a:spcAft>
            </a:pPr>
            <a:endParaRPr lang="en-US" smtClean="0">
              <a:ea typeface="ＭＳ Ｐゴシック" pitchFamily="80"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TextEdit="1"/>
          </p:cNvSpPr>
          <p:nvPr>
            <p:ph type="sldImg"/>
          </p:nvPr>
        </p:nvSpPr>
        <p:spPr>
          <a:ln/>
        </p:spPr>
      </p:sp>
      <p:sp>
        <p:nvSpPr>
          <p:cNvPr id="15769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section of the talk describes the imaging LIDAR detector project.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slide gives an introduction to LIDAR.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a:ln/>
        </p:spPr>
      </p:sp>
      <p:sp>
        <p:nvSpPr>
          <p:cNvPr id="9113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Outer space applications correspond to “Astrophysics”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TextEdit="1"/>
          </p:cNvSpPr>
          <p:nvPr>
            <p:ph type="sldImg"/>
          </p:nvPr>
        </p:nvSpPr>
        <p:spPr>
          <a:xfrm>
            <a:off x="1190625" y="703263"/>
            <a:ext cx="4630738" cy="3473450"/>
          </a:xfrm>
          <a:ln/>
        </p:spPr>
      </p:sp>
      <p:sp>
        <p:nvSpPr>
          <p:cNvPr id="159747"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mtClean="0">
                <a:ea typeface="ＭＳ Ｐゴシック" pitchFamily="80" charset="-128"/>
              </a:rPr>
              <a:t>A flash ladar system is like a flash camera, except the flash bulb is a laser that puts out short light pulses, and the pixel measures the arrival time of the light rather than its intensity.</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3970338" y="0"/>
            <a:ext cx="3040062"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0771" name="Rectangle 3"/>
          <p:cNvSpPr>
            <a:spLocks noChangeArrowheads="1"/>
          </p:cNvSpPr>
          <p:nvPr/>
        </p:nvSpPr>
        <p:spPr bwMode="auto">
          <a:xfrm>
            <a:off x="3970338" y="8831263"/>
            <a:ext cx="3040062"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412" tIns="0" rIns="19412" bIns="0" anchor="b"/>
          <a:lstStyle/>
          <a:p>
            <a:pPr algn="r" defTabSz="465138" eaLnBrk="0" hangingPunct="0"/>
            <a:r>
              <a:rPr lang="en-US" sz="1000" i="1"/>
              <a:t>1</a:t>
            </a:r>
          </a:p>
        </p:txBody>
      </p:sp>
      <p:sp>
        <p:nvSpPr>
          <p:cNvPr id="160772" name="Rectangle 4"/>
          <p:cNvSpPr>
            <a:spLocks noChangeArrowheads="1"/>
          </p:cNvSpPr>
          <p:nvPr/>
        </p:nvSpPr>
        <p:spPr bwMode="auto">
          <a:xfrm>
            <a:off x="0"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0773" name="Rectangle 5"/>
          <p:cNvSpPr>
            <a:spLocks noChangeArrowheads="1"/>
          </p:cNvSpP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0774" name="Rectangle 6"/>
          <p:cNvSpPr>
            <a:spLocks noChangeArrowheads="1"/>
          </p:cNvSpPr>
          <p:nvPr/>
        </p:nvSpPr>
        <p:spPr bwMode="auto">
          <a:xfrm>
            <a:off x="3968750" y="0"/>
            <a:ext cx="30416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0775" name="Rectangle 7"/>
          <p:cNvSpPr>
            <a:spLocks noChangeArrowheads="1"/>
          </p:cNvSpPr>
          <p:nvPr/>
        </p:nvSpPr>
        <p:spPr bwMode="auto">
          <a:xfrm>
            <a:off x="3968750" y="8831263"/>
            <a:ext cx="30416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412" tIns="0" rIns="19412" bIns="0" anchor="b"/>
          <a:lstStyle/>
          <a:p>
            <a:pPr algn="r" defTabSz="465138" eaLnBrk="0" hangingPunct="0"/>
            <a:r>
              <a:rPr lang="en-US" sz="1000" i="1"/>
              <a:t>1</a:t>
            </a:r>
          </a:p>
        </p:txBody>
      </p:sp>
      <p:sp>
        <p:nvSpPr>
          <p:cNvPr id="160776" name="Rectangle 8"/>
          <p:cNvSpPr>
            <a:spLocks noChangeArrowheads="1"/>
          </p:cNvSpPr>
          <p:nvPr/>
        </p:nvSpPr>
        <p:spPr bwMode="auto">
          <a:xfrm>
            <a:off x="0"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0777" name="Rectangle 9"/>
          <p:cNvSpPr>
            <a:spLocks noChangeArrowheads="1"/>
          </p:cNvSpP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0778" name="Rectangle 10"/>
          <p:cNvSpPr>
            <a:spLocks noGrp="1" noRot="1" noChangeAspect="1" noTextEdit="1"/>
          </p:cNvSpPr>
          <p:nvPr>
            <p:ph type="sldImg"/>
          </p:nvPr>
        </p:nvSpPr>
        <p:spPr>
          <a:xfrm>
            <a:off x="1190625" y="703263"/>
            <a:ext cx="4630738" cy="3473450"/>
          </a:xfrm>
          <a:ln cap="flat">
            <a:solidFill>
              <a:schemeClr val="tx1"/>
            </a:solidFill>
          </a:ln>
        </p:spPr>
      </p:sp>
      <p:sp>
        <p:nvSpPr>
          <p:cNvPr id="160779" name="Rectangle 11"/>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06" tIns="45295" rIns="92206" bIns="45295"/>
          <a:lstStyle/>
          <a:p>
            <a:pPr algn="just" eaLnBrk="1" hangingPunct="1"/>
            <a:r>
              <a:rPr lang="en-US" smtClean="0">
                <a:ea typeface="ＭＳ Ｐゴシック" pitchFamily="80" charset="-128"/>
              </a:rPr>
              <a:t>This slide shows a photo of the Gen I ladar system, and a 3D image of a Chevy van taken by the Gen I at noontime on a sunny day.</a:t>
            </a:r>
          </a:p>
          <a:p>
            <a:pPr eaLnBrk="1" hangingPunct="1"/>
            <a:endParaRPr lang="en-US" smtClean="0">
              <a:ea typeface="ＭＳ Ｐゴシック" pitchFamily="80"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TextEdit="1"/>
          </p:cNvSpPr>
          <p:nvPr>
            <p:ph type="sldImg"/>
          </p:nvPr>
        </p:nvSpPr>
        <p:spPr>
          <a:xfrm>
            <a:off x="1190625" y="703263"/>
            <a:ext cx="4630738" cy="3473450"/>
          </a:xfrm>
          <a:ln/>
        </p:spPr>
      </p:sp>
      <p:sp>
        <p:nvSpPr>
          <p:cNvPr id="161795"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4400" eaLnBrk="1" hangingPunct="1">
              <a:spcBef>
                <a:spcPct val="0"/>
              </a:spcBef>
            </a:pPr>
            <a:r>
              <a:rPr lang="en-US" smtClean="0">
                <a:ea typeface="ＭＳ Ｐゴシック" pitchFamily="80" charset="-128"/>
              </a:rPr>
              <a:t>RIT and LL are funded to develop a LIDAR imaging detector for planetary missions. “QE” is a product of internal QE and probability of initiating Geiger mode avalanche; it does not assume anti-reflection coatings. </a:t>
            </a:r>
          </a:p>
          <a:p>
            <a:pPr algn="just" defTabSz="914400" eaLnBrk="1" hangingPunct="1">
              <a:spcBef>
                <a:spcPct val="0"/>
              </a:spcBef>
            </a:pPr>
            <a:endParaRPr lang="en-US" smtClean="0">
              <a:ea typeface="ＭＳ Ｐゴシック" pitchFamily="80"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3970338" y="0"/>
            <a:ext cx="3040062"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0771" name="Rectangle 3"/>
          <p:cNvSpPr>
            <a:spLocks noChangeArrowheads="1"/>
          </p:cNvSpPr>
          <p:nvPr/>
        </p:nvSpPr>
        <p:spPr bwMode="auto">
          <a:xfrm>
            <a:off x="3970338" y="8831263"/>
            <a:ext cx="3040062"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412" tIns="0" rIns="19412" bIns="0" anchor="b"/>
          <a:lstStyle/>
          <a:p>
            <a:pPr algn="r" defTabSz="465138" eaLnBrk="0" hangingPunct="0"/>
            <a:r>
              <a:rPr lang="en-US" sz="1000" i="1"/>
              <a:t>1</a:t>
            </a:r>
          </a:p>
        </p:txBody>
      </p:sp>
      <p:sp>
        <p:nvSpPr>
          <p:cNvPr id="160772" name="Rectangle 4"/>
          <p:cNvSpPr>
            <a:spLocks noChangeArrowheads="1"/>
          </p:cNvSpPr>
          <p:nvPr/>
        </p:nvSpPr>
        <p:spPr bwMode="auto">
          <a:xfrm>
            <a:off x="0"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0773" name="Rectangle 5"/>
          <p:cNvSpPr>
            <a:spLocks noChangeArrowheads="1"/>
          </p:cNvSpP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0774" name="Rectangle 6"/>
          <p:cNvSpPr>
            <a:spLocks noChangeArrowheads="1"/>
          </p:cNvSpPr>
          <p:nvPr/>
        </p:nvSpPr>
        <p:spPr bwMode="auto">
          <a:xfrm>
            <a:off x="3968750" y="0"/>
            <a:ext cx="30416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0775" name="Rectangle 7"/>
          <p:cNvSpPr>
            <a:spLocks noChangeArrowheads="1"/>
          </p:cNvSpPr>
          <p:nvPr/>
        </p:nvSpPr>
        <p:spPr bwMode="auto">
          <a:xfrm>
            <a:off x="3968750" y="8831263"/>
            <a:ext cx="30416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412" tIns="0" rIns="19412" bIns="0" anchor="b"/>
          <a:lstStyle/>
          <a:p>
            <a:pPr algn="r" defTabSz="465138" eaLnBrk="0" hangingPunct="0"/>
            <a:r>
              <a:rPr lang="en-US" sz="1000" i="1"/>
              <a:t>1</a:t>
            </a:r>
          </a:p>
        </p:txBody>
      </p:sp>
      <p:sp>
        <p:nvSpPr>
          <p:cNvPr id="160776" name="Rectangle 8"/>
          <p:cNvSpPr>
            <a:spLocks noChangeArrowheads="1"/>
          </p:cNvSpPr>
          <p:nvPr/>
        </p:nvSpPr>
        <p:spPr bwMode="auto">
          <a:xfrm>
            <a:off x="0"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0777" name="Rectangle 9"/>
          <p:cNvSpPr>
            <a:spLocks noChangeArrowheads="1"/>
          </p:cNvSpP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0778" name="Rectangle 10"/>
          <p:cNvSpPr>
            <a:spLocks noGrp="1" noRot="1" noChangeAspect="1" noTextEdit="1"/>
          </p:cNvSpPr>
          <p:nvPr>
            <p:ph type="sldImg"/>
          </p:nvPr>
        </p:nvSpPr>
        <p:spPr>
          <a:xfrm>
            <a:off x="1190625" y="703263"/>
            <a:ext cx="4630738" cy="3473450"/>
          </a:xfrm>
          <a:ln cap="flat">
            <a:solidFill>
              <a:schemeClr val="tx1"/>
            </a:solidFill>
          </a:ln>
        </p:spPr>
      </p:sp>
      <p:sp>
        <p:nvSpPr>
          <p:cNvPr id="160779" name="Rectangle 11"/>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06" tIns="45295" rIns="92206" bIns="45295"/>
          <a:lstStyle/>
          <a:p>
            <a:pPr algn="just" eaLnBrk="1" hangingPunct="1"/>
            <a:r>
              <a:rPr lang="en-US" smtClean="0">
                <a:ea typeface="ＭＳ Ｐゴシック" pitchFamily="80" charset="-128"/>
              </a:rPr>
              <a:t>This slide shows a photo of the Gen I ladar system, and a 3D image of a Chevy van taken by the Gen I at noontime on a sunny day.</a:t>
            </a:r>
          </a:p>
          <a:p>
            <a:pPr eaLnBrk="1" hangingPunct="1"/>
            <a:endParaRPr lang="en-US" smtClean="0">
              <a:ea typeface="ＭＳ Ｐゴシック" pitchFamily="80"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To</a:t>
            </a:r>
            <a:r>
              <a:rPr lang="en-US" baseline="0" dirty="0" smtClean="0"/>
              <a:t> simulate the radiation flux on the detector, relevant mission parameters need to chosen first. The 4 types of orbits are chosen based on the orbits for the proposed missions. </a:t>
            </a:r>
            <a:endParaRPr lang="en-US" dirty="0" smtClean="0"/>
          </a:p>
          <a:p>
            <a:r>
              <a:rPr lang="en-US" baseline="0" dirty="0" smtClean="0"/>
              <a:t>Based on </a:t>
            </a:r>
            <a:r>
              <a:rPr lang="en-US" baseline="0" smtClean="0"/>
              <a:t>the mission parameters</a:t>
            </a:r>
            <a:r>
              <a:rPr lang="en-US" baseline="0" dirty="0" smtClean="0"/>
              <a:t>, the trajectory over the life mission can be calculated. Using that information, radiation models can be used to calculate the flux on the detector. </a:t>
            </a:r>
            <a:endParaRPr lang="en-US" dirty="0"/>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64</a:t>
            </a:fld>
            <a:endParaRPr lang="en-US"/>
          </a:p>
        </p:txBody>
      </p:sp>
    </p:spTree>
    <p:extLst>
      <p:ext uri="{BB962C8B-B14F-4D97-AF65-F5344CB8AC3E}">
        <p14:creationId xmlns:p14="http://schemas.microsoft.com/office/powerpoint/2010/main" val="29366093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TextEdit="1"/>
          </p:cNvSpPr>
          <p:nvPr>
            <p:ph type="sldImg"/>
          </p:nvPr>
        </p:nvSpPr>
        <p:spPr>
          <a:ln/>
        </p:spPr>
      </p:sp>
      <p:sp>
        <p:nvSpPr>
          <p:cNvPr id="16281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concluding section summarizes future directions.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TextEdit="1"/>
          </p:cNvSpPr>
          <p:nvPr>
            <p:ph type="sldImg"/>
          </p:nvPr>
        </p:nvSpPr>
        <p:spPr>
          <a:ln/>
        </p:spPr>
      </p:sp>
      <p:sp>
        <p:nvSpPr>
          <p:cNvPr id="16384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In the near term, we want to make a working  zero noise detector. In the medium term, we want to deploy them into systems. In the long term, we want to exploit all properties of a photon.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To</a:t>
            </a:r>
            <a:r>
              <a:rPr lang="en-US" baseline="0" dirty="0" smtClean="0"/>
              <a:t> simulate the radiation flux on the detector, relevant mission parameters need to chosen first. The 4 types of orbits are chosen based on the orbits for the proposed missions. </a:t>
            </a:r>
            <a:endParaRPr lang="en-US" dirty="0" smtClean="0"/>
          </a:p>
          <a:p>
            <a:r>
              <a:rPr lang="en-US" baseline="0" dirty="0" smtClean="0"/>
              <a:t>Based on </a:t>
            </a:r>
            <a:r>
              <a:rPr lang="en-US" baseline="0" smtClean="0"/>
              <a:t>the mission parameters</a:t>
            </a:r>
            <a:r>
              <a:rPr lang="en-US" baseline="0" dirty="0" smtClean="0"/>
              <a:t>, the trajectory over the life mission can be calculated. Using that information, radiation models can be used to calculate the flux on the detector. </a:t>
            </a:r>
            <a:endParaRPr lang="en-US" dirty="0"/>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67</a:t>
            </a:fld>
            <a:endParaRPr lang="en-US"/>
          </a:p>
        </p:txBody>
      </p:sp>
    </p:spTree>
    <p:extLst>
      <p:ext uri="{BB962C8B-B14F-4D97-AF65-F5344CB8AC3E}">
        <p14:creationId xmlns:p14="http://schemas.microsoft.com/office/powerpoint/2010/main" val="29366093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TextEdit="1"/>
          </p:cNvSpPr>
          <p:nvPr>
            <p:ph type="sldImg"/>
          </p:nvPr>
        </p:nvSpPr>
        <p:spPr>
          <a:ln/>
        </p:spPr>
      </p:sp>
      <p:sp>
        <p:nvSpPr>
          <p:cNvPr id="16486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We are proposing an NSF center for single photon detectors.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TextEdit="1"/>
          </p:cNvSpPr>
          <p:nvPr>
            <p:ph type="sldImg"/>
          </p:nvPr>
        </p:nvSpPr>
        <p:spPr>
          <a:ln/>
        </p:spPr>
      </p:sp>
      <p:sp>
        <p:nvSpPr>
          <p:cNvPr id="16589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These are the partner organizations for the proposed center.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The atmosphere is turbulent, and it has a blurring effect on starlight. This movie shows the image of Alpha Orionis as seen through the atmosphere.</a:t>
            </a:r>
          </a:p>
        </p:txBody>
      </p:sp>
      <p:sp>
        <p:nvSpPr>
          <p:cNvPr id="9216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013249C7-9252-42BC-833B-D7B248F3976B}" type="slidenum">
              <a:rPr lang="en-US" sz="1200">
                <a:latin typeface="Calibri" pitchFamily="34" charset="0"/>
              </a:rPr>
              <a:pPr algn="r" eaLnBrk="1" hangingPunct="1"/>
              <a:t>7</a:t>
            </a:fld>
            <a:endParaRPr lang="en-US"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An adaptive optics system removes the blurring effects of the turbulent atmosphere. A deformable mirror adds aberrations to the beam that perfectly remove the aberrations from the atmosphere.</a:t>
            </a:r>
          </a:p>
        </p:txBody>
      </p:sp>
      <p:sp>
        <p:nvSpPr>
          <p:cNvPr id="9318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9B85D8D1-3939-493B-9345-5E558F11CD4E}" type="slidenum">
              <a:rPr lang="en-US" sz="1200">
                <a:latin typeface="Calibri" pitchFamily="34" charset="0"/>
              </a:rPr>
              <a:pPr algn="r" eaLnBrk="1" hangingPunct="1"/>
              <a:t>8</a:t>
            </a:fld>
            <a:endParaRPr lang="en-US" sz="12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A typical AO system will produce a much sharper point spread function, but only if the sampling frequency is much faster than the atmospheric perturbation frequency.</a:t>
            </a:r>
          </a:p>
        </p:txBody>
      </p:sp>
      <p:sp>
        <p:nvSpPr>
          <p:cNvPr id="9421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07E064C0-CE49-4FDF-89B5-42BD945B66BA}" type="slidenum">
              <a:rPr lang="en-US" sz="1200">
                <a:latin typeface="Calibri" pitchFamily="34" charset="0"/>
              </a:rPr>
              <a:pPr algn="r" eaLnBrk="1" hangingPunct="1"/>
              <a:t>9</a:t>
            </a:fld>
            <a:endParaRPr lang="en-US"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12"/>
          <p:cNvSpPr>
            <a:spLocks noChangeArrowheads="1"/>
          </p:cNvSpPr>
          <p:nvPr/>
        </p:nvSpPr>
        <p:spPr bwMode="auto">
          <a:xfrm>
            <a:off x="4371975" y="6346825"/>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fld id="{2ED5CDFA-A6E1-4482-B883-0503BF3F8A2D}" type="slidenum">
              <a:rPr lang="en-US" sz="1400" b="1">
                <a:solidFill>
                  <a:srgbClr val="898989"/>
                </a:solidFill>
              </a:rPr>
              <a:pPr defTabSz="914400"/>
              <a:t>‹#›</a:t>
            </a:fld>
            <a:endParaRPr lang="en-US" sz="1400" b="1">
              <a:solidFill>
                <a:srgbClr val="898989"/>
              </a:solidFill>
            </a:endParaRPr>
          </a:p>
        </p:txBody>
      </p:sp>
      <p:sp>
        <p:nvSpPr>
          <p:cNvPr id="5" name="Rectangle 15"/>
          <p:cNvSpPr>
            <a:spLocks noChangeArrowheads="1"/>
          </p:cNvSpPr>
          <p:nvPr userDrawn="1"/>
        </p:nvSpPr>
        <p:spPr bwMode="auto">
          <a:xfrm>
            <a:off x="457200" y="1316038"/>
            <a:ext cx="8235950" cy="101600"/>
          </a:xfrm>
          <a:prstGeom prst="rect">
            <a:avLst/>
          </a:prstGeom>
          <a:gradFill rotWithShape="1">
            <a:gsLst>
              <a:gs pos="0">
                <a:srgbClr val="E5BB4C">
                  <a:alpha val="75000"/>
                </a:srgbClr>
              </a:gs>
              <a:gs pos="100000">
                <a:srgbClr val="F8EED4">
                  <a:alpha val="73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ext Box 16"/>
          <p:cNvSpPr txBox="1">
            <a:spLocks noChangeArrowheads="1"/>
          </p:cNvSpPr>
          <p:nvPr userDrawn="1"/>
        </p:nvSpPr>
        <p:spPr bwMode="auto">
          <a:xfrm>
            <a:off x="76200" y="6067425"/>
            <a:ext cx="996950" cy="762000"/>
          </a:xfrm>
          <a:prstGeom prst="rect">
            <a:avLst/>
          </a:prstGeom>
          <a:noFill/>
          <a:ln>
            <a:noFill/>
          </a:ln>
          <a:effectLs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defRPr/>
            </a:pPr>
            <a:r>
              <a:rPr lang="en-US" sz="4400" smtClean="0">
                <a:latin typeface="Calibri" pitchFamily="34" charset="0"/>
              </a:rPr>
              <a:t>C</a:t>
            </a:r>
            <a:r>
              <a:rPr lang="en-US" sz="4400" i="1" smtClean="0">
                <a:latin typeface="Calibri" pitchFamily="34" charset="0"/>
              </a:rPr>
              <a:t>f</a:t>
            </a:r>
            <a:r>
              <a:rPr lang="en-US" sz="4400" smtClean="0">
                <a:latin typeface="Calibri" pitchFamily="34" charset="0"/>
              </a:rPr>
              <a:t>D</a:t>
            </a:r>
          </a:p>
        </p:txBody>
      </p:sp>
      <p:pic>
        <p:nvPicPr>
          <p:cNvPr id="7"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0413" y="6191250"/>
            <a:ext cx="612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28600"/>
            <a:ext cx="8229600" cy="1143000"/>
          </a:xfrm>
        </p:spPr>
        <p:txBody>
          <a:bodyPr anchor="ctr" anchorCtr="0"/>
          <a:lstStyle>
            <a:lvl1pPr algn="l">
              <a:defRPr>
                <a:solidFill>
                  <a:srgbClr val="642E2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064171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Rectangle 20"/>
          <p:cNvSpPr>
            <a:spLocks noChangeArrowheads="1"/>
          </p:cNvSpPr>
          <p:nvPr userDrawn="1"/>
        </p:nvSpPr>
        <p:spPr bwMode="auto">
          <a:xfrm>
            <a:off x="1588" y="3660775"/>
            <a:ext cx="9140825" cy="165100"/>
          </a:xfrm>
          <a:prstGeom prst="rect">
            <a:avLst/>
          </a:prstGeom>
          <a:gradFill rotWithShape="1">
            <a:gsLst>
              <a:gs pos="0">
                <a:srgbClr val="E5BB4C">
                  <a:alpha val="75000"/>
                </a:srgbClr>
              </a:gs>
              <a:gs pos="100000">
                <a:srgbClr val="F8EED4">
                  <a:alpha val="73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40510525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Rectangle 15"/>
          <p:cNvSpPr>
            <a:spLocks noChangeArrowheads="1"/>
          </p:cNvSpPr>
          <p:nvPr userDrawn="1"/>
        </p:nvSpPr>
        <p:spPr bwMode="auto">
          <a:xfrm>
            <a:off x="457200" y="1316038"/>
            <a:ext cx="8235950" cy="101600"/>
          </a:xfrm>
          <a:prstGeom prst="rect">
            <a:avLst/>
          </a:prstGeom>
          <a:gradFill rotWithShape="1">
            <a:gsLst>
              <a:gs pos="0">
                <a:srgbClr val="E5BB4C">
                  <a:alpha val="75000"/>
                </a:srgbClr>
              </a:gs>
              <a:gs pos="100000">
                <a:srgbClr val="F8EED4">
                  <a:alpha val="73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12"/>
          <p:cNvSpPr>
            <a:spLocks noChangeArrowheads="1"/>
          </p:cNvSpPr>
          <p:nvPr userDrawn="1"/>
        </p:nvSpPr>
        <p:spPr bwMode="auto">
          <a:xfrm>
            <a:off x="4371975" y="6346825"/>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fld id="{735F5039-9BAA-45A8-AE31-E01218B53BB5}" type="slidenum">
              <a:rPr lang="en-US" sz="1400" b="1">
                <a:solidFill>
                  <a:srgbClr val="898989"/>
                </a:solidFill>
              </a:rPr>
              <a:pPr defTabSz="914400"/>
              <a:t>‹#›</a:t>
            </a:fld>
            <a:endParaRPr lang="en-US" sz="1400" b="1">
              <a:solidFill>
                <a:srgbClr val="898989"/>
              </a:solidFill>
            </a:endParaRPr>
          </a:p>
        </p:txBody>
      </p:sp>
      <p:sp>
        <p:nvSpPr>
          <p:cNvPr id="7" name="Text Box 16"/>
          <p:cNvSpPr txBox="1">
            <a:spLocks noChangeArrowheads="1"/>
          </p:cNvSpPr>
          <p:nvPr userDrawn="1"/>
        </p:nvSpPr>
        <p:spPr bwMode="auto">
          <a:xfrm>
            <a:off x="76200" y="6067425"/>
            <a:ext cx="996950" cy="762000"/>
          </a:xfrm>
          <a:prstGeom prst="rect">
            <a:avLst/>
          </a:prstGeom>
          <a:noFill/>
          <a:ln>
            <a:noFill/>
          </a:ln>
          <a:effectLs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defRPr/>
            </a:pPr>
            <a:r>
              <a:rPr lang="en-US" sz="4400" smtClean="0">
                <a:latin typeface="Calibri" pitchFamily="34" charset="0"/>
              </a:rPr>
              <a:t>C</a:t>
            </a:r>
            <a:r>
              <a:rPr lang="en-US" sz="4400" i="1" smtClean="0">
                <a:latin typeface="Calibri" pitchFamily="34" charset="0"/>
              </a:rPr>
              <a:t>f</a:t>
            </a:r>
            <a:r>
              <a:rPr lang="en-US" sz="4400" smtClean="0">
                <a:latin typeface="Calibri" pitchFamily="34" charset="0"/>
              </a:rPr>
              <a:t>D</a:t>
            </a:r>
          </a:p>
        </p:txBody>
      </p:sp>
      <p:pic>
        <p:nvPicPr>
          <p:cNvPr id="8"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0413" y="6191250"/>
            <a:ext cx="612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p:nvPr>
        </p:nvSpPr>
        <p:spPr>
          <a:xfrm>
            <a:off x="457200" y="1600200"/>
            <a:ext cx="8235950" cy="4800600"/>
          </a:xfrm>
          <a:prstGeom prst="rect">
            <a:avLst/>
          </a:prstGeo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457200" y="228600"/>
            <a:ext cx="8229600" cy="1143000"/>
          </a:xfrm>
        </p:spPr>
        <p:txBody>
          <a:bodyPr anchor="ctr" anchorCtr="0"/>
          <a:lstStyle>
            <a:lvl1pPr algn="l">
              <a:defRPr>
                <a:solidFill>
                  <a:srgbClr val="642E2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566019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15"/>
          <p:cNvSpPr>
            <a:spLocks noChangeArrowheads="1"/>
          </p:cNvSpPr>
          <p:nvPr userDrawn="1"/>
        </p:nvSpPr>
        <p:spPr bwMode="auto">
          <a:xfrm>
            <a:off x="457200" y="1316038"/>
            <a:ext cx="8235950" cy="101600"/>
          </a:xfrm>
          <a:prstGeom prst="rect">
            <a:avLst/>
          </a:prstGeom>
          <a:gradFill rotWithShape="1">
            <a:gsLst>
              <a:gs pos="0">
                <a:srgbClr val="E5BB4C">
                  <a:alpha val="75000"/>
                </a:srgbClr>
              </a:gs>
              <a:gs pos="100000">
                <a:srgbClr val="F8EED4">
                  <a:alpha val="73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12"/>
          <p:cNvSpPr>
            <a:spLocks noChangeArrowheads="1"/>
          </p:cNvSpPr>
          <p:nvPr userDrawn="1"/>
        </p:nvSpPr>
        <p:spPr bwMode="auto">
          <a:xfrm>
            <a:off x="4371975" y="6346825"/>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fld id="{735F5039-9BAA-45A8-AE31-E01218B53BB5}" type="slidenum">
              <a:rPr lang="en-US" sz="1400" b="1">
                <a:solidFill>
                  <a:srgbClr val="898989"/>
                </a:solidFill>
              </a:rPr>
              <a:pPr defTabSz="914400"/>
              <a:t>‹#›</a:t>
            </a:fld>
            <a:endParaRPr lang="en-US" sz="1400" b="1">
              <a:solidFill>
                <a:srgbClr val="898989"/>
              </a:solidFill>
            </a:endParaRPr>
          </a:p>
        </p:txBody>
      </p:sp>
      <p:sp>
        <p:nvSpPr>
          <p:cNvPr id="7" name="Text Box 16"/>
          <p:cNvSpPr txBox="1">
            <a:spLocks noChangeArrowheads="1"/>
          </p:cNvSpPr>
          <p:nvPr userDrawn="1"/>
        </p:nvSpPr>
        <p:spPr bwMode="auto">
          <a:xfrm>
            <a:off x="76200" y="6067425"/>
            <a:ext cx="996950" cy="762000"/>
          </a:xfrm>
          <a:prstGeom prst="rect">
            <a:avLst/>
          </a:prstGeom>
          <a:noFill/>
          <a:ln>
            <a:noFill/>
          </a:ln>
          <a:effectLs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defRPr/>
            </a:pPr>
            <a:r>
              <a:rPr lang="en-US" sz="4400" smtClean="0">
                <a:latin typeface="Calibri" pitchFamily="34" charset="0"/>
              </a:rPr>
              <a:t>C</a:t>
            </a:r>
            <a:r>
              <a:rPr lang="en-US" sz="4400" i="1" smtClean="0">
                <a:latin typeface="Calibri" pitchFamily="34" charset="0"/>
              </a:rPr>
              <a:t>f</a:t>
            </a:r>
            <a:r>
              <a:rPr lang="en-US" sz="4400" smtClean="0">
                <a:latin typeface="Calibri" pitchFamily="34" charset="0"/>
              </a:rPr>
              <a:t>D</a:t>
            </a:r>
          </a:p>
        </p:txBody>
      </p:sp>
      <p:pic>
        <p:nvPicPr>
          <p:cNvPr id="8"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0413" y="6191250"/>
            <a:ext cx="612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457200" y="228600"/>
            <a:ext cx="8229600" cy="1143000"/>
          </a:xfrm>
        </p:spPr>
        <p:txBody>
          <a:bodyPr anchor="ctr" anchorCtr="0">
            <a:normAutofit/>
          </a:bodyPr>
          <a:lstStyle>
            <a:lvl1pPr algn="l">
              <a:defRPr>
                <a:solidFill>
                  <a:srgbClr val="642E2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676160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6844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C1CBDCE-D82A-4735-A602-17A5D4EE6A4C}" type="slidenum">
              <a:rPr lang="en-US"/>
              <a:pPr>
                <a:defRPr/>
              </a:pPr>
              <a:t>‹#›</a:t>
            </a:fld>
            <a:endParaRPr lang="en-US"/>
          </a:p>
        </p:txBody>
      </p:sp>
    </p:spTree>
    <p:extLst>
      <p:ext uri="{BB962C8B-B14F-4D97-AF65-F5344CB8AC3E}">
        <p14:creationId xmlns:p14="http://schemas.microsoft.com/office/powerpoint/2010/main" val="41133303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48FDC7BE-A97D-42D3-9FCD-C2783328A7D2}" type="slidenum">
              <a:rPr lang="en-US"/>
              <a:pPr>
                <a:defRPr/>
              </a:pPr>
              <a:t>‹#›</a:t>
            </a:fld>
            <a:endParaRPr lang="en-US"/>
          </a:p>
        </p:txBody>
      </p:sp>
    </p:spTree>
    <p:extLst>
      <p:ext uri="{BB962C8B-B14F-4D97-AF65-F5344CB8AC3E}">
        <p14:creationId xmlns:p14="http://schemas.microsoft.com/office/powerpoint/2010/main" val="3382242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4976427E-1B7F-4E35-81E3-522AF05A5477}" type="slidenum">
              <a:rPr lang="en-US"/>
              <a:pPr>
                <a:defRPr/>
              </a:pPr>
              <a:t>‹#›</a:t>
            </a:fld>
            <a:endParaRPr lang="en-US"/>
          </a:p>
        </p:txBody>
      </p:sp>
    </p:spTree>
    <p:extLst>
      <p:ext uri="{BB962C8B-B14F-4D97-AF65-F5344CB8AC3E}">
        <p14:creationId xmlns:p14="http://schemas.microsoft.com/office/powerpoint/2010/main" val="3650678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Image">
    <p:spTree>
      <p:nvGrpSpPr>
        <p:cNvPr id="1" name=""/>
        <p:cNvGrpSpPr/>
        <p:nvPr/>
      </p:nvGrpSpPr>
      <p:grpSpPr>
        <a:xfrm>
          <a:off x="0" y="0"/>
          <a:ext cx="0" cy="0"/>
          <a:chOff x="0" y="0"/>
          <a:chExt cx="0" cy="0"/>
        </a:xfrm>
      </p:grpSpPr>
      <p:sp>
        <p:nvSpPr>
          <p:cNvPr id="7" name="Rectangle 15"/>
          <p:cNvSpPr>
            <a:spLocks noChangeArrowheads="1"/>
          </p:cNvSpPr>
          <p:nvPr userDrawn="1"/>
        </p:nvSpPr>
        <p:spPr bwMode="auto">
          <a:xfrm>
            <a:off x="457200" y="1316038"/>
            <a:ext cx="8235950" cy="101600"/>
          </a:xfrm>
          <a:prstGeom prst="rect">
            <a:avLst/>
          </a:prstGeom>
          <a:gradFill rotWithShape="1">
            <a:gsLst>
              <a:gs pos="0">
                <a:srgbClr val="E5BB4C">
                  <a:alpha val="75000"/>
                </a:srgbClr>
              </a:gs>
              <a:gs pos="100000">
                <a:srgbClr val="F8EED4">
                  <a:alpha val="73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cs typeface="Calibri" pitchFamily="34" charset="0"/>
            </a:endParaRPr>
          </a:p>
        </p:txBody>
      </p:sp>
      <p:sp>
        <p:nvSpPr>
          <p:cNvPr id="8" name="Title 1"/>
          <p:cNvSpPr>
            <a:spLocks noGrp="1"/>
          </p:cNvSpPr>
          <p:nvPr>
            <p:ph type="title"/>
          </p:nvPr>
        </p:nvSpPr>
        <p:spPr>
          <a:xfrm>
            <a:off x="457200" y="228600"/>
            <a:ext cx="8229600" cy="1143000"/>
          </a:xfrm>
        </p:spPr>
        <p:txBody>
          <a:bodyPr anchor="ctr" anchorCtr="0">
            <a:normAutofit/>
          </a:bodyPr>
          <a:lstStyle>
            <a:lvl1pPr algn="l">
              <a:defRPr>
                <a:solidFill>
                  <a:srgbClr val="642E21"/>
                </a:solidFill>
                <a:latin typeface="Calibri" pitchFamily="34" charset="0"/>
                <a:cs typeface="Calibri" pitchFamily="34" charset="0"/>
              </a:defRPr>
            </a:lvl1pPr>
          </a:lstStyle>
          <a:p>
            <a:r>
              <a:rPr lang="en-US" dirty="0" smtClean="0"/>
              <a:t>Click to edit Master title style</a:t>
            </a:r>
            <a:endParaRPr lang="en-US" dirty="0"/>
          </a:p>
        </p:txBody>
      </p:sp>
      <p:sp>
        <p:nvSpPr>
          <p:cNvPr id="9" name="Rectangle 12"/>
          <p:cNvSpPr>
            <a:spLocks noChangeArrowheads="1"/>
          </p:cNvSpPr>
          <p:nvPr userDrawn="1"/>
        </p:nvSpPr>
        <p:spPr bwMode="auto">
          <a:xfrm>
            <a:off x="4371975" y="6346825"/>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fld id="{735F5039-9BAA-45A8-AE31-E01218B53BB5}" type="slidenum">
              <a:rPr lang="en-US" sz="1400" b="1">
                <a:solidFill>
                  <a:srgbClr val="898989"/>
                </a:solidFill>
              </a:rPr>
              <a:pPr defTabSz="914400"/>
              <a:t>‹#›</a:t>
            </a:fld>
            <a:endParaRPr lang="en-US" sz="1400" b="1">
              <a:solidFill>
                <a:srgbClr val="898989"/>
              </a:solidFill>
            </a:endParaRPr>
          </a:p>
        </p:txBody>
      </p:sp>
      <p:sp>
        <p:nvSpPr>
          <p:cNvPr id="10" name="Text Box 16"/>
          <p:cNvSpPr txBox="1">
            <a:spLocks noChangeArrowheads="1"/>
          </p:cNvSpPr>
          <p:nvPr userDrawn="1"/>
        </p:nvSpPr>
        <p:spPr bwMode="auto">
          <a:xfrm>
            <a:off x="76200" y="6067425"/>
            <a:ext cx="996950" cy="762000"/>
          </a:xfrm>
          <a:prstGeom prst="rect">
            <a:avLst/>
          </a:prstGeom>
          <a:noFill/>
          <a:ln>
            <a:noFill/>
          </a:ln>
          <a:effectLs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defRPr/>
            </a:pPr>
            <a:r>
              <a:rPr lang="en-US" sz="4400" smtClean="0">
                <a:latin typeface="Calibri" pitchFamily="34" charset="0"/>
              </a:rPr>
              <a:t>C</a:t>
            </a:r>
            <a:r>
              <a:rPr lang="en-US" sz="4400" i="1" smtClean="0">
                <a:latin typeface="Calibri" pitchFamily="34" charset="0"/>
              </a:rPr>
              <a:t>f</a:t>
            </a:r>
            <a:r>
              <a:rPr lang="en-US" sz="4400" smtClean="0">
                <a:latin typeface="Calibri" pitchFamily="34" charset="0"/>
              </a:rPr>
              <a:t>D</a:t>
            </a:r>
          </a:p>
        </p:txBody>
      </p:sp>
      <p:pic>
        <p:nvPicPr>
          <p:cNvPr id="11"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0413" y="6191250"/>
            <a:ext cx="612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11"/>
          <p:cNvSpPr>
            <a:spLocks noGrp="1"/>
          </p:cNvSpPr>
          <p:nvPr>
            <p:ph type="pic" sz="quarter" idx="10"/>
          </p:nvPr>
        </p:nvSpPr>
        <p:spPr>
          <a:xfrm>
            <a:off x="952500" y="1676400"/>
            <a:ext cx="7239000" cy="4343400"/>
          </a:xfrm>
          <a:prstGeom prst="rect">
            <a:avLst/>
          </a:prstGeom>
        </p:spPr>
        <p:txBody>
          <a:bodyPr/>
          <a:lstStyle/>
          <a:p>
            <a:endParaRPr lang="en-US"/>
          </a:p>
        </p:txBody>
      </p:sp>
    </p:spTree>
    <p:extLst>
      <p:ext uri="{BB962C8B-B14F-4D97-AF65-F5344CB8AC3E}">
        <p14:creationId xmlns:p14="http://schemas.microsoft.com/office/powerpoint/2010/main" val="85606445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EED4"/>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5" r:id="rId4"/>
    <p:sldLayoutId id="2147483908" r:id="rId5"/>
    <p:sldLayoutId id="2147483912" r:id="rId6"/>
    <p:sldLayoutId id="2147483913" r:id="rId7"/>
    <p:sldLayoutId id="2147483914" r:id="rId8"/>
    <p:sldLayoutId id="2147483916" r:id="rId9"/>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kern="1200">
          <a:solidFill>
            <a:schemeClr val="tx1"/>
          </a:solidFill>
          <a:latin typeface="Arial" pitchFamily="34" charset="0"/>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pitchFamily="34"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pitchFamily="34"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pitchFamily="34"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g"/><Relationship Id="rId1" Type="http://schemas.microsoft.com/office/2007/relationships/media" Target="../media/media2.mp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2.png"/><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14.png"/><Relationship Id="rId4"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5.png"/><Relationship Id="rId4"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6.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w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xml"/><Relationship Id="rId7" Type="http://schemas.openxmlformats.org/officeDocument/2006/relationships/image" Target="../media/image5.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emf"/><Relationship Id="rId4" Type="http://schemas.openxmlformats.org/officeDocument/2006/relationships/oleObject" Target="../embeddings/oleObject1.bin"/><Relationship Id="rId9" Type="http://schemas.openxmlformats.org/officeDocument/2006/relationships/image" Target="../media/image6.emf"/></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1.wmf"/><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62.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64.emf"/><Relationship Id="rId5" Type="http://schemas.openxmlformats.org/officeDocument/2006/relationships/package" Target="../embeddings/Microsoft_Word_Document1.docx"/><Relationship Id="rId4"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p:cNvSpPr>
          <p:nvPr/>
        </p:nvSpPr>
        <p:spPr bwMode="auto">
          <a:xfrm>
            <a:off x="1588" y="3863975"/>
            <a:ext cx="914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91440" rIns="457200"/>
          <a:lstStyle/>
          <a:p>
            <a:pPr eaLnBrk="0" hangingPunct="0">
              <a:lnSpc>
                <a:spcPts val="2500"/>
              </a:lnSpc>
            </a:pPr>
            <a:r>
              <a:rPr lang="en-US" sz="2800" dirty="0">
                <a:latin typeface="Calibri" pitchFamily="34" charset="0"/>
              </a:rPr>
              <a:t>Silicon Single Photon Imaging Detectors</a:t>
            </a:r>
            <a:br>
              <a:rPr lang="en-US" sz="2800" dirty="0">
                <a:latin typeface="Calibri" pitchFamily="34" charset="0"/>
              </a:rPr>
            </a:br>
            <a:r>
              <a:rPr lang="en-US" sz="2000" b="1" dirty="0">
                <a:solidFill>
                  <a:srgbClr val="642E21"/>
                </a:solidFill>
                <a:latin typeface="Calibri" pitchFamily="34" charset="0"/>
              </a:rPr>
              <a:t>Don Figer</a:t>
            </a:r>
            <a:r>
              <a:rPr lang="en-US" sz="2000" b="1" baseline="30000" dirty="0">
                <a:solidFill>
                  <a:srgbClr val="642E21"/>
                </a:solidFill>
                <a:latin typeface="Calibri" pitchFamily="34" charset="0"/>
              </a:rPr>
              <a:t>1</a:t>
            </a:r>
            <a:r>
              <a:rPr lang="en-US" sz="2000" b="1" dirty="0">
                <a:solidFill>
                  <a:srgbClr val="642E21"/>
                </a:solidFill>
                <a:latin typeface="Calibri" pitchFamily="34" charset="0"/>
              </a:rPr>
              <a:t> and Brian Aull</a:t>
            </a:r>
            <a:r>
              <a:rPr lang="en-US" sz="2000" b="1" baseline="30000" dirty="0">
                <a:solidFill>
                  <a:srgbClr val="642E21"/>
                </a:solidFill>
                <a:latin typeface="Calibri" pitchFamily="34" charset="0"/>
              </a:rPr>
              <a:t>2</a:t>
            </a:r>
            <a:r>
              <a:rPr lang="en-US" sz="2000" b="1" dirty="0">
                <a:solidFill>
                  <a:srgbClr val="642E21"/>
                </a:solidFill>
                <a:latin typeface="Calibri" pitchFamily="34" charset="0"/>
              </a:rPr>
              <a:t/>
            </a:r>
            <a:br>
              <a:rPr lang="en-US" sz="2000" b="1" dirty="0">
                <a:solidFill>
                  <a:srgbClr val="642E21"/>
                </a:solidFill>
                <a:latin typeface="Calibri" pitchFamily="34" charset="0"/>
              </a:rPr>
            </a:br>
            <a:endParaRPr lang="en-US" sz="2000" b="1" dirty="0">
              <a:solidFill>
                <a:srgbClr val="642E21"/>
              </a:solidFill>
              <a:latin typeface="Calibri" pitchFamily="34" charset="0"/>
            </a:endParaRPr>
          </a:p>
        </p:txBody>
      </p:sp>
      <p:pic>
        <p:nvPicPr>
          <p:cNvPr id="4099" name="Picture 3" descr="RIDL Logo transparent 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6022975"/>
            <a:ext cx="12985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7" descr="RIT 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150" y="6145213"/>
            <a:ext cx="90805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13"/>
          <p:cNvSpPr>
            <a:spLocks noChangeArrowheads="1"/>
          </p:cNvSpPr>
          <p:nvPr/>
        </p:nvSpPr>
        <p:spPr bwMode="auto">
          <a:xfrm>
            <a:off x="381000" y="5183188"/>
            <a:ext cx="59626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defTabSz="914400"/>
            <a:r>
              <a:rPr lang="en-US" sz="1400" baseline="30000" dirty="0">
                <a:solidFill>
                  <a:srgbClr val="642E21"/>
                </a:solidFill>
                <a:latin typeface="Calibri" pitchFamily="34" charset="0"/>
              </a:rPr>
              <a:t>1</a:t>
            </a:r>
            <a:r>
              <a:rPr lang="en-US" sz="1400" dirty="0">
                <a:solidFill>
                  <a:srgbClr val="642E21"/>
                </a:solidFill>
                <a:latin typeface="Calibri" pitchFamily="34" charset="0"/>
              </a:rPr>
              <a:t>Director, Center for Detectors, Rochester Imaging Detector Laboratory</a:t>
            </a:r>
          </a:p>
          <a:p>
            <a:pPr marL="457200" indent="-457200" defTabSz="914400"/>
            <a:r>
              <a:rPr lang="en-US" sz="1400" dirty="0">
                <a:solidFill>
                  <a:srgbClr val="642E21"/>
                </a:solidFill>
                <a:latin typeface="Calibri" pitchFamily="34" charset="0"/>
              </a:rPr>
              <a:t>Professor, College of Science, Astrophysical Sciences and Technology PhD Program, Microsystems PhD Program, Imaging Science</a:t>
            </a:r>
          </a:p>
          <a:p>
            <a:pPr marL="457200" indent="-457200" defTabSz="914400"/>
            <a:r>
              <a:rPr lang="en-US" sz="1400" baseline="30000" dirty="0">
                <a:solidFill>
                  <a:srgbClr val="642E21"/>
                </a:solidFill>
              </a:rPr>
              <a:t>2</a:t>
            </a:r>
            <a:r>
              <a:rPr lang="en-US" sz="1400" dirty="0">
                <a:solidFill>
                  <a:srgbClr val="642E21"/>
                </a:solidFill>
                <a:latin typeface="Calibri" pitchFamily="34" charset="0"/>
                <a:cs typeface="Calibri" pitchFamily="34" charset="0"/>
              </a:rPr>
              <a:t>Staff, MIT Lincoln Laboratory</a:t>
            </a:r>
          </a:p>
        </p:txBody>
      </p:sp>
      <p:pic>
        <p:nvPicPr>
          <p:cNvPr id="410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5475" y="5994400"/>
            <a:ext cx="7905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20"/>
          <p:cNvSpPr txBox="1">
            <a:spLocks noChangeArrowheads="1"/>
          </p:cNvSpPr>
          <p:nvPr/>
        </p:nvSpPr>
        <p:spPr bwMode="auto">
          <a:xfrm>
            <a:off x="76200" y="6067425"/>
            <a:ext cx="9969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4400">
                <a:latin typeface="Calibri" pitchFamily="34" charset="0"/>
              </a:rPr>
              <a:t>C</a:t>
            </a:r>
            <a:r>
              <a:rPr lang="en-US" sz="4400" i="1">
                <a:latin typeface="Calibri" pitchFamily="34" charset="0"/>
              </a:rPr>
              <a:t>f</a:t>
            </a:r>
            <a:r>
              <a:rPr lang="en-US" sz="4400">
                <a:latin typeface="Calibri" pitchFamily="34" charset="0"/>
              </a:rPr>
              <a:t>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Adaptive Optics Laser Guide Star</a:t>
            </a:r>
          </a:p>
        </p:txBody>
      </p:sp>
      <p:pic>
        <p:nvPicPr>
          <p:cNvPr id="13315" name="Picture 6" descr="las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943100"/>
            <a:ext cx="5715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galcen~1.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
            <a:ext cx="9067800" cy="6182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16386" name="Object 2"/>
          <p:cNvGraphicFramePr>
            <a:graphicFrameLocks/>
          </p:cNvGraphicFramePr>
          <p:nvPr/>
        </p:nvGraphicFramePr>
        <p:xfrm>
          <a:off x="2732088" y="1600200"/>
          <a:ext cx="4125912" cy="4125913"/>
        </p:xfrm>
        <a:graphic>
          <a:graphicData uri="http://schemas.openxmlformats.org/presentationml/2006/ole">
            <mc:AlternateContent xmlns:mc="http://schemas.openxmlformats.org/markup-compatibility/2006">
              <mc:Choice xmlns:v="urn:schemas-microsoft-com:vml" Requires="v">
                <p:oleObj spid="_x0000_s177154" name="Image" r:id="rId4" imgW="514014" imgH="514014" progId="">
                  <p:embed/>
                </p:oleObj>
              </mc:Choice>
              <mc:Fallback>
                <p:oleObj name="Image" r:id="rId4" imgW="514014" imgH="514014"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2088" y="1600200"/>
                        <a:ext cx="4125912" cy="412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7" name="Rectangle 3"/>
          <p:cNvSpPr>
            <a:spLocks noChangeArrowheads="1"/>
          </p:cNvSpPr>
          <p:nvPr/>
        </p:nvSpPr>
        <p:spPr bwMode="auto">
          <a:xfrm>
            <a:off x="685800" y="20478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0" hangingPunct="0"/>
            <a:r>
              <a:rPr lang="en-US" sz="3600">
                <a:solidFill>
                  <a:schemeClr val="bg1"/>
                </a:solidFill>
                <a:latin typeface="Calibri" pitchFamily="34" charset="0"/>
              </a:rPr>
              <a:t>Lick 3-m (1994)</a:t>
            </a:r>
          </a:p>
        </p:txBody>
      </p:sp>
      <p:sp>
        <p:nvSpPr>
          <p:cNvPr id="16388" name="Line 4"/>
          <p:cNvSpPr>
            <a:spLocks noChangeShapeType="1"/>
          </p:cNvSpPr>
          <p:nvPr/>
        </p:nvSpPr>
        <p:spPr bwMode="auto">
          <a:xfrm>
            <a:off x="779463" y="1066800"/>
            <a:ext cx="75850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867743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41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1931" y="1474152"/>
            <a:ext cx="4158951" cy="415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ChangeArrowheads="1"/>
          </p:cNvSpPr>
          <p:nvPr/>
        </p:nvSpPr>
        <p:spPr bwMode="auto">
          <a:xfrm>
            <a:off x="685800" y="20478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0" hangingPunct="0"/>
            <a:r>
              <a:rPr lang="en-US" sz="3600">
                <a:solidFill>
                  <a:schemeClr val="bg1"/>
                </a:solidFill>
                <a:latin typeface="Calibri" pitchFamily="34" charset="0"/>
              </a:rPr>
              <a:t>Keck 10-m (1997)</a:t>
            </a:r>
          </a:p>
        </p:txBody>
      </p:sp>
      <p:sp>
        <p:nvSpPr>
          <p:cNvPr id="17412" name="Line 4"/>
          <p:cNvSpPr>
            <a:spLocks noChangeShapeType="1"/>
          </p:cNvSpPr>
          <p:nvPr/>
        </p:nvSpPr>
        <p:spPr bwMode="auto">
          <a:xfrm>
            <a:off x="779463" y="1066800"/>
            <a:ext cx="75850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4283691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extLst>
              <p:ext uri="{D42A27DB-BD31-4B8C-83A1-F6EECF244321}">
                <p14:modId xmlns:p14="http://schemas.microsoft.com/office/powerpoint/2010/main" val="226817194"/>
              </p:ext>
            </p:extLst>
          </p:nvPr>
        </p:nvGraphicFramePr>
        <p:xfrm>
          <a:off x="2075433" y="1252670"/>
          <a:ext cx="5841535" cy="4885346"/>
        </p:xfrm>
        <a:graphic>
          <a:graphicData uri="http://schemas.openxmlformats.org/presentationml/2006/ole">
            <mc:AlternateContent xmlns:mc="http://schemas.openxmlformats.org/markup-compatibility/2006">
              <mc:Choice xmlns:v="urn:schemas-microsoft-com:vml" Requires="v">
                <p:oleObj spid="_x0000_s178178" name="Image" r:id="rId4" imgW="11309566" imgH="11309566" progId="">
                  <p:embed/>
                </p:oleObj>
              </mc:Choice>
              <mc:Fallback>
                <p:oleObj name="Image" r:id="rId4" imgW="11309566" imgH="1130956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8086" b="8086"/>
                      <a:stretch>
                        <a:fillRect/>
                      </a:stretch>
                    </p:blipFill>
                    <p:spPr bwMode="auto">
                      <a:xfrm>
                        <a:off x="2075433" y="1252670"/>
                        <a:ext cx="5841535" cy="4885346"/>
                      </a:xfrm>
                      <a:prstGeom prst="rect">
                        <a:avLst/>
                      </a:prstGeom>
                      <a:noFill/>
                      <a:ln>
                        <a:noFill/>
                      </a:ln>
                      <a:effectLst/>
                      <a:extLst/>
                    </p:spPr>
                  </p:pic>
                </p:oleObj>
              </mc:Fallback>
            </mc:AlternateContent>
          </a:graphicData>
        </a:graphic>
      </p:graphicFrame>
      <p:sp>
        <p:nvSpPr>
          <p:cNvPr id="18435" name="Rectangle 3"/>
          <p:cNvSpPr>
            <a:spLocks noChangeArrowheads="1"/>
          </p:cNvSpPr>
          <p:nvPr/>
        </p:nvSpPr>
        <p:spPr bwMode="auto">
          <a:xfrm>
            <a:off x="685800" y="20478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0" hangingPunct="0"/>
            <a:r>
              <a:rPr lang="en-US" sz="3600">
                <a:solidFill>
                  <a:schemeClr val="bg1"/>
                </a:solidFill>
                <a:latin typeface="Calibri" pitchFamily="34" charset="0"/>
              </a:rPr>
              <a:t>HST/NICMOS (1997)</a:t>
            </a:r>
          </a:p>
        </p:txBody>
      </p:sp>
      <p:sp>
        <p:nvSpPr>
          <p:cNvPr id="18436" name="Line 4"/>
          <p:cNvSpPr>
            <a:spLocks noChangeShapeType="1"/>
          </p:cNvSpPr>
          <p:nvPr/>
        </p:nvSpPr>
        <p:spPr bwMode="auto">
          <a:xfrm>
            <a:off x="779463" y="1066800"/>
            <a:ext cx="75850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291453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685800" y="20478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0" hangingPunct="0"/>
            <a:r>
              <a:rPr lang="en-US" sz="3600">
                <a:solidFill>
                  <a:schemeClr val="bg1"/>
                </a:solidFill>
                <a:latin typeface="Calibri" pitchFamily="34" charset="0"/>
              </a:rPr>
              <a:t>VLT/AO (2002)</a:t>
            </a:r>
          </a:p>
        </p:txBody>
      </p:sp>
      <p:graphicFrame>
        <p:nvGraphicFramePr>
          <p:cNvPr id="19459" name="Object 3"/>
          <p:cNvGraphicFramePr>
            <a:graphicFrameLocks noChangeAspect="1"/>
          </p:cNvGraphicFramePr>
          <p:nvPr>
            <p:extLst>
              <p:ext uri="{D42A27DB-BD31-4B8C-83A1-F6EECF244321}">
                <p14:modId xmlns:p14="http://schemas.microsoft.com/office/powerpoint/2010/main" val="1940171011"/>
              </p:ext>
            </p:extLst>
          </p:nvPr>
        </p:nvGraphicFramePr>
        <p:xfrm>
          <a:off x="3570218" y="1718416"/>
          <a:ext cx="2916328" cy="3313483"/>
        </p:xfrm>
        <a:graphic>
          <a:graphicData uri="http://schemas.openxmlformats.org/presentationml/2006/ole">
            <mc:AlternateContent xmlns:mc="http://schemas.openxmlformats.org/markup-compatibility/2006">
              <mc:Choice xmlns:v="urn:schemas-microsoft-com:vml" Requires="v">
                <p:oleObj spid="_x0000_s179202" name="Image" r:id="rId4" imgW="8984116" imgH="9073067" progId="">
                  <p:embed/>
                </p:oleObj>
              </mc:Choice>
              <mc:Fallback>
                <p:oleObj name="Image" r:id="rId4" imgW="8984116" imgH="907306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0218" y="1718416"/>
                        <a:ext cx="2916328" cy="3313483"/>
                      </a:xfrm>
                      <a:prstGeom prst="rect">
                        <a:avLst/>
                      </a:prstGeom>
                      <a:noFill/>
                      <a:ln>
                        <a:noFill/>
                      </a:ln>
                      <a:effectLst/>
                      <a:extLst/>
                    </p:spPr>
                  </p:pic>
                </p:oleObj>
              </mc:Fallback>
            </mc:AlternateContent>
          </a:graphicData>
        </a:graphic>
      </p:graphicFrame>
      <p:sp>
        <p:nvSpPr>
          <p:cNvPr id="19460" name="Line 4"/>
          <p:cNvSpPr>
            <a:spLocks noChangeShapeType="1"/>
          </p:cNvSpPr>
          <p:nvPr/>
        </p:nvSpPr>
        <p:spPr bwMode="auto">
          <a:xfrm>
            <a:off x="779463" y="1066800"/>
            <a:ext cx="75850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5536741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85800" y="20478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0" hangingPunct="0"/>
            <a:r>
              <a:rPr lang="en-US" sz="3600">
                <a:solidFill>
                  <a:schemeClr val="bg1"/>
                </a:solidFill>
                <a:latin typeface="Calibri" pitchFamily="34" charset="0"/>
              </a:rPr>
              <a:t>Keck/LGSAO (2006)</a:t>
            </a:r>
          </a:p>
        </p:txBody>
      </p:sp>
      <p:sp>
        <p:nvSpPr>
          <p:cNvPr id="20483" name="Line 3"/>
          <p:cNvSpPr>
            <a:spLocks noChangeShapeType="1"/>
          </p:cNvSpPr>
          <p:nvPr/>
        </p:nvSpPr>
        <p:spPr bwMode="auto">
          <a:xfrm>
            <a:off x="779463" y="1066800"/>
            <a:ext cx="75850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0484" name="Picture 4" descr="n0100_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l="15410" t="1038" r="15410" b="1038"/>
          <a:stretch>
            <a:fillRect/>
          </a:stretch>
        </p:blipFill>
        <p:spPr bwMode="auto">
          <a:xfrm>
            <a:off x="3509486" y="2127903"/>
            <a:ext cx="2219802" cy="26354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8362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Spatial Resolution</a:t>
            </a:r>
          </a:p>
        </p:txBody>
      </p:sp>
      <p:pic>
        <p:nvPicPr>
          <p:cNvPr id="21507"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84313"/>
            <a:ext cx="685800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IR Wavefront Sensor Sensitivity</a:t>
            </a:r>
          </a:p>
        </p:txBody>
      </p:sp>
      <p:pic>
        <p:nvPicPr>
          <p:cNvPr id="225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5" y="1874838"/>
            <a:ext cx="7931150"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IR Wavefront Sensor Goals</a:t>
            </a:r>
          </a:p>
        </p:txBody>
      </p:sp>
      <p:pic>
        <p:nvPicPr>
          <p:cNvPr id="23555" name="Picture 4"/>
          <p:cNvPicPr>
            <a:picLocks noChangeAspect="1" noChangeArrowheads="1"/>
          </p:cNvPicPr>
          <p:nvPr/>
        </p:nvPicPr>
        <p:blipFill>
          <a:blip r:embed="rId3">
            <a:extLst>
              <a:ext uri="{28A0092B-C50C-407E-A947-70E740481C1C}">
                <a14:useLocalDpi xmlns:a14="http://schemas.microsoft.com/office/drawing/2010/main" val="0"/>
              </a:ext>
            </a:extLst>
          </a:blip>
          <a:srcRect l="44673"/>
          <a:stretch>
            <a:fillRect/>
          </a:stretch>
        </p:blipFill>
        <p:spPr bwMode="auto">
          <a:xfrm>
            <a:off x="2262188" y="1600200"/>
            <a:ext cx="4214812"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Outline</a:t>
            </a:r>
          </a:p>
        </p:txBody>
      </p:sp>
      <p:sp>
        <p:nvSpPr>
          <p:cNvPr id="757763"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mtClean="0">
                <a:latin typeface="Calibri" pitchFamily="34" charset="0"/>
              </a:rPr>
              <a:t>Motivation for Single Photon Detectors</a:t>
            </a:r>
          </a:p>
          <a:p>
            <a:pPr>
              <a:lnSpc>
                <a:spcPct val="90000"/>
              </a:lnSpc>
            </a:pPr>
            <a:r>
              <a:rPr lang="en-US" smtClean="0">
                <a:latin typeface="Calibri" pitchFamily="34" charset="0"/>
              </a:rPr>
              <a:t>Applications</a:t>
            </a:r>
          </a:p>
          <a:p>
            <a:pPr lvl="1">
              <a:lnSpc>
                <a:spcPct val="90000"/>
              </a:lnSpc>
            </a:pPr>
            <a:r>
              <a:rPr lang="en-US" smtClean="0">
                <a:latin typeface="Calibri" pitchFamily="34" charset="0"/>
              </a:rPr>
              <a:t>Inner Space: Biophotonics</a:t>
            </a:r>
          </a:p>
          <a:p>
            <a:pPr lvl="1">
              <a:lnSpc>
                <a:spcPct val="90000"/>
              </a:lnSpc>
            </a:pPr>
            <a:r>
              <a:rPr lang="en-US" smtClean="0">
                <a:latin typeface="Calibri" pitchFamily="34" charset="0"/>
              </a:rPr>
              <a:t>Outer Space: the Universe</a:t>
            </a:r>
          </a:p>
          <a:p>
            <a:pPr>
              <a:lnSpc>
                <a:spcPct val="90000"/>
              </a:lnSpc>
            </a:pPr>
            <a:r>
              <a:rPr lang="en-US" smtClean="0">
                <a:latin typeface="Calibri" pitchFamily="34" charset="0"/>
              </a:rPr>
              <a:t>Status of Current Projects</a:t>
            </a:r>
          </a:p>
          <a:p>
            <a:pPr lvl="1">
              <a:lnSpc>
                <a:spcPct val="90000"/>
              </a:lnSpc>
            </a:pPr>
            <a:r>
              <a:rPr lang="en-US" smtClean="0">
                <a:latin typeface="Calibri" pitchFamily="34" charset="0"/>
              </a:rPr>
              <a:t>photon-counting detector for astrophysics</a:t>
            </a:r>
          </a:p>
          <a:p>
            <a:pPr lvl="1">
              <a:lnSpc>
                <a:spcPct val="90000"/>
              </a:lnSpc>
            </a:pPr>
            <a:r>
              <a:rPr lang="en-US" smtClean="0">
                <a:latin typeface="Calibri" pitchFamily="34" charset="0"/>
              </a:rPr>
              <a:t>imaging LIDAR detector for planetary missions</a:t>
            </a:r>
          </a:p>
          <a:p>
            <a:pPr lvl="1">
              <a:lnSpc>
                <a:spcPct val="90000"/>
              </a:lnSpc>
            </a:pPr>
            <a:r>
              <a:rPr lang="en-US" smtClean="0">
                <a:latin typeface="Calibri" pitchFamily="34" charset="0"/>
              </a:rPr>
              <a:t>technology demonstration for exoplanet missions</a:t>
            </a:r>
          </a:p>
          <a:p>
            <a:pPr>
              <a:lnSpc>
                <a:spcPct val="90000"/>
              </a:lnSpc>
            </a:pPr>
            <a:r>
              <a:rPr lang="en-US" smtClean="0">
                <a:latin typeface="Calibri" pitchFamily="34" charset="0"/>
              </a:rPr>
              <a:t>Future Directions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76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776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776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76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776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776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7763">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577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Read Noise</a:t>
            </a: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482725"/>
            <a:ext cx="6554788"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Aperture vs. Read Noise</a:t>
            </a:r>
          </a:p>
        </p:txBody>
      </p:sp>
      <p:pic>
        <p:nvPicPr>
          <p:cNvPr id="525315" name="Picture 3"/>
          <p:cNvPicPr>
            <a:picLocks noChangeAspect="1" noChangeArrowheads="1"/>
          </p:cNvPicPr>
          <p:nvPr/>
        </p:nvPicPr>
        <p:blipFill>
          <a:blip r:embed="rId3">
            <a:extLst>
              <a:ext uri="{28A0092B-C50C-407E-A947-70E740481C1C}">
                <a14:useLocalDpi xmlns:a14="http://schemas.microsoft.com/office/drawing/2010/main" val="0"/>
              </a:ext>
            </a:extLst>
          </a:blip>
          <a:srcRect l="41727"/>
          <a:stretch>
            <a:fillRect/>
          </a:stretch>
        </p:blipFill>
        <p:spPr bwMode="auto">
          <a:xfrm>
            <a:off x="304800" y="1524000"/>
            <a:ext cx="4398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317" name="Picture 5" descr="fli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9812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734"/>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z="4000" smtClean="0">
                <a:solidFill>
                  <a:srgbClr val="642E21"/>
                </a:solidFill>
                <a:latin typeface="Calibri" pitchFamily="34" charset="0"/>
              </a:rPr>
              <a:t>Finding an “Earth”</a:t>
            </a:r>
          </a:p>
        </p:txBody>
      </p:sp>
      <p:pic>
        <p:nvPicPr>
          <p:cNvPr id="477926" name="Picture 7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1447800"/>
            <a:ext cx="6629400" cy="531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z="3600" smtClean="0">
                <a:solidFill>
                  <a:srgbClr val="642E21"/>
                </a:solidFill>
                <a:latin typeface="Calibri" pitchFamily="34" charset="0"/>
              </a:rPr>
              <a:t>Very Low Light Level - ExoPlanet Imaging</a:t>
            </a:r>
          </a:p>
        </p:txBody>
      </p:sp>
      <p:sp>
        <p:nvSpPr>
          <p:cNvPr id="28675" name="Rectangle 3"/>
          <p:cNvSpPr>
            <a:spLocks noGrp="1"/>
          </p:cNvSpPr>
          <p:nvPr>
            <p:ph type="body" idx="4294967295"/>
          </p:nvPr>
        </p:nvSpPr>
        <p:spPr bwMode="auto">
          <a:xfrm>
            <a:off x="457200" y="1600200"/>
            <a:ext cx="8229600" cy="1828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800" smtClean="0">
                <a:latin typeface="Calibri" pitchFamily="34" charset="0"/>
              </a:rPr>
              <a:t>The exposure time required to achieve SNR=1 is dramatically reduced for a zero read noise detector, as compared to detectors with state of the art read noise.</a:t>
            </a:r>
          </a:p>
        </p:txBody>
      </p:sp>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3" y="3400425"/>
            <a:ext cx="81692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Oval 5"/>
          <p:cNvSpPr>
            <a:spLocks noChangeArrowheads="1"/>
          </p:cNvSpPr>
          <p:nvPr/>
        </p:nvSpPr>
        <p:spPr bwMode="auto">
          <a:xfrm>
            <a:off x="5638800" y="4038600"/>
            <a:ext cx="838200" cy="3810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78" name="Oval 6"/>
          <p:cNvSpPr>
            <a:spLocks noChangeArrowheads="1"/>
          </p:cNvSpPr>
          <p:nvPr/>
        </p:nvSpPr>
        <p:spPr bwMode="auto">
          <a:xfrm>
            <a:off x="5638800" y="4648200"/>
            <a:ext cx="838200" cy="3810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Hunt for Dark Energy</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l="6810" r="6810"/>
          <a:stretch>
            <a:fillRect/>
          </a:stretch>
        </p:blipFill>
        <p:spPr bwMode="auto">
          <a:xfrm>
            <a:off x="165100" y="2019300"/>
            <a:ext cx="4349750"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3640138" y="6562725"/>
            <a:ext cx="186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7432">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r>
              <a:rPr lang="en-US" sz="1400">
                <a:latin typeface="Calibri" pitchFamily="34" charset="0"/>
              </a:rPr>
              <a:t>Brown 2007, PhD Thesis</a:t>
            </a:r>
          </a:p>
        </p:txBody>
      </p:sp>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l="5920" r="5920"/>
          <a:stretch>
            <a:fillRect/>
          </a:stretch>
        </p:blipFill>
        <p:spPr bwMode="auto">
          <a:xfrm>
            <a:off x="4572000" y="2019300"/>
            <a:ext cx="4343400"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p:cNvSpPr>
          <p:nvPr/>
        </p:nvSpPr>
        <p:spPr bwMode="auto">
          <a:xfrm>
            <a:off x="1588" y="4038600"/>
            <a:ext cx="914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91440" rIns="457200"/>
          <a:lstStyle/>
          <a:p>
            <a:pPr eaLnBrk="0" hangingPunct="0">
              <a:lnSpc>
                <a:spcPts val="2500"/>
              </a:lnSpc>
              <a:spcAft>
                <a:spcPct val="50000"/>
              </a:spcAft>
            </a:pPr>
            <a:r>
              <a:rPr lang="en-US" sz="2800" b="1">
                <a:latin typeface="Calibri" pitchFamily="34" charset="0"/>
              </a:rPr>
              <a:t>Inner Space Applications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mtClean="0">
                <a:latin typeface="Calibri" pitchFamily="34" charset="0"/>
              </a:rPr>
              <a:t>Some Inner Space Applications</a:t>
            </a:r>
          </a:p>
        </p:txBody>
      </p:sp>
      <p:sp>
        <p:nvSpPr>
          <p:cNvPr id="31747" name="Content Placeholder 1"/>
          <p:cNvSpPr>
            <a:spLocks noGrp="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mtClean="0"/>
          </a:p>
        </p:txBody>
      </p:sp>
      <p:pic>
        <p:nvPicPr>
          <p:cNvPr id="31748" name="Picture 3"/>
          <p:cNvPicPr>
            <a:picLocks noChangeAspect="1" noChangeArrowheads="1"/>
          </p:cNvPicPr>
          <p:nvPr/>
        </p:nvPicPr>
        <p:blipFill>
          <a:blip r:embed="rId3">
            <a:extLst>
              <a:ext uri="{28A0092B-C50C-407E-A947-70E740481C1C}">
                <a14:useLocalDpi xmlns:a14="http://schemas.microsoft.com/office/drawing/2010/main" val="0"/>
              </a:ext>
            </a:extLst>
          </a:blip>
          <a:srcRect l="5673" t="7362" r="5673"/>
          <a:stretch>
            <a:fillRect/>
          </a:stretch>
        </p:blipFill>
        <p:spPr bwMode="auto">
          <a:xfrm>
            <a:off x="409575" y="1447800"/>
            <a:ext cx="4205288"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p:cNvPicPr>
            <a:picLocks noChangeAspect="1" noChangeArrowheads="1"/>
          </p:cNvPicPr>
          <p:nvPr/>
        </p:nvPicPr>
        <p:blipFill>
          <a:blip r:embed="rId4">
            <a:extLst>
              <a:ext uri="{28A0092B-C50C-407E-A947-70E740481C1C}">
                <a14:useLocalDpi xmlns:a14="http://schemas.microsoft.com/office/drawing/2010/main" val="0"/>
              </a:ext>
            </a:extLst>
          </a:blip>
          <a:srcRect l="5725" t="7419" r="5725"/>
          <a:stretch>
            <a:fillRect/>
          </a:stretch>
        </p:blipFill>
        <p:spPr bwMode="auto">
          <a:xfrm>
            <a:off x="4492625" y="2406650"/>
            <a:ext cx="41941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descr="patient2"/>
          <p:cNvPicPr>
            <a:picLocks noChangeAspect="1" noChangeArrowheads="1"/>
          </p:cNvPicPr>
          <p:nvPr/>
        </p:nvPicPr>
        <p:blipFill>
          <a:blip r:embed="rId5">
            <a:extLst>
              <a:ext uri="{28A0092B-C50C-407E-A947-70E740481C1C}">
                <a14:useLocalDpi xmlns:a14="http://schemas.microsoft.com/office/drawing/2010/main" val="0"/>
              </a:ext>
            </a:extLst>
          </a:blip>
          <a:srcRect l="18182"/>
          <a:stretch>
            <a:fillRect/>
          </a:stretch>
        </p:blipFill>
        <p:spPr bwMode="auto">
          <a:xfrm>
            <a:off x="1752600" y="4648200"/>
            <a:ext cx="1828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6"/>
          <p:cNvSpPr txBox="1">
            <a:spLocks noChangeArrowheads="1"/>
          </p:cNvSpPr>
          <p:nvPr/>
        </p:nvSpPr>
        <p:spPr bwMode="auto">
          <a:xfrm>
            <a:off x="1965325" y="6319838"/>
            <a:ext cx="137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900" i="1"/>
              <a:t>breast cancer detection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Biophotonics</a:t>
            </a:r>
          </a:p>
        </p:txBody>
      </p:sp>
      <p:sp>
        <p:nvSpPr>
          <p:cNvPr id="32771"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Calibri" pitchFamily="34" charset="0"/>
              </a:rPr>
              <a:t>Using (~optical) photons for biomedical purposes</a:t>
            </a:r>
          </a:p>
          <a:p>
            <a:r>
              <a:rPr lang="en-US" smtClean="0">
                <a:latin typeface="Calibri" pitchFamily="34" charset="0"/>
              </a:rPr>
              <a:t>Applications</a:t>
            </a:r>
          </a:p>
          <a:p>
            <a:pPr lvl="1"/>
            <a:r>
              <a:rPr lang="en-US" smtClean="0">
                <a:latin typeface="Calibri" pitchFamily="34" charset="0"/>
              </a:rPr>
              <a:t>cognitive functioning</a:t>
            </a:r>
          </a:p>
          <a:p>
            <a:pPr lvl="1"/>
            <a:r>
              <a:rPr lang="en-US" smtClean="0">
                <a:latin typeface="Calibri" pitchFamily="34" charset="0"/>
              </a:rPr>
              <a:t>brain hematoma</a:t>
            </a:r>
          </a:p>
          <a:p>
            <a:pPr lvl="1"/>
            <a:r>
              <a:rPr lang="en-US" smtClean="0">
                <a:latin typeface="Calibri" pitchFamily="34" charset="0"/>
              </a:rPr>
              <a:t>breast cancer</a:t>
            </a:r>
          </a:p>
          <a:p>
            <a:pPr lvl="1"/>
            <a:r>
              <a:rPr lang="en-US" smtClean="0">
                <a:latin typeface="Calibri" pitchFamily="34" charset="0"/>
              </a:rPr>
              <a:t>neuron action potential</a:t>
            </a:r>
          </a:p>
          <a:p>
            <a:r>
              <a:rPr lang="en-US" smtClean="0">
                <a:latin typeface="Calibri" pitchFamily="34" charset="0"/>
              </a:rPr>
              <a:t>Hardware systems</a:t>
            </a:r>
          </a:p>
          <a:p>
            <a:pPr lvl="1"/>
            <a:endParaRPr lang="en-US" smtClean="0">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z="4000" smtClean="0">
                <a:solidFill>
                  <a:srgbClr val="642E21"/>
                </a:solidFill>
                <a:latin typeface="Calibri" pitchFamily="34" charset="0"/>
              </a:rPr>
              <a:t>Motivation for Optical Biophotonics</a:t>
            </a:r>
          </a:p>
        </p:txBody>
      </p:sp>
      <p:sp>
        <p:nvSpPr>
          <p:cNvPr id="33795"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Calibri" pitchFamily="34" charset="0"/>
              </a:rPr>
              <a:t>Alternate modalities</a:t>
            </a:r>
          </a:p>
          <a:p>
            <a:r>
              <a:rPr lang="en-US" smtClean="0">
                <a:latin typeface="Calibri" pitchFamily="34" charset="0"/>
              </a:rPr>
              <a:t>Low mass, cost, power, volume</a:t>
            </a:r>
          </a:p>
          <a:p>
            <a:r>
              <a:rPr lang="en-US" smtClean="0">
                <a:latin typeface="Calibri" pitchFamily="34" charset="0"/>
              </a:rPr>
              <a:t>Safe</a:t>
            </a:r>
          </a:p>
        </p:txBody>
      </p:sp>
      <p:grpSp>
        <p:nvGrpSpPr>
          <p:cNvPr id="2" name="Group 6"/>
          <p:cNvGrpSpPr>
            <a:grpSpLocks/>
          </p:cNvGrpSpPr>
          <p:nvPr/>
        </p:nvGrpSpPr>
        <p:grpSpPr bwMode="auto">
          <a:xfrm>
            <a:off x="4632325" y="3400425"/>
            <a:ext cx="4387850" cy="2312988"/>
            <a:chOff x="384" y="2584"/>
            <a:chExt cx="2764" cy="1551"/>
          </a:xfrm>
        </p:grpSpPr>
        <p:pic>
          <p:nvPicPr>
            <p:cNvPr id="33800" name="Picture 4"/>
            <p:cNvPicPr>
              <a:picLocks noChangeAspect="1" noChangeArrowheads="1"/>
            </p:cNvPicPr>
            <p:nvPr/>
          </p:nvPicPr>
          <p:blipFill>
            <a:blip r:embed="rId3">
              <a:extLst>
                <a:ext uri="{28A0092B-C50C-407E-A947-70E740481C1C}">
                  <a14:useLocalDpi xmlns:a14="http://schemas.microsoft.com/office/drawing/2010/main" val="0"/>
                </a:ext>
              </a:extLst>
            </a:blip>
            <a:srcRect b="24004"/>
            <a:stretch>
              <a:fillRect/>
            </a:stretch>
          </p:blipFill>
          <p:spPr bwMode="auto">
            <a:xfrm>
              <a:off x="384" y="2584"/>
              <a:ext cx="2764" cy="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5"/>
            <p:cNvSpPr txBox="1">
              <a:spLocks noChangeArrowheads="1"/>
            </p:cNvSpPr>
            <p:nvPr/>
          </p:nvSpPr>
          <p:spPr bwMode="auto">
            <a:xfrm>
              <a:off x="384" y="3931"/>
              <a:ext cx="11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endParaRPr lang="en-US" sz="1400"/>
            </a:p>
          </p:txBody>
        </p:sp>
      </p:grpSp>
      <p:grpSp>
        <p:nvGrpSpPr>
          <p:cNvPr id="3" name="Group 9"/>
          <p:cNvGrpSpPr>
            <a:grpSpLocks/>
          </p:cNvGrpSpPr>
          <p:nvPr/>
        </p:nvGrpSpPr>
        <p:grpSpPr bwMode="auto">
          <a:xfrm>
            <a:off x="82550" y="3400425"/>
            <a:ext cx="4429125" cy="2619375"/>
            <a:chOff x="52" y="1991"/>
            <a:chExt cx="2790" cy="1650"/>
          </a:xfrm>
        </p:grpSpPr>
        <p:pic>
          <p:nvPicPr>
            <p:cNvPr id="33798" name="Picture 7"/>
            <p:cNvPicPr>
              <a:picLocks noChangeAspect="1" noChangeArrowheads="1"/>
            </p:cNvPicPr>
            <p:nvPr/>
          </p:nvPicPr>
          <p:blipFill>
            <a:blip r:embed="rId4">
              <a:extLst>
                <a:ext uri="{28A0092B-C50C-407E-A947-70E740481C1C}">
                  <a14:useLocalDpi xmlns:a14="http://schemas.microsoft.com/office/drawing/2010/main" val="0"/>
                </a:ext>
              </a:extLst>
            </a:blip>
            <a:srcRect b="16002"/>
            <a:stretch>
              <a:fillRect/>
            </a:stretch>
          </p:blipFill>
          <p:spPr bwMode="auto">
            <a:xfrm>
              <a:off x="78" y="1991"/>
              <a:ext cx="2764" cy="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8"/>
            <p:cNvSpPr>
              <a:spLocks noChangeArrowheads="1"/>
            </p:cNvSpPr>
            <p:nvPr/>
          </p:nvSpPr>
          <p:spPr bwMode="auto">
            <a:xfrm>
              <a:off x="52" y="3449"/>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endParaRPr lang="en-US" sz="14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mtClean="0">
                <a:solidFill>
                  <a:srgbClr val="642E21"/>
                </a:solidFill>
                <a:latin typeface="Calibri" pitchFamily="34" charset="0"/>
              </a:rPr>
              <a:t>Ballistic Photons</a:t>
            </a:r>
          </a:p>
        </p:txBody>
      </p:sp>
      <p:pic>
        <p:nvPicPr>
          <p:cNvPr id="34819" name="Picture 3" descr="ctscan"/>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852488" y="2984500"/>
            <a:ext cx="2319337" cy="24717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p:cNvSpPr txBox="1">
            <a:spLocks noChangeArrowheads="1"/>
          </p:cNvSpPr>
          <p:nvPr/>
        </p:nvSpPr>
        <p:spPr bwMode="auto">
          <a:xfrm>
            <a:off x="3422650" y="1447800"/>
            <a:ext cx="221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latin typeface="Times" pitchFamily="84" charset="0"/>
              </a:rPr>
              <a:t>CT-scan  (x-ray)</a:t>
            </a:r>
          </a:p>
        </p:txBody>
      </p:sp>
      <p:grpSp>
        <p:nvGrpSpPr>
          <p:cNvPr id="34821" name="Group 5"/>
          <p:cNvGrpSpPr>
            <a:grpSpLocks/>
          </p:cNvGrpSpPr>
          <p:nvPr/>
        </p:nvGrpSpPr>
        <p:grpSpPr bwMode="auto">
          <a:xfrm>
            <a:off x="2351088" y="2495550"/>
            <a:ext cx="3716337" cy="3067050"/>
            <a:chOff x="1640" y="1203"/>
            <a:chExt cx="2812" cy="2320"/>
          </a:xfrm>
        </p:grpSpPr>
        <p:sp>
          <p:nvSpPr>
            <p:cNvPr id="34827" name="Oval 6"/>
            <p:cNvSpPr>
              <a:spLocks noChangeArrowheads="1"/>
            </p:cNvSpPr>
            <p:nvPr/>
          </p:nvSpPr>
          <p:spPr bwMode="auto">
            <a:xfrm>
              <a:off x="2256" y="1644"/>
              <a:ext cx="1488" cy="1488"/>
            </a:xfrm>
            <a:prstGeom prst="ellipse">
              <a:avLst/>
            </a:prstGeom>
            <a:solidFill>
              <a:srgbClr val="FFCC99"/>
            </a:solidFill>
            <a:ln w="9525">
              <a:solidFill>
                <a:schemeClr val="tx1"/>
              </a:solidFill>
              <a:round/>
              <a:headEnd/>
              <a:tailEnd/>
            </a:ln>
          </p:spPr>
          <p:txBody>
            <a:bodyPr wrap="none" anchor="ctr"/>
            <a:lstStyle/>
            <a:p>
              <a:pPr algn="ctr" defTabSz="914400"/>
              <a:endParaRPr lang="en-US" sz="2400">
                <a:latin typeface="Calibri" pitchFamily="34" charset="0"/>
              </a:endParaRPr>
            </a:p>
          </p:txBody>
        </p:sp>
        <p:sp>
          <p:nvSpPr>
            <p:cNvPr id="34828" name="Oval 7"/>
            <p:cNvSpPr>
              <a:spLocks noChangeArrowheads="1"/>
            </p:cNvSpPr>
            <p:nvPr/>
          </p:nvSpPr>
          <p:spPr bwMode="auto">
            <a:xfrm>
              <a:off x="2766" y="2154"/>
              <a:ext cx="348" cy="354"/>
            </a:xfrm>
            <a:prstGeom prst="ellipse">
              <a:avLst/>
            </a:prstGeom>
            <a:solidFill>
              <a:schemeClr val="folHlink"/>
            </a:solidFill>
            <a:ln w="9525">
              <a:solidFill>
                <a:schemeClr val="tx1"/>
              </a:solidFill>
              <a:round/>
              <a:headEnd/>
              <a:tailEnd/>
            </a:ln>
          </p:spPr>
          <p:txBody>
            <a:bodyPr wrap="none" anchor="ctr"/>
            <a:lstStyle/>
            <a:p>
              <a:pPr algn="ctr" defTabSz="914400"/>
              <a:endParaRPr lang="en-US" sz="2400">
                <a:latin typeface="Calibri" pitchFamily="34" charset="0"/>
              </a:endParaRPr>
            </a:p>
          </p:txBody>
        </p:sp>
        <p:sp>
          <p:nvSpPr>
            <p:cNvPr id="34829" name="Line 8"/>
            <p:cNvSpPr>
              <a:spLocks noChangeShapeType="1"/>
            </p:cNvSpPr>
            <p:nvPr/>
          </p:nvSpPr>
          <p:spPr bwMode="auto">
            <a:xfrm>
              <a:off x="2268" y="1488"/>
              <a:ext cx="264" cy="306"/>
            </a:xfrm>
            <a:prstGeom prst="line">
              <a:avLst/>
            </a:prstGeom>
            <a:noFill/>
            <a:ln w="76200">
              <a:solidFill>
                <a:srgbClr val="EF1F1D"/>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30" name="Line 9"/>
            <p:cNvSpPr>
              <a:spLocks noChangeShapeType="1"/>
            </p:cNvSpPr>
            <p:nvPr/>
          </p:nvSpPr>
          <p:spPr bwMode="auto">
            <a:xfrm flipV="1">
              <a:off x="2586" y="3060"/>
              <a:ext cx="120" cy="348"/>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831" name="Line 10"/>
            <p:cNvSpPr>
              <a:spLocks noChangeShapeType="1"/>
            </p:cNvSpPr>
            <p:nvPr/>
          </p:nvSpPr>
          <p:spPr bwMode="auto">
            <a:xfrm flipV="1">
              <a:off x="2946" y="3144"/>
              <a:ext cx="18" cy="330"/>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832" name="Line 11"/>
            <p:cNvSpPr>
              <a:spLocks noChangeShapeType="1"/>
            </p:cNvSpPr>
            <p:nvPr/>
          </p:nvSpPr>
          <p:spPr bwMode="auto">
            <a:xfrm flipH="1" flipV="1">
              <a:off x="3204" y="3102"/>
              <a:ext cx="126" cy="318"/>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833" name="Line 12"/>
            <p:cNvSpPr>
              <a:spLocks noChangeShapeType="1"/>
            </p:cNvSpPr>
            <p:nvPr/>
          </p:nvSpPr>
          <p:spPr bwMode="auto">
            <a:xfrm flipH="1" flipV="1">
              <a:off x="3444" y="2988"/>
              <a:ext cx="192" cy="288"/>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834" name="Line 13"/>
            <p:cNvSpPr>
              <a:spLocks noChangeShapeType="1"/>
            </p:cNvSpPr>
            <p:nvPr/>
          </p:nvSpPr>
          <p:spPr bwMode="auto">
            <a:xfrm flipH="1" flipV="1">
              <a:off x="3624" y="2826"/>
              <a:ext cx="282" cy="180"/>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835" name="Line 14"/>
            <p:cNvSpPr>
              <a:spLocks noChangeShapeType="1"/>
            </p:cNvSpPr>
            <p:nvPr/>
          </p:nvSpPr>
          <p:spPr bwMode="auto">
            <a:xfrm flipH="1" flipV="1">
              <a:off x="3714" y="2574"/>
              <a:ext cx="324" cy="114"/>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836" name="Arc 15"/>
            <p:cNvSpPr>
              <a:spLocks/>
            </p:cNvSpPr>
            <p:nvPr/>
          </p:nvSpPr>
          <p:spPr bwMode="auto">
            <a:xfrm rot="1454299" flipH="1">
              <a:off x="2226" y="1411"/>
              <a:ext cx="594" cy="587"/>
            </a:xfrm>
            <a:custGeom>
              <a:avLst/>
              <a:gdLst>
                <a:gd name="T0" fmla="*/ 0 w 21600"/>
                <a:gd name="T1" fmla="*/ 0 h 17905"/>
                <a:gd name="T2" fmla="*/ 0 w 21600"/>
                <a:gd name="T3" fmla="*/ 0 h 17905"/>
                <a:gd name="T4" fmla="*/ 0 w 21600"/>
                <a:gd name="T5" fmla="*/ 0 h 17905"/>
                <a:gd name="T6" fmla="*/ 0 60000 65536"/>
                <a:gd name="T7" fmla="*/ 0 60000 65536"/>
                <a:gd name="T8" fmla="*/ 0 60000 65536"/>
                <a:gd name="T9" fmla="*/ 0 w 21600"/>
                <a:gd name="T10" fmla="*/ 0 h 17905"/>
                <a:gd name="T11" fmla="*/ 21600 w 21600"/>
                <a:gd name="T12" fmla="*/ 17905 h 17905"/>
              </a:gdLst>
              <a:ahLst/>
              <a:cxnLst>
                <a:cxn ang="T6">
                  <a:pos x="T0" y="T1"/>
                </a:cxn>
                <a:cxn ang="T7">
                  <a:pos x="T2" y="T3"/>
                </a:cxn>
                <a:cxn ang="T8">
                  <a:pos x="T4" y="T5"/>
                </a:cxn>
              </a:cxnLst>
              <a:rect l="T9" t="T10" r="T11" b="T12"/>
              <a:pathLst>
                <a:path w="21600" h="17905" fill="none" extrusionOk="0">
                  <a:moveTo>
                    <a:pt x="12081" y="0"/>
                  </a:moveTo>
                  <a:cubicBezTo>
                    <a:pt x="18033" y="4015"/>
                    <a:pt x="21600" y="10725"/>
                    <a:pt x="21600" y="17905"/>
                  </a:cubicBezTo>
                </a:path>
                <a:path w="21600" h="17905" stroke="0" extrusionOk="0">
                  <a:moveTo>
                    <a:pt x="12081" y="0"/>
                  </a:moveTo>
                  <a:cubicBezTo>
                    <a:pt x="18033" y="4015"/>
                    <a:pt x="21600" y="10725"/>
                    <a:pt x="21600" y="17905"/>
                  </a:cubicBezTo>
                  <a:lnTo>
                    <a:pt x="0" y="17905"/>
                  </a:lnTo>
                  <a:lnTo>
                    <a:pt x="12081" y="0"/>
                  </a:lnTo>
                  <a:close/>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37" name="Arc 16"/>
            <p:cNvSpPr>
              <a:spLocks/>
            </p:cNvSpPr>
            <p:nvPr/>
          </p:nvSpPr>
          <p:spPr bwMode="auto">
            <a:xfrm rot="1727876" flipV="1">
              <a:off x="2645" y="2156"/>
              <a:ext cx="1097" cy="1314"/>
            </a:xfrm>
            <a:custGeom>
              <a:avLst/>
              <a:gdLst>
                <a:gd name="T0" fmla="*/ 0 w 27250"/>
                <a:gd name="T1" fmla="*/ 0 h 31046"/>
                <a:gd name="T2" fmla="*/ 0 w 27250"/>
                <a:gd name="T3" fmla="*/ 0 h 31046"/>
                <a:gd name="T4" fmla="*/ 0 w 27250"/>
                <a:gd name="T5" fmla="*/ 0 h 31046"/>
                <a:gd name="T6" fmla="*/ 0 60000 65536"/>
                <a:gd name="T7" fmla="*/ 0 60000 65536"/>
                <a:gd name="T8" fmla="*/ 0 60000 65536"/>
                <a:gd name="T9" fmla="*/ 0 w 27250"/>
                <a:gd name="T10" fmla="*/ 0 h 31046"/>
                <a:gd name="T11" fmla="*/ 27250 w 27250"/>
                <a:gd name="T12" fmla="*/ 31046 h 31046"/>
              </a:gdLst>
              <a:ahLst/>
              <a:cxnLst>
                <a:cxn ang="T6">
                  <a:pos x="T0" y="T1"/>
                </a:cxn>
                <a:cxn ang="T7">
                  <a:pos x="T2" y="T3"/>
                </a:cxn>
                <a:cxn ang="T8">
                  <a:pos x="T4" y="T5"/>
                </a:cxn>
              </a:cxnLst>
              <a:rect l="T9" t="T10" r="T11" b="T12"/>
              <a:pathLst>
                <a:path w="27250" h="31046" fill="none" extrusionOk="0">
                  <a:moveTo>
                    <a:pt x="0" y="752"/>
                  </a:moveTo>
                  <a:cubicBezTo>
                    <a:pt x="1841" y="252"/>
                    <a:pt x="3741" y="-1"/>
                    <a:pt x="5650" y="0"/>
                  </a:cubicBezTo>
                  <a:cubicBezTo>
                    <a:pt x="17579" y="0"/>
                    <a:pt x="27250" y="9670"/>
                    <a:pt x="27250" y="21600"/>
                  </a:cubicBezTo>
                  <a:cubicBezTo>
                    <a:pt x="27250" y="24872"/>
                    <a:pt x="26506" y="28102"/>
                    <a:pt x="25075" y="31046"/>
                  </a:cubicBezTo>
                </a:path>
                <a:path w="27250" h="31046" stroke="0" extrusionOk="0">
                  <a:moveTo>
                    <a:pt x="0" y="752"/>
                  </a:moveTo>
                  <a:cubicBezTo>
                    <a:pt x="1841" y="252"/>
                    <a:pt x="3741" y="-1"/>
                    <a:pt x="5650" y="0"/>
                  </a:cubicBezTo>
                  <a:cubicBezTo>
                    <a:pt x="17579" y="0"/>
                    <a:pt x="27250" y="9670"/>
                    <a:pt x="27250" y="21600"/>
                  </a:cubicBezTo>
                  <a:cubicBezTo>
                    <a:pt x="27250" y="24872"/>
                    <a:pt x="26506" y="28102"/>
                    <a:pt x="25075" y="31046"/>
                  </a:cubicBezTo>
                  <a:lnTo>
                    <a:pt x="5650" y="21600"/>
                  </a:lnTo>
                  <a:lnTo>
                    <a:pt x="0" y="752"/>
                  </a:lnTo>
                  <a:close/>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34838" name="Line 17"/>
            <p:cNvSpPr>
              <a:spLocks noChangeShapeType="1"/>
            </p:cNvSpPr>
            <p:nvPr/>
          </p:nvSpPr>
          <p:spPr bwMode="auto">
            <a:xfrm>
              <a:off x="2544" y="1812"/>
              <a:ext cx="162" cy="1236"/>
            </a:xfrm>
            <a:prstGeom prst="line">
              <a:avLst/>
            </a:prstGeom>
            <a:noFill/>
            <a:ln w="762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39" name="Line 18"/>
            <p:cNvSpPr>
              <a:spLocks noChangeShapeType="1"/>
            </p:cNvSpPr>
            <p:nvPr/>
          </p:nvSpPr>
          <p:spPr bwMode="auto">
            <a:xfrm>
              <a:off x="2562" y="1812"/>
              <a:ext cx="384" cy="1284"/>
            </a:xfrm>
            <a:prstGeom prst="line">
              <a:avLst/>
            </a:prstGeom>
            <a:noFill/>
            <a:ln w="762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40" name="Line 19"/>
            <p:cNvSpPr>
              <a:spLocks noChangeShapeType="1"/>
            </p:cNvSpPr>
            <p:nvPr/>
          </p:nvSpPr>
          <p:spPr bwMode="auto">
            <a:xfrm>
              <a:off x="2544" y="1794"/>
              <a:ext cx="624" cy="1272"/>
            </a:xfrm>
            <a:prstGeom prst="line">
              <a:avLst/>
            </a:prstGeom>
            <a:noFill/>
            <a:ln w="762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41" name="Line 20"/>
            <p:cNvSpPr>
              <a:spLocks noChangeShapeType="1"/>
            </p:cNvSpPr>
            <p:nvPr/>
          </p:nvSpPr>
          <p:spPr bwMode="auto">
            <a:xfrm>
              <a:off x="2532" y="1794"/>
              <a:ext cx="888" cy="1176"/>
            </a:xfrm>
            <a:prstGeom prst="line">
              <a:avLst/>
            </a:prstGeom>
            <a:noFill/>
            <a:ln w="762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42" name="Line 21"/>
            <p:cNvSpPr>
              <a:spLocks noChangeShapeType="1"/>
            </p:cNvSpPr>
            <p:nvPr/>
          </p:nvSpPr>
          <p:spPr bwMode="auto">
            <a:xfrm>
              <a:off x="2532" y="1806"/>
              <a:ext cx="1146" cy="744"/>
            </a:xfrm>
            <a:prstGeom prst="line">
              <a:avLst/>
            </a:prstGeom>
            <a:noFill/>
            <a:ln w="762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43" name="Line 22"/>
            <p:cNvSpPr>
              <a:spLocks noChangeShapeType="1"/>
            </p:cNvSpPr>
            <p:nvPr/>
          </p:nvSpPr>
          <p:spPr bwMode="auto">
            <a:xfrm>
              <a:off x="2526" y="1812"/>
              <a:ext cx="1056" cy="1014"/>
            </a:xfrm>
            <a:prstGeom prst="line">
              <a:avLst/>
            </a:prstGeom>
            <a:noFill/>
            <a:ln w="762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44" name="Text Box 23"/>
            <p:cNvSpPr txBox="1">
              <a:spLocks noChangeArrowheads="1"/>
            </p:cNvSpPr>
            <p:nvPr/>
          </p:nvSpPr>
          <p:spPr bwMode="auto">
            <a:xfrm>
              <a:off x="3482" y="3177"/>
              <a:ext cx="97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solidFill>
                    <a:schemeClr val="accent2"/>
                  </a:solidFill>
                  <a:latin typeface="Times" pitchFamily="84" charset="0"/>
                </a:rPr>
                <a:t>detectors</a:t>
              </a:r>
            </a:p>
          </p:txBody>
        </p:sp>
        <p:sp>
          <p:nvSpPr>
            <p:cNvPr id="34845" name="Text Box 24"/>
            <p:cNvSpPr txBox="1">
              <a:spLocks noChangeArrowheads="1"/>
            </p:cNvSpPr>
            <p:nvPr/>
          </p:nvSpPr>
          <p:spPr bwMode="auto">
            <a:xfrm>
              <a:off x="1640" y="1203"/>
              <a:ext cx="83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solidFill>
                    <a:srgbClr val="EF1F1D"/>
                  </a:solidFill>
                  <a:latin typeface="Times" pitchFamily="84" charset="0"/>
                </a:rPr>
                <a:t>sources</a:t>
              </a:r>
            </a:p>
          </p:txBody>
        </p:sp>
      </p:grpSp>
      <p:sp>
        <p:nvSpPr>
          <p:cNvPr id="34822" name="Text Box 25"/>
          <p:cNvSpPr txBox="1">
            <a:spLocks noChangeArrowheads="1"/>
          </p:cNvSpPr>
          <p:nvPr/>
        </p:nvSpPr>
        <p:spPr bwMode="auto">
          <a:xfrm>
            <a:off x="1506538" y="5791200"/>
            <a:ext cx="613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latin typeface="Times" pitchFamily="84" charset="0"/>
              </a:rPr>
              <a:t>scattering &lt;&lt; absorption </a:t>
            </a:r>
            <a:r>
              <a:rPr lang="en-US" sz="2400">
                <a:latin typeface="Times" pitchFamily="84" charset="0"/>
                <a:sym typeface="Symbol" pitchFamily="18" charset="2"/>
              </a:rPr>
              <a:t> paths = straight lines</a:t>
            </a:r>
          </a:p>
        </p:txBody>
      </p:sp>
      <p:pic>
        <p:nvPicPr>
          <p:cNvPr id="34823" name="Picture 26" descr="ct24m"/>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6276975" y="3014663"/>
            <a:ext cx="2028825" cy="2028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AutoShape 27"/>
          <p:cNvSpPr>
            <a:spLocks noChangeArrowheads="1"/>
          </p:cNvSpPr>
          <p:nvPr/>
        </p:nvSpPr>
        <p:spPr bwMode="auto">
          <a:xfrm>
            <a:off x="5453063" y="3367088"/>
            <a:ext cx="581025" cy="504825"/>
          </a:xfrm>
          <a:prstGeom prst="rightArrow">
            <a:avLst>
              <a:gd name="adj1" fmla="val 50000"/>
              <a:gd name="adj2" fmla="val 28774"/>
            </a:avLst>
          </a:prstGeom>
          <a:solidFill>
            <a:schemeClr val="hlink"/>
          </a:solidFill>
          <a:ln w="9525">
            <a:solidFill>
              <a:schemeClr val="tx1"/>
            </a:solidFill>
            <a:miter lim="800000"/>
            <a:headEnd/>
            <a:tailEnd/>
          </a:ln>
        </p:spPr>
        <p:txBody>
          <a:bodyPr wrap="none" anchor="ctr"/>
          <a:lstStyle/>
          <a:p>
            <a:pPr algn="ctr" defTabSz="914400"/>
            <a:endParaRPr lang="en-US" sz="2400">
              <a:latin typeface="Calibri" pitchFamily="34" charset="0"/>
            </a:endParaRPr>
          </a:p>
        </p:txBody>
      </p:sp>
      <p:sp>
        <p:nvSpPr>
          <p:cNvPr id="34825" name="Text Box 28"/>
          <p:cNvSpPr txBox="1">
            <a:spLocks noChangeArrowheads="1"/>
          </p:cNvSpPr>
          <p:nvPr/>
        </p:nvSpPr>
        <p:spPr bwMode="auto">
          <a:xfrm>
            <a:off x="4722813" y="2143125"/>
            <a:ext cx="19256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defTabSz="914400"/>
            <a:r>
              <a:rPr lang="en-US" sz="2400">
                <a:latin typeface="Times" pitchFamily="84" charset="0"/>
              </a:rPr>
              <a:t>numerical</a:t>
            </a:r>
          </a:p>
          <a:p>
            <a:pPr algn="ctr" defTabSz="914400"/>
            <a:r>
              <a:rPr lang="en-US" sz="2400">
                <a:latin typeface="Times" pitchFamily="84" charset="0"/>
              </a:rPr>
              <a:t>reconstruction</a:t>
            </a:r>
          </a:p>
        </p:txBody>
      </p:sp>
      <p:sp>
        <p:nvSpPr>
          <p:cNvPr id="34826" name="Text Box 29"/>
          <p:cNvSpPr txBox="1">
            <a:spLocks noChangeArrowheads="1"/>
          </p:cNvSpPr>
          <p:nvPr/>
        </p:nvSpPr>
        <p:spPr bwMode="auto">
          <a:xfrm>
            <a:off x="5373688" y="6356350"/>
            <a:ext cx="264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a:t>(courtesy F. Bevilacqua)</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p:cNvSpPr>
          <p:nvPr/>
        </p:nvSpPr>
        <p:spPr bwMode="auto">
          <a:xfrm>
            <a:off x="1588" y="4038600"/>
            <a:ext cx="914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91440" rIns="457200"/>
          <a:lstStyle/>
          <a:p>
            <a:pPr eaLnBrk="0" hangingPunct="0">
              <a:lnSpc>
                <a:spcPts val="2500"/>
              </a:lnSpc>
              <a:spcAft>
                <a:spcPct val="50000"/>
              </a:spcAft>
            </a:pPr>
            <a:r>
              <a:rPr lang="en-US" sz="2800" b="1">
                <a:latin typeface="Calibri" pitchFamily="34" charset="0"/>
              </a:rPr>
              <a:t>Motivation for Single Photon Detectors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z="4000" smtClean="0">
                <a:solidFill>
                  <a:srgbClr val="642E21"/>
                </a:solidFill>
                <a:latin typeface="Calibri" pitchFamily="34" charset="0"/>
              </a:rPr>
              <a:t>Scattered Photons</a:t>
            </a:r>
          </a:p>
        </p:txBody>
      </p:sp>
      <p:sp>
        <p:nvSpPr>
          <p:cNvPr id="35843" name="Text Box 3"/>
          <p:cNvSpPr txBox="1">
            <a:spLocks noChangeArrowheads="1"/>
          </p:cNvSpPr>
          <p:nvPr/>
        </p:nvSpPr>
        <p:spPr bwMode="auto">
          <a:xfrm>
            <a:off x="3505200" y="1600200"/>
            <a:ext cx="245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solidFill>
                  <a:srgbClr val="FF0000"/>
                </a:solidFill>
                <a:latin typeface="Calibri" pitchFamily="34" charset="0"/>
              </a:rPr>
              <a:t>near-infrared light</a:t>
            </a:r>
          </a:p>
        </p:txBody>
      </p:sp>
      <p:sp>
        <p:nvSpPr>
          <p:cNvPr id="35844" name="Oval 4"/>
          <p:cNvSpPr>
            <a:spLocks noChangeArrowheads="1"/>
          </p:cNvSpPr>
          <p:nvPr/>
        </p:nvSpPr>
        <p:spPr bwMode="auto">
          <a:xfrm>
            <a:off x="3394075" y="2720975"/>
            <a:ext cx="1966913" cy="1966913"/>
          </a:xfrm>
          <a:prstGeom prst="ellipse">
            <a:avLst/>
          </a:prstGeom>
          <a:solidFill>
            <a:srgbClr val="FFCC99"/>
          </a:solidFill>
          <a:ln w="9525">
            <a:solidFill>
              <a:schemeClr val="tx1"/>
            </a:solidFill>
            <a:round/>
            <a:headEnd/>
            <a:tailEnd/>
          </a:ln>
        </p:spPr>
        <p:txBody>
          <a:bodyPr wrap="none" anchor="ctr"/>
          <a:lstStyle/>
          <a:p>
            <a:pPr algn="ctr" defTabSz="914400"/>
            <a:endParaRPr lang="en-US" sz="2400">
              <a:latin typeface="Calibri" pitchFamily="34" charset="0"/>
            </a:endParaRPr>
          </a:p>
        </p:txBody>
      </p:sp>
      <p:sp>
        <p:nvSpPr>
          <p:cNvPr id="35845" name="Line 5"/>
          <p:cNvSpPr>
            <a:spLocks noChangeShapeType="1"/>
          </p:cNvSpPr>
          <p:nvPr/>
        </p:nvSpPr>
        <p:spPr bwMode="auto">
          <a:xfrm>
            <a:off x="3409950" y="2514600"/>
            <a:ext cx="349250" cy="404813"/>
          </a:xfrm>
          <a:prstGeom prst="line">
            <a:avLst/>
          </a:prstGeom>
          <a:noFill/>
          <a:ln w="76200">
            <a:solidFill>
              <a:srgbClr val="EF1F1D"/>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46" name="Line 6"/>
          <p:cNvSpPr>
            <a:spLocks noChangeShapeType="1"/>
          </p:cNvSpPr>
          <p:nvPr/>
        </p:nvSpPr>
        <p:spPr bwMode="auto">
          <a:xfrm flipV="1">
            <a:off x="3944938" y="4621213"/>
            <a:ext cx="157162" cy="460375"/>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5847" name="Line 7"/>
          <p:cNvSpPr>
            <a:spLocks noChangeShapeType="1"/>
          </p:cNvSpPr>
          <p:nvPr/>
        </p:nvSpPr>
        <p:spPr bwMode="auto">
          <a:xfrm flipH="1" flipV="1">
            <a:off x="4935538" y="4516438"/>
            <a:ext cx="254000" cy="381000"/>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5848" name="Line 8"/>
          <p:cNvSpPr>
            <a:spLocks noChangeShapeType="1"/>
          </p:cNvSpPr>
          <p:nvPr/>
        </p:nvSpPr>
        <p:spPr bwMode="auto">
          <a:xfrm flipH="1" flipV="1">
            <a:off x="5321300" y="3951288"/>
            <a:ext cx="427038" cy="150812"/>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5849" name="Arc 9"/>
          <p:cNvSpPr>
            <a:spLocks/>
          </p:cNvSpPr>
          <p:nvPr/>
        </p:nvSpPr>
        <p:spPr bwMode="auto">
          <a:xfrm rot="1454299" flipH="1">
            <a:off x="3354388" y="2413000"/>
            <a:ext cx="784225" cy="776288"/>
          </a:xfrm>
          <a:custGeom>
            <a:avLst/>
            <a:gdLst>
              <a:gd name="T0" fmla="*/ 2147483647 w 21600"/>
              <a:gd name="T1" fmla="*/ 0 h 17905"/>
              <a:gd name="T2" fmla="*/ 2147483647 w 21600"/>
              <a:gd name="T3" fmla="*/ 2147483647 h 17905"/>
              <a:gd name="T4" fmla="*/ 0 w 21600"/>
              <a:gd name="T5" fmla="*/ 2147483647 h 17905"/>
              <a:gd name="T6" fmla="*/ 0 60000 65536"/>
              <a:gd name="T7" fmla="*/ 0 60000 65536"/>
              <a:gd name="T8" fmla="*/ 0 60000 65536"/>
              <a:gd name="T9" fmla="*/ 0 w 21600"/>
              <a:gd name="T10" fmla="*/ 0 h 17905"/>
              <a:gd name="T11" fmla="*/ 21600 w 21600"/>
              <a:gd name="T12" fmla="*/ 17905 h 17905"/>
            </a:gdLst>
            <a:ahLst/>
            <a:cxnLst>
              <a:cxn ang="T6">
                <a:pos x="T0" y="T1"/>
              </a:cxn>
              <a:cxn ang="T7">
                <a:pos x="T2" y="T3"/>
              </a:cxn>
              <a:cxn ang="T8">
                <a:pos x="T4" y="T5"/>
              </a:cxn>
            </a:cxnLst>
            <a:rect l="T9" t="T10" r="T11" b="T12"/>
            <a:pathLst>
              <a:path w="21600" h="17905" fill="none" extrusionOk="0">
                <a:moveTo>
                  <a:pt x="12081" y="0"/>
                </a:moveTo>
                <a:cubicBezTo>
                  <a:pt x="18033" y="4015"/>
                  <a:pt x="21600" y="10725"/>
                  <a:pt x="21600" y="17905"/>
                </a:cubicBezTo>
              </a:path>
              <a:path w="21600" h="17905" stroke="0" extrusionOk="0">
                <a:moveTo>
                  <a:pt x="12081" y="0"/>
                </a:moveTo>
                <a:cubicBezTo>
                  <a:pt x="18033" y="4015"/>
                  <a:pt x="21600" y="10725"/>
                  <a:pt x="21600" y="17905"/>
                </a:cubicBezTo>
                <a:lnTo>
                  <a:pt x="0" y="17905"/>
                </a:lnTo>
                <a:lnTo>
                  <a:pt x="12081" y="0"/>
                </a:lnTo>
                <a:close/>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50" name="Arc 10"/>
          <p:cNvSpPr>
            <a:spLocks/>
          </p:cNvSpPr>
          <p:nvPr/>
        </p:nvSpPr>
        <p:spPr bwMode="auto">
          <a:xfrm rot="1727876" flipV="1">
            <a:off x="3908425" y="3398838"/>
            <a:ext cx="1449388" cy="1736725"/>
          </a:xfrm>
          <a:custGeom>
            <a:avLst/>
            <a:gdLst>
              <a:gd name="T0" fmla="*/ 0 w 27250"/>
              <a:gd name="T1" fmla="*/ 2147483647 h 31046"/>
              <a:gd name="T2" fmla="*/ 2147483647 w 27250"/>
              <a:gd name="T3" fmla="*/ 2147483647 h 31046"/>
              <a:gd name="T4" fmla="*/ 2147483647 w 27250"/>
              <a:gd name="T5" fmla="*/ 2147483647 h 31046"/>
              <a:gd name="T6" fmla="*/ 0 60000 65536"/>
              <a:gd name="T7" fmla="*/ 0 60000 65536"/>
              <a:gd name="T8" fmla="*/ 0 60000 65536"/>
              <a:gd name="T9" fmla="*/ 0 w 27250"/>
              <a:gd name="T10" fmla="*/ 0 h 31046"/>
              <a:gd name="T11" fmla="*/ 27250 w 27250"/>
              <a:gd name="T12" fmla="*/ 31046 h 31046"/>
            </a:gdLst>
            <a:ahLst/>
            <a:cxnLst>
              <a:cxn ang="T6">
                <a:pos x="T0" y="T1"/>
              </a:cxn>
              <a:cxn ang="T7">
                <a:pos x="T2" y="T3"/>
              </a:cxn>
              <a:cxn ang="T8">
                <a:pos x="T4" y="T5"/>
              </a:cxn>
            </a:cxnLst>
            <a:rect l="T9" t="T10" r="T11" b="T12"/>
            <a:pathLst>
              <a:path w="27250" h="31046" fill="none" extrusionOk="0">
                <a:moveTo>
                  <a:pt x="0" y="752"/>
                </a:moveTo>
                <a:cubicBezTo>
                  <a:pt x="1841" y="252"/>
                  <a:pt x="3741" y="-1"/>
                  <a:pt x="5650" y="0"/>
                </a:cubicBezTo>
                <a:cubicBezTo>
                  <a:pt x="17579" y="0"/>
                  <a:pt x="27250" y="9670"/>
                  <a:pt x="27250" y="21600"/>
                </a:cubicBezTo>
                <a:cubicBezTo>
                  <a:pt x="27250" y="24872"/>
                  <a:pt x="26506" y="28102"/>
                  <a:pt x="25075" y="31046"/>
                </a:cubicBezTo>
              </a:path>
              <a:path w="27250" h="31046" stroke="0" extrusionOk="0">
                <a:moveTo>
                  <a:pt x="0" y="752"/>
                </a:moveTo>
                <a:cubicBezTo>
                  <a:pt x="1841" y="252"/>
                  <a:pt x="3741" y="-1"/>
                  <a:pt x="5650" y="0"/>
                </a:cubicBezTo>
                <a:cubicBezTo>
                  <a:pt x="17579" y="0"/>
                  <a:pt x="27250" y="9670"/>
                  <a:pt x="27250" y="21600"/>
                </a:cubicBezTo>
                <a:cubicBezTo>
                  <a:pt x="27250" y="24872"/>
                  <a:pt x="26506" y="28102"/>
                  <a:pt x="25075" y="31046"/>
                </a:cubicBezTo>
                <a:lnTo>
                  <a:pt x="5650" y="21600"/>
                </a:lnTo>
                <a:lnTo>
                  <a:pt x="0" y="752"/>
                </a:lnTo>
                <a:close/>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35851" name="Text Box 11"/>
          <p:cNvSpPr txBox="1">
            <a:spLocks noChangeArrowheads="1"/>
          </p:cNvSpPr>
          <p:nvPr/>
        </p:nvSpPr>
        <p:spPr bwMode="auto">
          <a:xfrm>
            <a:off x="5032375" y="4805363"/>
            <a:ext cx="128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solidFill>
                  <a:schemeClr val="accent2"/>
                </a:solidFill>
                <a:latin typeface="Times" pitchFamily="84" charset="0"/>
              </a:rPr>
              <a:t>detectors</a:t>
            </a:r>
          </a:p>
        </p:txBody>
      </p:sp>
      <p:sp>
        <p:nvSpPr>
          <p:cNvPr id="35852" name="Text Box 12"/>
          <p:cNvSpPr txBox="1">
            <a:spLocks noChangeArrowheads="1"/>
          </p:cNvSpPr>
          <p:nvPr/>
        </p:nvSpPr>
        <p:spPr bwMode="auto">
          <a:xfrm>
            <a:off x="2611438" y="2093913"/>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solidFill>
                  <a:srgbClr val="EF1F1D"/>
                </a:solidFill>
                <a:latin typeface="Times" pitchFamily="84" charset="0"/>
              </a:rPr>
              <a:t>sources</a:t>
            </a:r>
          </a:p>
        </p:txBody>
      </p:sp>
      <p:sp>
        <p:nvSpPr>
          <p:cNvPr id="35853" name="Text Box 13"/>
          <p:cNvSpPr txBox="1">
            <a:spLocks noChangeArrowheads="1"/>
          </p:cNvSpPr>
          <p:nvPr/>
        </p:nvSpPr>
        <p:spPr bwMode="auto">
          <a:xfrm>
            <a:off x="877888" y="5351463"/>
            <a:ext cx="73898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defTabSz="914400"/>
            <a:r>
              <a:rPr lang="en-US" sz="2400">
                <a:latin typeface="Times" pitchFamily="84" charset="0"/>
              </a:rPr>
              <a:t>scattering &gt;&gt; absorption </a:t>
            </a:r>
            <a:r>
              <a:rPr lang="en-US" sz="2400">
                <a:latin typeface="Times" pitchFamily="84" charset="0"/>
                <a:sym typeface="Symbol" pitchFamily="18" charset="2"/>
              </a:rPr>
              <a:t> broad probability of paths</a:t>
            </a:r>
          </a:p>
          <a:p>
            <a:pPr algn="ctr" defTabSz="914400"/>
            <a:r>
              <a:rPr lang="en-US" sz="2400">
                <a:latin typeface="Times" pitchFamily="84" charset="0"/>
                <a:sym typeface="Symbol" pitchFamily="18" charset="2"/>
              </a:rPr>
              <a:t>		</a:t>
            </a:r>
          </a:p>
        </p:txBody>
      </p:sp>
      <p:sp>
        <p:nvSpPr>
          <p:cNvPr id="35854" name="AutoShape 14"/>
          <p:cNvSpPr>
            <a:spLocks noChangeArrowheads="1"/>
          </p:cNvSpPr>
          <p:nvPr/>
        </p:nvSpPr>
        <p:spPr bwMode="auto">
          <a:xfrm>
            <a:off x="5681663" y="3009900"/>
            <a:ext cx="581025" cy="504825"/>
          </a:xfrm>
          <a:prstGeom prst="rightArrow">
            <a:avLst>
              <a:gd name="adj1" fmla="val 50000"/>
              <a:gd name="adj2" fmla="val 28774"/>
            </a:avLst>
          </a:prstGeom>
          <a:solidFill>
            <a:schemeClr val="hlink"/>
          </a:solidFill>
          <a:ln w="9525">
            <a:solidFill>
              <a:schemeClr val="tx1"/>
            </a:solidFill>
            <a:miter lim="800000"/>
            <a:headEnd/>
            <a:tailEnd/>
          </a:ln>
        </p:spPr>
        <p:txBody>
          <a:bodyPr wrap="none" anchor="ctr"/>
          <a:lstStyle/>
          <a:p>
            <a:pPr algn="ctr" defTabSz="914400"/>
            <a:endParaRPr lang="en-US" sz="2400">
              <a:latin typeface="Calibri" pitchFamily="34" charset="0"/>
            </a:endParaRPr>
          </a:p>
        </p:txBody>
      </p:sp>
      <p:pic>
        <p:nvPicPr>
          <p:cNvPr id="35855" name="Picture 16" descr="arm_scat_b"/>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6742113" y="2719388"/>
            <a:ext cx="1792287" cy="1836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7" descr="arm_photo1"/>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341313" y="3011488"/>
            <a:ext cx="2516187" cy="177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7" name="Oval 18"/>
          <p:cNvSpPr>
            <a:spLocks noChangeArrowheads="1"/>
          </p:cNvSpPr>
          <p:nvPr/>
        </p:nvSpPr>
        <p:spPr bwMode="auto">
          <a:xfrm rot="-3461052">
            <a:off x="4171950" y="2559050"/>
            <a:ext cx="736600" cy="1835150"/>
          </a:xfrm>
          <a:prstGeom prst="ellipse">
            <a:avLst/>
          </a:prstGeom>
          <a:solidFill>
            <a:srgbClr val="FF7C80"/>
          </a:solidFill>
          <a:ln w="9525">
            <a:solidFill>
              <a:schemeClr val="tx1"/>
            </a:solidFill>
            <a:prstDash val="dash"/>
            <a:round/>
            <a:headEnd/>
            <a:tailEnd/>
          </a:ln>
        </p:spPr>
        <p:txBody>
          <a:bodyPr vert="eaVert" wrap="none" anchor="ctr"/>
          <a:lstStyle/>
          <a:p>
            <a:pPr algn="ctr" defTabSz="914400"/>
            <a:endParaRPr lang="en-US" sz="2400">
              <a:latin typeface="Calibri" pitchFamily="34" charset="0"/>
            </a:endParaRPr>
          </a:p>
        </p:txBody>
      </p:sp>
      <p:sp>
        <p:nvSpPr>
          <p:cNvPr id="35858" name="Oval 19"/>
          <p:cNvSpPr>
            <a:spLocks noChangeArrowheads="1"/>
          </p:cNvSpPr>
          <p:nvPr/>
        </p:nvSpPr>
        <p:spPr bwMode="auto">
          <a:xfrm rot="-2183870">
            <a:off x="3976688" y="2755900"/>
            <a:ext cx="736600" cy="1947863"/>
          </a:xfrm>
          <a:prstGeom prst="ellipse">
            <a:avLst/>
          </a:prstGeom>
          <a:solidFill>
            <a:srgbClr val="EF1F1D"/>
          </a:solidFill>
          <a:ln w="9525">
            <a:solidFill>
              <a:schemeClr val="tx1"/>
            </a:solidFill>
            <a:prstDash val="dash"/>
            <a:round/>
            <a:headEnd/>
            <a:tailEnd/>
          </a:ln>
        </p:spPr>
        <p:txBody>
          <a:bodyPr wrap="none" anchor="ctr"/>
          <a:lstStyle/>
          <a:p>
            <a:pPr algn="ctr" defTabSz="914400"/>
            <a:endParaRPr lang="en-US" sz="2400">
              <a:latin typeface="Calibri" pitchFamily="34" charset="0"/>
            </a:endParaRPr>
          </a:p>
        </p:txBody>
      </p:sp>
      <p:sp>
        <p:nvSpPr>
          <p:cNvPr id="35859" name="Oval 20"/>
          <p:cNvSpPr>
            <a:spLocks noChangeArrowheads="1"/>
          </p:cNvSpPr>
          <p:nvPr/>
        </p:nvSpPr>
        <p:spPr bwMode="auto">
          <a:xfrm rot="-752747">
            <a:off x="3600450" y="2925763"/>
            <a:ext cx="731838" cy="1704975"/>
          </a:xfrm>
          <a:prstGeom prst="ellipse">
            <a:avLst/>
          </a:prstGeom>
          <a:solidFill>
            <a:srgbClr val="99CCFF"/>
          </a:solidFill>
          <a:ln w="9525">
            <a:solidFill>
              <a:schemeClr val="tx1"/>
            </a:solidFill>
            <a:prstDash val="dash"/>
            <a:round/>
            <a:headEnd/>
            <a:tailEnd/>
          </a:ln>
        </p:spPr>
        <p:txBody>
          <a:bodyPr wrap="none" anchor="ctr"/>
          <a:lstStyle/>
          <a:p>
            <a:pPr algn="ctr" defTabSz="914400"/>
            <a:endParaRPr lang="en-US" sz="2400">
              <a:latin typeface="Calibri" pitchFamily="34" charset="0"/>
            </a:endParaRPr>
          </a:p>
        </p:txBody>
      </p:sp>
      <p:sp>
        <p:nvSpPr>
          <p:cNvPr id="35860" name="AutoShape 21"/>
          <p:cNvSpPr>
            <a:spLocks noChangeArrowheads="1"/>
          </p:cNvSpPr>
          <p:nvPr/>
        </p:nvSpPr>
        <p:spPr bwMode="auto">
          <a:xfrm rot="-5525835">
            <a:off x="3961607" y="2697956"/>
            <a:ext cx="685800" cy="1036637"/>
          </a:xfrm>
          <a:prstGeom prst="moon">
            <a:avLst>
              <a:gd name="adj" fmla="val 74463"/>
            </a:avLst>
          </a:prstGeom>
          <a:solidFill>
            <a:schemeClr val="folHlink"/>
          </a:solidFill>
          <a:ln w="9525">
            <a:solidFill>
              <a:schemeClr val="tx1"/>
            </a:solidFill>
            <a:prstDash val="dash"/>
            <a:miter lim="800000"/>
            <a:headEnd/>
            <a:tailEnd/>
          </a:ln>
        </p:spPr>
        <p:txBody>
          <a:bodyPr vert="eaVert" wrap="none" anchor="ctr"/>
          <a:lstStyle/>
          <a:p>
            <a:pPr algn="ctr" defTabSz="914400"/>
            <a:endParaRPr lang="en-US" sz="2400">
              <a:latin typeface="Calibri" pitchFamily="34" charset="0"/>
            </a:endParaRPr>
          </a:p>
        </p:txBody>
      </p:sp>
      <p:sp>
        <p:nvSpPr>
          <p:cNvPr id="35861" name="Oval 22"/>
          <p:cNvSpPr>
            <a:spLocks noChangeArrowheads="1"/>
          </p:cNvSpPr>
          <p:nvPr/>
        </p:nvSpPr>
        <p:spPr bwMode="auto">
          <a:xfrm>
            <a:off x="4076700" y="3128963"/>
            <a:ext cx="460375" cy="468312"/>
          </a:xfrm>
          <a:prstGeom prst="ellipse">
            <a:avLst/>
          </a:prstGeom>
          <a:solidFill>
            <a:schemeClr val="tx2"/>
          </a:solidFill>
          <a:ln w="9525">
            <a:solidFill>
              <a:schemeClr val="tx1"/>
            </a:solidFill>
            <a:round/>
            <a:headEnd/>
            <a:tailEnd/>
          </a:ln>
        </p:spPr>
        <p:txBody>
          <a:bodyPr wrap="none" anchor="ctr"/>
          <a:lstStyle/>
          <a:p>
            <a:pPr algn="ctr" defTabSz="914400" eaLnBrk="0" hangingPunct="0"/>
            <a:endParaRPr lang="en-US" sz="2400">
              <a:solidFill>
                <a:schemeClr val="tx2"/>
              </a:solidFill>
              <a:latin typeface="Times" pitchFamily="84" charset="0"/>
            </a:endParaRPr>
          </a:p>
        </p:txBody>
      </p:sp>
      <p:sp>
        <p:nvSpPr>
          <p:cNvPr id="35862" name="Line 23"/>
          <p:cNvSpPr>
            <a:spLocks noChangeShapeType="1"/>
          </p:cNvSpPr>
          <p:nvPr/>
        </p:nvSpPr>
        <p:spPr bwMode="auto">
          <a:xfrm flipH="1">
            <a:off x="4826000" y="2444750"/>
            <a:ext cx="131763" cy="382588"/>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5863" name="Rectangle 24"/>
          <p:cNvSpPr>
            <a:spLocks noChangeArrowheads="1"/>
          </p:cNvSpPr>
          <p:nvPr/>
        </p:nvSpPr>
        <p:spPr bwMode="auto">
          <a:xfrm>
            <a:off x="2495550" y="6553200"/>
            <a:ext cx="434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hangingPunct="0"/>
            <a:r>
              <a:rPr lang="en-US" sz="1400">
                <a:latin typeface="Calibri" pitchFamily="34" charset="0"/>
              </a:rPr>
              <a:t>http://www.medphys.ucl.ac.uk/research/borg/index.htm</a:t>
            </a:r>
          </a:p>
        </p:txBody>
      </p:sp>
      <p:sp>
        <p:nvSpPr>
          <p:cNvPr id="35864" name="Text Box 25"/>
          <p:cNvSpPr txBox="1">
            <a:spLocks noChangeArrowheads="1"/>
          </p:cNvSpPr>
          <p:nvPr/>
        </p:nvSpPr>
        <p:spPr bwMode="auto">
          <a:xfrm>
            <a:off x="5351463" y="6248400"/>
            <a:ext cx="264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a:t>(courtesy F. Bevilacqua)</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Diffuse Optical Imaging (Phantom)</a:t>
            </a:r>
          </a:p>
        </p:txBody>
      </p:sp>
      <p:sp>
        <p:nvSpPr>
          <p:cNvPr id="37891" name="Rectangle 3"/>
          <p:cNvSpPr>
            <a:spLocks noChangeArrowheads="1"/>
          </p:cNvSpPr>
          <p:nvPr/>
        </p:nvSpPr>
        <p:spPr bwMode="auto">
          <a:xfrm>
            <a:off x="0" y="1182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sz="2400"/>
          </a:p>
        </p:txBody>
      </p:sp>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1557338"/>
            <a:ext cx="45847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p:cNvSpPr txBox="1">
            <a:spLocks noChangeArrowheads="1"/>
          </p:cNvSpPr>
          <p:nvPr/>
        </p:nvSpPr>
        <p:spPr bwMode="auto">
          <a:xfrm>
            <a:off x="3390900" y="6583363"/>
            <a:ext cx="236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200">
                <a:latin typeface="Calibri" pitchFamily="34" charset="0"/>
              </a:rPr>
              <a:t>Konecky et al. 2008, Optics Express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4"/>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z="4000" smtClean="0">
                <a:solidFill>
                  <a:srgbClr val="642E21"/>
                </a:solidFill>
                <a:latin typeface="Calibri" pitchFamily="34" charset="0"/>
              </a:rPr>
              <a:t>Spectroscopy in Biological Tissue</a:t>
            </a:r>
          </a:p>
        </p:txBody>
      </p:sp>
      <p:sp>
        <p:nvSpPr>
          <p:cNvPr id="38915" name="Line 4"/>
          <p:cNvSpPr>
            <a:spLocks noChangeShapeType="1"/>
          </p:cNvSpPr>
          <p:nvPr/>
        </p:nvSpPr>
        <p:spPr bwMode="auto">
          <a:xfrm>
            <a:off x="3028950" y="2054225"/>
            <a:ext cx="442913"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916" name="Text Box 5"/>
          <p:cNvSpPr txBox="1">
            <a:spLocks noChangeArrowheads="1"/>
          </p:cNvSpPr>
          <p:nvPr/>
        </p:nvSpPr>
        <p:spPr bwMode="auto">
          <a:xfrm>
            <a:off x="3451225" y="1885950"/>
            <a:ext cx="666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a:t>DNA</a:t>
            </a:r>
          </a:p>
        </p:txBody>
      </p:sp>
      <p:sp>
        <p:nvSpPr>
          <p:cNvPr id="38917" name="Text Box 6"/>
          <p:cNvSpPr txBox="1">
            <a:spLocks noChangeArrowheads="1"/>
          </p:cNvSpPr>
          <p:nvPr/>
        </p:nvSpPr>
        <p:spPr bwMode="auto">
          <a:xfrm>
            <a:off x="185738" y="6542088"/>
            <a:ext cx="76438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400"/>
              <a:t>courtesy V. Venugopalan, http://www.osa.org/meetings/archives/2004/BIOMED/program/#educ</a:t>
            </a:r>
          </a:p>
        </p:txBody>
      </p:sp>
      <p:sp>
        <p:nvSpPr>
          <p:cNvPr id="38918" name="Rectangle 10"/>
          <p:cNvSpPr>
            <a:spLocks noChangeArrowheads="1"/>
          </p:cNvSpPr>
          <p:nvPr/>
        </p:nvSpPr>
        <p:spPr bwMode="auto">
          <a:xfrm>
            <a:off x="4500563" y="1514475"/>
            <a:ext cx="842962"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p>
            <a:pPr algn="ctr" defTabSz="914400"/>
            <a:endParaRPr lang="en-US" sz="2400">
              <a:latin typeface="Calibri" pitchFamily="34" charset="0"/>
            </a:endParaRPr>
          </a:p>
        </p:txBody>
      </p:sp>
      <p:sp>
        <p:nvSpPr>
          <p:cNvPr id="38919" name="Rectangle 11"/>
          <p:cNvSpPr>
            <a:spLocks noChangeArrowheads="1"/>
          </p:cNvSpPr>
          <p:nvPr/>
        </p:nvSpPr>
        <p:spPr bwMode="auto">
          <a:xfrm>
            <a:off x="4486275" y="1514475"/>
            <a:ext cx="985838"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p>
            <a:pPr algn="ctr" defTabSz="914400"/>
            <a:endParaRPr lang="en-US" sz="2400">
              <a:latin typeface="Calibri" pitchFamily="34" charset="0"/>
            </a:endParaRPr>
          </a:p>
        </p:txBody>
      </p:sp>
      <p:pic>
        <p:nvPicPr>
          <p:cNvPr id="38920" name="Picture 3"/>
          <p:cNvPicPr>
            <a:picLocks noChangeAspect="1" noChangeArrowheads="1"/>
          </p:cNvPicPr>
          <p:nvPr/>
        </p:nvPicPr>
        <p:blipFill>
          <a:blip r:embed="rId3">
            <a:extLst>
              <a:ext uri="{28A0092B-C50C-407E-A947-70E740481C1C}">
                <a14:useLocalDpi xmlns:a14="http://schemas.microsoft.com/office/drawing/2010/main" val="0"/>
              </a:ext>
            </a:extLst>
          </a:blip>
          <a:srcRect l="18010" t="10155" r="15051" b="29800"/>
          <a:stretch>
            <a:fillRect/>
          </a:stretch>
        </p:blipFill>
        <p:spPr bwMode="auto">
          <a:xfrm>
            <a:off x="933450" y="1600200"/>
            <a:ext cx="6762750"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8921" name="Rectangle 12"/>
          <p:cNvSpPr>
            <a:spLocks noChangeArrowheads="1"/>
          </p:cNvSpPr>
          <p:nvPr/>
        </p:nvSpPr>
        <p:spPr bwMode="auto">
          <a:xfrm>
            <a:off x="4165600" y="1849438"/>
            <a:ext cx="857250" cy="3863975"/>
          </a:xfrm>
          <a:prstGeom prst="rect">
            <a:avLst/>
          </a:prstGeom>
          <a:solidFill>
            <a:srgbClr val="CCFFFF">
              <a:alpha val="50195"/>
            </a:srgbClr>
          </a:solidFill>
          <a:ln w="38100">
            <a:solidFill>
              <a:srgbClr val="3333CC"/>
            </a:solidFill>
            <a:miter lim="800000"/>
            <a:headEnd/>
            <a:tailEnd/>
          </a:ln>
        </p:spPr>
        <p:txBody>
          <a:bodyPr anchor="ctr"/>
          <a:lstStyle/>
          <a:p>
            <a:pPr algn="ctr" defTabSz="914400"/>
            <a:endParaRPr lang="en-US">
              <a:latin typeface="Verdana" pitchFamily="34" charset="0"/>
            </a:endParaRPr>
          </a:p>
        </p:txBody>
      </p:sp>
      <p:sp>
        <p:nvSpPr>
          <p:cNvPr id="38922" name="Text Box 13"/>
          <p:cNvSpPr txBox="1">
            <a:spLocks noChangeArrowheads="1"/>
          </p:cNvSpPr>
          <p:nvPr/>
        </p:nvSpPr>
        <p:spPr bwMode="auto">
          <a:xfrm rot="-5400000">
            <a:off x="4112418" y="2424907"/>
            <a:ext cx="12557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defTabSz="914400" eaLnBrk="1" hangingPunct="1"/>
            <a:r>
              <a:rPr lang="en-US">
                <a:solidFill>
                  <a:srgbClr val="FF0000"/>
                </a:solidFill>
                <a:latin typeface="Verdana" pitchFamily="34" charset="0"/>
              </a:rPr>
              <a:t>biological</a:t>
            </a:r>
            <a:br>
              <a:rPr lang="en-US">
                <a:solidFill>
                  <a:srgbClr val="FF0000"/>
                </a:solidFill>
                <a:latin typeface="Verdana" pitchFamily="34" charset="0"/>
              </a:rPr>
            </a:br>
            <a:r>
              <a:rPr lang="en-US">
                <a:solidFill>
                  <a:srgbClr val="FF0000"/>
                </a:solidFill>
                <a:latin typeface="Verdana" pitchFamily="34" charset="0"/>
              </a:rPr>
              <a:t>window</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8"/>
          <p:cNvSpPr>
            <a:spLocks noChangeArrowheads="1"/>
          </p:cNvSpPr>
          <p:nvPr/>
        </p:nvSpPr>
        <p:spPr bwMode="auto">
          <a:xfrm>
            <a:off x="762000" y="1484313"/>
            <a:ext cx="7315200" cy="45735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a:endParaRPr lang="en-US" sz="2400">
              <a:latin typeface="Calibri" pitchFamily="34" charset="0"/>
            </a:endParaRPr>
          </a:p>
        </p:txBody>
      </p:sp>
      <p:sp>
        <p:nvSpPr>
          <p:cNvPr id="39939"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mtClean="0">
                <a:solidFill>
                  <a:srgbClr val="642E21"/>
                </a:solidFill>
                <a:latin typeface="Calibri" pitchFamily="34" charset="0"/>
              </a:rPr>
              <a:t>Important Near-IR Absorbers</a:t>
            </a:r>
          </a:p>
        </p:txBody>
      </p:sp>
      <p:pic>
        <p:nvPicPr>
          <p:cNvPr id="399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84313"/>
            <a:ext cx="6097588"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4"/>
          <p:cNvSpPr txBox="1">
            <a:spLocks noChangeArrowheads="1"/>
          </p:cNvSpPr>
          <p:nvPr/>
        </p:nvSpPr>
        <p:spPr bwMode="auto">
          <a:xfrm>
            <a:off x="6705600" y="4114800"/>
            <a:ext cx="137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solidFill>
                  <a:srgbClr val="33CC33"/>
                </a:solidFill>
                <a:latin typeface="Calibri" pitchFamily="34" charset="0"/>
              </a:rPr>
              <a:t>0.3 g/cm</a:t>
            </a:r>
            <a:r>
              <a:rPr lang="en-US" sz="2400" baseline="30000">
                <a:solidFill>
                  <a:srgbClr val="33CC33"/>
                </a:solidFill>
                <a:latin typeface="Calibri" pitchFamily="34" charset="0"/>
              </a:rPr>
              <a:t>3</a:t>
            </a:r>
            <a:endParaRPr lang="en-US" sz="2400">
              <a:solidFill>
                <a:srgbClr val="33CC33"/>
              </a:solidFill>
              <a:latin typeface="Calibri" pitchFamily="34" charset="0"/>
            </a:endParaRPr>
          </a:p>
          <a:p>
            <a:pPr defTabSz="914400"/>
            <a:r>
              <a:rPr lang="en-US" sz="2400">
                <a:solidFill>
                  <a:srgbClr val="33CC33"/>
                </a:solidFill>
                <a:latin typeface="Calibri" pitchFamily="34" charset="0"/>
              </a:rPr>
              <a:t>fat</a:t>
            </a:r>
          </a:p>
        </p:txBody>
      </p:sp>
      <p:sp>
        <p:nvSpPr>
          <p:cNvPr id="39942" name="Text Box 5"/>
          <p:cNvSpPr txBox="1">
            <a:spLocks noChangeArrowheads="1"/>
          </p:cNvSpPr>
          <p:nvPr/>
        </p:nvSpPr>
        <p:spPr bwMode="auto">
          <a:xfrm>
            <a:off x="5867400" y="1676400"/>
            <a:ext cx="908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latin typeface="Calibri" pitchFamily="34" charset="0"/>
              </a:rPr>
              <a:t>19 M </a:t>
            </a:r>
          </a:p>
          <a:p>
            <a:pPr defTabSz="914400"/>
            <a:r>
              <a:rPr lang="en-US" sz="2400">
                <a:latin typeface="Calibri" pitchFamily="34" charset="0"/>
              </a:rPr>
              <a:t>water</a:t>
            </a:r>
          </a:p>
        </p:txBody>
      </p:sp>
      <p:sp>
        <p:nvSpPr>
          <p:cNvPr id="39943" name="Text Box 6"/>
          <p:cNvSpPr txBox="1">
            <a:spLocks noChangeArrowheads="1"/>
          </p:cNvSpPr>
          <p:nvPr/>
        </p:nvSpPr>
        <p:spPr bwMode="auto">
          <a:xfrm>
            <a:off x="2592388" y="3389313"/>
            <a:ext cx="1482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solidFill>
                  <a:schemeClr val="hlink"/>
                </a:solidFill>
                <a:latin typeface="Calibri" pitchFamily="34" charset="0"/>
              </a:rPr>
              <a:t> 11mM Hb</a:t>
            </a:r>
          </a:p>
        </p:txBody>
      </p:sp>
      <p:sp>
        <p:nvSpPr>
          <p:cNvPr id="39944" name="Text Box 7"/>
          <p:cNvSpPr txBox="1">
            <a:spLocks noChangeArrowheads="1"/>
          </p:cNvSpPr>
          <p:nvPr/>
        </p:nvSpPr>
        <p:spPr bwMode="auto">
          <a:xfrm>
            <a:off x="4192588" y="2551113"/>
            <a:ext cx="1787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solidFill>
                  <a:srgbClr val="FF3300"/>
                </a:solidFill>
                <a:latin typeface="Calibri" pitchFamily="34" charset="0"/>
              </a:rPr>
              <a:t>32 mM HbO</a:t>
            </a:r>
            <a:r>
              <a:rPr lang="en-US" sz="2400" baseline="-25000">
                <a:solidFill>
                  <a:srgbClr val="FF3300"/>
                </a:solidFill>
                <a:latin typeface="Calibri" pitchFamily="34" charset="0"/>
              </a:rPr>
              <a:t>2</a:t>
            </a:r>
            <a:endParaRPr lang="en-US" sz="2400">
              <a:solidFill>
                <a:srgbClr val="FF3300"/>
              </a:solidFill>
              <a:latin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mtClean="0">
                <a:solidFill>
                  <a:srgbClr val="642E21"/>
                </a:solidFill>
                <a:latin typeface="Calibri" pitchFamily="34" charset="0"/>
              </a:rPr>
              <a:t>What is He Thinking?</a:t>
            </a:r>
          </a:p>
        </p:txBody>
      </p:sp>
      <p:pic>
        <p:nvPicPr>
          <p:cNvPr id="40963" name="Picture 3" descr="DSCF0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1600200"/>
            <a:ext cx="60975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z="4000" smtClean="0">
                <a:solidFill>
                  <a:srgbClr val="642E21"/>
                </a:solidFill>
                <a:latin typeface="Calibri" pitchFamily="34" charset="0"/>
              </a:rPr>
              <a:t>Response to Visual Stimulation</a:t>
            </a:r>
          </a:p>
        </p:txBody>
      </p:sp>
      <p:pic>
        <p:nvPicPr>
          <p:cNvPr id="4198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524000"/>
            <a:ext cx="64389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z="4000" smtClean="0">
                <a:solidFill>
                  <a:srgbClr val="642E21"/>
                </a:solidFill>
                <a:latin typeface="Calibri" pitchFamily="34" charset="0"/>
              </a:rPr>
              <a:t>Cerebral Blood Monitoring</a:t>
            </a:r>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l="6667" t="2068" r="14444" b="775"/>
          <a:stretch>
            <a:fillRect/>
          </a:stretch>
        </p:blipFill>
        <p:spPr bwMode="auto">
          <a:xfrm>
            <a:off x="4800600" y="2392363"/>
            <a:ext cx="3886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0" name="Group 9"/>
          <p:cNvGrpSpPr>
            <a:grpSpLocks/>
          </p:cNvGrpSpPr>
          <p:nvPr/>
        </p:nvGrpSpPr>
        <p:grpSpPr bwMode="auto">
          <a:xfrm>
            <a:off x="838200" y="1514475"/>
            <a:ext cx="6096000" cy="4657725"/>
            <a:chOff x="528" y="624"/>
            <a:chExt cx="4272" cy="3264"/>
          </a:xfrm>
        </p:grpSpPr>
        <p:pic>
          <p:nvPicPr>
            <p:cNvPr id="45061" name="Picture 5" descr="NIRSprobe1"/>
            <p:cNvPicPr>
              <a:picLocks noChangeAspect="1" noChangeArrowheads="1"/>
            </p:cNvPicPr>
            <p:nvPr/>
          </p:nvPicPr>
          <p:blipFill>
            <a:blip r:embed="rId4">
              <a:extLst>
                <a:ext uri="{28A0092B-C50C-407E-A947-70E740481C1C}">
                  <a14:useLocalDpi xmlns:a14="http://schemas.microsoft.com/office/drawing/2010/main" val="0"/>
                </a:ext>
              </a:extLst>
            </a:blip>
            <a:srcRect l="35001" t="28889" r="25833"/>
            <a:stretch>
              <a:fillRect/>
            </a:stretch>
          </p:blipFill>
          <p:spPr bwMode="auto">
            <a:xfrm>
              <a:off x="528" y="816"/>
              <a:ext cx="2256"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Line 6"/>
            <p:cNvSpPr>
              <a:spLocks noChangeShapeType="1"/>
            </p:cNvSpPr>
            <p:nvPr/>
          </p:nvSpPr>
          <p:spPr bwMode="auto">
            <a:xfrm flipH="1">
              <a:off x="1392" y="816"/>
              <a:ext cx="1440" cy="57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45063" name="Text Box 7"/>
            <p:cNvSpPr>
              <a:spLocks noChangeArrowheads="1"/>
            </p:cNvSpPr>
            <p:nvPr/>
          </p:nvSpPr>
          <p:spPr bwMode="auto">
            <a:xfrm>
              <a:off x="2736" y="624"/>
              <a:ext cx="20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Arial" pitchFamily="34" charset="0"/>
                <a:buNone/>
              </a:pPr>
              <a:r>
                <a:rPr lang="en-US" sz="1600">
                  <a:solidFill>
                    <a:schemeClr val="accent2"/>
                  </a:solidFill>
                  <a:latin typeface="Calibri" pitchFamily="34" charset="0"/>
                </a:rPr>
                <a:t>light in (690, 830 nm)</a:t>
              </a:r>
            </a:p>
          </p:txBody>
        </p:sp>
        <p:sp>
          <p:nvSpPr>
            <p:cNvPr id="45064" name="Line 8"/>
            <p:cNvSpPr>
              <a:spLocks noChangeShapeType="1"/>
            </p:cNvSpPr>
            <p:nvPr/>
          </p:nvSpPr>
          <p:spPr bwMode="auto">
            <a:xfrm flipH="1">
              <a:off x="1584" y="1104"/>
              <a:ext cx="1536" cy="48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45065" name="Text Box 9"/>
            <p:cNvSpPr txBox="1">
              <a:spLocks noChangeArrowheads="1"/>
            </p:cNvSpPr>
            <p:nvPr/>
          </p:nvSpPr>
          <p:spPr bwMode="auto">
            <a:xfrm>
              <a:off x="3120" y="912"/>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600">
                  <a:solidFill>
                    <a:schemeClr val="accent2"/>
                  </a:solidFill>
                  <a:latin typeface="Calibri" pitchFamily="34" charset="0"/>
                </a:rPr>
                <a:t>light out</a:t>
              </a: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8"/>
          <p:cNvSpPr txBox="1">
            <a:spLocks noChangeArrowheads="1"/>
          </p:cNvSpPr>
          <p:nvPr/>
        </p:nvSpPr>
        <p:spPr bwMode="auto">
          <a:xfrm>
            <a:off x="76200" y="6019800"/>
            <a:ext cx="4724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1200" b="1" i="1">
                <a:latin typeface="Times" pitchFamily="84" charset="0"/>
              </a:rPr>
              <a:t>Pham, TH., et al.  Review of Scientific Instruments, 71 , 1 – 14, (2000). </a:t>
            </a:r>
          </a:p>
          <a:p>
            <a:pPr defTabSz="914400"/>
            <a:r>
              <a:rPr lang="en-US" sz="1200" b="1" i="1">
                <a:latin typeface="Times" pitchFamily="84" charset="0"/>
              </a:rPr>
              <a:t>Bevilacqua, F., et al. Applied Optics, 39, 6498-6507, (2000).</a:t>
            </a:r>
          </a:p>
          <a:p>
            <a:pPr defTabSz="914400"/>
            <a:r>
              <a:rPr lang="en-US" sz="1200" i="1">
                <a:latin typeface="Times" pitchFamily="84" charset="0"/>
              </a:rPr>
              <a:t>Jakobowski et al., J. Biomed. Opt., 9(1), 230-238 (2004).</a:t>
            </a:r>
          </a:p>
          <a:p>
            <a:pPr defTabSz="914400"/>
            <a:endParaRPr lang="en-US" sz="1200">
              <a:latin typeface="Times" pitchFamily="84" charset="0"/>
            </a:endParaRPr>
          </a:p>
        </p:txBody>
      </p:sp>
      <p:sp>
        <p:nvSpPr>
          <p:cNvPr id="47107" name="Rectangle 9"/>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z="4000" smtClean="0">
                <a:solidFill>
                  <a:srgbClr val="642E21"/>
                </a:solidFill>
                <a:latin typeface="Calibri" pitchFamily="34" charset="0"/>
              </a:rPr>
              <a:t>Hand-Held Optical Breast Scanner</a:t>
            </a:r>
          </a:p>
        </p:txBody>
      </p:sp>
      <p:pic>
        <p:nvPicPr>
          <p:cNvPr id="47108" name="Picture 10" descr="lbs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1676400"/>
            <a:ext cx="236061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12" descr="patient2"/>
          <p:cNvPicPr>
            <a:picLocks noChangeAspect="1" noChangeArrowheads="1"/>
          </p:cNvPicPr>
          <p:nvPr/>
        </p:nvPicPr>
        <p:blipFill>
          <a:blip r:embed="rId4">
            <a:extLst>
              <a:ext uri="{28A0092B-C50C-407E-A947-70E740481C1C}">
                <a14:useLocalDpi xmlns:a14="http://schemas.microsoft.com/office/drawing/2010/main" val="0"/>
              </a:ext>
            </a:extLst>
          </a:blip>
          <a:srcRect l="18182"/>
          <a:stretch>
            <a:fillRect/>
          </a:stretch>
        </p:blipFill>
        <p:spPr bwMode="auto">
          <a:xfrm>
            <a:off x="3352800" y="1524000"/>
            <a:ext cx="342900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 Box 13"/>
          <p:cNvSpPr txBox="1">
            <a:spLocks noChangeArrowheads="1"/>
          </p:cNvSpPr>
          <p:nvPr/>
        </p:nvSpPr>
        <p:spPr bwMode="auto">
          <a:xfrm>
            <a:off x="5795963" y="6186488"/>
            <a:ext cx="18240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200"/>
              <a:t>(courtesy F. Bevilacqua)</a:t>
            </a:r>
          </a:p>
        </p:txBody>
      </p:sp>
      <p:pic>
        <p:nvPicPr>
          <p:cNvPr id="47111" name="Picture 11" descr="hand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82905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Breast Cancer Detection</a:t>
            </a:r>
          </a:p>
        </p:txBody>
      </p:sp>
      <p:sp>
        <p:nvSpPr>
          <p:cNvPr id="48131" name="Rectangle 3"/>
          <p:cNvSpPr>
            <a:spLocks noChangeArrowheads="1"/>
          </p:cNvSpPr>
          <p:nvPr/>
        </p:nvSpPr>
        <p:spPr bwMode="auto">
          <a:xfrm>
            <a:off x="0" y="1182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sz="2400"/>
          </a:p>
        </p:txBody>
      </p:sp>
      <p:pic>
        <p:nvPicPr>
          <p:cNvPr id="4813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488" y="1524000"/>
            <a:ext cx="4392612"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10"/>
          <p:cNvSpPr txBox="1">
            <a:spLocks noChangeArrowheads="1"/>
          </p:cNvSpPr>
          <p:nvPr/>
        </p:nvSpPr>
        <p:spPr bwMode="auto">
          <a:xfrm>
            <a:off x="3811588" y="6583363"/>
            <a:ext cx="1520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1200">
                <a:latin typeface="Calibri" pitchFamily="34" charset="0"/>
              </a:rPr>
              <a:t>Tromberg et al., 2009</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DOSI: Rapid Monitoring</a:t>
            </a:r>
          </a:p>
        </p:txBody>
      </p:sp>
      <p:pic>
        <p:nvPicPr>
          <p:cNvPr id="5017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88" y="1522413"/>
            <a:ext cx="5915025"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Detector Properties and SNR</a:t>
            </a:r>
          </a:p>
        </p:txBody>
      </p:sp>
      <p:graphicFrame>
        <p:nvGraphicFramePr>
          <p:cNvPr id="7171" name="Object 3"/>
          <p:cNvGraphicFramePr>
            <a:graphicFrameLocks noGrp="1" noChangeAspect="1"/>
          </p:cNvGraphicFramePr>
          <p:nvPr>
            <p:ph sz="quarter" idx="4294967295"/>
          </p:nvPr>
        </p:nvGraphicFramePr>
        <p:xfrm>
          <a:off x="730250" y="1752600"/>
          <a:ext cx="7683500" cy="1454150"/>
        </p:xfrm>
        <a:graphic>
          <a:graphicData uri="http://schemas.openxmlformats.org/presentationml/2006/ole">
            <mc:AlternateContent xmlns:mc="http://schemas.openxmlformats.org/markup-compatibility/2006">
              <mc:Choice xmlns:v="urn:schemas-microsoft-com:vml" Requires="v">
                <p:oleObj spid="_x0000_s7231" name="Equation" r:id="rId4" imgW="4457700" imgH="809816" progId="Equation.3">
                  <p:embed/>
                </p:oleObj>
              </mc:Choice>
              <mc:Fallback>
                <p:oleObj name="Equation" r:id="rId4" imgW="4457700" imgH="809816"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0" y="1752600"/>
                        <a:ext cx="7683500" cy="145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3815" name="Object 7"/>
          <p:cNvGraphicFramePr>
            <a:graphicFrameLocks noChangeAspect="1"/>
          </p:cNvGraphicFramePr>
          <p:nvPr/>
        </p:nvGraphicFramePr>
        <p:xfrm>
          <a:off x="331788" y="4343400"/>
          <a:ext cx="8480425" cy="1716088"/>
        </p:xfrm>
        <a:graphic>
          <a:graphicData uri="http://schemas.openxmlformats.org/presentationml/2006/ole">
            <mc:AlternateContent xmlns:mc="http://schemas.openxmlformats.org/markup-compatibility/2006">
              <mc:Choice xmlns:v="urn:schemas-microsoft-com:vml" Requires="v">
                <p:oleObj spid="_x0000_s7232" name="Equation" r:id="rId6" imgW="7404100" imgH="1498600" progId="Equation.3">
                  <p:embed/>
                </p:oleObj>
              </mc:Choice>
              <mc:Fallback>
                <p:oleObj name="Equation" r:id="rId6" imgW="7404100" imgH="14986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788" y="4343400"/>
                        <a:ext cx="8480425" cy="1716088"/>
                      </a:xfrm>
                      <a:prstGeom prst="rect">
                        <a:avLst/>
                      </a:prstGeom>
                      <a:solidFill>
                        <a:srgbClr val="F8EED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 name="Group 14"/>
          <p:cNvGrpSpPr>
            <a:grpSpLocks/>
          </p:cNvGrpSpPr>
          <p:nvPr/>
        </p:nvGrpSpPr>
        <p:grpSpPr bwMode="auto">
          <a:xfrm>
            <a:off x="3578225" y="1752600"/>
            <a:ext cx="4699000" cy="1382713"/>
            <a:chOff x="2254" y="1104"/>
            <a:chExt cx="2960" cy="871"/>
          </a:xfrm>
        </p:grpSpPr>
        <p:sp>
          <p:nvSpPr>
            <p:cNvPr id="7175" name="Oval 8"/>
            <p:cNvSpPr>
              <a:spLocks noChangeArrowheads="1"/>
            </p:cNvSpPr>
            <p:nvPr/>
          </p:nvSpPr>
          <p:spPr bwMode="auto">
            <a:xfrm>
              <a:off x="2254" y="1572"/>
              <a:ext cx="366" cy="3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6" name="Oval 9"/>
            <p:cNvSpPr>
              <a:spLocks noChangeArrowheads="1"/>
            </p:cNvSpPr>
            <p:nvPr/>
          </p:nvSpPr>
          <p:spPr bwMode="auto">
            <a:xfrm>
              <a:off x="3886" y="1584"/>
              <a:ext cx="366" cy="3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7" name="Oval 10"/>
            <p:cNvSpPr>
              <a:spLocks noChangeArrowheads="1"/>
            </p:cNvSpPr>
            <p:nvPr/>
          </p:nvSpPr>
          <p:spPr bwMode="auto">
            <a:xfrm>
              <a:off x="4320" y="1584"/>
              <a:ext cx="366" cy="3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8" name="Oval 11"/>
            <p:cNvSpPr>
              <a:spLocks noChangeArrowheads="1"/>
            </p:cNvSpPr>
            <p:nvPr/>
          </p:nvSpPr>
          <p:spPr bwMode="auto">
            <a:xfrm>
              <a:off x="4848" y="1584"/>
              <a:ext cx="366" cy="3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9" name="Oval 12"/>
            <p:cNvSpPr>
              <a:spLocks noChangeArrowheads="1"/>
            </p:cNvSpPr>
            <p:nvPr/>
          </p:nvSpPr>
          <p:spPr bwMode="auto">
            <a:xfrm>
              <a:off x="3473" y="1104"/>
              <a:ext cx="366" cy="3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03821" name="Object 13"/>
          <p:cNvGraphicFramePr>
            <a:graphicFrameLocks noChangeAspect="1"/>
          </p:cNvGraphicFramePr>
          <p:nvPr/>
        </p:nvGraphicFramePr>
        <p:xfrm>
          <a:off x="730250" y="3551238"/>
          <a:ext cx="5746750" cy="358775"/>
        </p:xfrm>
        <a:graphic>
          <a:graphicData uri="http://schemas.openxmlformats.org/presentationml/2006/ole">
            <mc:AlternateContent xmlns:mc="http://schemas.openxmlformats.org/markup-compatibility/2006">
              <mc:Choice xmlns:v="urn:schemas-microsoft-com:vml" Requires="v">
                <p:oleObj spid="_x0000_s7233" name="Equation" r:id="rId8" imgW="3819334" imgH="200025" progId="Equation.3">
                  <p:embed/>
                </p:oleObj>
              </mc:Choice>
              <mc:Fallback>
                <p:oleObj name="Equation" r:id="rId8" imgW="3819334" imgH="200025" progId="Equation.3">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250" y="3551238"/>
                        <a:ext cx="5746750"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38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038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z="4000" smtClean="0">
                <a:solidFill>
                  <a:srgbClr val="642E21"/>
                </a:solidFill>
                <a:latin typeface="Calibri" pitchFamily="34" charset="0"/>
              </a:rPr>
              <a:t>Typical Detector</a:t>
            </a:r>
          </a:p>
        </p:txBody>
      </p:sp>
      <p:sp>
        <p:nvSpPr>
          <p:cNvPr id="51203" name="Rectangle 3"/>
          <p:cNvSpPr>
            <a:spLocks noGrp="1" noChangeArrowheads="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Calibri" pitchFamily="34" charset="0"/>
              </a:rPr>
              <a:t>Hamamatsu ~few element silicon avalanche photodiode modules</a:t>
            </a:r>
          </a:p>
          <a:p>
            <a:pPr eaLnBrk="1" hangingPunct="1"/>
            <a:r>
              <a:rPr lang="en-US" smtClean="0">
                <a:latin typeface="Calibri" pitchFamily="34" charset="0"/>
              </a:rPr>
              <a:t>Frequency rolloff in low MHz to GHz</a:t>
            </a:r>
          </a:p>
          <a:p>
            <a:pPr eaLnBrk="1" hangingPunct="1"/>
            <a:r>
              <a:rPr lang="en-US" smtClean="0">
                <a:latin typeface="Calibri" pitchFamily="34" charset="0"/>
              </a:rPr>
              <a:t>Spectral response out to 1000 nm</a:t>
            </a:r>
          </a:p>
        </p:txBody>
      </p:sp>
      <p:pic>
        <p:nvPicPr>
          <p:cNvPr id="512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817938"/>
            <a:ext cx="335280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Single Photon Technologies</a:t>
            </a:r>
          </a:p>
        </p:txBody>
      </p:sp>
      <p:graphicFrame>
        <p:nvGraphicFramePr>
          <p:cNvPr id="957488" name="Group 48"/>
          <p:cNvGraphicFramePr>
            <a:graphicFrameLocks noGrp="1"/>
          </p:cNvGraphicFramePr>
          <p:nvPr/>
        </p:nvGraphicFramePr>
        <p:xfrm>
          <a:off x="1800225" y="1676400"/>
          <a:ext cx="5819775" cy="4394200"/>
        </p:xfrm>
        <a:graphic>
          <a:graphicData uri="http://schemas.openxmlformats.org/drawingml/2006/table">
            <a:tbl>
              <a:tblPr/>
              <a:tblGrid>
                <a:gridCol w="2801938"/>
                <a:gridCol w="431800"/>
                <a:gridCol w="2586037"/>
              </a:tblGrid>
              <a:tr h="307997">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rPr>
                        <a:t>Table 1. Quantum-limited Detector Technologies.</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306410">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Superconductors</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5">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endParaRPr kumimoji="0" lang="en-US" sz="3600" b="0" i="0" u="none" strike="noStrike" cap="none" normalizeH="0" baseline="0" smtClean="0">
                        <a:ln>
                          <a:noFill/>
                        </a:ln>
                        <a:solidFill>
                          <a:schemeClr val="tx1"/>
                        </a:solidFill>
                        <a:effectLst/>
                        <a:latin typeface="Calibri"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Semiconductors</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4494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Transition Edge Sensor (TES)</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energy resolution</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operating temperature of tens of mK</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Electron Multiplying CCD (EMCCD)</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commercially available</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rPr>
                        <a:t>excess noise factor</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58324">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Superconducting Tunnel Junction (STJ)</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energy resolution</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operating temperature of mK, leakage current</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Linear Mode Avalance Photodiode (LM-APD)</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ns time constant</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rPr>
                        <a:t>excess noise factor (although MCT has ~no excess noise)</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1573">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Kinetic Inductance Detector (KID)</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energy resolution</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ms time constant</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rowSpan="2">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Geiger Mode Avalance Photodiode (GM-APD)</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large pulse per photon</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rPr>
                        <a:t>afterpulsing</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94494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Superconducting Single Photon Detectors (SSPD)</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ns time constant</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low fill-factor (?), polarized, few K</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r>
            </a:tbl>
          </a:graphicData>
        </a:graphic>
      </p:graphicFrame>
      <p:pic>
        <p:nvPicPr>
          <p:cNvPr id="53279" name="Picture 38" descr="A tile of 145-GHz TES dual-polarization bolometers for the BICEP-II instrument for a telescope at the South Pole. The complete focal- plane array will have 4 tiles x 64 pixels x 2 polarizations."/>
          <p:cNvPicPr>
            <a:picLocks noChangeAspect="1" noChangeArrowheads="1"/>
          </p:cNvPicPr>
          <p:nvPr/>
        </p:nvPicPr>
        <p:blipFill>
          <a:blip r:embed="rId3">
            <a:extLst>
              <a:ext uri="{28A0092B-C50C-407E-A947-70E740481C1C}">
                <a14:useLocalDpi xmlns:a14="http://schemas.microsoft.com/office/drawing/2010/main" val="0"/>
              </a:ext>
            </a:extLst>
          </a:blip>
          <a:srcRect r="51024"/>
          <a:stretch>
            <a:fillRect/>
          </a:stretch>
        </p:blipFill>
        <p:spPr bwMode="auto">
          <a:xfrm>
            <a:off x="695325" y="2335213"/>
            <a:ext cx="995363"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0" name="Picture 40" descr="An array of Ta/Al MKID strip detectors being fabricated for a 64 x 20 pixel camera for the 200” Mount Palomar telescope."/>
          <p:cNvPicPr>
            <a:picLocks noChangeAspect="1" noChangeArrowheads="1"/>
          </p:cNvPicPr>
          <p:nvPr/>
        </p:nvPicPr>
        <p:blipFill>
          <a:blip r:embed="rId4">
            <a:extLst>
              <a:ext uri="{28A0092B-C50C-407E-A947-70E740481C1C}">
                <a14:useLocalDpi xmlns:a14="http://schemas.microsoft.com/office/drawing/2010/main" val="0"/>
              </a:ext>
            </a:extLst>
          </a:blip>
          <a:srcRect r="51024"/>
          <a:stretch>
            <a:fillRect/>
          </a:stretch>
        </p:blipFill>
        <p:spPr bwMode="auto">
          <a:xfrm>
            <a:off x="747713" y="4425950"/>
            <a:ext cx="89376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1" name="Picture 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25" y="5257800"/>
            <a:ext cx="82073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p:cNvSpPr>
          <p:nvPr/>
        </p:nvSpPr>
        <p:spPr bwMode="auto">
          <a:xfrm>
            <a:off x="1588" y="4038600"/>
            <a:ext cx="914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91440" rIns="457200"/>
          <a:lstStyle/>
          <a:p>
            <a:pPr eaLnBrk="0" hangingPunct="0">
              <a:lnSpc>
                <a:spcPts val="2500"/>
              </a:lnSpc>
              <a:spcAft>
                <a:spcPct val="50000"/>
              </a:spcAft>
            </a:pPr>
            <a:r>
              <a:rPr lang="en-US" sz="2800" b="1">
                <a:latin typeface="Calibri" pitchFamily="34" charset="0"/>
              </a:rPr>
              <a:t>Photon-Counting Detector</a:t>
            </a:r>
            <a:endParaRPr lang="en-US" sz="2000" b="1">
              <a:solidFill>
                <a:srgbClr val="642E21"/>
              </a:solidFill>
              <a:latin typeface="Calibri"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z="3600" smtClean="0">
                <a:solidFill>
                  <a:srgbClr val="642E21"/>
                </a:solidFill>
                <a:latin typeface="Calibri" pitchFamily="34" charset="0"/>
              </a:rPr>
              <a:t>Introduction to Photon-Counting Detectors</a:t>
            </a:r>
          </a:p>
        </p:txBody>
      </p:sp>
      <p:sp>
        <p:nvSpPr>
          <p:cNvPr id="605187"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2400" smtClean="0">
                <a:latin typeface="Calibri" pitchFamily="34" charset="0"/>
              </a:rPr>
              <a:t>Photon-counting detectors detect individual photons.</a:t>
            </a:r>
          </a:p>
          <a:p>
            <a:pPr>
              <a:lnSpc>
                <a:spcPct val="90000"/>
              </a:lnSpc>
            </a:pPr>
            <a:r>
              <a:rPr lang="en-US" sz="2400" smtClean="0">
                <a:latin typeface="Calibri" pitchFamily="34" charset="0"/>
              </a:rPr>
              <a:t>They typically use an amplification process to produce a large pulse for each absorbed photon.</a:t>
            </a:r>
          </a:p>
          <a:p>
            <a:pPr>
              <a:lnSpc>
                <a:spcPct val="90000"/>
              </a:lnSpc>
            </a:pPr>
            <a:r>
              <a:rPr lang="en-US" sz="2400" smtClean="0">
                <a:latin typeface="Calibri" pitchFamily="34" charset="0"/>
              </a:rPr>
              <a:t>Current devices typically have one element (pixel).</a:t>
            </a:r>
          </a:p>
          <a:p>
            <a:pPr>
              <a:lnSpc>
                <a:spcPct val="90000"/>
              </a:lnSpc>
            </a:pPr>
            <a:r>
              <a:rPr lang="en-US" sz="2400" smtClean="0">
                <a:latin typeface="Calibri" pitchFamily="34" charset="0"/>
              </a:rPr>
              <a:t>These types of detectors would be useful in low-light and high dynamic range applications</a:t>
            </a:r>
          </a:p>
          <a:p>
            <a:pPr lvl="1">
              <a:lnSpc>
                <a:spcPct val="90000"/>
              </a:lnSpc>
            </a:pPr>
            <a:r>
              <a:rPr lang="en-US" sz="2000" smtClean="0">
                <a:latin typeface="Calibri" pitchFamily="34" charset="0"/>
              </a:rPr>
              <a:t>nighttime surveillance</a:t>
            </a:r>
          </a:p>
          <a:p>
            <a:pPr lvl="1">
              <a:lnSpc>
                <a:spcPct val="90000"/>
              </a:lnSpc>
            </a:pPr>
            <a:r>
              <a:rPr lang="en-US" sz="2000" smtClean="0">
                <a:latin typeface="Calibri" pitchFamily="34" charset="0"/>
              </a:rPr>
              <a:t>daytime imaging</a:t>
            </a:r>
          </a:p>
          <a:p>
            <a:pPr lvl="1">
              <a:lnSpc>
                <a:spcPct val="90000"/>
              </a:lnSpc>
            </a:pPr>
            <a:r>
              <a:rPr lang="en-US" sz="2000" smtClean="0">
                <a:latin typeface="Calibri" pitchFamily="34" charset="0"/>
              </a:rPr>
              <a:t>faint object astrophysics</a:t>
            </a:r>
          </a:p>
          <a:p>
            <a:pPr lvl="1">
              <a:lnSpc>
                <a:spcPct val="90000"/>
              </a:lnSpc>
            </a:pPr>
            <a:r>
              <a:rPr lang="en-US" sz="2000" smtClean="0">
                <a:latin typeface="Calibri" pitchFamily="34" charset="0"/>
              </a:rPr>
              <a:t>high time resolution biophotonics</a:t>
            </a:r>
          </a:p>
          <a:p>
            <a:pPr lvl="1">
              <a:lnSpc>
                <a:spcPct val="90000"/>
              </a:lnSpc>
            </a:pPr>
            <a:r>
              <a:rPr lang="en-US" sz="2000" smtClean="0">
                <a:latin typeface="Calibri" pitchFamily="34" charset="0"/>
              </a:rPr>
              <a:t>real-time hyperspectral monitoring of urban/battlefield environments</a:t>
            </a:r>
          </a:p>
          <a:p>
            <a:pPr lvl="1">
              <a:lnSpc>
                <a:spcPct val="90000"/>
              </a:lnSpc>
            </a:pPr>
            <a:r>
              <a:rPr lang="en-US" sz="2000" smtClean="0">
                <a:latin typeface="Calibri" pitchFamily="34" charset="0"/>
              </a:rPr>
              <a:t>orbital debris identification and tracking</a:t>
            </a:r>
          </a:p>
          <a:p>
            <a:pPr>
              <a:lnSpc>
                <a:spcPct val="90000"/>
              </a:lnSpc>
            </a:pPr>
            <a:endParaRPr lang="en-US" sz="2400" smtClean="0">
              <a:latin typeface="Calibri" pitchFamily="34" charset="0"/>
            </a:endParaRPr>
          </a:p>
          <a:p>
            <a:pPr>
              <a:lnSpc>
                <a:spcPct val="90000"/>
              </a:lnSpc>
            </a:pPr>
            <a:endParaRPr lang="en-US" sz="2400" smtClean="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51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51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51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518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518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518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518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5187">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5187">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51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18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Avalanche Diode Architecture</a:t>
            </a:r>
          </a:p>
        </p:txBody>
      </p:sp>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1776413"/>
            <a:ext cx="563880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Line 8"/>
          <p:cNvSpPr>
            <a:spLocks noChangeShapeType="1"/>
          </p:cNvSpPr>
          <p:nvPr/>
        </p:nvSpPr>
        <p:spPr bwMode="auto">
          <a:xfrm>
            <a:off x="5146675" y="4759325"/>
            <a:ext cx="330200" cy="1588"/>
          </a:xfrm>
          <a:prstGeom prst="line">
            <a:avLst/>
          </a:prstGeom>
          <a:noFill/>
          <a:ln w="28575">
            <a:solidFill>
              <a:srgbClr val="333399"/>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57347" name="AutoShape 9"/>
          <p:cNvSpPr>
            <a:spLocks noChangeAspect="1" noChangeArrowheads="1" noTextEdit="1"/>
          </p:cNvSpPr>
          <p:nvPr/>
        </p:nvSpPr>
        <p:spPr bwMode="auto">
          <a:xfrm>
            <a:off x="2171700" y="1533525"/>
            <a:ext cx="4795838"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7348" name="Rectangle 11"/>
          <p:cNvSpPr>
            <a:spLocks noChangeArrowheads="1"/>
          </p:cNvSpPr>
          <p:nvPr/>
        </p:nvSpPr>
        <p:spPr bwMode="auto">
          <a:xfrm>
            <a:off x="5257800" y="1754188"/>
            <a:ext cx="1168400" cy="3821112"/>
          </a:xfrm>
          <a:prstGeom prst="rect">
            <a:avLst/>
          </a:prstGeom>
          <a:solidFill>
            <a:srgbClr val="FFFFB7"/>
          </a:solidFill>
          <a:ln w="14288" cap="rnd">
            <a:solidFill>
              <a:srgbClr val="FFFFE3"/>
            </a:solidFill>
            <a:miter lim="800000"/>
            <a:headEnd/>
            <a:tailEnd/>
          </a:ln>
        </p:spPr>
        <p:txBody>
          <a:bodyPr/>
          <a:lstStyle/>
          <a:p>
            <a:pPr algn="ctr" defTabSz="914400"/>
            <a:endParaRPr lang="en-US" sz="1600">
              <a:latin typeface="Calibri" pitchFamily="34" charset="0"/>
            </a:endParaRPr>
          </a:p>
        </p:txBody>
      </p:sp>
      <p:sp>
        <p:nvSpPr>
          <p:cNvPr id="57349" name="Rectangle 12"/>
          <p:cNvSpPr>
            <a:spLocks noChangeArrowheads="1"/>
          </p:cNvSpPr>
          <p:nvPr/>
        </p:nvSpPr>
        <p:spPr bwMode="auto">
          <a:xfrm>
            <a:off x="4324350" y="1754188"/>
            <a:ext cx="933450" cy="3836987"/>
          </a:xfrm>
          <a:prstGeom prst="rect">
            <a:avLst/>
          </a:prstGeom>
          <a:solidFill>
            <a:srgbClr val="FED5CA"/>
          </a:solidFill>
          <a:ln w="14288" cap="rnd">
            <a:solidFill>
              <a:srgbClr val="FED5CA"/>
            </a:solidFill>
            <a:miter lim="800000"/>
            <a:headEnd/>
            <a:tailEnd/>
          </a:ln>
        </p:spPr>
        <p:txBody>
          <a:bodyPr/>
          <a:lstStyle/>
          <a:p>
            <a:pPr algn="ctr" defTabSz="914400"/>
            <a:endParaRPr lang="en-US" sz="1600">
              <a:latin typeface="Calibri" pitchFamily="34" charset="0"/>
            </a:endParaRPr>
          </a:p>
        </p:txBody>
      </p:sp>
      <p:sp>
        <p:nvSpPr>
          <p:cNvPr id="57350" name="Line 13"/>
          <p:cNvSpPr>
            <a:spLocks noChangeShapeType="1"/>
          </p:cNvSpPr>
          <p:nvPr/>
        </p:nvSpPr>
        <p:spPr bwMode="auto">
          <a:xfrm flipV="1">
            <a:off x="3190875" y="2744788"/>
            <a:ext cx="0" cy="334010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1" name="Line 14"/>
          <p:cNvSpPr>
            <a:spLocks noChangeShapeType="1"/>
          </p:cNvSpPr>
          <p:nvPr/>
        </p:nvSpPr>
        <p:spPr bwMode="auto">
          <a:xfrm>
            <a:off x="2552700" y="5591175"/>
            <a:ext cx="2747963"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2" name="Rectangle 15"/>
          <p:cNvSpPr>
            <a:spLocks noChangeArrowheads="1"/>
          </p:cNvSpPr>
          <p:nvPr/>
        </p:nvSpPr>
        <p:spPr bwMode="auto">
          <a:xfrm>
            <a:off x="3729038" y="5692775"/>
            <a:ext cx="8255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53" name="Rectangle 16"/>
          <p:cNvSpPr>
            <a:spLocks noChangeArrowheads="1"/>
          </p:cNvSpPr>
          <p:nvPr/>
        </p:nvSpPr>
        <p:spPr bwMode="auto">
          <a:xfrm>
            <a:off x="2173288" y="3494088"/>
            <a:ext cx="8747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54" name="Rectangle 17"/>
          <p:cNvSpPr>
            <a:spLocks noChangeArrowheads="1"/>
          </p:cNvSpPr>
          <p:nvPr/>
        </p:nvSpPr>
        <p:spPr bwMode="auto">
          <a:xfrm>
            <a:off x="2173288" y="3511550"/>
            <a:ext cx="8826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55" name="Rectangle 18"/>
          <p:cNvSpPr>
            <a:spLocks noChangeArrowheads="1"/>
          </p:cNvSpPr>
          <p:nvPr/>
        </p:nvSpPr>
        <p:spPr bwMode="auto">
          <a:xfrm>
            <a:off x="2300288" y="3527425"/>
            <a:ext cx="7540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700" b="1">
                <a:solidFill>
                  <a:srgbClr val="000000"/>
                </a:solidFill>
                <a:latin typeface="Times New Roman" pitchFamily="18" charset="0"/>
              </a:rPr>
              <a:t>Current</a:t>
            </a:r>
            <a:endParaRPr lang="en-US" sz="1600">
              <a:latin typeface="Calibri" pitchFamily="34" charset="0"/>
            </a:endParaRPr>
          </a:p>
        </p:txBody>
      </p:sp>
      <p:sp>
        <p:nvSpPr>
          <p:cNvPr id="57356" name="Rectangle 19"/>
          <p:cNvSpPr>
            <a:spLocks noChangeArrowheads="1"/>
          </p:cNvSpPr>
          <p:nvPr/>
        </p:nvSpPr>
        <p:spPr bwMode="auto">
          <a:xfrm>
            <a:off x="5005388" y="3314700"/>
            <a:ext cx="41751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grpSp>
        <p:nvGrpSpPr>
          <p:cNvPr id="57357" name="Group 22"/>
          <p:cNvGrpSpPr>
            <a:grpSpLocks/>
          </p:cNvGrpSpPr>
          <p:nvPr/>
        </p:nvGrpSpPr>
        <p:grpSpPr bwMode="auto">
          <a:xfrm>
            <a:off x="3119438" y="1533525"/>
            <a:ext cx="115887" cy="3562350"/>
            <a:chOff x="580" y="1261"/>
            <a:chExt cx="70" cy="1836"/>
          </a:xfrm>
        </p:grpSpPr>
        <p:sp>
          <p:nvSpPr>
            <p:cNvPr id="57505" name="Freeform 20"/>
            <p:cNvSpPr>
              <a:spLocks/>
            </p:cNvSpPr>
            <p:nvPr/>
          </p:nvSpPr>
          <p:spPr bwMode="auto">
            <a:xfrm>
              <a:off x="580" y="1261"/>
              <a:ext cx="70" cy="123"/>
            </a:xfrm>
            <a:custGeom>
              <a:avLst/>
              <a:gdLst>
                <a:gd name="T0" fmla="*/ 2146183 w 16"/>
                <a:gd name="T1" fmla="*/ 3757338 h 28"/>
                <a:gd name="T2" fmla="*/ 1072374 w 16"/>
                <a:gd name="T3" fmla="*/ 3880259 h 28"/>
                <a:gd name="T4" fmla="*/ 0 w 16"/>
                <a:gd name="T5" fmla="*/ 3757338 h 28"/>
                <a:gd name="T6" fmla="*/ 1072374 w 16"/>
                <a:gd name="T7" fmla="*/ 0 h 28"/>
                <a:gd name="T8" fmla="*/ 2146183 w 16"/>
                <a:gd name="T9" fmla="*/ 3757338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16" y="27"/>
                  </a:moveTo>
                  <a:cubicBezTo>
                    <a:pt x="13" y="28"/>
                    <a:pt x="11" y="28"/>
                    <a:pt x="8" y="28"/>
                  </a:cubicBezTo>
                  <a:cubicBezTo>
                    <a:pt x="6" y="28"/>
                    <a:pt x="3" y="28"/>
                    <a:pt x="0" y="27"/>
                  </a:cubicBezTo>
                  <a:lnTo>
                    <a:pt x="8" y="0"/>
                  </a:lnTo>
                  <a:lnTo>
                    <a:pt x="1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506" name="Line 21"/>
            <p:cNvSpPr>
              <a:spLocks noChangeShapeType="1"/>
            </p:cNvSpPr>
            <p:nvPr/>
          </p:nvSpPr>
          <p:spPr bwMode="auto">
            <a:xfrm flipV="1">
              <a:off x="624" y="1375"/>
              <a:ext cx="0" cy="1722"/>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7358" name="Group 25"/>
          <p:cNvGrpSpPr>
            <a:grpSpLocks/>
          </p:cNvGrpSpPr>
          <p:nvPr/>
        </p:nvGrpSpPr>
        <p:grpSpPr bwMode="auto">
          <a:xfrm>
            <a:off x="2552700" y="5505450"/>
            <a:ext cx="4419600" cy="169863"/>
            <a:chOff x="233" y="3307"/>
            <a:chExt cx="2704" cy="88"/>
          </a:xfrm>
        </p:grpSpPr>
        <p:sp>
          <p:nvSpPr>
            <p:cNvPr id="57503" name="Freeform 23"/>
            <p:cNvSpPr>
              <a:spLocks/>
            </p:cNvSpPr>
            <p:nvPr/>
          </p:nvSpPr>
          <p:spPr bwMode="auto">
            <a:xfrm>
              <a:off x="2783" y="3307"/>
              <a:ext cx="154" cy="88"/>
            </a:xfrm>
            <a:custGeom>
              <a:avLst/>
              <a:gdLst>
                <a:gd name="T0" fmla="*/ 130407 w 35"/>
                <a:gd name="T1" fmla="*/ 2808441 h 20"/>
                <a:gd name="T2" fmla="*/ 0 w 35"/>
                <a:gd name="T3" fmla="*/ 1408519 h 20"/>
                <a:gd name="T4" fmla="*/ 130407 w 35"/>
                <a:gd name="T5" fmla="*/ 0 h 20"/>
                <a:gd name="T6" fmla="*/ 4919376 w 35"/>
                <a:gd name="T7" fmla="*/ 1408519 h 20"/>
                <a:gd name="T8" fmla="*/ 130407 w 35"/>
                <a:gd name="T9" fmla="*/ 2808441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1" y="20"/>
                  </a:moveTo>
                  <a:cubicBezTo>
                    <a:pt x="1" y="17"/>
                    <a:pt x="0" y="13"/>
                    <a:pt x="0" y="10"/>
                  </a:cubicBezTo>
                  <a:cubicBezTo>
                    <a:pt x="0" y="7"/>
                    <a:pt x="1" y="4"/>
                    <a:pt x="1" y="0"/>
                  </a:cubicBezTo>
                  <a:lnTo>
                    <a:pt x="35" y="10"/>
                  </a:lnTo>
                  <a:lnTo>
                    <a:pt x="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504" name="Line 24"/>
            <p:cNvSpPr>
              <a:spLocks noChangeShapeType="1"/>
            </p:cNvSpPr>
            <p:nvPr/>
          </p:nvSpPr>
          <p:spPr bwMode="auto">
            <a:xfrm>
              <a:off x="233" y="3351"/>
              <a:ext cx="2559"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7359" name="Rectangle 26"/>
          <p:cNvSpPr>
            <a:spLocks noChangeArrowheads="1"/>
          </p:cNvSpPr>
          <p:nvPr/>
        </p:nvSpPr>
        <p:spPr bwMode="auto">
          <a:xfrm>
            <a:off x="3729038" y="5692775"/>
            <a:ext cx="8255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60" name="Rectangle 27"/>
          <p:cNvSpPr>
            <a:spLocks noChangeArrowheads="1"/>
          </p:cNvSpPr>
          <p:nvPr/>
        </p:nvSpPr>
        <p:spPr bwMode="auto">
          <a:xfrm>
            <a:off x="4476750" y="6084888"/>
            <a:ext cx="82391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61" name="Rectangle 28"/>
          <p:cNvSpPr>
            <a:spLocks noChangeArrowheads="1"/>
          </p:cNvSpPr>
          <p:nvPr/>
        </p:nvSpPr>
        <p:spPr bwMode="auto">
          <a:xfrm>
            <a:off x="4598988" y="6100763"/>
            <a:ext cx="70643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700" b="1">
                <a:solidFill>
                  <a:srgbClr val="000000"/>
                </a:solidFill>
                <a:latin typeface="Times New Roman" pitchFamily="18" charset="0"/>
              </a:rPr>
              <a:t>Voltage</a:t>
            </a:r>
            <a:endParaRPr lang="en-US" sz="1600">
              <a:latin typeface="Calibri" pitchFamily="34" charset="0"/>
            </a:endParaRPr>
          </a:p>
        </p:txBody>
      </p:sp>
      <p:sp>
        <p:nvSpPr>
          <p:cNvPr id="57362" name="Rectangle 29"/>
          <p:cNvSpPr>
            <a:spLocks noChangeArrowheads="1"/>
          </p:cNvSpPr>
          <p:nvPr/>
        </p:nvSpPr>
        <p:spPr bwMode="auto">
          <a:xfrm>
            <a:off x="2173288" y="3494088"/>
            <a:ext cx="8747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63" name="Rectangle 30"/>
          <p:cNvSpPr>
            <a:spLocks noChangeArrowheads="1"/>
          </p:cNvSpPr>
          <p:nvPr/>
        </p:nvSpPr>
        <p:spPr bwMode="auto">
          <a:xfrm>
            <a:off x="2173288" y="3511550"/>
            <a:ext cx="8826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64" name="Rectangle 31"/>
          <p:cNvSpPr>
            <a:spLocks noChangeArrowheads="1"/>
          </p:cNvSpPr>
          <p:nvPr/>
        </p:nvSpPr>
        <p:spPr bwMode="auto">
          <a:xfrm>
            <a:off x="2300288" y="3527425"/>
            <a:ext cx="7540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700" b="1">
                <a:solidFill>
                  <a:srgbClr val="000000"/>
                </a:solidFill>
                <a:latin typeface="Times New Roman" pitchFamily="18" charset="0"/>
              </a:rPr>
              <a:t>Current</a:t>
            </a:r>
            <a:endParaRPr lang="en-US" sz="1600">
              <a:latin typeface="Calibri" pitchFamily="34" charset="0"/>
            </a:endParaRPr>
          </a:p>
        </p:txBody>
      </p:sp>
      <p:sp>
        <p:nvSpPr>
          <p:cNvPr id="57365" name="Freeform 32"/>
          <p:cNvSpPr>
            <a:spLocks/>
          </p:cNvSpPr>
          <p:nvPr/>
        </p:nvSpPr>
        <p:spPr bwMode="auto">
          <a:xfrm>
            <a:off x="3186113" y="5351463"/>
            <a:ext cx="398462" cy="255587"/>
          </a:xfrm>
          <a:custGeom>
            <a:avLst/>
            <a:gdLst>
              <a:gd name="T0" fmla="*/ 0 w 56"/>
              <a:gd name="T1" fmla="*/ 2147483647 h 30"/>
              <a:gd name="T2" fmla="*/ 2147483647 w 56"/>
              <a:gd name="T3" fmla="*/ 0 h 30"/>
              <a:gd name="T4" fmla="*/ 0 60000 65536"/>
              <a:gd name="T5" fmla="*/ 0 60000 65536"/>
              <a:gd name="T6" fmla="*/ 0 w 56"/>
              <a:gd name="T7" fmla="*/ 0 h 30"/>
              <a:gd name="T8" fmla="*/ 56 w 56"/>
              <a:gd name="T9" fmla="*/ 30 h 30"/>
            </a:gdLst>
            <a:ahLst/>
            <a:cxnLst>
              <a:cxn ang="T4">
                <a:pos x="T0" y="T1"/>
              </a:cxn>
              <a:cxn ang="T5">
                <a:pos x="T2" y="T3"/>
              </a:cxn>
            </a:cxnLst>
            <a:rect l="T6" t="T7" r="T8" b="T9"/>
            <a:pathLst>
              <a:path w="56" h="30">
                <a:moveTo>
                  <a:pt x="0" y="30"/>
                </a:moveTo>
                <a:cubicBezTo>
                  <a:pt x="9" y="12"/>
                  <a:pt x="31" y="0"/>
                  <a:pt x="56" y="0"/>
                </a:cubicBezTo>
              </a:path>
            </a:pathLst>
          </a:custGeom>
          <a:noFill/>
          <a:ln w="269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6" name="Line 33"/>
          <p:cNvSpPr>
            <a:spLocks noChangeShapeType="1"/>
          </p:cNvSpPr>
          <p:nvPr/>
        </p:nvSpPr>
        <p:spPr bwMode="auto">
          <a:xfrm>
            <a:off x="3573463" y="5351463"/>
            <a:ext cx="750887" cy="1587"/>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67" name="Freeform 34"/>
          <p:cNvSpPr>
            <a:spLocks/>
          </p:cNvSpPr>
          <p:nvPr/>
        </p:nvSpPr>
        <p:spPr bwMode="auto">
          <a:xfrm>
            <a:off x="4324350" y="4379913"/>
            <a:ext cx="933450" cy="971550"/>
          </a:xfrm>
          <a:custGeom>
            <a:avLst/>
            <a:gdLst>
              <a:gd name="T0" fmla="*/ 2147483647 w 130"/>
              <a:gd name="T1" fmla="*/ 0 h 114"/>
              <a:gd name="T2" fmla="*/ 0 w 130"/>
              <a:gd name="T3" fmla="*/ 2147483647 h 114"/>
              <a:gd name="T4" fmla="*/ 0 60000 65536"/>
              <a:gd name="T5" fmla="*/ 0 60000 65536"/>
              <a:gd name="T6" fmla="*/ 0 w 130"/>
              <a:gd name="T7" fmla="*/ 0 h 114"/>
              <a:gd name="T8" fmla="*/ 130 w 130"/>
              <a:gd name="T9" fmla="*/ 114 h 114"/>
            </a:gdLst>
            <a:ahLst/>
            <a:cxnLst>
              <a:cxn ang="T4">
                <a:pos x="T0" y="T1"/>
              </a:cxn>
              <a:cxn ang="T5">
                <a:pos x="T2" y="T3"/>
              </a:cxn>
            </a:cxnLst>
            <a:rect l="T6" t="T7" r="T8" b="T9"/>
            <a:pathLst>
              <a:path w="130" h="114">
                <a:moveTo>
                  <a:pt x="130" y="0"/>
                </a:moveTo>
                <a:cubicBezTo>
                  <a:pt x="130" y="62"/>
                  <a:pt x="73" y="114"/>
                  <a:pt x="0" y="114"/>
                </a:cubicBezTo>
              </a:path>
            </a:pathLst>
          </a:custGeom>
          <a:noFill/>
          <a:ln w="26988">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8" name="Line 35"/>
          <p:cNvSpPr>
            <a:spLocks noChangeShapeType="1"/>
          </p:cNvSpPr>
          <p:nvPr/>
        </p:nvSpPr>
        <p:spPr bwMode="auto">
          <a:xfrm flipV="1">
            <a:off x="5241925" y="1754188"/>
            <a:ext cx="288925" cy="2695575"/>
          </a:xfrm>
          <a:prstGeom prst="line">
            <a:avLst/>
          </a:prstGeom>
          <a:noFill/>
          <a:ln w="26988">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69" name="Rectangle 36"/>
          <p:cNvSpPr>
            <a:spLocks noChangeArrowheads="1"/>
          </p:cNvSpPr>
          <p:nvPr/>
        </p:nvSpPr>
        <p:spPr bwMode="auto">
          <a:xfrm>
            <a:off x="5005388" y="3314700"/>
            <a:ext cx="41751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grpSp>
        <p:nvGrpSpPr>
          <p:cNvPr id="57370" name="Group 70"/>
          <p:cNvGrpSpPr>
            <a:grpSpLocks/>
          </p:cNvGrpSpPr>
          <p:nvPr/>
        </p:nvGrpSpPr>
        <p:grpSpPr bwMode="auto">
          <a:xfrm>
            <a:off x="5237163" y="1754188"/>
            <a:ext cx="26987" cy="3836987"/>
            <a:chOff x="1875" y="1375"/>
            <a:chExt cx="17" cy="1976"/>
          </a:xfrm>
        </p:grpSpPr>
        <p:sp>
          <p:nvSpPr>
            <p:cNvPr id="57470" name="Rectangle 37"/>
            <p:cNvSpPr>
              <a:spLocks noChangeArrowheads="1"/>
            </p:cNvSpPr>
            <p:nvPr/>
          </p:nvSpPr>
          <p:spPr bwMode="auto">
            <a:xfrm>
              <a:off x="1884" y="3316"/>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1" name="Rectangle 38"/>
            <p:cNvSpPr>
              <a:spLocks noChangeArrowheads="1"/>
            </p:cNvSpPr>
            <p:nvPr/>
          </p:nvSpPr>
          <p:spPr bwMode="auto">
            <a:xfrm>
              <a:off x="1884" y="3255"/>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2" name="Rectangle 39"/>
            <p:cNvSpPr>
              <a:spLocks noChangeArrowheads="1"/>
            </p:cNvSpPr>
            <p:nvPr/>
          </p:nvSpPr>
          <p:spPr bwMode="auto">
            <a:xfrm>
              <a:off x="1884" y="3193"/>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3" name="Rectangle 40"/>
            <p:cNvSpPr>
              <a:spLocks noChangeArrowheads="1"/>
            </p:cNvSpPr>
            <p:nvPr/>
          </p:nvSpPr>
          <p:spPr bwMode="auto">
            <a:xfrm>
              <a:off x="1884" y="3132"/>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4" name="Rectangle 41"/>
            <p:cNvSpPr>
              <a:spLocks noChangeArrowheads="1"/>
            </p:cNvSpPr>
            <p:nvPr/>
          </p:nvSpPr>
          <p:spPr bwMode="auto">
            <a:xfrm>
              <a:off x="1884" y="3070"/>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5" name="Rectangle 42"/>
            <p:cNvSpPr>
              <a:spLocks noChangeArrowheads="1"/>
            </p:cNvSpPr>
            <p:nvPr/>
          </p:nvSpPr>
          <p:spPr bwMode="auto">
            <a:xfrm>
              <a:off x="1884" y="3009"/>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6" name="Rectangle 43"/>
            <p:cNvSpPr>
              <a:spLocks noChangeArrowheads="1"/>
            </p:cNvSpPr>
            <p:nvPr/>
          </p:nvSpPr>
          <p:spPr bwMode="auto">
            <a:xfrm>
              <a:off x="1884" y="2947"/>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7" name="Rectangle 44"/>
            <p:cNvSpPr>
              <a:spLocks noChangeArrowheads="1"/>
            </p:cNvSpPr>
            <p:nvPr/>
          </p:nvSpPr>
          <p:spPr bwMode="auto">
            <a:xfrm>
              <a:off x="1884" y="2886"/>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8" name="Freeform 45"/>
            <p:cNvSpPr>
              <a:spLocks/>
            </p:cNvSpPr>
            <p:nvPr/>
          </p:nvSpPr>
          <p:spPr bwMode="auto">
            <a:xfrm>
              <a:off x="1879" y="2824"/>
              <a:ext cx="13" cy="36"/>
            </a:xfrm>
            <a:custGeom>
              <a:avLst/>
              <a:gdLst>
                <a:gd name="T0" fmla="*/ 5 w 13"/>
                <a:gd name="T1" fmla="*/ 36 h 36"/>
                <a:gd name="T2" fmla="*/ 13 w 13"/>
                <a:gd name="T3" fmla="*/ 36 h 36"/>
                <a:gd name="T4" fmla="*/ 9 w 13"/>
                <a:gd name="T5" fmla="*/ 0 h 36"/>
                <a:gd name="T6" fmla="*/ 0 w 13"/>
                <a:gd name="T7" fmla="*/ 0 h 36"/>
                <a:gd name="T8" fmla="*/ 5 w 13"/>
                <a:gd name="T9" fmla="*/ 36 h 36"/>
                <a:gd name="T10" fmla="*/ 0 60000 65536"/>
                <a:gd name="T11" fmla="*/ 0 60000 65536"/>
                <a:gd name="T12" fmla="*/ 0 60000 65536"/>
                <a:gd name="T13" fmla="*/ 0 60000 65536"/>
                <a:gd name="T14" fmla="*/ 0 60000 65536"/>
                <a:gd name="T15" fmla="*/ 0 w 13"/>
                <a:gd name="T16" fmla="*/ 0 h 36"/>
                <a:gd name="T17" fmla="*/ 13 w 13"/>
                <a:gd name="T18" fmla="*/ 36 h 36"/>
              </a:gdLst>
              <a:ahLst/>
              <a:cxnLst>
                <a:cxn ang="T10">
                  <a:pos x="T0" y="T1"/>
                </a:cxn>
                <a:cxn ang="T11">
                  <a:pos x="T2" y="T3"/>
                </a:cxn>
                <a:cxn ang="T12">
                  <a:pos x="T4" y="T5"/>
                </a:cxn>
                <a:cxn ang="T13">
                  <a:pos x="T6" y="T7"/>
                </a:cxn>
                <a:cxn ang="T14">
                  <a:pos x="T8" y="T9"/>
                </a:cxn>
              </a:cxnLst>
              <a:rect l="T15" t="T16" r="T17" b="T18"/>
              <a:pathLst>
                <a:path w="13" h="36">
                  <a:moveTo>
                    <a:pt x="5" y="36"/>
                  </a:moveTo>
                  <a:lnTo>
                    <a:pt x="13" y="36"/>
                  </a:lnTo>
                  <a:lnTo>
                    <a:pt x="9" y="0"/>
                  </a:lnTo>
                  <a:lnTo>
                    <a:pt x="0" y="0"/>
                  </a:lnTo>
                  <a:lnTo>
                    <a:pt x="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79" name="Rectangle 46"/>
            <p:cNvSpPr>
              <a:spLocks noChangeArrowheads="1"/>
            </p:cNvSpPr>
            <p:nvPr/>
          </p:nvSpPr>
          <p:spPr bwMode="auto">
            <a:xfrm>
              <a:off x="1879" y="2763"/>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0" name="Rectangle 47"/>
            <p:cNvSpPr>
              <a:spLocks noChangeArrowheads="1"/>
            </p:cNvSpPr>
            <p:nvPr/>
          </p:nvSpPr>
          <p:spPr bwMode="auto">
            <a:xfrm>
              <a:off x="1879" y="2701"/>
              <a:ext cx="9" cy="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1" name="Rectangle 48"/>
            <p:cNvSpPr>
              <a:spLocks noChangeArrowheads="1"/>
            </p:cNvSpPr>
            <p:nvPr/>
          </p:nvSpPr>
          <p:spPr bwMode="auto">
            <a:xfrm>
              <a:off x="1879" y="2640"/>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2" name="Rectangle 49"/>
            <p:cNvSpPr>
              <a:spLocks noChangeArrowheads="1"/>
            </p:cNvSpPr>
            <p:nvPr/>
          </p:nvSpPr>
          <p:spPr bwMode="auto">
            <a:xfrm>
              <a:off x="1879" y="2578"/>
              <a:ext cx="9" cy="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3" name="Rectangle 50"/>
            <p:cNvSpPr>
              <a:spLocks noChangeArrowheads="1"/>
            </p:cNvSpPr>
            <p:nvPr/>
          </p:nvSpPr>
          <p:spPr bwMode="auto">
            <a:xfrm>
              <a:off x="1879" y="2517"/>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4" name="Rectangle 51"/>
            <p:cNvSpPr>
              <a:spLocks noChangeArrowheads="1"/>
            </p:cNvSpPr>
            <p:nvPr/>
          </p:nvSpPr>
          <p:spPr bwMode="auto">
            <a:xfrm>
              <a:off x="1879" y="2456"/>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5" name="Rectangle 52"/>
            <p:cNvSpPr>
              <a:spLocks noChangeArrowheads="1"/>
            </p:cNvSpPr>
            <p:nvPr/>
          </p:nvSpPr>
          <p:spPr bwMode="auto">
            <a:xfrm>
              <a:off x="1879" y="2394"/>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6" name="Rectangle 53"/>
            <p:cNvSpPr>
              <a:spLocks noChangeArrowheads="1"/>
            </p:cNvSpPr>
            <p:nvPr/>
          </p:nvSpPr>
          <p:spPr bwMode="auto">
            <a:xfrm>
              <a:off x="1879" y="2333"/>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7" name="Rectangle 54"/>
            <p:cNvSpPr>
              <a:spLocks noChangeArrowheads="1"/>
            </p:cNvSpPr>
            <p:nvPr/>
          </p:nvSpPr>
          <p:spPr bwMode="auto">
            <a:xfrm>
              <a:off x="1879" y="2271"/>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8" name="Rectangle 55"/>
            <p:cNvSpPr>
              <a:spLocks noChangeArrowheads="1"/>
            </p:cNvSpPr>
            <p:nvPr/>
          </p:nvSpPr>
          <p:spPr bwMode="auto">
            <a:xfrm>
              <a:off x="1879" y="2210"/>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9" name="Rectangle 56"/>
            <p:cNvSpPr>
              <a:spLocks noChangeArrowheads="1"/>
            </p:cNvSpPr>
            <p:nvPr/>
          </p:nvSpPr>
          <p:spPr bwMode="auto">
            <a:xfrm>
              <a:off x="1879" y="2148"/>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0" name="Rectangle 57"/>
            <p:cNvSpPr>
              <a:spLocks noChangeArrowheads="1"/>
            </p:cNvSpPr>
            <p:nvPr/>
          </p:nvSpPr>
          <p:spPr bwMode="auto">
            <a:xfrm>
              <a:off x="1879" y="2087"/>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1" name="Rectangle 58"/>
            <p:cNvSpPr>
              <a:spLocks noChangeArrowheads="1"/>
            </p:cNvSpPr>
            <p:nvPr/>
          </p:nvSpPr>
          <p:spPr bwMode="auto">
            <a:xfrm>
              <a:off x="1879" y="2025"/>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2" name="Rectangle 59"/>
            <p:cNvSpPr>
              <a:spLocks noChangeArrowheads="1"/>
            </p:cNvSpPr>
            <p:nvPr/>
          </p:nvSpPr>
          <p:spPr bwMode="auto">
            <a:xfrm>
              <a:off x="1879" y="1964"/>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3" name="Rectangle 60"/>
            <p:cNvSpPr>
              <a:spLocks noChangeArrowheads="1"/>
            </p:cNvSpPr>
            <p:nvPr/>
          </p:nvSpPr>
          <p:spPr bwMode="auto">
            <a:xfrm>
              <a:off x="1879" y="1902"/>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4" name="Freeform 61"/>
            <p:cNvSpPr>
              <a:spLocks/>
            </p:cNvSpPr>
            <p:nvPr/>
          </p:nvSpPr>
          <p:spPr bwMode="auto">
            <a:xfrm>
              <a:off x="1875" y="1841"/>
              <a:ext cx="13" cy="35"/>
            </a:xfrm>
            <a:custGeom>
              <a:avLst/>
              <a:gdLst>
                <a:gd name="T0" fmla="*/ 4 w 13"/>
                <a:gd name="T1" fmla="*/ 35 h 35"/>
                <a:gd name="T2" fmla="*/ 13 w 13"/>
                <a:gd name="T3" fmla="*/ 35 h 35"/>
                <a:gd name="T4" fmla="*/ 9 w 13"/>
                <a:gd name="T5" fmla="*/ 0 h 35"/>
                <a:gd name="T6" fmla="*/ 0 w 13"/>
                <a:gd name="T7" fmla="*/ 0 h 35"/>
                <a:gd name="T8" fmla="*/ 4 w 13"/>
                <a:gd name="T9" fmla="*/ 35 h 35"/>
                <a:gd name="T10" fmla="*/ 0 60000 65536"/>
                <a:gd name="T11" fmla="*/ 0 60000 65536"/>
                <a:gd name="T12" fmla="*/ 0 60000 65536"/>
                <a:gd name="T13" fmla="*/ 0 60000 65536"/>
                <a:gd name="T14" fmla="*/ 0 60000 65536"/>
                <a:gd name="T15" fmla="*/ 0 w 13"/>
                <a:gd name="T16" fmla="*/ 0 h 35"/>
                <a:gd name="T17" fmla="*/ 13 w 13"/>
                <a:gd name="T18" fmla="*/ 35 h 35"/>
              </a:gdLst>
              <a:ahLst/>
              <a:cxnLst>
                <a:cxn ang="T10">
                  <a:pos x="T0" y="T1"/>
                </a:cxn>
                <a:cxn ang="T11">
                  <a:pos x="T2" y="T3"/>
                </a:cxn>
                <a:cxn ang="T12">
                  <a:pos x="T4" y="T5"/>
                </a:cxn>
                <a:cxn ang="T13">
                  <a:pos x="T6" y="T7"/>
                </a:cxn>
                <a:cxn ang="T14">
                  <a:pos x="T8" y="T9"/>
                </a:cxn>
              </a:cxnLst>
              <a:rect l="T15" t="T16" r="T17" b="T18"/>
              <a:pathLst>
                <a:path w="13" h="35">
                  <a:moveTo>
                    <a:pt x="4" y="35"/>
                  </a:moveTo>
                  <a:lnTo>
                    <a:pt x="13" y="35"/>
                  </a:lnTo>
                  <a:lnTo>
                    <a:pt x="9" y="0"/>
                  </a:lnTo>
                  <a:lnTo>
                    <a:pt x="0" y="0"/>
                  </a:lnTo>
                  <a:lnTo>
                    <a:pt x="4"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95" name="Rectangle 62"/>
            <p:cNvSpPr>
              <a:spLocks noChangeArrowheads="1"/>
            </p:cNvSpPr>
            <p:nvPr/>
          </p:nvSpPr>
          <p:spPr bwMode="auto">
            <a:xfrm>
              <a:off x="1875" y="1779"/>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6" name="Rectangle 63"/>
            <p:cNvSpPr>
              <a:spLocks noChangeArrowheads="1"/>
            </p:cNvSpPr>
            <p:nvPr/>
          </p:nvSpPr>
          <p:spPr bwMode="auto">
            <a:xfrm>
              <a:off x="1875" y="1718"/>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7" name="Rectangle 64"/>
            <p:cNvSpPr>
              <a:spLocks noChangeArrowheads="1"/>
            </p:cNvSpPr>
            <p:nvPr/>
          </p:nvSpPr>
          <p:spPr bwMode="auto">
            <a:xfrm>
              <a:off x="1875" y="1656"/>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8" name="Rectangle 65"/>
            <p:cNvSpPr>
              <a:spLocks noChangeArrowheads="1"/>
            </p:cNvSpPr>
            <p:nvPr/>
          </p:nvSpPr>
          <p:spPr bwMode="auto">
            <a:xfrm>
              <a:off x="1875" y="1595"/>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9" name="Rectangle 66"/>
            <p:cNvSpPr>
              <a:spLocks noChangeArrowheads="1"/>
            </p:cNvSpPr>
            <p:nvPr/>
          </p:nvSpPr>
          <p:spPr bwMode="auto">
            <a:xfrm>
              <a:off x="1875" y="1533"/>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500" name="Rectangle 67"/>
            <p:cNvSpPr>
              <a:spLocks noChangeArrowheads="1"/>
            </p:cNvSpPr>
            <p:nvPr/>
          </p:nvSpPr>
          <p:spPr bwMode="auto">
            <a:xfrm>
              <a:off x="1875" y="1472"/>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501" name="Rectangle 68"/>
            <p:cNvSpPr>
              <a:spLocks noChangeArrowheads="1"/>
            </p:cNvSpPr>
            <p:nvPr/>
          </p:nvSpPr>
          <p:spPr bwMode="auto">
            <a:xfrm>
              <a:off x="1875" y="1410"/>
              <a:ext cx="9" cy="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502" name="Rectangle 69"/>
            <p:cNvSpPr>
              <a:spLocks noChangeArrowheads="1"/>
            </p:cNvSpPr>
            <p:nvPr/>
          </p:nvSpPr>
          <p:spPr bwMode="auto">
            <a:xfrm>
              <a:off x="1875" y="1375"/>
              <a:ext cx="9"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grpSp>
      <p:sp>
        <p:nvSpPr>
          <p:cNvPr id="57371" name="Rectangle 71"/>
          <p:cNvSpPr>
            <a:spLocks noChangeArrowheads="1"/>
          </p:cNvSpPr>
          <p:nvPr/>
        </p:nvSpPr>
        <p:spPr bwMode="auto">
          <a:xfrm>
            <a:off x="4411663" y="2795588"/>
            <a:ext cx="795337"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72" name="Rectangle 72"/>
          <p:cNvSpPr>
            <a:spLocks noChangeArrowheads="1"/>
          </p:cNvSpPr>
          <p:nvPr/>
        </p:nvSpPr>
        <p:spPr bwMode="auto">
          <a:xfrm>
            <a:off x="4591050" y="2862263"/>
            <a:ext cx="5492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Linear</a:t>
            </a:r>
            <a:endParaRPr lang="en-US" sz="1600">
              <a:latin typeface="Calibri" pitchFamily="34" charset="0"/>
            </a:endParaRPr>
          </a:p>
        </p:txBody>
      </p:sp>
      <p:sp>
        <p:nvSpPr>
          <p:cNvPr id="57373" name="Rectangle 73"/>
          <p:cNvSpPr>
            <a:spLocks noChangeArrowheads="1"/>
          </p:cNvSpPr>
          <p:nvPr/>
        </p:nvSpPr>
        <p:spPr bwMode="auto">
          <a:xfrm>
            <a:off x="4578350" y="3170238"/>
            <a:ext cx="444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mode</a:t>
            </a:r>
            <a:endParaRPr lang="en-US" sz="1600">
              <a:latin typeface="Calibri" pitchFamily="34" charset="0"/>
            </a:endParaRPr>
          </a:p>
        </p:txBody>
      </p:sp>
      <p:sp>
        <p:nvSpPr>
          <p:cNvPr id="57374" name="Rectangle 74"/>
          <p:cNvSpPr>
            <a:spLocks noChangeArrowheads="1"/>
          </p:cNvSpPr>
          <p:nvPr/>
        </p:nvSpPr>
        <p:spPr bwMode="auto">
          <a:xfrm>
            <a:off x="5500688" y="2787650"/>
            <a:ext cx="796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75" name="Rectangle 75"/>
          <p:cNvSpPr>
            <a:spLocks noChangeArrowheads="1"/>
          </p:cNvSpPr>
          <p:nvPr/>
        </p:nvSpPr>
        <p:spPr bwMode="auto">
          <a:xfrm>
            <a:off x="5680075" y="2852738"/>
            <a:ext cx="5476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Geiger</a:t>
            </a:r>
            <a:endParaRPr lang="en-US" sz="1600">
              <a:latin typeface="Calibri" pitchFamily="34" charset="0"/>
            </a:endParaRPr>
          </a:p>
        </p:txBody>
      </p:sp>
      <p:sp>
        <p:nvSpPr>
          <p:cNvPr id="57376" name="Rectangle 76"/>
          <p:cNvSpPr>
            <a:spLocks noChangeArrowheads="1"/>
          </p:cNvSpPr>
          <p:nvPr/>
        </p:nvSpPr>
        <p:spPr bwMode="auto">
          <a:xfrm>
            <a:off x="5668963" y="3160713"/>
            <a:ext cx="444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mode</a:t>
            </a:r>
            <a:endParaRPr lang="en-US" sz="1600">
              <a:latin typeface="Calibri" pitchFamily="34" charset="0"/>
            </a:endParaRPr>
          </a:p>
        </p:txBody>
      </p:sp>
      <p:sp>
        <p:nvSpPr>
          <p:cNvPr id="57377" name="Rectangle 77"/>
          <p:cNvSpPr>
            <a:spLocks noChangeArrowheads="1"/>
          </p:cNvSpPr>
          <p:nvPr/>
        </p:nvSpPr>
        <p:spPr bwMode="auto">
          <a:xfrm>
            <a:off x="5029200" y="5557838"/>
            <a:ext cx="47148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78" name="Rectangle 78"/>
          <p:cNvSpPr>
            <a:spLocks noChangeArrowheads="1"/>
          </p:cNvSpPr>
          <p:nvPr/>
        </p:nvSpPr>
        <p:spPr bwMode="auto">
          <a:xfrm>
            <a:off x="5168900" y="5622925"/>
            <a:ext cx="138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V</a:t>
            </a:r>
            <a:endParaRPr lang="en-US" sz="1600">
              <a:latin typeface="Calibri" pitchFamily="34" charset="0"/>
            </a:endParaRPr>
          </a:p>
        </p:txBody>
      </p:sp>
      <p:sp>
        <p:nvSpPr>
          <p:cNvPr id="57379" name="Rectangle 79"/>
          <p:cNvSpPr>
            <a:spLocks noChangeArrowheads="1"/>
          </p:cNvSpPr>
          <p:nvPr/>
        </p:nvSpPr>
        <p:spPr bwMode="auto">
          <a:xfrm>
            <a:off x="5311775" y="5770563"/>
            <a:ext cx="12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000" b="1">
                <a:solidFill>
                  <a:srgbClr val="000000"/>
                </a:solidFill>
                <a:latin typeface="Times New Roman" pitchFamily="18" charset="0"/>
              </a:rPr>
              <a:t>br</a:t>
            </a:r>
            <a:endParaRPr lang="en-US" sz="1600">
              <a:latin typeface="Calibri" pitchFamily="34" charset="0"/>
            </a:endParaRPr>
          </a:p>
        </p:txBody>
      </p:sp>
      <p:sp>
        <p:nvSpPr>
          <p:cNvPr id="57380" name="Oval 81"/>
          <p:cNvSpPr>
            <a:spLocks noChangeArrowheads="1"/>
          </p:cNvSpPr>
          <p:nvPr/>
        </p:nvSpPr>
        <p:spPr bwMode="auto">
          <a:xfrm>
            <a:off x="5122863" y="4713288"/>
            <a:ext cx="84137" cy="103187"/>
          </a:xfrm>
          <a:prstGeom prst="ellipse">
            <a:avLst/>
          </a:prstGeom>
          <a:solidFill>
            <a:srgbClr val="FFFFFF"/>
          </a:solidFill>
          <a:ln w="14288">
            <a:solidFill>
              <a:srgbClr val="000000"/>
            </a:solidFill>
            <a:round/>
            <a:headEnd/>
            <a:tailEnd/>
          </a:ln>
        </p:spPr>
        <p:txBody>
          <a:bodyPr/>
          <a:lstStyle/>
          <a:p>
            <a:pPr algn="ctr" defTabSz="914400"/>
            <a:endParaRPr lang="en-US" sz="1600">
              <a:latin typeface="Calibri" pitchFamily="34" charset="0"/>
            </a:endParaRPr>
          </a:p>
        </p:txBody>
      </p:sp>
      <p:sp>
        <p:nvSpPr>
          <p:cNvPr id="57381" name="Rectangle 83"/>
          <p:cNvSpPr>
            <a:spLocks noChangeArrowheads="1"/>
          </p:cNvSpPr>
          <p:nvPr/>
        </p:nvSpPr>
        <p:spPr bwMode="auto">
          <a:xfrm>
            <a:off x="5653088" y="1752600"/>
            <a:ext cx="1476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100" b="1">
                <a:solidFill>
                  <a:srgbClr val="000000"/>
                </a:solidFill>
                <a:latin typeface="Times New Roman" pitchFamily="18" charset="0"/>
              </a:rPr>
              <a:t>on</a:t>
            </a:r>
            <a:endParaRPr lang="en-US" sz="1600">
              <a:latin typeface="Calibri" pitchFamily="34" charset="0"/>
            </a:endParaRPr>
          </a:p>
        </p:txBody>
      </p:sp>
      <p:sp>
        <p:nvSpPr>
          <p:cNvPr id="57382" name="Rectangle 84"/>
          <p:cNvSpPr>
            <a:spLocks noChangeArrowheads="1"/>
          </p:cNvSpPr>
          <p:nvPr/>
        </p:nvSpPr>
        <p:spPr bwMode="auto">
          <a:xfrm>
            <a:off x="4799013" y="4584700"/>
            <a:ext cx="3730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83" name="Rectangle 85"/>
          <p:cNvSpPr>
            <a:spLocks noChangeArrowheads="1"/>
          </p:cNvSpPr>
          <p:nvPr/>
        </p:nvSpPr>
        <p:spPr bwMode="auto">
          <a:xfrm>
            <a:off x="4946650" y="4652963"/>
            <a:ext cx="1619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100" b="1">
                <a:solidFill>
                  <a:srgbClr val="000000"/>
                </a:solidFill>
                <a:latin typeface="Times New Roman" pitchFamily="18" charset="0"/>
              </a:rPr>
              <a:t>off</a:t>
            </a:r>
            <a:endParaRPr lang="en-US" sz="1600">
              <a:latin typeface="Calibri" pitchFamily="34" charset="0"/>
            </a:endParaRPr>
          </a:p>
        </p:txBody>
      </p:sp>
      <p:sp>
        <p:nvSpPr>
          <p:cNvPr id="57384" name="Rectangle 86"/>
          <p:cNvSpPr>
            <a:spLocks noChangeArrowheads="1"/>
          </p:cNvSpPr>
          <p:nvPr/>
        </p:nvSpPr>
        <p:spPr bwMode="auto">
          <a:xfrm>
            <a:off x="5257800" y="1754188"/>
            <a:ext cx="1558925" cy="3821112"/>
          </a:xfrm>
          <a:prstGeom prst="rect">
            <a:avLst/>
          </a:prstGeom>
          <a:solidFill>
            <a:srgbClr val="FFFFB7"/>
          </a:solidFill>
          <a:ln w="14288" cap="rnd">
            <a:solidFill>
              <a:srgbClr val="FFFFE3"/>
            </a:solidFill>
            <a:miter lim="800000"/>
            <a:headEnd/>
            <a:tailEnd/>
          </a:ln>
        </p:spPr>
        <p:txBody>
          <a:bodyPr/>
          <a:lstStyle/>
          <a:p>
            <a:pPr algn="ctr" defTabSz="914400"/>
            <a:endParaRPr lang="en-US" sz="1600">
              <a:latin typeface="Calibri" pitchFamily="34" charset="0"/>
            </a:endParaRPr>
          </a:p>
        </p:txBody>
      </p:sp>
      <p:sp>
        <p:nvSpPr>
          <p:cNvPr id="57385" name="Rectangle 87"/>
          <p:cNvSpPr>
            <a:spLocks noChangeArrowheads="1"/>
          </p:cNvSpPr>
          <p:nvPr/>
        </p:nvSpPr>
        <p:spPr bwMode="auto">
          <a:xfrm>
            <a:off x="4324350" y="1754188"/>
            <a:ext cx="933450" cy="3836987"/>
          </a:xfrm>
          <a:prstGeom prst="rect">
            <a:avLst/>
          </a:prstGeom>
          <a:solidFill>
            <a:srgbClr val="FED5CA"/>
          </a:solidFill>
          <a:ln w="14288" cap="rnd">
            <a:solidFill>
              <a:srgbClr val="FED5CA"/>
            </a:solidFill>
            <a:miter lim="800000"/>
            <a:headEnd/>
            <a:tailEnd/>
          </a:ln>
        </p:spPr>
        <p:txBody>
          <a:bodyPr/>
          <a:lstStyle/>
          <a:p>
            <a:pPr algn="ctr" defTabSz="914400"/>
            <a:endParaRPr lang="en-US" sz="1600">
              <a:latin typeface="Calibri" pitchFamily="34" charset="0"/>
            </a:endParaRPr>
          </a:p>
        </p:txBody>
      </p:sp>
      <p:sp>
        <p:nvSpPr>
          <p:cNvPr id="57386" name="Line 88"/>
          <p:cNvSpPr>
            <a:spLocks noChangeShapeType="1"/>
          </p:cNvSpPr>
          <p:nvPr/>
        </p:nvSpPr>
        <p:spPr bwMode="auto">
          <a:xfrm flipV="1">
            <a:off x="3190875" y="2744788"/>
            <a:ext cx="0" cy="334010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87" name="Line 89"/>
          <p:cNvSpPr>
            <a:spLocks noChangeShapeType="1"/>
          </p:cNvSpPr>
          <p:nvPr/>
        </p:nvSpPr>
        <p:spPr bwMode="auto">
          <a:xfrm>
            <a:off x="2552700" y="5591175"/>
            <a:ext cx="2747963"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88" name="Rectangle 90"/>
          <p:cNvSpPr>
            <a:spLocks noChangeArrowheads="1"/>
          </p:cNvSpPr>
          <p:nvPr/>
        </p:nvSpPr>
        <p:spPr bwMode="auto">
          <a:xfrm>
            <a:off x="3729038" y="5692775"/>
            <a:ext cx="8255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89" name="Rectangle 91"/>
          <p:cNvSpPr>
            <a:spLocks noChangeArrowheads="1"/>
          </p:cNvSpPr>
          <p:nvPr/>
        </p:nvSpPr>
        <p:spPr bwMode="auto">
          <a:xfrm>
            <a:off x="2173288" y="3494088"/>
            <a:ext cx="8747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90" name="Rectangle 92"/>
          <p:cNvSpPr>
            <a:spLocks noChangeArrowheads="1"/>
          </p:cNvSpPr>
          <p:nvPr/>
        </p:nvSpPr>
        <p:spPr bwMode="auto">
          <a:xfrm>
            <a:off x="2173288" y="3511550"/>
            <a:ext cx="8826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91" name="Rectangle 93"/>
          <p:cNvSpPr>
            <a:spLocks noChangeArrowheads="1"/>
          </p:cNvSpPr>
          <p:nvPr/>
        </p:nvSpPr>
        <p:spPr bwMode="auto">
          <a:xfrm>
            <a:off x="2300288" y="3527425"/>
            <a:ext cx="7540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700" b="1">
                <a:solidFill>
                  <a:srgbClr val="000000"/>
                </a:solidFill>
                <a:latin typeface="Times New Roman" pitchFamily="18" charset="0"/>
              </a:rPr>
              <a:t>Current</a:t>
            </a:r>
            <a:endParaRPr lang="en-US" sz="1600">
              <a:latin typeface="Calibri" pitchFamily="34" charset="0"/>
            </a:endParaRPr>
          </a:p>
        </p:txBody>
      </p:sp>
      <p:sp>
        <p:nvSpPr>
          <p:cNvPr id="57392" name="Rectangle 94"/>
          <p:cNvSpPr>
            <a:spLocks noChangeArrowheads="1"/>
          </p:cNvSpPr>
          <p:nvPr/>
        </p:nvSpPr>
        <p:spPr bwMode="auto">
          <a:xfrm>
            <a:off x="5005388" y="3314700"/>
            <a:ext cx="41751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93" name="Freeform 95"/>
          <p:cNvSpPr>
            <a:spLocks/>
          </p:cNvSpPr>
          <p:nvPr/>
        </p:nvSpPr>
        <p:spPr bwMode="auto">
          <a:xfrm>
            <a:off x="3117850" y="1533525"/>
            <a:ext cx="114300" cy="239713"/>
          </a:xfrm>
          <a:custGeom>
            <a:avLst/>
            <a:gdLst>
              <a:gd name="T0" fmla="*/ 2147483647 w 16"/>
              <a:gd name="T1" fmla="*/ 2147483647 h 28"/>
              <a:gd name="T2" fmla="*/ 2147483647 w 16"/>
              <a:gd name="T3" fmla="*/ 2147483647 h 28"/>
              <a:gd name="T4" fmla="*/ 0 w 16"/>
              <a:gd name="T5" fmla="*/ 2147483647 h 28"/>
              <a:gd name="T6" fmla="*/ 2147483647 w 16"/>
              <a:gd name="T7" fmla="*/ 0 h 28"/>
              <a:gd name="T8" fmla="*/ 2147483647 w 16"/>
              <a:gd name="T9" fmla="*/ 2147483647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16" y="27"/>
                </a:moveTo>
                <a:cubicBezTo>
                  <a:pt x="13" y="28"/>
                  <a:pt x="11" y="28"/>
                  <a:pt x="8" y="28"/>
                </a:cubicBezTo>
                <a:cubicBezTo>
                  <a:pt x="6" y="28"/>
                  <a:pt x="3" y="28"/>
                  <a:pt x="0" y="27"/>
                </a:cubicBezTo>
                <a:lnTo>
                  <a:pt x="8" y="0"/>
                </a:lnTo>
                <a:lnTo>
                  <a:pt x="1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94" name="Line 96"/>
          <p:cNvSpPr>
            <a:spLocks noChangeShapeType="1"/>
          </p:cNvSpPr>
          <p:nvPr/>
        </p:nvSpPr>
        <p:spPr bwMode="auto">
          <a:xfrm flipV="1">
            <a:off x="3190875" y="1754188"/>
            <a:ext cx="0" cy="3341687"/>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5" name="Freeform 97"/>
          <p:cNvSpPr>
            <a:spLocks/>
          </p:cNvSpPr>
          <p:nvPr/>
        </p:nvSpPr>
        <p:spPr bwMode="auto">
          <a:xfrm>
            <a:off x="3117850" y="1533525"/>
            <a:ext cx="114300" cy="239713"/>
          </a:xfrm>
          <a:custGeom>
            <a:avLst/>
            <a:gdLst>
              <a:gd name="T0" fmla="*/ 2147483647 w 16"/>
              <a:gd name="T1" fmla="*/ 2147483647 h 28"/>
              <a:gd name="T2" fmla="*/ 2147483647 w 16"/>
              <a:gd name="T3" fmla="*/ 2147483647 h 28"/>
              <a:gd name="T4" fmla="*/ 0 w 16"/>
              <a:gd name="T5" fmla="*/ 2147483647 h 28"/>
              <a:gd name="T6" fmla="*/ 2147483647 w 16"/>
              <a:gd name="T7" fmla="*/ 0 h 28"/>
              <a:gd name="T8" fmla="*/ 2147483647 w 16"/>
              <a:gd name="T9" fmla="*/ 2147483647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16" y="27"/>
                </a:moveTo>
                <a:cubicBezTo>
                  <a:pt x="13" y="28"/>
                  <a:pt x="11" y="28"/>
                  <a:pt x="8" y="28"/>
                </a:cubicBezTo>
                <a:cubicBezTo>
                  <a:pt x="6" y="28"/>
                  <a:pt x="3" y="28"/>
                  <a:pt x="0" y="27"/>
                </a:cubicBezTo>
                <a:lnTo>
                  <a:pt x="8" y="0"/>
                </a:lnTo>
                <a:lnTo>
                  <a:pt x="1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96" name="Line 98"/>
          <p:cNvSpPr>
            <a:spLocks noChangeShapeType="1"/>
          </p:cNvSpPr>
          <p:nvPr/>
        </p:nvSpPr>
        <p:spPr bwMode="auto">
          <a:xfrm flipV="1">
            <a:off x="3190875" y="1754188"/>
            <a:ext cx="0" cy="3341687"/>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7" name="Line 100"/>
          <p:cNvSpPr>
            <a:spLocks noChangeShapeType="1"/>
          </p:cNvSpPr>
          <p:nvPr/>
        </p:nvSpPr>
        <p:spPr bwMode="auto">
          <a:xfrm>
            <a:off x="2551113" y="5591175"/>
            <a:ext cx="4181475"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8" name="Line 102"/>
          <p:cNvSpPr>
            <a:spLocks noChangeShapeType="1"/>
          </p:cNvSpPr>
          <p:nvPr/>
        </p:nvSpPr>
        <p:spPr bwMode="auto">
          <a:xfrm>
            <a:off x="2551113" y="5591175"/>
            <a:ext cx="4181475"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9" name="Rectangle 103"/>
          <p:cNvSpPr>
            <a:spLocks noChangeArrowheads="1"/>
          </p:cNvSpPr>
          <p:nvPr/>
        </p:nvSpPr>
        <p:spPr bwMode="auto">
          <a:xfrm>
            <a:off x="3727450" y="5692775"/>
            <a:ext cx="8255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00" name="Rectangle 104"/>
          <p:cNvSpPr>
            <a:spLocks noChangeArrowheads="1"/>
          </p:cNvSpPr>
          <p:nvPr/>
        </p:nvSpPr>
        <p:spPr bwMode="auto">
          <a:xfrm>
            <a:off x="4475163" y="6084888"/>
            <a:ext cx="82391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01" name="Rectangle 105"/>
          <p:cNvSpPr>
            <a:spLocks noChangeArrowheads="1"/>
          </p:cNvSpPr>
          <p:nvPr/>
        </p:nvSpPr>
        <p:spPr bwMode="auto">
          <a:xfrm>
            <a:off x="4597400" y="6100763"/>
            <a:ext cx="70643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700" b="1">
                <a:solidFill>
                  <a:srgbClr val="000000"/>
                </a:solidFill>
                <a:latin typeface="Times New Roman" pitchFamily="18" charset="0"/>
              </a:rPr>
              <a:t>Voltage</a:t>
            </a:r>
            <a:endParaRPr lang="en-US" sz="1600">
              <a:latin typeface="Calibri" pitchFamily="34" charset="0"/>
            </a:endParaRPr>
          </a:p>
        </p:txBody>
      </p:sp>
      <p:sp>
        <p:nvSpPr>
          <p:cNvPr id="57402" name="Rectangle 106"/>
          <p:cNvSpPr>
            <a:spLocks noChangeArrowheads="1"/>
          </p:cNvSpPr>
          <p:nvPr/>
        </p:nvSpPr>
        <p:spPr bwMode="auto">
          <a:xfrm>
            <a:off x="2171700" y="3494088"/>
            <a:ext cx="87471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03" name="Rectangle 107"/>
          <p:cNvSpPr>
            <a:spLocks noChangeArrowheads="1"/>
          </p:cNvSpPr>
          <p:nvPr/>
        </p:nvSpPr>
        <p:spPr bwMode="auto">
          <a:xfrm>
            <a:off x="2171700" y="3511550"/>
            <a:ext cx="8826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04" name="Rectangle 108"/>
          <p:cNvSpPr>
            <a:spLocks noChangeArrowheads="1"/>
          </p:cNvSpPr>
          <p:nvPr/>
        </p:nvSpPr>
        <p:spPr bwMode="auto">
          <a:xfrm>
            <a:off x="2298700" y="3527425"/>
            <a:ext cx="7540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700" b="1">
                <a:solidFill>
                  <a:srgbClr val="000000"/>
                </a:solidFill>
                <a:latin typeface="Times New Roman" pitchFamily="18" charset="0"/>
              </a:rPr>
              <a:t>Current</a:t>
            </a:r>
            <a:endParaRPr lang="en-US" sz="1600">
              <a:latin typeface="Calibri" pitchFamily="34" charset="0"/>
            </a:endParaRPr>
          </a:p>
        </p:txBody>
      </p:sp>
      <p:sp>
        <p:nvSpPr>
          <p:cNvPr id="57405" name="Freeform 109"/>
          <p:cNvSpPr>
            <a:spLocks/>
          </p:cNvSpPr>
          <p:nvPr/>
        </p:nvSpPr>
        <p:spPr bwMode="auto">
          <a:xfrm>
            <a:off x="3182938" y="5351463"/>
            <a:ext cx="401637" cy="255587"/>
          </a:xfrm>
          <a:custGeom>
            <a:avLst/>
            <a:gdLst>
              <a:gd name="T0" fmla="*/ 0 w 56"/>
              <a:gd name="T1" fmla="*/ 2147483647 h 30"/>
              <a:gd name="T2" fmla="*/ 2147483647 w 56"/>
              <a:gd name="T3" fmla="*/ 0 h 30"/>
              <a:gd name="T4" fmla="*/ 0 60000 65536"/>
              <a:gd name="T5" fmla="*/ 0 60000 65536"/>
              <a:gd name="T6" fmla="*/ 0 w 56"/>
              <a:gd name="T7" fmla="*/ 0 h 30"/>
              <a:gd name="T8" fmla="*/ 56 w 56"/>
              <a:gd name="T9" fmla="*/ 30 h 30"/>
            </a:gdLst>
            <a:ahLst/>
            <a:cxnLst>
              <a:cxn ang="T4">
                <a:pos x="T0" y="T1"/>
              </a:cxn>
              <a:cxn ang="T5">
                <a:pos x="T2" y="T3"/>
              </a:cxn>
            </a:cxnLst>
            <a:rect l="T6" t="T7" r="T8" b="T9"/>
            <a:pathLst>
              <a:path w="56" h="30">
                <a:moveTo>
                  <a:pt x="0" y="30"/>
                </a:moveTo>
                <a:cubicBezTo>
                  <a:pt x="9" y="12"/>
                  <a:pt x="31" y="0"/>
                  <a:pt x="56" y="0"/>
                </a:cubicBezTo>
              </a:path>
            </a:pathLst>
          </a:custGeom>
          <a:noFill/>
          <a:ln w="269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406" name="Line 110"/>
          <p:cNvSpPr>
            <a:spLocks noChangeShapeType="1"/>
          </p:cNvSpPr>
          <p:nvPr/>
        </p:nvSpPr>
        <p:spPr bwMode="auto">
          <a:xfrm>
            <a:off x="3570288" y="5351463"/>
            <a:ext cx="752475" cy="1587"/>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7" name="Rectangle 113"/>
          <p:cNvSpPr>
            <a:spLocks noChangeArrowheads="1"/>
          </p:cNvSpPr>
          <p:nvPr/>
        </p:nvSpPr>
        <p:spPr bwMode="auto">
          <a:xfrm>
            <a:off x="5005388" y="3314700"/>
            <a:ext cx="41592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grpSp>
        <p:nvGrpSpPr>
          <p:cNvPr id="57408" name="Group 147"/>
          <p:cNvGrpSpPr>
            <a:grpSpLocks/>
          </p:cNvGrpSpPr>
          <p:nvPr/>
        </p:nvGrpSpPr>
        <p:grpSpPr bwMode="auto">
          <a:xfrm>
            <a:off x="5235575" y="1754188"/>
            <a:ext cx="26988" cy="3836987"/>
            <a:chOff x="1875" y="1375"/>
            <a:chExt cx="17" cy="1976"/>
          </a:xfrm>
        </p:grpSpPr>
        <p:sp>
          <p:nvSpPr>
            <p:cNvPr id="57437" name="Rectangle 114"/>
            <p:cNvSpPr>
              <a:spLocks noChangeArrowheads="1"/>
            </p:cNvSpPr>
            <p:nvPr/>
          </p:nvSpPr>
          <p:spPr bwMode="auto">
            <a:xfrm>
              <a:off x="1884" y="3316"/>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38" name="Rectangle 115"/>
            <p:cNvSpPr>
              <a:spLocks noChangeArrowheads="1"/>
            </p:cNvSpPr>
            <p:nvPr/>
          </p:nvSpPr>
          <p:spPr bwMode="auto">
            <a:xfrm>
              <a:off x="1884" y="3255"/>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39" name="Rectangle 116"/>
            <p:cNvSpPr>
              <a:spLocks noChangeArrowheads="1"/>
            </p:cNvSpPr>
            <p:nvPr/>
          </p:nvSpPr>
          <p:spPr bwMode="auto">
            <a:xfrm>
              <a:off x="1884" y="3193"/>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0" name="Rectangle 117"/>
            <p:cNvSpPr>
              <a:spLocks noChangeArrowheads="1"/>
            </p:cNvSpPr>
            <p:nvPr/>
          </p:nvSpPr>
          <p:spPr bwMode="auto">
            <a:xfrm>
              <a:off x="1884" y="3132"/>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1" name="Rectangle 118"/>
            <p:cNvSpPr>
              <a:spLocks noChangeArrowheads="1"/>
            </p:cNvSpPr>
            <p:nvPr/>
          </p:nvSpPr>
          <p:spPr bwMode="auto">
            <a:xfrm>
              <a:off x="1884" y="3070"/>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2" name="Rectangle 119"/>
            <p:cNvSpPr>
              <a:spLocks noChangeArrowheads="1"/>
            </p:cNvSpPr>
            <p:nvPr/>
          </p:nvSpPr>
          <p:spPr bwMode="auto">
            <a:xfrm>
              <a:off x="1884" y="3009"/>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3" name="Rectangle 120"/>
            <p:cNvSpPr>
              <a:spLocks noChangeArrowheads="1"/>
            </p:cNvSpPr>
            <p:nvPr/>
          </p:nvSpPr>
          <p:spPr bwMode="auto">
            <a:xfrm>
              <a:off x="1884" y="2947"/>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4" name="Rectangle 121"/>
            <p:cNvSpPr>
              <a:spLocks noChangeArrowheads="1"/>
            </p:cNvSpPr>
            <p:nvPr/>
          </p:nvSpPr>
          <p:spPr bwMode="auto">
            <a:xfrm>
              <a:off x="1884" y="2886"/>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5" name="Freeform 122"/>
            <p:cNvSpPr>
              <a:spLocks/>
            </p:cNvSpPr>
            <p:nvPr/>
          </p:nvSpPr>
          <p:spPr bwMode="auto">
            <a:xfrm>
              <a:off x="1879" y="2824"/>
              <a:ext cx="13" cy="36"/>
            </a:xfrm>
            <a:custGeom>
              <a:avLst/>
              <a:gdLst>
                <a:gd name="T0" fmla="*/ 5 w 13"/>
                <a:gd name="T1" fmla="*/ 36 h 36"/>
                <a:gd name="T2" fmla="*/ 13 w 13"/>
                <a:gd name="T3" fmla="*/ 36 h 36"/>
                <a:gd name="T4" fmla="*/ 9 w 13"/>
                <a:gd name="T5" fmla="*/ 0 h 36"/>
                <a:gd name="T6" fmla="*/ 0 w 13"/>
                <a:gd name="T7" fmla="*/ 0 h 36"/>
                <a:gd name="T8" fmla="*/ 5 w 13"/>
                <a:gd name="T9" fmla="*/ 36 h 36"/>
                <a:gd name="T10" fmla="*/ 0 60000 65536"/>
                <a:gd name="T11" fmla="*/ 0 60000 65536"/>
                <a:gd name="T12" fmla="*/ 0 60000 65536"/>
                <a:gd name="T13" fmla="*/ 0 60000 65536"/>
                <a:gd name="T14" fmla="*/ 0 60000 65536"/>
                <a:gd name="T15" fmla="*/ 0 w 13"/>
                <a:gd name="T16" fmla="*/ 0 h 36"/>
                <a:gd name="T17" fmla="*/ 13 w 13"/>
                <a:gd name="T18" fmla="*/ 36 h 36"/>
              </a:gdLst>
              <a:ahLst/>
              <a:cxnLst>
                <a:cxn ang="T10">
                  <a:pos x="T0" y="T1"/>
                </a:cxn>
                <a:cxn ang="T11">
                  <a:pos x="T2" y="T3"/>
                </a:cxn>
                <a:cxn ang="T12">
                  <a:pos x="T4" y="T5"/>
                </a:cxn>
                <a:cxn ang="T13">
                  <a:pos x="T6" y="T7"/>
                </a:cxn>
                <a:cxn ang="T14">
                  <a:pos x="T8" y="T9"/>
                </a:cxn>
              </a:cxnLst>
              <a:rect l="T15" t="T16" r="T17" b="T18"/>
              <a:pathLst>
                <a:path w="13" h="36">
                  <a:moveTo>
                    <a:pt x="5" y="36"/>
                  </a:moveTo>
                  <a:lnTo>
                    <a:pt x="13" y="36"/>
                  </a:lnTo>
                  <a:lnTo>
                    <a:pt x="9" y="0"/>
                  </a:lnTo>
                  <a:lnTo>
                    <a:pt x="0" y="0"/>
                  </a:lnTo>
                  <a:lnTo>
                    <a:pt x="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46" name="Rectangle 123"/>
            <p:cNvSpPr>
              <a:spLocks noChangeArrowheads="1"/>
            </p:cNvSpPr>
            <p:nvPr/>
          </p:nvSpPr>
          <p:spPr bwMode="auto">
            <a:xfrm>
              <a:off x="1879" y="2763"/>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7" name="Rectangle 124"/>
            <p:cNvSpPr>
              <a:spLocks noChangeArrowheads="1"/>
            </p:cNvSpPr>
            <p:nvPr/>
          </p:nvSpPr>
          <p:spPr bwMode="auto">
            <a:xfrm>
              <a:off x="1879" y="2701"/>
              <a:ext cx="9" cy="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8" name="Rectangle 125"/>
            <p:cNvSpPr>
              <a:spLocks noChangeArrowheads="1"/>
            </p:cNvSpPr>
            <p:nvPr/>
          </p:nvSpPr>
          <p:spPr bwMode="auto">
            <a:xfrm>
              <a:off x="1879" y="2640"/>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9" name="Rectangle 126"/>
            <p:cNvSpPr>
              <a:spLocks noChangeArrowheads="1"/>
            </p:cNvSpPr>
            <p:nvPr/>
          </p:nvSpPr>
          <p:spPr bwMode="auto">
            <a:xfrm>
              <a:off x="1879" y="2578"/>
              <a:ext cx="9" cy="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0" name="Rectangle 127"/>
            <p:cNvSpPr>
              <a:spLocks noChangeArrowheads="1"/>
            </p:cNvSpPr>
            <p:nvPr/>
          </p:nvSpPr>
          <p:spPr bwMode="auto">
            <a:xfrm>
              <a:off x="1879" y="2517"/>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1" name="Rectangle 128"/>
            <p:cNvSpPr>
              <a:spLocks noChangeArrowheads="1"/>
            </p:cNvSpPr>
            <p:nvPr/>
          </p:nvSpPr>
          <p:spPr bwMode="auto">
            <a:xfrm>
              <a:off x="1879" y="2456"/>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2" name="Rectangle 129"/>
            <p:cNvSpPr>
              <a:spLocks noChangeArrowheads="1"/>
            </p:cNvSpPr>
            <p:nvPr/>
          </p:nvSpPr>
          <p:spPr bwMode="auto">
            <a:xfrm>
              <a:off x="1879" y="2394"/>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3" name="Rectangle 130"/>
            <p:cNvSpPr>
              <a:spLocks noChangeArrowheads="1"/>
            </p:cNvSpPr>
            <p:nvPr/>
          </p:nvSpPr>
          <p:spPr bwMode="auto">
            <a:xfrm>
              <a:off x="1879" y="2333"/>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4" name="Rectangle 131"/>
            <p:cNvSpPr>
              <a:spLocks noChangeArrowheads="1"/>
            </p:cNvSpPr>
            <p:nvPr/>
          </p:nvSpPr>
          <p:spPr bwMode="auto">
            <a:xfrm>
              <a:off x="1879" y="2271"/>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5" name="Rectangle 132"/>
            <p:cNvSpPr>
              <a:spLocks noChangeArrowheads="1"/>
            </p:cNvSpPr>
            <p:nvPr/>
          </p:nvSpPr>
          <p:spPr bwMode="auto">
            <a:xfrm>
              <a:off x="1879" y="2210"/>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6" name="Rectangle 133"/>
            <p:cNvSpPr>
              <a:spLocks noChangeArrowheads="1"/>
            </p:cNvSpPr>
            <p:nvPr/>
          </p:nvSpPr>
          <p:spPr bwMode="auto">
            <a:xfrm>
              <a:off x="1879" y="2148"/>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7" name="Rectangle 134"/>
            <p:cNvSpPr>
              <a:spLocks noChangeArrowheads="1"/>
            </p:cNvSpPr>
            <p:nvPr/>
          </p:nvSpPr>
          <p:spPr bwMode="auto">
            <a:xfrm>
              <a:off x="1879" y="2087"/>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8" name="Rectangle 135"/>
            <p:cNvSpPr>
              <a:spLocks noChangeArrowheads="1"/>
            </p:cNvSpPr>
            <p:nvPr/>
          </p:nvSpPr>
          <p:spPr bwMode="auto">
            <a:xfrm>
              <a:off x="1879" y="2025"/>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9" name="Rectangle 136"/>
            <p:cNvSpPr>
              <a:spLocks noChangeArrowheads="1"/>
            </p:cNvSpPr>
            <p:nvPr/>
          </p:nvSpPr>
          <p:spPr bwMode="auto">
            <a:xfrm>
              <a:off x="1879" y="1964"/>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0" name="Rectangle 137"/>
            <p:cNvSpPr>
              <a:spLocks noChangeArrowheads="1"/>
            </p:cNvSpPr>
            <p:nvPr/>
          </p:nvSpPr>
          <p:spPr bwMode="auto">
            <a:xfrm>
              <a:off x="1879" y="1902"/>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1" name="Freeform 138"/>
            <p:cNvSpPr>
              <a:spLocks/>
            </p:cNvSpPr>
            <p:nvPr/>
          </p:nvSpPr>
          <p:spPr bwMode="auto">
            <a:xfrm>
              <a:off x="1875" y="1841"/>
              <a:ext cx="13" cy="35"/>
            </a:xfrm>
            <a:custGeom>
              <a:avLst/>
              <a:gdLst>
                <a:gd name="T0" fmla="*/ 4 w 13"/>
                <a:gd name="T1" fmla="*/ 35 h 35"/>
                <a:gd name="T2" fmla="*/ 13 w 13"/>
                <a:gd name="T3" fmla="*/ 35 h 35"/>
                <a:gd name="T4" fmla="*/ 9 w 13"/>
                <a:gd name="T5" fmla="*/ 0 h 35"/>
                <a:gd name="T6" fmla="*/ 0 w 13"/>
                <a:gd name="T7" fmla="*/ 0 h 35"/>
                <a:gd name="T8" fmla="*/ 4 w 13"/>
                <a:gd name="T9" fmla="*/ 35 h 35"/>
                <a:gd name="T10" fmla="*/ 0 60000 65536"/>
                <a:gd name="T11" fmla="*/ 0 60000 65536"/>
                <a:gd name="T12" fmla="*/ 0 60000 65536"/>
                <a:gd name="T13" fmla="*/ 0 60000 65536"/>
                <a:gd name="T14" fmla="*/ 0 60000 65536"/>
                <a:gd name="T15" fmla="*/ 0 w 13"/>
                <a:gd name="T16" fmla="*/ 0 h 35"/>
                <a:gd name="T17" fmla="*/ 13 w 13"/>
                <a:gd name="T18" fmla="*/ 35 h 35"/>
              </a:gdLst>
              <a:ahLst/>
              <a:cxnLst>
                <a:cxn ang="T10">
                  <a:pos x="T0" y="T1"/>
                </a:cxn>
                <a:cxn ang="T11">
                  <a:pos x="T2" y="T3"/>
                </a:cxn>
                <a:cxn ang="T12">
                  <a:pos x="T4" y="T5"/>
                </a:cxn>
                <a:cxn ang="T13">
                  <a:pos x="T6" y="T7"/>
                </a:cxn>
                <a:cxn ang="T14">
                  <a:pos x="T8" y="T9"/>
                </a:cxn>
              </a:cxnLst>
              <a:rect l="T15" t="T16" r="T17" b="T18"/>
              <a:pathLst>
                <a:path w="13" h="35">
                  <a:moveTo>
                    <a:pt x="4" y="35"/>
                  </a:moveTo>
                  <a:lnTo>
                    <a:pt x="13" y="35"/>
                  </a:lnTo>
                  <a:lnTo>
                    <a:pt x="9" y="0"/>
                  </a:lnTo>
                  <a:lnTo>
                    <a:pt x="0" y="0"/>
                  </a:lnTo>
                  <a:lnTo>
                    <a:pt x="4"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62" name="Rectangle 139"/>
            <p:cNvSpPr>
              <a:spLocks noChangeArrowheads="1"/>
            </p:cNvSpPr>
            <p:nvPr/>
          </p:nvSpPr>
          <p:spPr bwMode="auto">
            <a:xfrm>
              <a:off x="1875" y="1779"/>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3" name="Rectangle 140"/>
            <p:cNvSpPr>
              <a:spLocks noChangeArrowheads="1"/>
            </p:cNvSpPr>
            <p:nvPr/>
          </p:nvSpPr>
          <p:spPr bwMode="auto">
            <a:xfrm>
              <a:off x="1875" y="1718"/>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4" name="Rectangle 141"/>
            <p:cNvSpPr>
              <a:spLocks noChangeArrowheads="1"/>
            </p:cNvSpPr>
            <p:nvPr/>
          </p:nvSpPr>
          <p:spPr bwMode="auto">
            <a:xfrm>
              <a:off x="1875" y="1656"/>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5" name="Rectangle 142"/>
            <p:cNvSpPr>
              <a:spLocks noChangeArrowheads="1"/>
            </p:cNvSpPr>
            <p:nvPr/>
          </p:nvSpPr>
          <p:spPr bwMode="auto">
            <a:xfrm>
              <a:off x="1875" y="1595"/>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6" name="Rectangle 143"/>
            <p:cNvSpPr>
              <a:spLocks noChangeArrowheads="1"/>
            </p:cNvSpPr>
            <p:nvPr/>
          </p:nvSpPr>
          <p:spPr bwMode="auto">
            <a:xfrm>
              <a:off x="1875" y="1533"/>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7" name="Rectangle 144"/>
            <p:cNvSpPr>
              <a:spLocks noChangeArrowheads="1"/>
            </p:cNvSpPr>
            <p:nvPr/>
          </p:nvSpPr>
          <p:spPr bwMode="auto">
            <a:xfrm>
              <a:off x="1875" y="1472"/>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8" name="Rectangle 145"/>
            <p:cNvSpPr>
              <a:spLocks noChangeArrowheads="1"/>
            </p:cNvSpPr>
            <p:nvPr/>
          </p:nvSpPr>
          <p:spPr bwMode="auto">
            <a:xfrm>
              <a:off x="1875" y="1410"/>
              <a:ext cx="9" cy="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9" name="Rectangle 146"/>
            <p:cNvSpPr>
              <a:spLocks noChangeArrowheads="1"/>
            </p:cNvSpPr>
            <p:nvPr/>
          </p:nvSpPr>
          <p:spPr bwMode="auto">
            <a:xfrm>
              <a:off x="1875" y="1375"/>
              <a:ext cx="9"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grpSp>
      <p:sp>
        <p:nvSpPr>
          <p:cNvPr id="57409" name="Rectangle 148"/>
          <p:cNvSpPr>
            <a:spLocks noChangeArrowheads="1"/>
          </p:cNvSpPr>
          <p:nvPr/>
        </p:nvSpPr>
        <p:spPr bwMode="auto">
          <a:xfrm>
            <a:off x="4408488" y="2795588"/>
            <a:ext cx="796925"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10" name="Rectangle 149"/>
          <p:cNvSpPr>
            <a:spLocks noChangeArrowheads="1"/>
          </p:cNvSpPr>
          <p:nvPr/>
        </p:nvSpPr>
        <p:spPr bwMode="auto">
          <a:xfrm>
            <a:off x="4540250" y="1768475"/>
            <a:ext cx="5492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Linear</a:t>
            </a:r>
            <a:endParaRPr lang="en-US" sz="1600">
              <a:latin typeface="Calibri" pitchFamily="34" charset="0"/>
            </a:endParaRPr>
          </a:p>
        </p:txBody>
      </p:sp>
      <p:sp>
        <p:nvSpPr>
          <p:cNvPr id="57411" name="Rectangle 150"/>
          <p:cNvSpPr>
            <a:spLocks noChangeArrowheads="1"/>
          </p:cNvSpPr>
          <p:nvPr/>
        </p:nvSpPr>
        <p:spPr bwMode="auto">
          <a:xfrm>
            <a:off x="4527550" y="2074863"/>
            <a:ext cx="444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mode</a:t>
            </a:r>
            <a:endParaRPr lang="en-US" sz="1600">
              <a:latin typeface="Calibri" pitchFamily="34" charset="0"/>
            </a:endParaRPr>
          </a:p>
        </p:txBody>
      </p:sp>
      <p:sp>
        <p:nvSpPr>
          <p:cNvPr id="57412" name="Rectangle 151"/>
          <p:cNvSpPr>
            <a:spLocks noChangeArrowheads="1"/>
          </p:cNvSpPr>
          <p:nvPr/>
        </p:nvSpPr>
        <p:spPr bwMode="auto">
          <a:xfrm>
            <a:off x="5500688" y="2787650"/>
            <a:ext cx="79533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13" name="Rectangle 152"/>
          <p:cNvSpPr>
            <a:spLocks noChangeArrowheads="1"/>
          </p:cNvSpPr>
          <p:nvPr/>
        </p:nvSpPr>
        <p:spPr bwMode="auto">
          <a:xfrm>
            <a:off x="5495925" y="1782763"/>
            <a:ext cx="5476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Geiger</a:t>
            </a:r>
            <a:endParaRPr lang="en-US" sz="1600">
              <a:latin typeface="Calibri" pitchFamily="34" charset="0"/>
            </a:endParaRPr>
          </a:p>
        </p:txBody>
      </p:sp>
      <p:sp>
        <p:nvSpPr>
          <p:cNvPr id="57414" name="Rectangle 153"/>
          <p:cNvSpPr>
            <a:spLocks noChangeArrowheads="1"/>
          </p:cNvSpPr>
          <p:nvPr/>
        </p:nvSpPr>
        <p:spPr bwMode="auto">
          <a:xfrm>
            <a:off x="5486400" y="2089150"/>
            <a:ext cx="444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mode</a:t>
            </a:r>
            <a:endParaRPr lang="en-US" sz="1600">
              <a:latin typeface="Calibri" pitchFamily="34" charset="0"/>
            </a:endParaRPr>
          </a:p>
        </p:txBody>
      </p:sp>
      <p:sp>
        <p:nvSpPr>
          <p:cNvPr id="57415" name="Rectangle 154"/>
          <p:cNvSpPr>
            <a:spLocks noChangeArrowheads="1"/>
          </p:cNvSpPr>
          <p:nvPr/>
        </p:nvSpPr>
        <p:spPr bwMode="auto">
          <a:xfrm>
            <a:off x="5026025" y="5557838"/>
            <a:ext cx="4746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16" name="Rectangle 155"/>
          <p:cNvSpPr>
            <a:spLocks noChangeArrowheads="1"/>
          </p:cNvSpPr>
          <p:nvPr/>
        </p:nvSpPr>
        <p:spPr bwMode="auto">
          <a:xfrm>
            <a:off x="5167313" y="5622925"/>
            <a:ext cx="1381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V</a:t>
            </a:r>
            <a:endParaRPr lang="en-US" sz="1600">
              <a:latin typeface="Calibri" pitchFamily="34" charset="0"/>
            </a:endParaRPr>
          </a:p>
        </p:txBody>
      </p:sp>
      <p:sp>
        <p:nvSpPr>
          <p:cNvPr id="57417" name="Rectangle 156"/>
          <p:cNvSpPr>
            <a:spLocks noChangeArrowheads="1"/>
          </p:cNvSpPr>
          <p:nvPr/>
        </p:nvSpPr>
        <p:spPr bwMode="auto">
          <a:xfrm>
            <a:off x="5310188" y="5770563"/>
            <a:ext cx="12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000" b="1">
                <a:solidFill>
                  <a:srgbClr val="000000"/>
                </a:solidFill>
                <a:latin typeface="Times New Roman" pitchFamily="18" charset="0"/>
              </a:rPr>
              <a:t>br</a:t>
            </a:r>
            <a:endParaRPr lang="en-US" sz="1600">
              <a:latin typeface="Calibri" pitchFamily="34" charset="0"/>
            </a:endParaRPr>
          </a:p>
        </p:txBody>
      </p:sp>
      <p:sp>
        <p:nvSpPr>
          <p:cNvPr id="57418" name="Oval 157"/>
          <p:cNvSpPr>
            <a:spLocks noChangeArrowheads="1"/>
          </p:cNvSpPr>
          <p:nvPr/>
        </p:nvSpPr>
        <p:spPr bwMode="auto">
          <a:xfrm>
            <a:off x="5708650" y="2474913"/>
            <a:ext cx="87313" cy="103187"/>
          </a:xfrm>
          <a:prstGeom prst="ellipse">
            <a:avLst/>
          </a:prstGeom>
          <a:solidFill>
            <a:srgbClr val="CCCCFF"/>
          </a:solidFill>
          <a:ln w="14288">
            <a:solidFill>
              <a:srgbClr val="000000"/>
            </a:solidFill>
            <a:round/>
            <a:headEnd/>
            <a:tailEnd/>
          </a:ln>
        </p:spPr>
        <p:txBody>
          <a:bodyPr/>
          <a:lstStyle/>
          <a:p>
            <a:pPr algn="ctr" defTabSz="914400"/>
            <a:endParaRPr lang="en-US" sz="1600">
              <a:latin typeface="Calibri" pitchFamily="34" charset="0"/>
            </a:endParaRPr>
          </a:p>
        </p:txBody>
      </p:sp>
      <p:sp>
        <p:nvSpPr>
          <p:cNvPr id="57419" name="Oval 158"/>
          <p:cNvSpPr>
            <a:spLocks noChangeArrowheads="1"/>
          </p:cNvSpPr>
          <p:nvPr/>
        </p:nvSpPr>
        <p:spPr bwMode="auto">
          <a:xfrm>
            <a:off x="5119688" y="4713288"/>
            <a:ext cx="85725" cy="103187"/>
          </a:xfrm>
          <a:prstGeom prst="ellipse">
            <a:avLst/>
          </a:prstGeom>
          <a:solidFill>
            <a:srgbClr val="FFFFFF"/>
          </a:solidFill>
          <a:ln w="14288">
            <a:solidFill>
              <a:srgbClr val="000000"/>
            </a:solidFill>
            <a:round/>
            <a:headEnd/>
            <a:tailEnd/>
          </a:ln>
        </p:spPr>
        <p:txBody>
          <a:bodyPr/>
          <a:lstStyle/>
          <a:p>
            <a:pPr algn="ctr" defTabSz="914400"/>
            <a:endParaRPr lang="en-US" sz="1600">
              <a:latin typeface="Calibri" pitchFamily="34" charset="0"/>
            </a:endParaRPr>
          </a:p>
        </p:txBody>
      </p:sp>
      <p:sp>
        <p:nvSpPr>
          <p:cNvPr id="57420" name="Rectangle 161"/>
          <p:cNvSpPr>
            <a:spLocks noChangeArrowheads="1"/>
          </p:cNvSpPr>
          <p:nvPr/>
        </p:nvSpPr>
        <p:spPr bwMode="auto">
          <a:xfrm>
            <a:off x="4795838" y="4584700"/>
            <a:ext cx="3730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21" name="Freeform 111"/>
          <p:cNvSpPr>
            <a:spLocks/>
          </p:cNvSpPr>
          <p:nvPr/>
        </p:nvSpPr>
        <p:spPr bwMode="auto">
          <a:xfrm>
            <a:off x="4322763" y="4762500"/>
            <a:ext cx="844550" cy="588963"/>
          </a:xfrm>
          <a:custGeom>
            <a:avLst/>
            <a:gdLst>
              <a:gd name="T0" fmla="*/ 2147483647 w 130"/>
              <a:gd name="T1" fmla="*/ 0 h 114"/>
              <a:gd name="T2" fmla="*/ 0 w 130"/>
              <a:gd name="T3" fmla="*/ 2147483647 h 114"/>
              <a:gd name="T4" fmla="*/ 0 60000 65536"/>
              <a:gd name="T5" fmla="*/ 0 60000 65536"/>
              <a:gd name="T6" fmla="*/ 0 w 130"/>
              <a:gd name="T7" fmla="*/ 0 h 114"/>
              <a:gd name="T8" fmla="*/ 130 w 130"/>
              <a:gd name="T9" fmla="*/ 114 h 114"/>
            </a:gdLst>
            <a:ahLst/>
            <a:cxnLst>
              <a:cxn ang="T4">
                <a:pos x="T0" y="T1"/>
              </a:cxn>
              <a:cxn ang="T5">
                <a:pos x="T2" y="T3"/>
              </a:cxn>
            </a:cxnLst>
            <a:rect l="T6" t="T7" r="T8" b="T9"/>
            <a:pathLst>
              <a:path w="130" h="114">
                <a:moveTo>
                  <a:pt x="130" y="0"/>
                </a:moveTo>
                <a:cubicBezTo>
                  <a:pt x="130" y="62"/>
                  <a:pt x="73" y="114"/>
                  <a:pt x="0" y="114"/>
                </a:cubicBezTo>
              </a:path>
            </a:pathLst>
          </a:custGeom>
          <a:noFill/>
          <a:ln w="26988">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6" name="Group 178"/>
          <p:cNvGrpSpPr>
            <a:grpSpLocks/>
          </p:cNvGrpSpPr>
          <p:nvPr/>
        </p:nvGrpSpPr>
        <p:grpSpPr bwMode="auto">
          <a:xfrm>
            <a:off x="5765800" y="2408238"/>
            <a:ext cx="1089025" cy="2386012"/>
            <a:chOff x="2186" y="1712"/>
            <a:chExt cx="667" cy="1229"/>
          </a:xfrm>
        </p:grpSpPr>
        <p:sp>
          <p:nvSpPr>
            <p:cNvPr id="57432" name="Rectangle 160"/>
            <p:cNvSpPr>
              <a:spLocks noChangeArrowheads="1"/>
            </p:cNvSpPr>
            <p:nvPr/>
          </p:nvSpPr>
          <p:spPr bwMode="auto">
            <a:xfrm>
              <a:off x="2264" y="1712"/>
              <a:ext cx="123"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on</a:t>
              </a:r>
              <a:endParaRPr lang="en-US" sz="2000">
                <a:latin typeface="Calibri" pitchFamily="34" charset="0"/>
              </a:endParaRPr>
            </a:p>
          </p:txBody>
        </p:sp>
        <p:grpSp>
          <p:nvGrpSpPr>
            <p:cNvPr id="57433" name="Group 176"/>
            <p:cNvGrpSpPr>
              <a:grpSpLocks/>
            </p:cNvGrpSpPr>
            <p:nvPr/>
          </p:nvGrpSpPr>
          <p:grpSpPr bwMode="auto">
            <a:xfrm>
              <a:off x="2186" y="1734"/>
              <a:ext cx="667" cy="1207"/>
              <a:chOff x="2186" y="1734"/>
              <a:chExt cx="667" cy="1207"/>
            </a:xfrm>
          </p:grpSpPr>
          <p:sp>
            <p:nvSpPr>
              <p:cNvPr id="57434" name="Text Box 168"/>
              <p:cNvSpPr txBox="1">
                <a:spLocks noChangeArrowheads="1"/>
              </p:cNvSpPr>
              <p:nvPr/>
            </p:nvSpPr>
            <p:spPr bwMode="auto">
              <a:xfrm>
                <a:off x="2207" y="2258"/>
                <a:ext cx="64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defTabSz="914400" eaLnBrk="1" hangingPunct="1"/>
                <a:r>
                  <a:rPr lang="en-US" sz="1600" b="1">
                    <a:latin typeface="Times New Roman" pitchFamily="18" charset="0"/>
                  </a:rPr>
                  <a:t>avalanche</a:t>
                </a:r>
              </a:p>
            </p:txBody>
          </p:sp>
          <p:sp>
            <p:nvSpPr>
              <p:cNvPr id="57435" name="Line 167"/>
              <p:cNvSpPr>
                <a:spLocks noChangeShapeType="1"/>
              </p:cNvSpPr>
              <p:nvPr/>
            </p:nvSpPr>
            <p:spPr bwMode="auto">
              <a:xfrm flipH="1" flipV="1">
                <a:off x="2187" y="1734"/>
                <a:ext cx="0" cy="1207"/>
              </a:xfrm>
              <a:prstGeom prst="line">
                <a:avLst/>
              </a:prstGeom>
              <a:noFill/>
              <a:ln w="28575">
                <a:solidFill>
                  <a:schemeClr val="accent2"/>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57436" name="Line 169"/>
              <p:cNvSpPr>
                <a:spLocks noChangeShapeType="1"/>
              </p:cNvSpPr>
              <p:nvPr/>
            </p:nvSpPr>
            <p:spPr bwMode="auto">
              <a:xfrm flipH="1" flipV="1">
                <a:off x="2186" y="2332"/>
                <a:ext cx="0" cy="557"/>
              </a:xfrm>
              <a:prstGeom prst="line">
                <a:avLst/>
              </a:prstGeom>
              <a:noFill/>
              <a:ln w="28575">
                <a:solidFill>
                  <a:schemeClr val="accent2"/>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57423" name="Rectangle 162"/>
          <p:cNvSpPr>
            <a:spLocks noChangeArrowheads="1"/>
          </p:cNvSpPr>
          <p:nvPr/>
        </p:nvSpPr>
        <p:spPr bwMode="auto">
          <a:xfrm>
            <a:off x="4841875" y="4600575"/>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off</a:t>
            </a:r>
            <a:endParaRPr lang="en-US" sz="2000">
              <a:latin typeface="Calibri" pitchFamily="34" charset="0"/>
            </a:endParaRPr>
          </a:p>
        </p:txBody>
      </p:sp>
      <p:sp>
        <p:nvSpPr>
          <p:cNvPr id="57424" name="Line 112"/>
          <p:cNvSpPr>
            <a:spLocks noChangeShapeType="1"/>
          </p:cNvSpPr>
          <p:nvPr/>
        </p:nvSpPr>
        <p:spPr bwMode="auto">
          <a:xfrm flipV="1">
            <a:off x="5186363" y="2544763"/>
            <a:ext cx="558800" cy="2314575"/>
          </a:xfrm>
          <a:prstGeom prst="line">
            <a:avLst/>
          </a:prstGeom>
          <a:noFill/>
          <a:ln w="26988">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 name="Group 245"/>
          <p:cNvGrpSpPr>
            <a:grpSpLocks/>
          </p:cNvGrpSpPr>
          <p:nvPr/>
        </p:nvGrpSpPr>
        <p:grpSpPr bwMode="auto">
          <a:xfrm>
            <a:off x="4681538" y="3054350"/>
            <a:ext cx="941387" cy="1109663"/>
            <a:chOff x="4710747" y="2196337"/>
            <a:chExt cx="1216978" cy="1437479"/>
          </a:xfrm>
        </p:grpSpPr>
        <p:sp>
          <p:nvSpPr>
            <p:cNvPr id="57430" name="Text Box 172"/>
            <p:cNvSpPr txBox="1">
              <a:spLocks noChangeArrowheads="1"/>
            </p:cNvSpPr>
            <p:nvPr/>
          </p:nvSpPr>
          <p:spPr bwMode="auto">
            <a:xfrm>
              <a:off x="4710747" y="2227184"/>
              <a:ext cx="1056633" cy="43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defTabSz="914400" eaLnBrk="1" hangingPunct="1"/>
              <a:r>
                <a:rPr lang="en-US" sz="1600" b="1">
                  <a:latin typeface="Times New Roman" pitchFamily="18" charset="0"/>
                </a:rPr>
                <a:t>quench</a:t>
              </a:r>
            </a:p>
          </p:txBody>
        </p:sp>
        <p:sp>
          <p:nvSpPr>
            <p:cNvPr id="57431" name="Line 170"/>
            <p:cNvSpPr>
              <a:spLocks noChangeShapeType="1"/>
            </p:cNvSpPr>
            <p:nvPr/>
          </p:nvSpPr>
          <p:spPr bwMode="auto">
            <a:xfrm flipV="1">
              <a:off x="5593292" y="2196337"/>
              <a:ext cx="334433" cy="1437479"/>
            </a:xfrm>
            <a:prstGeom prst="line">
              <a:avLst/>
            </a:prstGeom>
            <a:noFill/>
            <a:ln w="27051">
              <a:solidFill>
                <a:srgbClr val="CC0000"/>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244"/>
          <p:cNvGrpSpPr>
            <a:grpSpLocks/>
          </p:cNvGrpSpPr>
          <p:nvPr/>
        </p:nvGrpSpPr>
        <p:grpSpPr bwMode="auto">
          <a:xfrm>
            <a:off x="5043488" y="4751388"/>
            <a:ext cx="958850" cy="581025"/>
            <a:chOff x="5146521" y="4400304"/>
            <a:chExt cx="1240794" cy="754080"/>
          </a:xfrm>
        </p:grpSpPr>
        <p:sp>
          <p:nvSpPr>
            <p:cNvPr id="57428" name="Text Box 166"/>
            <p:cNvSpPr txBox="1">
              <a:spLocks noChangeArrowheads="1"/>
            </p:cNvSpPr>
            <p:nvPr/>
          </p:nvSpPr>
          <p:spPr bwMode="auto">
            <a:xfrm>
              <a:off x="5146521" y="4400304"/>
              <a:ext cx="1240794" cy="7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defTabSz="914400" eaLnBrk="1" hangingPunct="1"/>
              <a:r>
                <a:rPr lang="en-US" sz="1600" b="1">
                  <a:latin typeface="Times New Roman" pitchFamily="18" charset="0"/>
                </a:rPr>
                <a:t>arm</a:t>
              </a:r>
            </a:p>
            <a:p>
              <a:pPr algn="ctr" defTabSz="914400" eaLnBrk="1" hangingPunct="1"/>
              <a:r>
                <a:rPr lang="en-US" sz="1600" b="1">
                  <a:latin typeface="Times New Roman" pitchFamily="18" charset="0"/>
                </a:rPr>
                <a:t>V</a:t>
              </a:r>
              <a:r>
                <a:rPr lang="en-US" sz="1600" b="1" baseline="-25000">
                  <a:latin typeface="Times New Roman" pitchFamily="18" charset="0"/>
                </a:rPr>
                <a:t>dc</a:t>
              </a:r>
              <a:r>
                <a:rPr lang="en-US" sz="1600" b="1">
                  <a:latin typeface="Times New Roman" pitchFamily="18" charset="0"/>
                </a:rPr>
                <a:t> + </a:t>
              </a:r>
              <a:r>
                <a:rPr lang="en-US" sz="1600" b="1">
                  <a:latin typeface="Symbol" pitchFamily="18" charset="2"/>
                </a:rPr>
                <a:t>D</a:t>
              </a:r>
              <a:r>
                <a:rPr lang="en-US" sz="1600" b="1">
                  <a:latin typeface="Times New Roman" pitchFamily="18" charset="0"/>
                </a:rPr>
                <a:t>V</a:t>
              </a:r>
            </a:p>
          </p:txBody>
        </p:sp>
        <p:sp>
          <p:nvSpPr>
            <p:cNvPr id="57429" name="Line 165"/>
            <p:cNvSpPr>
              <a:spLocks noChangeShapeType="1"/>
            </p:cNvSpPr>
            <p:nvPr/>
          </p:nvSpPr>
          <p:spPr bwMode="auto">
            <a:xfrm>
              <a:off x="5341409" y="4450565"/>
              <a:ext cx="778933" cy="0"/>
            </a:xfrm>
            <a:prstGeom prst="line">
              <a:avLst/>
            </a:prstGeom>
            <a:noFill/>
            <a:ln w="28575">
              <a:solidFill>
                <a:srgbClr val="333399"/>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grpSp>
      <p:sp>
        <p:nvSpPr>
          <p:cNvPr id="57427" name="Rectangle 165"/>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Operation of Avalanche Diode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mtClean="0">
                <a:solidFill>
                  <a:srgbClr val="642E21"/>
                </a:solidFill>
                <a:latin typeface="Calibri" pitchFamily="34" charset="0"/>
              </a:rPr>
              <a:t>Performance Parameters</a:t>
            </a:r>
          </a:p>
        </p:txBody>
      </p:sp>
      <p:sp>
        <p:nvSpPr>
          <p:cNvPr id="58371" name="Rectangle 3"/>
          <p:cNvSpPr>
            <a:spLocks noGrp="1" noChangeArrowheads="1"/>
          </p:cNvSpPr>
          <p:nvPr>
            <p:ph idx="4294967295"/>
          </p:nvPr>
        </p:nvSpPr>
        <p:spPr bwMode="auto">
          <a:xfrm>
            <a:off x="0" y="1600200"/>
            <a:ext cx="4572000" cy="5029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Font typeface="Wingdings" pitchFamily="2" charset="2"/>
              <a:buChar char="ü"/>
            </a:pPr>
            <a:r>
              <a:rPr lang="en-US" sz="2700" dirty="0" smtClean="0">
                <a:solidFill>
                  <a:srgbClr val="FF0000"/>
                </a:solidFill>
                <a:latin typeface="Calibri" pitchFamily="34" charset="0"/>
              </a:rPr>
              <a:t>Photon detection efficiency (PDE)</a:t>
            </a:r>
          </a:p>
          <a:p>
            <a:pPr lvl="1" eaLnBrk="1" hangingPunct="1">
              <a:lnSpc>
                <a:spcPct val="90000"/>
              </a:lnSpc>
              <a:buFont typeface="Wingdings" pitchFamily="2" charset="2"/>
              <a:buChar char="Ø"/>
            </a:pPr>
            <a:r>
              <a:rPr lang="en-US" sz="2400" dirty="0" smtClean="0">
                <a:latin typeface="Calibri" pitchFamily="34" charset="0"/>
              </a:rPr>
              <a:t>The probability that a single incident photon initiates a current pulse that registers in a digital counter</a:t>
            </a:r>
          </a:p>
          <a:p>
            <a:pPr lvl="1" eaLnBrk="1" hangingPunct="1">
              <a:lnSpc>
                <a:spcPct val="90000"/>
              </a:lnSpc>
              <a:buFont typeface="Wingdings" pitchFamily="2" charset="2"/>
              <a:buChar char="Ø"/>
            </a:pPr>
            <a:endParaRPr lang="en-US" sz="2400" dirty="0" smtClean="0">
              <a:latin typeface="Calibri" pitchFamily="34" charset="0"/>
            </a:endParaRPr>
          </a:p>
          <a:p>
            <a:pPr eaLnBrk="1" hangingPunct="1">
              <a:lnSpc>
                <a:spcPct val="90000"/>
              </a:lnSpc>
              <a:buFont typeface="Wingdings" pitchFamily="2" charset="2"/>
              <a:buChar char="ü"/>
            </a:pPr>
            <a:r>
              <a:rPr lang="en-US" sz="2700" dirty="0" smtClean="0">
                <a:solidFill>
                  <a:srgbClr val="FF0000"/>
                </a:solidFill>
                <a:latin typeface="Calibri" pitchFamily="34" charset="0"/>
              </a:rPr>
              <a:t>Dark count Rate (DCR)</a:t>
            </a:r>
            <a:endParaRPr lang="en-US" sz="2700" dirty="0" smtClean="0">
              <a:latin typeface="Calibri" pitchFamily="34" charset="0"/>
            </a:endParaRPr>
          </a:p>
          <a:p>
            <a:pPr lvl="1" eaLnBrk="1" hangingPunct="1">
              <a:lnSpc>
                <a:spcPct val="90000"/>
              </a:lnSpc>
              <a:buFont typeface="Wingdings" pitchFamily="2" charset="2"/>
              <a:buChar char="Ø"/>
            </a:pPr>
            <a:r>
              <a:rPr lang="en-US" sz="2400" dirty="0" smtClean="0">
                <a:latin typeface="Calibri" pitchFamily="34" charset="0"/>
              </a:rPr>
              <a:t>The probability that a count is triggered by dark current</a:t>
            </a:r>
          </a:p>
        </p:txBody>
      </p:sp>
      <p:sp>
        <p:nvSpPr>
          <p:cNvPr id="58372" name="Freeform 39"/>
          <p:cNvSpPr>
            <a:spLocks/>
          </p:cNvSpPr>
          <p:nvPr/>
        </p:nvSpPr>
        <p:spPr bwMode="auto">
          <a:xfrm>
            <a:off x="5259388" y="3140075"/>
            <a:ext cx="274637" cy="1028700"/>
          </a:xfrm>
          <a:custGeom>
            <a:avLst/>
            <a:gdLst>
              <a:gd name="T0" fmla="*/ 0 w 40"/>
              <a:gd name="T1" fmla="*/ 2147483647 h 150"/>
              <a:gd name="T2" fmla="*/ 2147483647 w 40"/>
              <a:gd name="T3" fmla="*/ 2147483647 h 150"/>
              <a:gd name="T4" fmla="*/ 2147483647 w 40"/>
              <a:gd name="T5" fmla="*/ 0 h 150"/>
              <a:gd name="T6" fmla="*/ 2147483647 w 40"/>
              <a:gd name="T7" fmla="*/ 2147483647 h 150"/>
              <a:gd name="T8" fmla="*/ 0 60000 65536"/>
              <a:gd name="T9" fmla="*/ 0 60000 65536"/>
              <a:gd name="T10" fmla="*/ 0 60000 65536"/>
              <a:gd name="T11" fmla="*/ 0 60000 65536"/>
              <a:gd name="T12" fmla="*/ 0 w 40"/>
              <a:gd name="T13" fmla="*/ 0 h 150"/>
              <a:gd name="T14" fmla="*/ 40 w 40"/>
              <a:gd name="T15" fmla="*/ 150 h 150"/>
            </a:gdLst>
            <a:ahLst/>
            <a:cxnLst>
              <a:cxn ang="T8">
                <a:pos x="T0" y="T1"/>
              </a:cxn>
              <a:cxn ang="T9">
                <a:pos x="T2" y="T3"/>
              </a:cxn>
              <a:cxn ang="T10">
                <a:pos x="T4" y="T5"/>
              </a:cxn>
              <a:cxn ang="T11">
                <a:pos x="T6" y="T7"/>
              </a:cxn>
            </a:cxnLst>
            <a:rect l="T12" t="T13" r="T14" b="T15"/>
            <a:pathLst>
              <a:path w="40" h="150">
                <a:moveTo>
                  <a:pt x="0" y="149"/>
                </a:moveTo>
                <a:cubicBezTo>
                  <a:pt x="7" y="147"/>
                  <a:pt x="16" y="142"/>
                  <a:pt x="23" y="142"/>
                </a:cubicBezTo>
                <a:lnTo>
                  <a:pt x="30" y="0"/>
                </a:lnTo>
                <a:lnTo>
                  <a:pt x="40" y="150"/>
                </a:lnTo>
              </a:path>
            </a:pathLst>
          </a:custGeom>
          <a:noFill/>
          <a:ln w="30163">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3" name="Line 40"/>
          <p:cNvSpPr>
            <a:spLocks noChangeShapeType="1"/>
          </p:cNvSpPr>
          <p:nvPr/>
        </p:nvSpPr>
        <p:spPr bwMode="auto">
          <a:xfrm>
            <a:off x="4822825" y="4186238"/>
            <a:ext cx="3105150" cy="1587"/>
          </a:xfrm>
          <a:prstGeom prst="line">
            <a:avLst/>
          </a:prstGeom>
          <a:noFill/>
          <a:ln w="30226">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374" name="Freeform 44"/>
          <p:cNvSpPr>
            <a:spLocks/>
          </p:cNvSpPr>
          <p:nvPr/>
        </p:nvSpPr>
        <p:spPr bwMode="auto">
          <a:xfrm>
            <a:off x="6692900" y="3502025"/>
            <a:ext cx="273050" cy="684213"/>
          </a:xfrm>
          <a:custGeom>
            <a:avLst/>
            <a:gdLst>
              <a:gd name="T0" fmla="*/ 0 w 40"/>
              <a:gd name="T1" fmla="*/ 2147483647 h 100"/>
              <a:gd name="T2" fmla="*/ 2147483647 w 40"/>
              <a:gd name="T3" fmla="*/ 2147483647 h 100"/>
              <a:gd name="T4" fmla="*/ 2147483647 w 40"/>
              <a:gd name="T5" fmla="*/ 0 h 100"/>
              <a:gd name="T6" fmla="*/ 2147483647 w 40"/>
              <a:gd name="T7" fmla="*/ 2147483647 h 100"/>
              <a:gd name="T8" fmla="*/ 0 60000 65536"/>
              <a:gd name="T9" fmla="*/ 0 60000 65536"/>
              <a:gd name="T10" fmla="*/ 0 60000 65536"/>
              <a:gd name="T11" fmla="*/ 0 60000 65536"/>
              <a:gd name="T12" fmla="*/ 0 w 40"/>
              <a:gd name="T13" fmla="*/ 0 h 100"/>
              <a:gd name="T14" fmla="*/ 40 w 40"/>
              <a:gd name="T15" fmla="*/ 100 h 100"/>
            </a:gdLst>
            <a:ahLst/>
            <a:cxnLst>
              <a:cxn ang="T8">
                <a:pos x="T0" y="T1"/>
              </a:cxn>
              <a:cxn ang="T9">
                <a:pos x="T2" y="T3"/>
              </a:cxn>
              <a:cxn ang="T10">
                <a:pos x="T4" y="T5"/>
              </a:cxn>
              <a:cxn ang="T11">
                <a:pos x="T6" y="T7"/>
              </a:cxn>
            </a:cxnLst>
            <a:rect l="T12" t="T13" r="T14" b="T15"/>
            <a:pathLst>
              <a:path w="40" h="100">
                <a:moveTo>
                  <a:pt x="0" y="99"/>
                </a:moveTo>
                <a:cubicBezTo>
                  <a:pt x="7" y="98"/>
                  <a:pt x="16" y="95"/>
                  <a:pt x="23" y="95"/>
                </a:cubicBezTo>
                <a:lnTo>
                  <a:pt x="30" y="0"/>
                </a:lnTo>
                <a:lnTo>
                  <a:pt x="40" y="100"/>
                </a:lnTo>
              </a:path>
            </a:pathLst>
          </a:custGeom>
          <a:noFill/>
          <a:ln w="30163">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5" name="Rectangle 47"/>
          <p:cNvSpPr>
            <a:spLocks noChangeArrowheads="1"/>
          </p:cNvSpPr>
          <p:nvPr/>
        </p:nvSpPr>
        <p:spPr bwMode="auto">
          <a:xfrm>
            <a:off x="7564438" y="4254500"/>
            <a:ext cx="542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1600"/>
          </a:p>
        </p:txBody>
      </p:sp>
      <p:sp>
        <p:nvSpPr>
          <p:cNvPr id="58376" name="Rectangle 48"/>
          <p:cNvSpPr>
            <a:spLocks noChangeArrowheads="1"/>
          </p:cNvSpPr>
          <p:nvPr/>
        </p:nvSpPr>
        <p:spPr bwMode="auto">
          <a:xfrm>
            <a:off x="7705725" y="4308475"/>
            <a:ext cx="365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400" b="1">
                <a:solidFill>
                  <a:srgbClr val="C0C0C0"/>
                </a:solidFill>
              </a:rPr>
              <a:t>time</a:t>
            </a:r>
            <a:endParaRPr lang="en-US" sz="1600"/>
          </a:p>
        </p:txBody>
      </p:sp>
      <p:sp>
        <p:nvSpPr>
          <p:cNvPr id="58377" name="Rectangle 49"/>
          <p:cNvSpPr>
            <a:spLocks noChangeArrowheads="1"/>
          </p:cNvSpPr>
          <p:nvPr/>
        </p:nvSpPr>
        <p:spPr bwMode="auto">
          <a:xfrm>
            <a:off x="7699375" y="4302125"/>
            <a:ext cx="365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400" b="1"/>
              <a:t>time</a:t>
            </a:r>
            <a:endParaRPr lang="en-US" sz="1600"/>
          </a:p>
        </p:txBody>
      </p:sp>
      <p:sp>
        <p:nvSpPr>
          <p:cNvPr id="58378" name="Freeform 50"/>
          <p:cNvSpPr>
            <a:spLocks/>
          </p:cNvSpPr>
          <p:nvPr/>
        </p:nvSpPr>
        <p:spPr bwMode="auto">
          <a:xfrm>
            <a:off x="5988050" y="3913188"/>
            <a:ext cx="274638" cy="273050"/>
          </a:xfrm>
          <a:custGeom>
            <a:avLst/>
            <a:gdLst>
              <a:gd name="T0" fmla="*/ 0 w 40"/>
              <a:gd name="T1" fmla="*/ 2147483647 h 40"/>
              <a:gd name="T2" fmla="*/ 2147483647 w 40"/>
              <a:gd name="T3" fmla="*/ 2147483647 h 40"/>
              <a:gd name="T4" fmla="*/ 2147483647 w 40"/>
              <a:gd name="T5" fmla="*/ 0 h 40"/>
              <a:gd name="T6" fmla="*/ 2147483647 w 40"/>
              <a:gd name="T7" fmla="*/ 2147483647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0" y="40"/>
                </a:moveTo>
                <a:cubicBezTo>
                  <a:pt x="7" y="39"/>
                  <a:pt x="16" y="38"/>
                  <a:pt x="23" y="38"/>
                </a:cubicBezTo>
                <a:lnTo>
                  <a:pt x="30" y="0"/>
                </a:lnTo>
                <a:lnTo>
                  <a:pt x="40" y="40"/>
                </a:lnTo>
              </a:path>
            </a:pathLst>
          </a:custGeom>
          <a:noFill/>
          <a:ln w="30163">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8379" name="Group 67"/>
          <p:cNvGrpSpPr>
            <a:grpSpLocks/>
          </p:cNvGrpSpPr>
          <p:nvPr/>
        </p:nvGrpSpPr>
        <p:grpSpPr bwMode="auto">
          <a:xfrm>
            <a:off x="4822825" y="3829050"/>
            <a:ext cx="2989263" cy="28575"/>
            <a:chOff x="3087" y="1399"/>
            <a:chExt cx="2093" cy="19"/>
          </a:xfrm>
        </p:grpSpPr>
        <p:sp>
          <p:nvSpPr>
            <p:cNvPr id="58442" name="Rectangle 51"/>
            <p:cNvSpPr>
              <a:spLocks noChangeArrowheads="1"/>
            </p:cNvSpPr>
            <p:nvPr/>
          </p:nvSpPr>
          <p:spPr bwMode="auto">
            <a:xfrm>
              <a:off x="3087"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3" name="Rectangle 52"/>
            <p:cNvSpPr>
              <a:spLocks noChangeArrowheads="1"/>
            </p:cNvSpPr>
            <p:nvPr/>
          </p:nvSpPr>
          <p:spPr bwMode="auto">
            <a:xfrm>
              <a:off x="3222"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4" name="Rectangle 53"/>
            <p:cNvSpPr>
              <a:spLocks noChangeArrowheads="1"/>
            </p:cNvSpPr>
            <p:nvPr/>
          </p:nvSpPr>
          <p:spPr bwMode="auto">
            <a:xfrm>
              <a:off x="3356"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5" name="Rectangle 54"/>
            <p:cNvSpPr>
              <a:spLocks noChangeArrowheads="1"/>
            </p:cNvSpPr>
            <p:nvPr/>
          </p:nvSpPr>
          <p:spPr bwMode="auto">
            <a:xfrm>
              <a:off x="3491" y="1399"/>
              <a:ext cx="76"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6" name="Rectangle 55"/>
            <p:cNvSpPr>
              <a:spLocks noChangeArrowheads="1"/>
            </p:cNvSpPr>
            <p:nvPr/>
          </p:nvSpPr>
          <p:spPr bwMode="auto">
            <a:xfrm>
              <a:off x="3625"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7" name="Rectangle 56"/>
            <p:cNvSpPr>
              <a:spLocks noChangeArrowheads="1"/>
            </p:cNvSpPr>
            <p:nvPr/>
          </p:nvSpPr>
          <p:spPr bwMode="auto">
            <a:xfrm>
              <a:off x="3759"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8" name="Rectangle 57"/>
            <p:cNvSpPr>
              <a:spLocks noChangeArrowheads="1"/>
            </p:cNvSpPr>
            <p:nvPr/>
          </p:nvSpPr>
          <p:spPr bwMode="auto">
            <a:xfrm>
              <a:off x="3894"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9" name="Rectangle 58"/>
            <p:cNvSpPr>
              <a:spLocks noChangeArrowheads="1"/>
            </p:cNvSpPr>
            <p:nvPr/>
          </p:nvSpPr>
          <p:spPr bwMode="auto">
            <a:xfrm>
              <a:off x="4028"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0" name="Rectangle 59"/>
            <p:cNvSpPr>
              <a:spLocks noChangeArrowheads="1"/>
            </p:cNvSpPr>
            <p:nvPr/>
          </p:nvSpPr>
          <p:spPr bwMode="auto">
            <a:xfrm>
              <a:off x="4163" y="1399"/>
              <a:ext cx="76"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1" name="Rectangle 60"/>
            <p:cNvSpPr>
              <a:spLocks noChangeArrowheads="1"/>
            </p:cNvSpPr>
            <p:nvPr/>
          </p:nvSpPr>
          <p:spPr bwMode="auto">
            <a:xfrm>
              <a:off x="4297"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2" name="Rectangle 61"/>
            <p:cNvSpPr>
              <a:spLocks noChangeArrowheads="1"/>
            </p:cNvSpPr>
            <p:nvPr/>
          </p:nvSpPr>
          <p:spPr bwMode="auto">
            <a:xfrm>
              <a:off x="4431"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3" name="Rectangle 62"/>
            <p:cNvSpPr>
              <a:spLocks noChangeArrowheads="1"/>
            </p:cNvSpPr>
            <p:nvPr/>
          </p:nvSpPr>
          <p:spPr bwMode="auto">
            <a:xfrm>
              <a:off x="4566"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4" name="Rectangle 63"/>
            <p:cNvSpPr>
              <a:spLocks noChangeArrowheads="1"/>
            </p:cNvSpPr>
            <p:nvPr/>
          </p:nvSpPr>
          <p:spPr bwMode="auto">
            <a:xfrm>
              <a:off x="4700"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5" name="Rectangle 64"/>
            <p:cNvSpPr>
              <a:spLocks noChangeArrowheads="1"/>
            </p:cNvSpPr>
            <p:nvPr/>
          </p:nvSpPr>
          <p:spPr bwMode="auto">
            <a:xfrm>
              <a:off x="4835" y="1399"/>
              <a:ext cx="76"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6" name="Rectangle 65"/>
            <p:cNvSpPr>
              <a:spLocks noChangeArrowheads="1"/>
            </p:cNvSpPr>
            <p:nvPr/>
          </p:nvSpPr>
          <p:spPr bwMode="auto">
            <a:xfrm>
              <a:off x="4969"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7" name="Rectangle 66"/>
            <p:cNvSpPr>
              <a:spLocks noChangeArrowheads="1"/>
            </p:cNvSpPr>
            <p:nvPr/>
          </p:nvSpPr>
          <p:spPr bwMode="auto">
            <a:xfrm>
              <a:off x="5103"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grpSp>
      <p:sp>
        <p:nvSpPr>
          <p:cNvPr id="58380" name="Line 71"/>
          <p:cNvSpPr>
            <a:spLocks noChangeShapeType="1"/>
          </p:cNvSpPr>
          <p:nvPr/>
        </p:nvSpPr>
        <p:spPr bwMode="auto">
          <a:xfrm>
            <a:off x="4986338" y="5210175"/>
            <a:ext cx="136525" cy="1588"/>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1" name="Line 75"/>
          <p:cNvSpPr>
            <a:spLocks noChangeShapeType="1"/>
          </p:cNvSpPr>
          <p:nvPr/>
        </p:nvSpPr>
        <p:spPr bwMode="auto">
          <a:xfrm>
            <a:off x="5259388" y="5210175"/>
            <a:ext cx="69850" cy="1588"/>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2" name="Line 76"/>
          <p:cNvSpPr>
            <a:spLocks noChangeShapeType="1"/>
          </p:cNvSpPr>
          <p:nvPr/>
        </p:nvSpPr>
        <p:spPr bwMode="auto">
          <a:xfrm>
            <a:off x="4986338" y="5210175"/>
            <a:ext cx="136525" cy="1588"/>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3" name="Line 80"/>
          <p:cNvSpPr>
            <a:spLocks noChangeShapeType="1"/>
          </p:cNvSpPr>
          <p:nvPr/>
        </p:nvSpPr>
        <p:spPr bwMode="auto">
          <a:xfrm>
            <a:off x="5259388" y="5210175"/>
            <a:ext cx="69850" cy="1588"/>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4" name="Line 81"/>
          <p:cNvSpPr>
            <a:spLocks noChangeShapeType="1"/>
          </p:cNvSpPr>
          <p:nvPr/>
        </p:nvSpPr>
        <p:spPr bwMode="auto">
          <a:xfrm>
            <a:off x="5259388" y="5210175"/>
            <a:ext cx="138112" cy="1588"/>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5" name="Line 82"/>
          <p:cNvSpPr>
            <a:spLocks noChangeShapeType="1"/>
          </p:cNvSpPr>
          <p:nvPr/>
        </p:nvSpPr>
        <p:spPr bwMode="auto">
          <a:xfrm flipV="1">
            <a:off x="5397500" y="4662488"/>
            <a:ext cx="1588" cy="547687"/>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6" name="Line 83"/>
          <p:cNvSpPr>
            <a:spLocks noChangeShapeType="1"/>
          </p:cNvSpPr>
          <p:nvPr/>
        </p:nvSpPr>
        <p:spPr bwMode="auto">
          <a:xfrm>
            <a:off x="5397500" y="4662488"/>
            <a:ext cx="136525" cy="1587"/>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7" name="Line 84"/>
          <p:cNvSpPr>
            <a:spLocks noChangeShapeType="1"/>
          </p:cNvSpPr>
          <p:nvPr/>
        </p:nvSpPr>
        <p:spPr bwMode="auto">
          <a:xfrm>
            <a:off x="5534025" y="4662488"/>
            <a:ext cx="1588" cy="547687"/>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8" name="Line 85"/>
          <p:cNvSpPr>
            <a:spLocks noChangeShapeType="1"/>
          </p:cNvSpPr>
          <p:nvPr/>
        </p:nvSpPr>
        <p:spPr bwMode="auto">
          <a:xfrm>
            <a:off x="5534025" y="5210175"/>
            <a:ext cx="68263" cy="1588"/>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9" name="Line 86"/>
          <p:cNvSpPr>
            <a:spLocks noChangeShapeType="1"/>
          </p:cNvSpPr>
          <p:nvPr/>
        </p:nvSpPr>
        <p:spPr bwMode="auto">
          <a:xfrm>
            <a:off x="5259388" y="5210175"/>
            <a:ext cx="138112" cy="1588"/>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0" name="Line 87"/>
          <p:cNvSpPr>
            <a:spLocks noChangeShapeType="1"/>
          </p:cNvSpPr>
          <p:nvPr/>
        </p:nvSpPr>
        <p:spPr bwMode="auto">
          <a:xfrm flipV="1">
            <a:off x="5397500" y="4662488"/>
            <a:ext cx="1588" cy="547687"/>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1" name="Line 88"/>
          <p:cNvSpPr>
            <a:spLocks noChangeShapeType="1"/>
          </p:cNvSpPr>
          <p:nvPr/>
        </p:nvSpPr>
        <p:spPr bwMode="auto">
          <a:xfrm>
            <a:off x="5397500" y="4662488"/>
            <a:ext cx="136525" cy="1587"/>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2" name="Line 89"/>
          <p:cNvSpPr>
            <a:spLocks noChangeShapeType="1"/>
          </p:cNvSpPr>
          <p:nvPr/>
        </p:nvSpPr>
        <p:spPr bwMode="auto">
          <a:xfrm>
            <a:off x="5534025" y="4662488"/>
            <a:ext cx="1588" cy="547687"/>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3" name="Line 90"/>
          <p:cNvSpPr>
            <a:spLocks noChangeShapeType="1"/>
          </p:cNvSpPr>
          <p:nvPr/>
        </p:nvSpPr>
        <p:spPr bwMode="auto">
          <a:xfrm>
            <a:off x="5534025" y="5210175"/>
            <a:ext cx="68263" cy="1588"/>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8394" name="Group 78"/>
          <p:cNvGrpSpPr>
            <a:grpSpLocks/>
          </p:cNvGrpSpPr>
          <p:nvPr/>
        </p:nvGrpSpPr>
        <p:grpSpPr bwMode="auto">
          <a:xfrm>
            <a:off x="6664325" y="4662488"/>
            <a:ext cx="342900" cy="549275"/>
            <a:chOff x="4198" y="2937"/>
            <a:chExt cx="216" cy="346"/>
          </a:xfrm>
        </p:grpSpPr>
        <p:sp>
          <p:nvSpPr>
            <p:cNvPr id="58432" name="Line 91"/>
            <p:cNvSpPr>
              <a:spLocks noChangeShapeType="1"/>
            </p:cNvSpPr>
            <p:nvPr/>
          </p:nvSpPr>
          <p:spPr bwMode="auto">
            <a:xfrm>
              <a:off x="4198" y="3282"/>
              <a:ext cx="87"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3" name="Line 92"/>
            <p:cNvSpPr>
              <a:spLocks noChangeShapeType="1"/>
            </p:cNvSpPr>
            <p:nvPr/>
          </p:nvSpPr>
          <p:spPr bwMode="auto">
            <a:xfrm flipV="1">
              <a:off x="4285"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4" name="Line 93"/>
            <p:cNvSpPr>
              <a:spLocks noChangeShapeType="1"/>
            </p:cNvSpPr>
            <p:nvPr/>
          </p:nvSpPr>
          <p:spPr bwMode="auto">
            <a:xfrm>
              <a:off x="4285" y="2937"/>
              <a:ext cx="86"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5" name="Line 94"/>
            <p:cNvSpPr>
              <a:spLocks noChangeShapeType="1"/>
            </p:cNvSpPr>
            <p:nvPr/>
          </p:nvSpPr>
          <p:spPr bwMode="auto">
            <a:xfrm>
              <a:off x="4371"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6" name="Line 95"/>
            <p:cNvSpPr>
              <a:spLocks noChangeShapeType="1"/>
            </p:cNvSpPr>
            <p:nvPr/>
          </p:nvSpPr>
          <p:spPr bwMode="auto">
            <a:xfrm>
              <a:off x="4371" y="3282"/>
              <a:ext cx="43"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7" name="Line 96"/>
            <p:cNvSpPr>
              <a:spLocks noChangeShapeType="1"/>
            </p:cNvSpPr>
            <p:nvPr/>
          </p:nvSpPr>
          <p:spPr bwMode="auto">
            <a:xfrm>
              <a:off x="4198" y="3282"/>
              <a:ext cx="87"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8" name="Line 97"/>
            <p:cNvSpPr>
              <a:spLocks noChangeShapeType="1"/>
            </p:cNvSpPr>
            <p:nvPr/>
          </p:nvSpPr>
          <p:spPr bwMode="auto">
            <a:xfrm flipV="1">
              <a:off x="4285"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9" name="Line 98"/>
            <p:cNvSpPr>
              <a:spLocks noChangeShapeType="1"/>
            </p:cNvSpPr>
            <p:nvPr/>
          </p:nvSpPr>
          <p:spPr bwMode="auto">
            <a:xfrm>
              <a:off x="4285" y="2937"/>
              <a:ext cx="86"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40" name="Line 99"/>
            <p:cNvSpPr>
              <a:spLocks noChangeShapeType="1"/>
            </p:cNvSpPr>
            <p:nvPr/>
          </p:nvSpPr>
          <p:spPr bwMode="auto">
            <a:xfrm>
              <a:off x="4371"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41" name="Line 100"/>
            <p:cNvSpPr>
              <a:spLocks noChangeShapeType="1"/>
            </p:cNvSpPr>
            <p:nvPr/>
          </p:nvSpPr>
          <p:spPr bwMode="auto">
            <a:xfrm>
              <a:off x="4371" y="3282"/>
              <a:ext cx="43"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8395" name="Line 101"/>
          <p:cNvSpPr>
            <a:spLocks noChangeShapeType="1"/>
          </p:cNvSpPr>
          <p:nvPr/>
        </p:nvSpPr>
        <p:spPr bwMode="auto">
          <a:xfrm>
            <a:off x="6562725" y="5210175"/>
            <a:ext cx="136525" cy="1588"/>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6" name="Line 106"/>
          <p:cNvSpPr>
            <a:spLocks noChangeShapeType="1"/>
          </p:cNvSpPr>
          <p:nvPr/>
        </p:nvSpPr>
        <p:spPr bwMode="auto">
          <a:xfrm>
            <a:off x="6562725" y="5210175"/>
            <a:ext cx="136525" cy="1588"/>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7" name="Rectangle 121"/>
          <p:cNvSpPr>
            <a:spLocks noChangeArrowheads="1"/>
          </p:cNvSpPr>
          <p:nvPr/>
        </p:nvSpPr>
        <p:spPr bwMode="auto">
          <a:xfrm>
            <a:off x="7459663" y="5348288"/>
            <a:ext cx="5413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1600"/>
          </a:p>
        </p:txBody>
      </p:sp>
      <p:sp>
        <p:nvSpPr>
          <p:cNvPr id="58398" name="Rectangle 122"/>
          <p:cNvSpPr>
            <a:spLocks noChangeArrowheads="1"/>
          </p:cNvSpPr>
          <p:nvPr/>
        </p:nvSpPr>
        <p:spPr bwMode="auto">
          <a:xfrm>
            <a:off x="7602538" y="5403850"/>
            <a:ext cx="3635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400" b="1">
                <a:solidFill>
                  <a:srgbClr val="C0C0C0"/>
                </a:solidFill>
              </a:rPr>
              <a:t>time</a:t>
            </a:r>
            <a:endParaRPr lang="en-US" sz="1600"/>
          </a:p>
        </p:txBody>
      </p:sp>
      <p:sp>
        <p:nvSpPr>
          <p:cNvPr id="58399" name="Rectangle 123"/>
          <p:cNvSpPr>
            <a:spLocks noChangeArrowheads="1"/>
          </p:cNvSpPr>
          <p:nvPr/>
        </p:nvSpPr>
        <p:spPr bwMode="auto">
          <a:xfrm>
            <a:off x="7593013" y="5395913"/>
            <a:ext cx="365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400" b="1"/>
              <a:t>time</a:t>
            </a:r>
            <a:endParaRPr lang="en-US" sz="1600"/>
          </a:p>
        </p:txBody>
      </p:sp>
      <p:sp>
        <p:nvSpPr>
          <p:cNvPr id="58400" name="Line 68"/>
          <p:cNvSpPr>
            <a:spLocks noChangeShapeType="1"/>
          </p:cNvSpPr>
          <p:nvPr/>
        </p:nvSpPr>
        <p:spPr bwMode="auto">
          <a:xfrm>
            <a:off x="4779963" y="5210175"/>
            <a:ext cx="3105150" cy="1588"/>
          </a:xfrm>
          <a:prstGeom prst="line">
            <a:avLst/>
          </a:prstGeom>
          <a:noFill/>
          <a:ln w="30163">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401" name="Line 124"/>
          <p:cNvSpPr>
            <a:spLocks noChangeShapeType="1"/>
          </p:cNvSpPr>
          <p:nvPr/>
        </p:nvSpPr>
        <p:spPr bwMode="auto">
          <a:xfrm>
            <a:off x="4860925" y="2597150"/>
            <a:ext cx="3105150" cy="1588"/>
          </a:xfrm>
          <a:prstGeom prst="line">
            <a:avLst/>
          </a:prstGeom>
          <a:noFill/>
          <a:ln w="30226">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402" name="Rectangle 125"/>
          <p:cNvSpPr>
            <a:spLocks noChangeArrowheads="1"/>
          </p:cNvSpPr>
          <p:nvPr/>
        </p:nvSpPr>
        <p:spPr bwMode="auto">
          <a:xfrm>
            <a:off x="7735888" y="2713038"/>
            <a:ext cx="365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400" b="1"/>
              <a:t>time</a:t>
            </a:r>
            <a:endParaRPr lang="en-US" sz="1600"/>
          </a:p>
        </p:txBody>
      </p:sp>
      <p:grpSp>
        <p:nvGrpSpPr>
          <p:cNvPr id="58403" name="Group 146"/>
          <p:cNvGrpSpPr>
            <a:grpSpLocks/>
          </p:cNvGrpSpPr>
          <p:nvPr/>
        </p:nvGrpSpPr>
        <p:grpSpPr bwMode="auto">
          <a:xfrm>
            <a:off x="5256213" y="1754188"/>
            <a:ext cx="284162" cy="879475"/>
            <a:chOff x="3384" y="1019"/>
            <a:chExt cx="199" cy="616"/>
          </a:xfrm>
        </p:grpSpPr>
        <p:sp>
          <p:nvSpPr>
            <p:cNvPr id="58430" name="Freeform 126"/>
            <p:cNvSpPr>
              <a:spLocks/>
            </p:cNvSpPr>
            <p:nvPr/>
          </p:nvSpPr>
          <p:spPr bwMode="auto">
            <a:xfrm>
              <a:off x="3384" y="1025"/>
              <a:ext cx="109" cy="610"/>
            </a:xfrm>
            <a:custGeom>
              <a:avLst/>
              <a:gdLst>
                <a:gd name="T0" fmla="*/ 0 w 109"/>
                <a:gd name="T1" fmla="*/ 567 h 610"/>
                <a:gd name="T2" fmla="*/ 38 w 109"/>
                <a:gd name="T3" fmla="*/ 529 h 610"/>
                <a:gd name="T4" fmla="*/ 83 w 109"/>
                <a:gd name="T5" fmla="*/ 81 h 610"/>
                <a:gd name="T6" fmla="*/ 109 w 109"/>
                <a:gd name="T7" fmla="*/ 43 h 610"/>
                <a:gd name="T8" fmla="*/ 0 60000 65536"/>
                <a:gd name="T9" fmla="*/ 0 60000 65536"/>
                <a:gd name="T10" fmla="*/ 0 60000 65536"/>
                <a:gd name="T11" fmla="*/ 0 60000 65536"/>
                <a:gd name="T12" fmla="*/ 0 w 109"/>
                <a:gd name="T13" fmla="*/ 0 h 610"/>
                <a:gd name="T14" fmla="*/ 109 w 109"/>
                <a:gd name="T15" fmla="*/ 610 h 610"/>
              </a:gdLst>
              <a:ahLst/>
              <a:cxnLst>
                <a:cxn ang="T8">
                  <a:pos x="T0" y="T1"/>
                </a:cxn>
                <a:cxn ang="T9">
                  <a:pos x="T2" y="T3"/>
                </a:cxn>
                <a:cxn ang="T10">
                  <a:pos x="T4" y="T5"/>
                </a:cxn>
                <a:cxn ang="T11">
                  <a:pos x="T6" y="T7"/>
                </a:cxn>
              </a:cxnLst>
              <a:rect l="T12" t="T13" r="T14" b="T15"/>
              <a:pathLst>
                <a:path w="109" h="610">
                  <a:moveTo>
                    <a:pt x="0" y="567"/>
                  </a:moveTo>
                  <a:cubicBezTo>
                    <a:pt x="12" y="588"/>
                    <a:pt x="24" y="610"/>
                    <a:pt x="38" y="529"/>
                  </a:cubicBezTo>
                  <a:cubicBezTo>
                    <a:pt x="52" y="448"/>
                    <a:pt x="71" y="162"/>
                    <a:pt x="83" y="81"/>
                  </a:cubicBezTo>
                  <a:cubicBezTo>
                    <a:pt x="95" y="0"/>
                    <a:pt x="102" y="21"/>
                    <a:pt x="109" y="43"/>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31" name="Freeform 127"/>
            <p:cNvSpPr>
              <a:spLocks/>
            </p:cNvSpPr>
            <p:nvPr/>
          </p:nvSpPr>
          <p:spPr bwMode="auto">
            <a:xfrm flipH="1">
              <a:off x="3474" y="1019"/>
              <a:ext cx="109" cy="610"/>
            </a:xfrm>
            <a:custGeom>
              <a:avLst/>
              <a:gdLst>
                <a:gd name="T0" fmla="*/ 0 w 109"/>
                <a:gd name="T1" fmla="*/ 567 h 610"/>
                <a:gd name="T2" fmla="*/ 38 w 109"/>
                <a:gd name="T3" fmla="*/ 529 h 610"/>
                <a:gd name="T4" fmla="*/ 83 w 109"/>
                <a:gd name="T5" fmla="*/ 81 h 610"/>
                <a:gd name="T6" fmla="*/ 109 w 109"/>
                <a:gd name="T7" fmla="*/ 43 h 610"/>
                <a:gd name="T8" fmla="*/ 0 60000 65536"/>
                <a:gd name="T9" fmla="*/ 0 60000 65536"/>
                <a:gd name="T10" fmla="*/ 0 60000 65536"/>
                <a:gd name="T11" fmla="*/ 0 60000 65536"/>
                <a:gd name="T12" fmla="*/ 0 w 109"/>
                <a:gd name="T13" fmla="*/ 0 h 610"/>
                <a:gd name="T14" fmla="*/ 109 w 109"/>
                <a:gd name="T15" fmla="*/ 610 h 610"/>
              </a:gdLst>
              <a:ahLst/>
              <a:cxnLst>
                <a:cxn ang="T8">
                  <a:pos x="T0" y="T1"/>
                </a:cxn>
                <a:cxn ang="T9">
                  <a:pos x="T2" y="T3"/>
                </a:cxn>
                <a:cxn ang="T10">
                  <a:pos x="T4" y="T5"/>
                </a:cxn>
                <a:cxn ang="T11">
                  <a:pos x="T6" y="T7"/>
                </a:cxn>
              </a:cxnLst>
              <a:rect l="T12" t="T13" r="T14" b="T15"/>
              <a:pathLst>
                <a:path w="109" h="610">
                  <a:moveTo>
                    <a:pt x="0" y="567"/>
                  </a:moveTo>
                  <a:cubicBezTo>
                    <a:pt x="12" y="588"/>
                    <a:pt x="24" y="610"/>
                    <a:pt x="38" y="529"/>
                  </a:cubicBezTo>
                  <a:cubicBezTo>
                    <a:pt x="52" y="448"/>
                    <a:pt x="71" y="162"/>
                    <a:pt x="83" y="81"/>
                  </a:cubicBezTo>
                  <a:cubicBezTo>
                    <a:pt x="95" y="0"/>
                    <a:pt x="102" y="21"/>
                    <a:pt x="109" y="43"/>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8404" name="Freeform 130"/>
          <p:cNvSpPr>
            <a:spLocks/>
          </p:cNvSpPr>
          <p:nvPr/>
        </p:nvSpPr>
        <p:spPr bwMode="auto">
          <a:xfrm>
            <a:off x="6024563" y="1762125"/>
            <a:ext cx="155575" cy="871538"/>
          </a:xfrm>
          <a:custGeom>
            <a:avLst/>
            <a:gdLst>
              <a:gd name="T0" fmla="*/ 0 w 109"/>
              <a:gd name="T1" fmla="*/ 2147483647 h 610"/>
              <a:gd name="T2" fmla="*/ 2147483647 w 109"/>
              <a:gd name="T3" fmla="*/ 2147483647 h 610"/>
              <a:gd name="T4" fmla="*/ 2147483647 w 109"/>
              <a:gd name="T5" fmla="*/ 2147483647 h 610"/>
              <a:gd name="T6" fmla="*/ 2147483647 w 109"/>
              <a:gd name="T7" fmla="*/ 2147483647 h 610"/>
              <a:gd name="T8" fmla="*/ 0 60000 65536"/>
              <a:gd name="T9" fmla="*/ 0 60000 65536"/>
              <a:gd name="T10" fmla="*/ 0 60000 65536"/>
              <a:gd name="T11" fmla="*/ 0 60000 65536"/>
              <a:gd name="T12" fmla="*/ 0 w 109"/>
              <a:gd name="T13" fmla="*/ 0 h 610"/>
              <a:gd name="T14" fmla="*/ 109 w 109"/>
              <a:gd name="T15" fmla="*/ 610 h 610"/>
            </a:gdLst>
            <a:ahLst/>
            <a:cxnLst>
              <a:cxn ang="T8">
                <a:pos x="T0" y="T1"/>
              </a:cxn>
              <a:cxn ang="T9">
                <a:pos x="T2" y="T3"/>
              </a:cxn>
              <a:cxn ang="T10">
                <a:pos x="T4" y="T5"/>
              </a:cxn>
              <a:cxn ang="T11">
                <a:pos x="T6" y="T7"/>
              </a:cxn>
            </a:cxnLst>
            <a:rect l="T12" t="T13" r="T14" b="T15"/>
            <a:pathLst>
              <a:path w="109" h="610">
                <a:moveTo>
                  <a:pt x="0" y="567"/>
                </a:moveTo>
                <a:cubicBezTo>
                  <a:pt x="12" y="588"/>
                  <a:pt x="24" y="610"/>
                  <a:pt x="38" y="529"/>
                </a:cubicBezTo>
                <a:cubicBezTo>
                  <a:pt x="52" y="448"/>
                  <a:pt x="71" y="162"/>
                  <a:pt x="83" y="81"/>
                </a:cubicBezTo>
                <a:cubicBezTo>
                  <a:pt x="95" y="0"/>
                  <a:pt x="102" y="21"/>
                  <a:pt x="109" y="43"/>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05" name="Freeform 131"/>
          <p:cNvSpPr>
            <a:spLocks/>
          </p:cNvSpPr>
          <p:nvPr/>
        </p:nvSpPr>
        <p:spPr bwMode="auto">
          <a:xfrm flipH="1">
            <a:off x="6153150" y="1754188"/>
            <a:ext cx="155575" cy="869950"/>
          </a:xfrm>
          <a:custGeom>
            <a:avLst/>
            <a:gdLst>
              <a:gd name="T0" fmla="*/ 0 w 109"/>
              <a:gd name="T1" fmla="*/ 2147483647 h 610"/>
              <a:gd name="T2" fmla="*/ 2147483647 w 109"/>
              <a:gd name="T3" fmla="*/ 2147483647 h 610"/>
              <a:gd name="T4" fmla="*/ 2147483647 w 109"/>
              <a:gd name="T5" fmla="*/ 2147483647 h 610"/>
              <a:gd name="T6" fmla="*/ 2147483647 w 109"/>
              <a:gd name="T7" fmla="*/ 2147483647 h 610"/>
              <a:gd name="T8" fmla="*/ 0 60000 65536"/>
              <a:gd name="T9" fmla="*/ 0 60000 65536"/>
              <a:gd name="T10" fmla="*/ 0 60000 65536"/>
              <a:gd name="T11" fmla="*/ 0 60000 65536"/>
              <a:gd name="T12" fmla="*/ 0 w 109"/>
              <a:gd name="T13" fmla="*/ 0 h 610"/>
              <a:gd name="T14" fmla="*/ 109 w 109"/>
              <a:gd name="T15" fmla="*/ 610 h 610"/>
            </a:gdLst>
            <a:ahLst/>
            <a:cxnLst>
              <a:cxn ang="T8">
                <a:pos x="T0" y="T1"/>
              </a:cxn>
              <a:cxn ang="T9">
                <a:pos x="T2" y="T3"/>
              </a:cxn>
              <a:cxn ang="T10">
                <a:pos x="T4" y="T5"/>
              </a:cxn>
              <a:cxn ang="T11">
                <a:pos x="T6" y="T7"/>
              </a:cxn>
            </a:cxnLst>
            <a:rect l="T12" t="T13" r="T14" b="T15"/>
            <a:pathLst>
              <a:path w="109" h="610">
                <a:moveTo>
                  <a:pt x="0" y="567"/>
                </a:moveTo>
                <a:cubicBezTo>
                  <a:pt x="12" y="588"/>
                  <a:pt x="24" y="610"/>
                  <a:pt x="38" y="529"/>
                </a:cubicBezTo>
                <a:cubicBezTo>
                  <a:pt x="52" y="448"/>
                  <a:pt x="71" y="162"/>
                  <a:pt x="83" y="81"/>
                </a:cubicBezTo>
                <a:cubicBezTo>
                  <a:pt x="95" y="0"/>
                  <a:pt x="102" y="21"/>
                  <a:pt x="109" y="43"/>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06" name="Text Box 132"/>
          <p:cNvSpPr txBox="1">
            <a:spLocks noChangeArrowheads="1"/>
          </p:cNvSpPr>
          <p:nvPr/>
        </p:nvSpPr>
        <p:spPr bwMode="auto">
          <a:xfrm>
            <a:off x="4826000" y="1504950"/>
            <a:ext cx="1844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400" b="1" u="sng"/>
              <a:t>Single photon input</a:t>
            </a:r>
          </a:p>
        </p:txBody>
      </p:sp>
      <p:sp>
        <p:nvSpPr>
          <p:cNvPr id="58407" name="Text Box 133"/>
          <p:cNvSpPr txBox="1">
            <a:spLocks noChangeArrowheads="1"/>
          </p:cNvSpPr>
          <p:nvPr/>
        </p:nvSpPr>
        <p:spPr bwMode="auto">
          <a:xfrm>
            <a:off x="4892675" y="2819400"/>
            <a:ext cx="1158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400" b="1" u="sng"/>
              <a:t>APD output</a:t>
            </a:r>
          </a:p>
        </p:txBody>
      </p:sp>
      <p:sp>
        <p:nvSpPr>
          <p:cNvPr id="58408" name="Text Box 134"/>
          <p:cNvSpPr txBox="1">
            <a:spLocks noChangeArrowheads="1"/>
          </p:cNvSpPr>
          <p:nvPr/>
        </p:nvSpPr>
        <p:spPr bwMode="auto">
          <a:xfrm>
            <a:off x="7740650" y="3149600"/>
            <a:ext cx="1327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400" b="1"/>
              <a:t>Discriminator</a:t>
            </a:r>
          </a:p>
          <a:p>
            <a:pPr defTabSz="914400" eaLnBrk="1" hangingPunct="1"/>
            <a:r>
              <a:rPr lang="en-US" sz="1400" b="1"/>
              <a:t>level</a:t>
            </a:r>
          </a:p>
        </p:txBody>
      </p:sp>
      <p:sp>
        <p:nvSpPr>
          <p:cNvPr id="58409" name="Line 135"/>
          <p:cNvSpPr>
            <a:spLocks noChangeShapeType="1"/>
          </p:cNvSpPr>
          <p:nvPr/>
        </p:nvSpPr>
        <p:spPr bwMode="auto">
          <a:xfrm flipH="1">
            <a:off x="7605713" y="3430588"/>
            <a:ext cx="201612" cy="403225"/>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410" name="Text Box 136"/>
          <p:cNvSpPr txBox="1">
            <a:spLocks noChangeArrowheads="1"/>
          </p:cNvSpPr>
          <p:nvPr/>
        </p:nvSpPr>
        <p:spPr bwMode="auto">
          <a:xfrm>
            <a:off x="4897438" y="4381500"/>
            <a:ext cx="234950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400" b="1" u="sng"/>
              <a:t>Digital comparator output</a:t>
            </a:r>
          </a:p>
        </p:txBody>
      </p:sp>
      <p:sp>
        <p:nvSpPr>
          <p:cNvPr id="58411" name="Text Box 137"/>
          <p:cNvSpPr txBox="1">
            <a:spLocks noChangeArrowheads="1"/>
          </p:cNvSpPr>
          <p:nvPr/>
        </p:nvSpPr>
        <p:spPr bwMode="auto">
          <a:xfrm>
            <a:off x="4343400" y="5702300"/>
            <a:ext cx="11874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200" b="1"/>
              <a:t>Successful</a:t>
            </a:r>
          </a:p>
          <a:p>
            <a:pPr defTabSz="914400" eaLnBrk="1" hangingPunct="1"/>
            <a:r>
              <a:rPr lang="en-US" sz="1200" b="1"/>
              <a:t>single photon</a:t>
            </a:r>
          </a:p>
          <a:p>
            <a:pPr defTabSz="914400" eaLnBrk="1" hangingPunct="1"/>
            <a:r>
              <a:rPr lang="en-US" sz="1200" b="1"/>
              <a:t>detection</a:t>
            </a:r>
          </a:p>
        </p:txBody>
      </p:sp>
      <p:sp>
        <p:nvSpPr>
          <p:cNvPr id="58412" name="Line 138"/>
          <p:cNvSpPr>
            <a:spLocks noChangeShapeType="1"/>
          </p:cNvSpPr>
          <p:nvPr/>
        </p:nvSpPr>
        <p:spPr bwMode="auto">
          <a:xfrm flipV="1">
            <a:off x="5264150" y="5260975"/>
            <a:ext cx="158750" cy="406400"/>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413" name="Text Box 139"/>
          <p:cNvSpPr txBox="1">
            <a:spLocks noChangeArrowheads="1"/>
          </p:cNvSpPr>
          <p:nvPr/>
        </p:nvSpPr>
        <p:spPr bwMode="auto">
          <a:xfrm>
            <a:off x="5541963" y="5684838"/>
            <a:ext cx="15605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200" b="1"/>
              <a:t>Photon absorbed but insufficient gain – missed count</a:t>
            </a:r>
          </a:p>
        </p:txBody>
      </p:sp>
      <p:sp>
        <p:nvSpPr>
          <p:cNvPr id="58414" name="Line 140"/>
          <p:cNvSpPr>
            <a:spLocks noChangeShapeType="1"/>
          </p:cNvSpPr>
          <p:nvPr/>
        </p:nvSpPr>
        <p:spPr bwMode="auto">
          <a:xfrm flipV="1">
            <a:off x="6143625" y="5232400"/>
            <a:ext cx="9525" cy="392113"/>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415" name="Text Box 142"/>
          <p:cNvSpPr txBox="1">
            <a:spLocks noChangeArrowheads="1"/>
          </p:cNvSpPr>
          <p:nvPr/>
        </p:nvSpPr>
        <p:spPr bwMode="auto">
          <a:xfrm>
            <a:off x="7185025" y="5654675"/>
            <a:ext cx="13255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200" b="1"/>
              <a:t>Dark count – from dark current</a:t>
            </a:r>
          </a:p>
        </p:txBody>
      </p:sp>
      <p:sp>
        <p:nvSpPr>
          <p:cNvPr id="58416" name="Line 143"/>
          <p:cNvSpPr>
            <a:spLocks noChangeShapeType="1"/>
          </p:cNvSpPr>
          <p:nvPr/>
        </p:nvSpPr>
        <p:spPr bwMode="auto">
          <a:xfrm flipH="1" flipV="1">
            <a:off x="6877050" y="5233988"/>
            <a:ext cx="520700" cy="447675"/>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417" name="Freeform 44"/>
          <p:cNvSpPr>
            <a:spLocks/>
          </p:cNvSpPr>
          <p:nvPr/>
        </p:nvSpPr>
        <p:spPr bwMode="auto">
          <a:xfrm>
            <a:off x="7162800" y="3333750"/>
            <a:ext cx="273050" cy="855663"/>
          </a:xfrm>
          <a:custGeom>
            <a:avLst/>
            <a:gdLst>
              <a:gd name="T0" fmla="*/ 0 w 40"/>
              <a:gd name="T1" fmla="*/ 2147483647 h 100"/>
              <a:gd name="T2" fmla="*/ 2147483647 w 40"/>
              <a:gd name="T3" fmla="*/ 2147483647 h 100"/>
              <a:gd name="T4" fmla="*/ 2147483647 w 40"/>
              <a:gd name="T5" fmla="*/ 0 h 100"/>
              <a:gd name="T6" fmla="*/ 2147483647 w 40"/>
              <a:gd name="T7" fmla="*/ 2147483647 h 100"/>
              <a:gd name="T8" fmla="*/ 0 60000 65536"/>
              <a:gd name="T9" fmla="*/ 0 60000 65536"/>
              <a:gd name="T10" fmla="*/ 0 60000 65536"/>
              <a:gd name="T11" fmla="*/ 0 60000 65536"/>
              <a:gd name="T12" fmla="*/ 0 w 40"/>
              <a:gd name="T13" fmla="*/ 0 h 100"/>
              <a:gd name="T14" fmla="*/ 40 w 40"/>
              <a:gd name="T15" fmla="*/ 100 h 100"/>
            </a:gdLst>
            <a:ahLst/>
            <a:cxnLst>
              <a:cxn ang="T8">
                <a:pos x="T0" y="T1"/>
              </a:cxn>
              <a:cxn ang="T9">
                <a:pos x="T2" y="T3"/>
              </a:cxn>
              <a:cxn ang="T10">
                <a:pos x="T4" y="T5"/>
              </a:cxn>
              <a:cxn ang="T11">
                <a:pos x="T6" y="T7"/>
              </a:cxn>
            </a:cxnLst>
            <a:rect l="T12" t="T13" r="T14" b="T15"/>
            <a:pathLst>
              <a:path w="40" h="100">
                <a:moveTo>
                  <a:pt x="0" y="99"/>
                </a:moveTo>
                <a:cubicBezTo>
                  <a:pt x="7" y="98"/>
                  <a:pt x="16" y="95"/>
                  <a:pt x="23" y="95"/>
                </a:cubicBezTo>
                <a:lnTo>
                  <a:pt x="30" y="0"/>
                </a:lnTo>
                <a:lnTo>
                  <a:pt x="40" y="100"/>
                </a:lnTo>
              </a:path>
            </a:pathLst>
          </a:custGeom>
          <a:noFill/>
          <a:ln w="30163">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8418" name="Group 79"/>
          <p:cNvGrpSpPr>
            <a:grpSpLocks/>
          </p:cNvGrpSpPr>
          <p:nvPr/>
        </p:nvGrpSpPr>
        <p:grpSpPr bwMode="auto">
          <a:xfrm>
            <a:off x="7156450" y="4656138"/>
            <a:ext cx="342900" cy="549275"/>
            <a:chOff x="4198" y="2937"/>
            <a:chExt cx="216" cy="346"/>
          </a:xfrm>
        </p:grpSpPr>
        <p:sp>
          <p:nvSpPr>
            <p:cNvPr id="58420" name="Line 91"/>
            <p:cNvSpPr>
              <a:spLocks noChangeShapeType="1"/>
            </p:cNvSpPr>
            <p:nvPr/>
          </p:nvSpPr>
          <p:spPr bwMode="auto">
            <a:xfrm>
              <a:off x="4198" y="3282"/>
              <a:ext cx="87"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1" name="Line 92"/>
            <p:cNvSpPr>
              <a:spLocks noChangeShapeType="1"/>
            </p:cNvSpPr>
            <p:nvPr/>
          </p:nvSpPr>
          <p:spPr bwMode="auto">
            <a:xfrm flipV="1">
              <a:off x="4285"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2" name="Line 93"/>
            <p:cNvSpPr>
              <a:spLocks noChangeShapeType="1"/>
            </p:cNvSpPr>
            <p:nvPr/>
          </p:nvSpPr>
          <p:spPr bwMode="auto">
            <a:xfrm>
              <a:off x="4285" y="2937"/>
              <a:ext cx="86"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3" name="Line 94"/>
            <p:cNvSpPr>
              <a:spLocks noChangeShapeType="1"/>
            </p:cNvSpPr>
            <p:nvPr/>
          </p:nvSpPr>
          <p:spPr bwMode="auto">
            <a:xfrm>
              <a:off x="4371"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4" name="Line 95"/>
            <p:cNvSpPr>
              <a:spLocks noChangeShapeType="1"/>
            </p:cNvSpPr>
            <p:nvPr/>
          </p:nvSpPr>
          <p:spPr bwMode="auto">
            <a:xfrm>
              <a:off x="4371" y="3282"/>
              <a:ext cx="43"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5" name="Line 96"/>
            <p:cNvSpPr>
              <a:spLocks noChangeShapeType="1"/>
            </p:cNvSpPr>
            <p:nvPr/>
          </p:nvSpPr>
          <p:spPr bwMode="auto">
            <a:xfrm>
              <a:off x="4198" y="3282"/>
              <a:ext cx="87"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6" name="Line 97"/>
            <p:cNvSpPr>
              <a:spLocks noChangeShapeType="1"/>
            </p:cNvSpPr>
            <p:nvPr/>
          </p:nvSpPr>
          <p:spPr bwMode="auto">
            <a:xfrm flipV="1">
              <a:off x="4285"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7" name="Line 98"/>
            <p:cNvSpPr>
              <a:spLocks noChangeShapeType="1"/>
            </p:cNvSpPr>
            <p:nvPr/>
          </p:nvSpPr>
          <p:spPr bwMode="auto">
            <a:xfrm>
              <a:off x="4285" y="2937"/>
              <a:ext cx="86"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8" name="Line 99"/>
            <p:cNvSpPr>
              <a:spLocks noChangeShapeType="1"/>
            </p:cNvSpPr>
            <p:nvPr/>
          </p:nvSpPr>
          <p:spPr bwMode="auto">
            <a:xfrm>
              <a:off x="4371"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9" name="Line 100"/>
            <p:cNvSpPr>
              <a:spLocks noChangeShapeType="1"/>
            </p:cNvSpPr>
            <p:nvPr/>
          </p:nvSpPr>
          <p:spPr bwMode="auto">
            <a:xfrm>
              <a:off x="4371" y="3282"/>
              <a:ext cx="43"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8419" name="Line 143"/>
          <p:cNvSpPr>
            <a:spLocks noChangeShapeType="1"/>
          </p:cNvSpPr>
          <p:nvPr/>
        </p:nvSpPr>
        <p:spPr bwMode="auto">
          <a:xfrm flipV="1">
            <a:off x="7383463" y="5233988"/>
            <a:ext cx="14287" cy="431800"/>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84"/>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Zero Read Noise Detector Project</a:t>
            </a:r>
          </a:p>
        </p:txBody>
      </p:sp>
      <p:graphicFrame>
        <p:nvGraphicFramePr>
          <p:cNvPr id="635991" name="Group 87"/>
          <p:cNvGraphicFramePr>
            <a:graphicFrameLocks noGrp="1"/>
          </p:cNvGraphicFramePr>
          <p:nvPr>
            <p:ph idx="4294967295"/>
            <p:extLst>
              <p:ext uri="{D42A27DB-BD31-4B8C-83A1-F6EECF244321}">
                <p14:modId xmlns:p14="http://schemas.microsoft.com/office/powerpoint/2010/main" val="19158206"/>
              </p:ext>
            </p:extLst>
          </p:nvPr>
        </p:nvGraphicFramePr>
        <p:xfrm>
          <a:off x="457200" y="1895475"/>
          <a:ext cx="8229600" cy="2806701"/>
        </p:xfrm>
        <a:graphic>
          <a:graphicData uri="http://schemas.openxmlformats.org/drawingml/2006/table">
            <a:tbl>
              <a:tblPr/>
              <a:tblGrid>
                <a:gridCol w="1676400"/>
                <a:gridCol w="6553200"/>
              </a:tblGrid>
              <a:tr h="108267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2000" b="0" i="0" u="none" strike="noStrike" cap="none" normalizeH="0" baseline="0" dirty="0" smtClean="0">
                          <a:ln>
                            <a:noFill/>
                          </a:ln>
                          <a:solidFill>
                            <a:schemeClr val="tx1"/>
                          </a:solidFill>
                          <a:effectLst/>
                          <a:latin typeface="Calibri" pitchFamily="34" charset="0"/>
                        </a:rPr>
                        <a:t>Goals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To design, fabricate, develop, and test a large scale, operational, megapixel array detector that has zero read noise.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r h="86201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Schedule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October 2008 – October 2012</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r h="86201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Sponsor</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2000" b="0" i="0" u="none" strike="noStrike" cap="none" normalizeH="0" baseline="0" dirty="0" smtClean="0">
                          <a:ln>
                            <a:noFill/>
                          </a:ln>
                          <a:solidFill>
                            <a:schemeClr val="tx1"/>
                          </a:solidFill>
                          <a:effectLst/>
                          <a:latin typeface="Calibri" pitchFamily="34" charset="0"/>
                        </a:rPr>
                        <a:t>Gordon and Betty Moore Foundation</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Zero Read Noise Detector ROIC</a:t>
            </a:r>
          </a:p>
        </p:txBody>
      </p:sp>
      <p:sp>
        <p:nvSpPr>
          <p:cNvPr id="60419" name="Slide Number Placeholder 4"/>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defTabSz="914400"/>
            <a:fld id="{8CB741C1-08F5-4CB4-B446-00B586CC5B1D}" type="slidenum">
              <a:rPr lang="en-US" sz="1400"/>
              <a:pPr algn="r" defTabSz="914400"/>
              <a:t>48</a:t>
            </a:fld>
            <a:endParaRPr lang="en-US" sz="1400"/>
          </a:p>
        </p:txBody>
      </p:sp>
      <p:pic>
        <p:nvPicPr>
          <p:cNvPr id="60420"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98638"/>
            <a:ext cx="8458200"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4"/>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Zero Noise Detector Project Goals</a:t>
            </a:r>
          </a:p>
        </p:txBody>
      </p:sp>
      <p:sp>
        <p:nvSpPr>
          <p:cNvPr id="210949" name="Rectangle 5"/>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mtClean="0">
                <a:latin typeface="Calibri" pitchFamily="34" charset="0"/>
              </a:rPr>
              <a:t>Operational</a:t>
            </a:r>
          </a:p>
          <a:p>
            <a:pPr lvl="1">
              <a:lnSpc>
                <a:spcPct val="90000"/>
              </a:lnSpc>
            </a:pPr>
            <a:r>
              <a:rPr lang="en-US" smtClean="0">
                <a:latin typeface="Calibri" pitchFamily="34" charset="0"/>
              </a:rPr>
              <a:t>Photon-counting</a:t>
            </a:r>
          </a:p>
          <a:p>
            <a:pPr lvl="1">
              <a:lnSpc>
                <a:spcPct val="90000"/>
              </a:lnSpc>
            </a:pPr>
            <a:r>
              <a:rPr lang="en-US" smtClean="0">
                <a:latin typeface="Calibri" pitchFamily="34" charset="0"/>
              </a:rPr>
              <a:t>Wide dynamic range: flux limit to &gt;10</a:t>
            </a:r>
            <a:r>
              <a:rPr lang="en-US" baseline="30000" smtClean="0">
                <a:latin typeface="Calibri" pitchFamily="34" charset="0"/>
              </a:rPr>
              <a:t>8</a:t>
            </a:r>
            <a:r>
              <a:rPr lang="en-US" smtClean="0">
                <a:latin typeface="Calibri" pitchFamily="34" charset="0"/>
              </a:rPr>
              <a:t> photons/pixel/s</a:t>
            </a:r>
          </a:p>
          <a:p>
            <a:pPr lvl="1">
              <a:lnSpc>
                <a:spcPct val="90000"/>
              </a:lnSpc>
            </a:pPr>
            <a:r>
              <a:rPr lang="en-US" smtClean="0">
                <a:latin typeface="Calibri" pitchFamily="34" charset="0"/>
              </a:rPr>
              <a:t>Time delay and integrate</a:t>
            </a:r>
          </a:p>
          <a:p>
            <a:pPr>
              <a:lnSpc>
                <a:spcPct val="90000"/>
              </a:lnSpc>
            </a:pPr>
            <a:r>
              <a:rPr lang="en-US" smtClean="0">
                <a:latin typeface="Calibri" pitchFamily="34" charset="0"/>
              </a:rPr>
              <a:t>Technical</a:t>
            </a:r>
          </a:p>
          <a:p>
            <a:pPr lvl="1">
              <a:lnSpc>
                <a:spcPct val="90000"/>
              </a:lnSpc>
            </a:pPr>
            <a:r>
              <a:rPr lang="en-US" smtClean="0">
                <a:latin typeface="Calibri" pitchFamily="34" charset="0"/>
              </a:rPr>
              <a:t>Backside illumination for high fill factor</a:t>
            </a:r>
          </a:p>
          <a:p>
            <a:pPr lvl="1">
              <a:lnSpc>
                <a:spcPct val="90000"/>
              </a:lnSpc>
            </a:pPr>
            <a:r>
              <a:rPr lang="en-US" smtClean="0">
                <a:latin typeface="Calibri" pitchFamily="34" charset="0"/>
              </a:rPr>
              <a:t>Moderate-sized pixels (25 </a:t>
            </a:r>
            <a:r>
              <a:rPr lang="en-US" smtClean="0">
                <a:latin typeface="Symbol" pitchFamily="18" charset="2"/>
              </a:rPr>
              <a:t>m</a:t>
            </a:r>
            <a:r>
              <a:rPr lang="en-US" smtClean="0">
                <a:latin typeface="Calibri" pitchFamily="34" charset="0"/>
              </a:rPr>
              <a:t>m)</a:t>
            </a:r>
          </a:p>
          <a:p>
            <a:pPr lvl="1">
              <a:lnSpc>
                <a:spcPct val="90000"/>
              </a:lnSpc>
            </a:pPr>
            <a:r>
              <a:rPr lang="en-US" smtClean="0">
                <a:latin typeface="Calibri" pitchFamily="34" charset="0"/>
              </a:rPr>
              <a:t>Megapixel array</a:t>
            </a:r>
          </a:p>
          <a:p>
            <a:pPr lvl="1">
              <a:lnSpc>
                <a:spcPct val="90000"/>
              </a:lnSpc>
            </a:pPr>
            <a:endParaRPr lang="en-US" smtClean="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4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094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094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094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094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094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094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094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9"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z="4000" smtClean="0">
                <a:solidFill>
                  <a:srgbClr val="642E21"/>
                </a:solidFill>
                <a:latin typeface="Calibri" pitchFamily="34" charset="0"/>
              </a:rPr>
              <a:t>Quantum-Limited Imaging Detectors</a:t>
            </a:r>
          </a:p>
        </p:txBody>
      </p:sp>
      <p:sp>
        <p:nvSpPr>
          <p:cNvPr id="785411"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Calibri" pitchFamily="34" charset="0"/>
              </a:rPr>
              <a:t>limited by the information carried by a photon</a:t>
            </a:r>
          </a:p>
          <a:p>
            <a:pPr lvl="1"/>
            <a:r>
              <a:rPr lang="en-US" smtClean="0">
                <a:latin typeface="Calibri" pitchFamily="34" charset="0"/>
              </a:rPr>
              <a:t>existence in time and space (x, y, z, t)</a:t>
            </a:r>
          </a:p>
          <a:p>
            <a:pPr lvl="1"/>
            <a:r>
              <a:rPr lang="en-US" smtClean="0">
                <a:latin typeface="Calibri" pitchFamily="34" charset="0"/>
              </a:rPr>
              <a:t>wavelength (</a:t>
            </a:r>
            <a:r>
              <a:rPr lang="en-US" smtClean="0">
                <a:latin typeface="Symbol" pitchFamily="18" charset="2"/>
              </a:rPr>
              <a:t>l</a:t>
            </a:r>
            <a:r>
              <a:rPr lang="en-US" smtClean="0">
                <a:latin typeface="Calibri" pitchFamily="34" charset="0"/>
              </a:rPr>
              <a:t>)</a:t>
            </a:r>
          </a:p>
          <a:p>
            <a:pPr lvl="1"/>
            <a:r>
              <a:rPr lang="en-US" smtClean="0">
                <a:latin typeface="Calibri" pitchFamily="34" charset="0"/>
              </a:rPr>
              <a:t>polarization</a:t>
            </a:r>
          </a:p>
          <a:p>
            <a:r>
              <a:rPr lang="en-US" smtClean="0">
                <a:latin typeface="Calibri" pitchFamily="34" charset="0"/>
              </a:rPr>
              <a:t>“easier said than done…..”</a:t>
            </a:r>
          </a:p>
          <a:p>
            <a:pPr lvl="1"/>
            <a:endParaRPr lang="en-US" smtClean="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5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54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54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541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85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1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Zero Noise Detector Specifications</a:t>
            </a:r>
          </a:p>
        </p:txBody>
      </p:sp>
      <p:graphicFrame>
        <p:nvGraphicFramePr>
          <p:cNvPr id="200754" name="Group 50"/>
          <p:cNvGraphicFramePr>
            <a:graphicFrameLocks noGrp="1"/>
          </p:cNvGraphicFramePr>
          <p:nvPr>
            <p:ph idx="4294967295"/>
          </p:nvPr>
        </p:nvGraphicFramePr>
        <p:xfrm>
          <a:off x="1284288" y="1804988"/>
          <a:ext cx="6648450" cy="3617910"/>
        </p:xfrm>
        <a:graphic>
          <a:graphicData uri="http://schemas.openxmlformats.org/drawingml/2006/table">
            <a:tbl>
              <a:tblPr/>
              <a:tblGrid>
                <a:gridCol w="3586162"/>
                <a:gridCol w="1547813"/>
                <a:gridCol w="1514475"/>
              </a:tblGrid>
              <a:tr h="365824">
                <a:tc gridSpan="3">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pitchFamily="34" charset="0"/>
                          <a:cs typeface="Times New Roman" pitchFamily="18" charset="0"/>
                        </a:rPr>
                        <a:t>Optical (Silicon) Detector Performance</a:t>
                      </a:r>
                      <a:endParaRPr kumimoji="0" lang="en-US" sz="1800" b="0" i="0" u="none" strike="noStrike" cap="none" normalizeH="0" baseline="0" smtClean="0">
                        <a:ln>
                          <a:noFill/>
                        </a:ln>
                        <a:solidFill>
                          <a:schemeClr val="tx1"/>
                        </a:solidFill>
                        <a:effectLst/>
                        <a:latin typeface="Times New Roman" pitchFamily="18" charset="0"/>
                      </a:endParaRPr>
                    </a:p>
                  </a:txBody>
                  <a:tcPr marT="45728" marB="45728"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r>
              <a:tr h="579222">
                <a:tc>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Parameter</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Phase 1 </a:t>
                      </a:r>
                    </a:p>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Goal</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Phase 2</a:t>
                      </a:r>
                    </a:p>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 Goal</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r>
              <a:tr h="304853">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Format</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256x256</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1024x1024</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3">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Pixel Size</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25 </a:t>
                      </a:r>
                      <a:r>
                        <a:rPr kumimoji="0" lang="en-US" sz="1400" b="1" i="0" u="none" strike="noStrike" cap="none" normalizeH="0" baseline="0" smtClean="0">
                          <a:ln>
                            <a:noFill/>
                          </a:ln>
                          <a:solidFill>
                            <a:schemeClr val="tx1"/>
                          </a:solidFill>
                          <a:effectLst/>
                          <a:latin typeface="Arial" pitchFamily="34" charset="0"/>
                          <a:cs typeface="Arial" pitchFamily="34" charset="0"/>
                        </a:rPr>
                        <a:t>µ</a:t>
                      </a:r>
                      <a:r>
                        <a:rPr kumimoji="0" lang="en-US" sz="1400" b="1" i="0" u="none" strike="noStrike" cap="none" normalizeH="0" baseline="0" smtClean="0">
                          <a:ln>
                            <a:noFill/>
                          </a:ln>
                          <a:solidFill>
                            <a:schemeClr val="tx1"/>
                          </a:solidFill>
                          <a:effectLst/>
                          <a:latin typeface="Arial" pitchFamily="34" charset="0"/>
                          <a:cs typeface="Times New Roman" pitchFamily="18" charset="0"/>
                        </a:rPr>
                        <a:t>m</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20 </a:t>
                      </a:r>
                      <a:r>
                        <a:rPr kumimoji="0" lang="en-US" sz="1400" b="1" i="0" u="none" strike="noStrike" cap="none" normalizeH="0" baseline="0" smtClean="0">
                          <a:ln>
                            <a:noFill/>
                          </a:ln>
                          <a:solidFill>
                            <a:schemeClr val="tx1"/>
                          </a:solidFill>
                          <a:effectLst/>
                          <a:latin typeface="Arial" pitchFamily="34" charset="0"/>
                          <a:cs typeface="Arial" pitchFamily="34" charset="0"/>
                        </a:rPr>
                        <a:t>µ</a:t>
                      </a:r>
                      <a:r>
                        <a:rPr kumimoji="0" lang="en-US" sz="1400" b="1" i="0" u="none" strike="noStrike" cap="none" normalizeH="0" baseline="0" smtClean="0">
                          <a:ln>
                            <a:noFill/>
                          </a:ln>
                          <a:solidFill>
                            <a:schemeClr val="tx1"/>
                          </a:solidFill>
                          <a:effectLst/>
                          <a:latin typeface="Arial" pitchFamily="34" charset="0"/>
                          <a:cs typeface="Times New Roman" pitchFamily="18" charset="0"/>
                        </a:rPr>
                        <a:t>m</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3">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Read Noise</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zero</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zero</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3">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Dark Current (@140 K)</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&lt;10</a:t>
                      </a:r>
                      <a:r>
                        <a:rPr kumimoji="0" lang="en-US" sz="1400" b="1" i="0" u="none" strike="noStrike" cap="none" normalizeH="0" baseline="30000" smtClean="0">
                          <a:ln>
                            <a:noFill/>
                          </a:ln>
                          <a:solidFill>
                            <a:schemeClr val="tx1"/>
                          </a:solidFill>
                          <a:effectLst/>
                          <a:latin typeface="Arial" pitchFamily="34" charset="0"/>
                          <a:cs typeface="Times New Roman" pitchFamily="18" charset="0"/>
                        </a:rPr>
                        <a:t>-3</a:t>
                      </a:r>
                      <a:r>
                        <a:rPr kumimoji="0" lang="en-US" sz="1400" b="1" i="0" u="none" strike="noStrike" cap="none" normalizeH="0" baseline="0" smtClean="0">
                          <a:ln>
                            <a:noFill/>
                          </a:ln>
                          <a:solidFill>
                            <a:schemeClr val="tx1"/>
                          </a:solidFill>
                          <a:effectLst/>
                          <a:latin typeface="Arial" pitchFamily="34" charset="0"/>
                          <a:cs typeface="Times New Roman" pitchFamily="18" charset="0"/>
                        </a:rPr>
                        <a:t> e</a:t>
                      </a:r>
                      <a:r>
                        <a:rPr kumimoji="0" lang="en-US" sz="1400" b="1" i="0" u="none" strike="noStrike" cap="none" normalizeH="0" baseline="30000" smtClean="0">
                          <a:ln>
                            <a:noFill/>
                          </a:ln>
                          <a:solidFill>
                            <a:schemeClr val="tx1"/>
                          </a:solidFill>
                          <a:effectLst/>
                          <a:latin typeface="Arial" pitchFamily="34" charset="0"/>
                          <a:cs typeface="Times New Roman" pitchFamily="18" charset="0"/>
                        </a:rPr>
                        <a:t>-</a:t>
                      </a:r>
                      <a:r>
                        <a:rPr kumimoji="0" lang="en-US" sz="1400" b="1" i="0" u="none" strike="noStrike" cap="none" normalizeH="0" baseline="0" smtClean="0">
                          <a:ln>
                            <a:noFill/>
                          </a:ln>
                          <a:solidFill>
                            <a:schemeClr val="tx1"/>
                          </a:solidFill>
                          <a:effectLst/>
                          <a:latin typeface="Arial" pitchFamily="34" charset="0"/>
                          <a:cs typeface="Times New Roman" pitchFamily="18" charset="0"/>
                        </a:rPr>
                        <a:t>/s/pixel</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&lt;10</a:t>
                      </a:r>
                      <a:r>
                        <a:rPr kumimoji="0" lang="en-US" sz="1400" b="1" i="0" u="none" strike="noStrike" cap="none" normalizeH="0" baseline="30000" smtClean="0">
                          <a:ln>
                            <a:noFill/>
                          </a:ln>
                          <a:solidFill>
                            <a:schemeClr val="tx1"/>
                          </a:solidFill>
                          <a:effectLst/>
                          <a:latin typeface="Arial" pitchFamily="34" charset="0"/>
                          <a:cs typeface="Times New Roman" pitchFamily="18" charset="0"/>
                        </a:rPr>
                        <a:t>-3</a:t>
                      </a:r>
                      <a:r>
                        <a:rPr kumimoji="0" lang="en-US" sz="1400" b="1" i="0" u="none" strike="noStrike" cap="none" normalizeH="0" baseline="0" smtClean="0">
                          <a:ln>
                            <a:noFill/>
                          </a:ln>
                          <a:solidFill>
                            <a:schemeClr val="tx1"/>
                          </a:solidFill>
                          <a:effectLst/>
                          <a:latin typeface="Arial" pitchFamily="34" charset="0"/>
                          <a:cs typeface="Times New Roman" pitchFamily="18" charset="0"/>
                        </a:rPr>
                        <a:t> e</a:t>
                      </a:r>
                      <a:r>
                        <a:rPr kumimoji="0" lang="en-US" sz="1400" b="1" i="0" u="none" strike="noStrike" cap="none" normalizeH="0" baseline="30000" smtClean="0">
                          <a:ln>
                            <a:noFill/>
                          </a:ln>
                          <a:solidFill>
                            <a:schemeClr val="tx1"/>
                          </a:solidFill>
                          <a:effectLst/>
                          <a:latin typeface="Arial" pitchFamily="34" charset="0"/>
                          <a:cs typeface="Times New Roman" pitchFamily="18" charset="0"/>
                        </a:rPr>
                        <a:t>-</a:t>
                      </a:r>
                      <a:r>
                        <a:rPr kumimoji="0" lang="en-US" sz="1400" b="1" i="0" u="none" strike="noStrike" cap="none" normalizeH="0" baseline="0" smtClean="0">
                          <a:ln>
                            <a:noFill/>
                          </a:ln>
                          <a:solidFill>
                            <a:schemeClr val="tx1"/>
                          </a:solidFill>
                          <a:effectLst/>
                          <a:latin typeface="Arial" pitchFamily="34" charset="0"/>
                          <a:cs typeface="Times New Roman" pitchFamily="18" charset="0"/>
                        </a:rPr>
                        <a:t>/s/pixel</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25495">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QE</a:t>
                      </a:r>
                      <a:r>
                        <a:rPr kumimoji="0" lang="en-US" sz="1400" b="0" i="1" u="none" strike="noStrike" cap="none" normalizeH="0" baseline="30000" smtClean="0">
                          <a:ln>
                            <a:noFill/>
                          </a:ln>
                          <a:solidFill>
                            <a:schemeClr val="tx1"/>
                          </a:solidFill>
                          <a:effectLst/>
                          <a:latin typeface="Arial" pitchFamily="34" charset="0"/>
                          <a:cs typeface="Times New Roman" pitchFamily="18" charset="0"/>
                        </a:rPr>
                        <a:t>a</a:t>
                      </a:r>
                      <a:r>
                        <a:rPr kumimoji="0" lang="en-US" sz="1400" b="0" i="1" u="none" strike="noStrike" cap="none" normalizeH="0" baseline="0" smtClean="0">
                          <a:ln>
                            <a:noFill/>
                          </a:ln>
                          <a:solidFill>
                            <a:schemeClr val="tx1"/>
                          </a:solidFill>
                          <a:effectLst/>
                          <a:latin typeface="Arial" pitchFamily="34" charset="0"/>
                          <a:cs typeface="Times New Roman" pitchFamily="18" charset="0"/>
                        </a:rPr>
                        <a:t> Silicon (350nm,650nm,1000nm)</a:t>
                      </a:r>
                      <a:endParaRPr kumimoji="0" lang="en-US" sz="1400" b="0" i="0" u="none" strike="noStrike" cap="none" normalizeH="0" baseline="0" smtClean="0">
                        <a:ln>
                          <a:noFill/>
                        </a:ln>
                        <a:solidFill>
                          <a:schemeClr val="tx1"/>
                        </a:solidFill>
                        <a:effectLst/>
                        <a:latin typeface="Arial" pitchFamily="34" charset="0"/>
                        <a:cs typeface="Times New Roman" pitchFamily="18"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30%,50%,25%</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55%,70%,35%</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3">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Operating Temperature</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90 K – 293 K</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90 K – 293 K</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3">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Fill Factor</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100%</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100%</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r>
              <a:tr h="518251">
                <a:tc gridSpan="3">
                  <a:txBody>
                    <a:bodyPr/>
                    <a:lstStyle/>
                    <a:p>
                      <a:pPr marL="342900" marR="0" lvl="0" indent="-342900" algn="just"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30000" smtClean="0">
                          <a:ln>
                            <a:noFill/>
                          </a:ln>
                          <a:solidFill>
                            <a:schemeClr val="tx1"/>
                          </a:solidFill>
                          <a:effectLst/>
                          <a:latin typeface="Arial" pitchFamily="34" charset="0"/>
                          <a:cs typeface="Times New Roman" pitchFamily="18" charset="0"/>
                        </a:rPr>
                        <a:t>a</a:t>
                      </a:r>
                      <a:r>
                        <a:rPr kumimoji="0" lang="en-US" sz="1400" b="1" i="0" u="none" strike="noStrike" cap="none" normalizeH="0" baseline="0" smtClean="0">
                          <a:ln>
                            <a:noFill/>
                          </a:ln>
                          <a:solidFill>
                            <a:schemeClr val="tx1"/>
                          </a:solidFill>
                          <a:effectLst/>
                          <a:latin typeface="Arial" pitchFamily="34" charset="0"/>
                          <a:cs typeface="Times New Roman" pitchFamily="18" charset="0"/>
                        </a:rPr>
                        <a:t>Product of internal QE and probability of initiating an event. Assumes antireflection coating match for wavelength region.</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Zero Noise Detector Specifications</a:t>
            </a:r>
          </a:p>
        </p:txBody>
      </p:sp>
      <p:graphicFrame>
        <p:nvGraphicFramePr>
          <p:cNvPr id="202809" name="Group 57"/>
          <p:cNvGraphicFramePr>
            <a:graphicFrameLocks noGrp="1"/>
          </p:cNvGraphicFramePr>
          <p:nvPr>
            <p:ph idx="4294967295"/>
          </p:nvPr>
        </p:nvGraphicFramePr>
        <p:xfrm>
          <a:off x="1284288" y="1827213"/>
          <a:ext cx="6648450" cy="3597276"/>
        </p:xfrm>
        <a:graphic>
          <a:graphicData uri="http://schemas.openxmlformats.org/drawingml/2006/table">
            <a:tbl>
              <a:tblPr/>
              <a:tblGrid>
                <a:gridCol w="3586162"/>
                <a:gridCol w="1547813"/>
                <a:gridCol w="1514475"/>
              </a:tblGrid>
              <a:tr h="365825">
                <a:tc gridSpan="3">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pitchFamily="34" charset="0"/>
                          <a:cs typeface="Times New Roman" pitchFamily="18" charset="0"/>
                        </a:rPr>
                        <a:t>Infrared (InGaAs) Detector Performance</a:t>
                      </a:r>
                      <a:endParaRPr kumimoji="0" lang="en-US" sz="1800" b="0" i="0" u="none" strike="noStrike" cap="none" normalizeH="0" baseline="0" smtClean="0">
                        <a:ln>
                          <a:noFill/>
                        </a:ln>
                        <a:solidFill>
                          <a:schemeClr val="tx1"/>
                        </a:solidFill>
                        <a:effectLst/>
                        <a:latin typeface="Times New Roman" pitchFamily="18" charset="0"/>
                      </a:endParaRPr>
                    </a:p>
                  </a:txBody>
                  <a:tcPr marT="45728" marB="45728"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r>
              <a:tr h="579222">
                <a:tc>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Parameter</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Phase 1 </a:t>
                      </a:r>
                    </a:p>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Goal </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Phase 2</a:t>
                      </a:r>
                    </a:p>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 Goal</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Format</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Single pixel</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1024x1024</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Pixel Size</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25 </a:t>
                      </a:r>
                      <a:r>
                        <a:rPr kumimoji="0" lang="en-US" sz="1400" b="1" i="0" u="none" strike="noStrike" cap="none" normalizeH="0" baseline="0" smtClean="0">
                          <a:ln>
                            <a:noFill/>
                          </a:ln>
                          <a:solidFill>
                            <a:schemeClr val="tx1"/>
                          </a:solidFill>
                          <a:effectLst/>
                          <a:latin typeface="Arial" pitchFamily="34" charset="0"/>
                          <a:cs typeface="Arial" pitchFamily="34" charset="0"/>
                        </a:rPr>
                        <a:t>µ</a:t>
                      </a:r>
                      <a:r>
                        <a:rPr kumimoji="0" lang="en-US" sz="1400" b="1" i="0" u="none" strike="noStrike" cap="none" normalizeH="0" baseline="0" smtClean="0">
                          <a:ln>
                            <a:noFill/>
                          </a:ln>
                          <a:solidFill>
                            <a:schemeClr val="tx1"/>
                          </a:solidFill>
                          <a:effectLst/>
                          <a:latin typeface="Arial" pitchFamily="34" charset="0"/>
                          <a:cs typeface="Times New Roman" pitchFamily="18" charset="0"/>
                        </a:rPr>
                        <a:t>m</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20 </a:t>
                      </a:r>
                      <a:r>
                        <a:rPr kumimoji="0" lang="en-US" sz="1400" b="1" i="0" u="none" strike="noStrike" cap="none" normalizeH="0" baseline="0" smtClean="0">
                          <a:ln>
                            <a:noFill/>
                          </a:ln>
                          <a:solidFill>
                            <a:schemeClr val="tx1"/>
                          </a:solidFill>
                          <a:effectLst/>
                          <a:latin typeface="Arial" pitchFamily="34" charset="0"/>
                          <a:cs typeface="Arial" pitchFamily="34" charset="0"/>
                        </a:rPr>
                        <a:t>µ</a:t>
                      </a:r>
                      <a:r>
                        <a:rPr kumimoji="0" lang="en-US" sz="1400" b="1" i="0" u="none" strike="noStrike" cap="none" normalizeH="0" baseline="0" smtClean="0">
                          <a:ln>
                            <a:noFill/>
                          </a:ln>
                          <a:solidFill>
                            <a:schemeClr val="tx1"/>
                          </a:solidFill>
                          <a:effectLst/>
                          <a:latin typeface="Arial" pitchFamily="34" charset="0"/>
                          <a:cs typeface="Times New Roman" pitchFamily="18" charset="0"/>
                        </a:rPr>
                        <a:t>m</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Read Noise</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zero</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zero</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Dark Current (@140 K)</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TBD</a:t>
                      </a: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&lt;10</a:t>
                      </a:r>
                      <a:r>
                        <a:rPr kumimoji="0" lang="en-US" sz="1400" b="1" i="0" u="none" strike="noStrike" cap="none" normalizeH="0" baseline="30000" smtClean="0">
                          <a:ln>
                            <a:noFill/>
                          </a:ln>
                          <a:solidFill>
                            <a:schemeClr val="tx1"/>
                          </a:solidFill>
                          <a:effectLst/>
                          <a:latin typeface="Arial" pitchFamily="34" charset="0"/>
                          <a:cs typeface="Times New Roman" pitchFamily="18" charset="0"/>
                        </a:rPr>
                        <a:t>-3</a:t>
                      </a:r>
                      <a:r>
                        <a:rPr kumimoji="0" lang="en-US" sz="1400" b="1" i="0" u="none" strike="noStrike" cap="none" normalizeH="0" baseline="0" smtClean="0">
                          <a:ln>
                            <a:noFill/>
                          </a:ln>
                          <a:solidFill>
                            <a:schemeClr val="tx1"/>
                          </a:solidFill>
                          <a:effectLst/>
                          <a:latin typeface="Arial" pitchFamily="34" charset="0"/>
                          <a:cs typeface="Times New Roman" pitchFamily="18" charset="0"/>
                        </a:rPr>
                        <a:t> e</a:t>
                      </a:r>
                      <a:r>
                        <a:rPr kumimoji="0" lang="en-US" sz="1400" b="1" i="0" u="none" strike="noStrike" cap="none" normalizeH="0" baseline="30000" smtClean="0">
                          <a:ln>
                            <a:noFill/>
                          </a:ln>
                          <a:solidFill>
                            <a:schemeClr val="tx1"/>
                          </a:solidFill>
                          <a:effectLst/>
                          <a:latin typeface="Arial" pitchFamily="34" charset="0"/>
                          <a:cs typeface="Times New Roman" pitchFamily="18" charset="0"/>
                        </a:rPr>
                        <a:t>-</a:t>
                      </a:r>
                      <a:r>
                        <a:rPr kumimoji="0" lang="en-US" sz="1400" b="1" i="0" u="none" strike="noStrike" cap="none" normalizeH="0" baseline="0" smtClean="0">
                          <a:ln>
                            <a:noFill/>
                          </a:ln>
                          <a:solidFill>
                            <a:schemeClr val="tx1"/>
                          </a:solidFill>
                          <a:effectLst/>
                          <a:latin typeface="Arial" pitchFamily="34" charset="0"/>
                          <a:cs typeface="Times New Roman" pitchFamily="18" charset="0"/>
                        </a:rPr>
                        <a:t>/s/pixel</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QE</a:t>
                      </a:r>
                      <a:r>
                        <a:rPr kumimoji="0" lang="en-US" sz="1400" b="0" i="1" u="none" strike="noStrike" cap="none" normalizeH="0" baseline="30000" smtClean="0">
                          <a:ln>
                            <a:noFill/>
                          </a:ln>
                          <a:solidFill>
                            <a:schemeClr val="tx1"/>
                          </a:solidFill>
                          <a:effectLst/>
                          <a:latin typeface="Arial" pitchFamily="34" charset="0"/>
                          <a:cs typeface="Times New Roman" pitchFamily="18" charset="0"/>
                        </a:rPr>
                        <a:t>a</a:t>
                      </a:r>
                      <a:r>
                        <a:rPr kumimoji="0" lang="en-US" sz="1400" b="0" i="1" u="none" strike="noStrike" cap="none" normalizeH="0" baseline="0" smtClean="0">
                          <a:ln>
                            <a:noFill/>
                          </a:ln>
                          <a:solidFill>
                            <a:schemeClr val="tx1"/>
                          </a:solidFill>
                          <a:effectLst/>
                          <a:latin typeface="Arial" pitchFamily="34" charset="0"/>
                          <a:cs typeface="Times New Roman" pitchFamily="18" charset="0"/>
                        </a:rPr>
                        <a:t> (1500nm)</a:t>
                      </a:r>
                      <a:endParaRPr kumimoji="0" lang="en-US" sz="1400" b="0" i="0" u="none" strike="noStrike" cap="none" normalizeH="0" baseline="0" smtClean="0">
                        <a:ln>
                          <a:noFill/>
                        </a:ln>
                        <a:solidFill>
                          <a:schemeClr val="tx1"/>
                        </a:solidFill>
                        <a:effectLst/>
                        <a:latin typeface="Arial" pitchFamily="34" charset="0"/>
                        <a:cs typeface="Times New Roman" pitchFamily="18"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50%</a:t>
                      </a: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60%</a:t>
                      </a: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Operating Temperature</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90 K – 293 K</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90 K – 293 K</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Fill Factor</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NA</a:t>
                      </a: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100% w/o </a:t>
                      </a:r>
                      <a:r>
                        <a:rPr kumimoji="0" lang="en-US" sz="1400" b="1" i="0" u="none" strike="noStrike" cap="none" normalizeH="0" baseline="0" smtClean="0">
                          <a:ln>
                            <a:noFill/>
                          </a:ln>
                          <a:solidFill>
                            <a:schemeClr val="tx1"/>
                          </a:solidFill>
                          <a:effectLst/>
                          <a:latin typeface="Symbol" pitchFamily="18" charset="2"/>
                        </a:rPr>
                        <a:t>m</a:t>
                      </a:r>
                      <a:r>
                        <a:rPr kumimoji="0" lang="en-US" sz="1400" b="1" i="0" u="none" strike="noStrike" cap="none" normalizeH="0" baseline="0" smtClean="0">
                          <a:ln>
                            <a:noFill/>
                          </a:ln>
                          <a:solidFill>
                            <a:schemeClr val="tx1"/>
                          </a:solidFill>
                          <a:effectLst/>
                          <a:latin typeface="Arial" pitchFamily="34" charset="0"/>
                        </a:rPr>
                        <a:t>lens</a:t>
                      </a: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r>
              <a:tr h="518251">
                <a:tc gridSpan="3">
                  <a:txBody>
                    <a:bodyPr/>
                    <a:lstStyle/>
                    <a:p>
                      <a:pPr marL="0" marR="0" lvl="0" indent="0" algn="just"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30000" smtClean="0">
                          <a:ln>
                            <a:noFill/>
                          </a:ln>
                          <a:solidFill>
                            <a:schemeClr val="tx1"/>
                          </a:solidFill>
                          <a:effectLst/>
                          <a:latin typeface="Arial" pitchFamily="34" charset="0"/>
                          <a:cs typeface="Times New Roman" pitchFamily="18" charset="0"/>
                        </a:rPr>
                        <a:t>a</a:t>
                      </a:r>
                      <a:r>
                        <a:rPr kumimoji="0" lang="en-US" sz="1400" b="1" i="0" u="none" strike="noStrike" cap="none" normalizeH="0" baseline="0" smtClean="0">
                          <a:ln>
                            <a:noFill/>
                          </a:ln>
                          <a:solidFill>
                            <a:schemeClr val="tx1"/>
                          </a:solidFill>
                          <a:effectLst/>
                          <a:latin typeface="Arial" pitchFamily="34" charset="0"/>
                          <a:cs typeface="Times New Roman" pitchFamily="18" charset="0"/>
                        </a:rPr>
                        <a:t>Product of internal QE and probability of initiating an event. Assumes antireflection coating match for wavelength region.</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0275" name="Rectangle 3"/>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smtClean="0">
                <a:latin typeface="Calibri" pitchFamily="34" charset="0"/>
              </a:rPr>
              <a:t>A 256x256x25</a:t>
            </a:r>
            <a:r>
              <a:rPr lang="en-US" sz="2800" smtClean="0">
                <a:latin typeface="Symbol" pitchFamily="18" charset="2"/>
              </a:rPr>
              <a:t>m</a:t>
            </a:r>
            <a:r>
              <a:rPr lang="en-US" sz="2800" smtClean="0">
                <a:latin typeface="Calibri" pitchFamily="34" charset="0"/>
              </a:rPr>
              <a:t>m diode array has been bonded to a ROIC. </a:t>
            </a:r>
          </a:p>
          <a:p>
            <a:r>
              <a:rPr lang="en-US" sz="2800" smtClean="0">
                <a:latin typeface="Calibri" pitchFamily="34" charset="0"/>
              </a:rPr>
              <a:t>An InGaAs array has been hybridized and tested.</a:t>
            </a:r>
          </a:p>
          <a:p>
            <a:r>
              <a:rPr lang="en-US" sz="2800" smtClean="0">
                <a:latin typeface="Calibri" pitchFamily="34" charset="0"/>
              </a:rPr>
              <a:t>Testing is underway.</a:t>
            </a:r>
          </a:p>
          <a:p>
            <a:r>
              <a:rPr lang="en-US" sz="2800" smtClean="0">
                <a:latin typeface="Calibri" pitchFamily="34" charset="0"/>
              </a:rPr>
              <a:t>Depending on results, megapixel silicon or InGaAs arrays will be developed.</a:t>
            </a:r>
          </a:p>
          <a:p>
            <a:endParaRPr lang="en-US" sz="2800" smtClean="0">
              <a:latin typeface="Calibri" pitchFamily="34" charset="0"/>
            </a:endParaRPr>
          </a:p>
        </p:txBody>
      </p:sp>
      <p:sp>
        <p:nvSpPr>
          <p:cNvPr id="64515"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mtClean="0">
                <a:latin typeface="Calibri" pitchFamily="34" charset="0"/>
              </a:rPr>
              <a:t>Zero Noise Detector Project Status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0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0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0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50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27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prstGeom prst="rect">
            <a:avLst/>
          </a:prstGeom>
        </p:spPr>
        <p:txBody>
          <a:bodyPr/>
          <a:lstStyle/>
          <a:p>
            <a:r>
              <a:rPr lang="en-US" dirty="0" smtClean="0"/>
              <a:t>Air Force Target Image</a:t>
            </a:r>
          </a:p>
        </p:txBody>
      </p:sp>
      <p:pic>
        <p:nvPicPr>
          <p:cNvPr id="4" name="Picture 3" descr="dark_subtracted"/>
          <p:cNvPicPr/>
          <p:nvPr/>
        </p:nvPicPr>
        <p:blipFill>
          <a:blip r:embed="rId3">
            <a:extLst>
              <a:ext uri="{28A0092B-C50C-407E-A947-70E740481C1C}">
                <a14:useLocalDpi xmlns:a14="http://schemas.microsoft.com/office/drawing/2010/main" val="0"/>
              </a:ext>
            </a:extLst>
          </a:blip>
          <a:srcRect/>
          <a:stretch>
            <a:fillRect/>
          </a:stretch>
        </p:blipFill>
        <p:spPr bwMode="auto">
          <a:xfrm>
            <a:off x="2903537" y="1715452"/>
            <a:ext cx="3336925" cy="342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60759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prstGeom prst="rect">
            <a:avLst/>
          </a:prstGeom>
        </p:spPr>
        <p:txBody>
          <a:bodyPr/>
          <a:lstStyle/>
          <a:p>
            <a:r>
              <a:rPr lang="en-US" dirty="0" smtClean="0"/>
              <a:t>Anode Current vs. </a:t>
            </a:r>
            <a:r>
              <a:rPr lang="en-US" dirty="0" err="1" smtClean="0"/>
              <a:t>V</a:t>
            </a:r>
            <a:r>
              <a:rPr lang="en-US" baseline="-25000" dirty="0" err="1" smtClean="0"/>
              <a:t>bias</a:t>
            </a:r>
            <a:r>
              <a:rPr lang="en-US" dirty="0" smtClean="0"/>
              <a:t> and T</a:t>
            </a: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1983450" y="1752600"/>
            <a:ext cx="5177100" cy="4141787"/>
          </a:xfrm>
          <a:prstGeom prst="rect">
            <a:avLst/>
          </a:prstGeom>
        </p:spPr>
      </p:pic>
    </p:spTree>
    <p:extLst>
      <p:ext uri="{BB962C8B-B14F-4D97-AF65-F5344CB8AC3E}">
        <p14:creationId xmlns:p14="http://schemas.microsoft.com/office/powerpoint/2010/main" val="64805624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prstGeom prst="rect">
            <a:avLst/>
          </a:prstGeom>
        </p:spPr>
        <p:txBody>
          <a:bodyPr/>
          <a:lstStyle/>
          <a:p>
            <a:r>
              <a:rPr lang="en-US" dirty="0" smtClean="0"/>
              <a:t>Dark Current</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676400" y="1828800"/>
            <a:ext cx="5975233" cy="3733483"/>
          </a:xfrm>
          <a:prstGeom prst="rect">
            <a:avLst/>
          </a:prstGeom>
        </p:spPr>
      </p:pic>
    </p:spTree>
    <p:extLst>
      <p:ext uri="{BB962C8B-B14F-4D97-AF65-F5344CB8AC3E}">
        <p14:creationId xmlns:p14="http://schemas.microsoft.com/office/powerpoint/2010/main" val="339966010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en-US" dirty="0" smtClean="0">
                <a:latin typeface="Calibri" pitchFamily="34" charset="0"/>
              </a:rPr>
              <a:t>GM APD High/Low Fill Factor </a:t>
            </a:r>
          </a:p>
        </p:txBody>
      </p:sp>
      <p:pic>
        <p:nvPicPr>
          <p:cNvPr id="5" name="Content Placeholder 4" descr="spiefig5"/>
          <p:cNvPicPr>
            <a:picLocks noGrp="1" noChangeAspect="1" noChangeArrowheads="1"/>
          </p:cNvPicPr>
          <p:nvPr>
            <p:ph type="pic" sz="quarter" idx="10"/>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36" r="2036"/>
          <a:stretch>
            <a:fillRect/>
          </a:stretch>
        </p:blipFill>
        <p:spPr bwMode="auto">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8435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en-US" dirty="0" smtClean="0">
                <a:latin typeface="Calibri" pitchFamily="34" charset="0"/>
              </a:rPr>
              <a:t>GM APD Self-Retriggering</a:t>
            </a:r>
          </a:p>
        </p:txBody>
      </p:sp>
      <p:pic>
        <p:nvPicPr>
          <p:cNvPr id="69636" name="Picture 3"/>
          <p:cNvPicPr>
            <a:picLocks noChangeAspect="1" noChangeArrowheads="1"/>
          </p:cNvPicPr>
          <p:nvPr/>
        </p:nvPicPr>
        <p:blipFill>
          <a:blip r:embed="rId3">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l="12672" t="16518" r="4604" b="44301"/>
          <a:stretch>
            <a:fillRect/>
          </a:stretch>
        </p:blipFill>
        <p:spPr bwMode="auto">
          <a:xfrm>
            <a:off x="1676400" y="2286000"/>
            <a:ext cx="568166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Box 7"/>
          <p:cNvSpPr txBox="1">
            <a:spLocks noChangeArrowheads="1"/>
          </p:cNvSpPr>
          <p:nvPr/>
        </p:nvSpPr>
        <p:spPr bwMode="auto">
          <a:xfrm>
            <a:off x="2057400" y="1828800"/>
            <a:ext cx="518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eaLnBrk="1" hangingPunct="1"/>
            <a:r>
              <a:rPr lang="en-US"/>
              <a:t>Simulated Histogram of Avalanche Arrival Times</a:t>
            </a:r>
          </a:p>
        </p:txBody>
      </p:sp>
    </p:spTree>
    <p:extLst>
      <p:ext uri="{BB962C8B-B14F-4D97-AF65-F5344CB8AC3E}">
        <p14:creationId xmlns:p14="http://schemas.microsoft.com/office/powerpoint/2010/main" val="35439880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p:cNvSpPr>
          <p:nvPr/>
        </p:nvSpPr>
        <p:spPr bwMode="auto">
          <a:xfrm>
            <a:off x="1588" y="4038600"/>
            <a:ext cx="914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91440" rIns="457200"/>
          <a:lstStyle/>
          <a:p>
            <a:pPr eaLnBrk="0" hangingPunct="0">
              <a:lnSpc>
                <a:spcPts val="2500"/>
              </a:lnSpc>
              <a:spcAft>
                <a:spcPct val="50000"/>
              </a:spcAft>
            </a:pPr>
            <a:r>
              <a:rPr lang="en-US" sz="2800" b="1">
                <a:latin typeface="Calibri" pitchFamily="34" charset="0"/>
              </a:rPr>
              <a:t>Imaging LIDAR Detector</a:t>
            </a:r>
            <a:endParaRPr lang="en-US" sz="2000" b="1">
              <a:solidFill>
                <a:srgbClr val="642E21"/>
              </a:solidFill>
              <a:latin typeface="Calibri"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Introduction to LIDAR</a:t>
            </a:r>
          </a:p>
        </p:txBody>
      </p:sp>
      <p:sp>
        <p:nvSpPr>
          <p:cNvPr id="601091"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Calibri" pitchFamily="34" charset="0"/>
              </a:rPr>
              <a:t>LIght Detection And Ranging (LIDAR) measures photon time-of-flight, and thus  distance to a target.</a:t>
            </a:r>
          </a:p>
          <a:p>
            <a:r>
              <a:rPr lang="en-US" smtClean="0">
                <a:latin typeface="Calibri" pitchFamily="34" charset="0"/>
              </a:rPr>
              <a:t>LIDAR detectors typically have one element and are scanned.</a:t>
            </a:r>
          </a:p>
          <a:p>
            <a:r>
              <a:rPr lang="en-US" smtClean="0">
                <a:latin typeface="Calibri" pitchFamily="34" charset="0"/>
              </a:rPr>
              <a:t>A LIDAR “imaging” detector is pixellated and can be used to produce a 3D data set.</a:t>
            </a:r>
          </a:p>
          <a:p>
            <a:endParaRPr lang="en-US" smtClean="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10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10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10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p:cNvSpPr>
          <p:nvPr/>
        </p:nvSpPr>
        <p:spPr bwMode="auto">
          <a:xfrm>
            <a:off x="1588" y="4038600"/>
            <a:ext cx="914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91440" rIns="457200"/>
          <a:lstStyle/>
          <a:p>
            <a:pPr eaLnBrk="0" hangingPunct="0">
              <a:lnSpc>
                <a:spcPts val="2500"/>
              </a:lnSpc>
              <a:spcAft>
                <a:spcPct val="50000"/>
              </a:spcAft>
            </a:pPr>
            <a:r>
              <a:rPr lang="en-US" sz="2800" b="1">
                <a:latin typeface="Calibri" pitchFamily="34" charset="0"/>
              </a:rPr>
              <a:t>Outer Space Applications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descr="ladar_chev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1708150"/>
            <a:ext cx="6573838"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a:latin typeface="Calibri" pitchFamily="34" charset="0"/>
              </a:rPr>
              <a:t>LIDAR Imaging System</a:t>
            </a:r>
            <a:endParaRPr lang="en-US" dirty="0"/>
          </a:p>
        </p:txBody>
      </p:sp>
      <p:sp>
        <p:nvSpPr>
          <p:cNvPr id="77829" name="Rectangle 4"/>
          <p:cNvSpPr>
            <a:spLocks noGrp="1"/>
          </p:cNvSpPr>
          <p:nvPr>
            <p:ph type="body" idx="4294967295"/>
          </p:nvPr>
        </p:nvSpPr>
        <p:spPr bwMode="auto">
          <a:xfrm>
            <a:off x="1362075" y="4308476"/>
            <a:ext cx="4095750" cy="17033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 typeface="Arial" pitchFamily="34" charset="0"/>
              <a:buNone/>
            </a:pPr>
            <a:endParaRPr lang="en-US" sz="2400" dirty="0" smtClean="0">
              <a:latin typeface="Calibri" pitchFamily="34" charset="0"/>
            </a:endParaRPr>
          </a:p>
          <a:p>
            <a:pPr marL="0" indent="0">
              <a:lnSpc>
                <a:spcPct val="80000"/>
              </a:lnSpc>
              <a:spcBef>
                <a:spcPct val="0"/>
              </a:spcBef>
              <a:buNone/>
            </a:pPr>
            <a:r>
              <a:rPr lang="en-US" sz="2400" dirty="0" smtClean="0">
                <a:latin typeface="Calibri" pitchFamily="34" charset="0"/>
              </a:rPr>
              <a:t>Imaging system photon starved. Each detector must </a:t>
            </a:r>
            <a:r>
              <a:rPr lang="en-US" sz="2400" i="1" dirty="0" smtClean="0">
                <a:latin typeface="Calibri" pitchFamily="34" charset="0"/>
              </a:rPr>
              <a:t>precisely time</a:t>
            </a:r>
            <a:r>
              <a:rPr lang="en-US" sz="2400" dirty="0" smtClean="0">
                <a:latin typeface="Calibri" pitchFamily="34" charset="0"/>
              </a:rPr>
              <a:t> a </a:t>
            </a:r>
            <a:r>
              <a:rPr lang="en-US" sz="2400" i="1" dirty="0" smtClean="0">
                <a:latin typeface="Calibri" pitchFamily="34" charset="0"/>
              </a:rPr>
              <a:t>weak</a:t>
            </a:r>
            <a:r>
              <a:rPr lang="en-US" sz="2400" dirty="0" smtClean="0">
                <a:latin typeface="Calibri" pitchFamily="34" charset="0"/>
              </a:rPr>
              <a:t> optical pulse.</a:t>
            </a:r>
          </a:p>
        </p:txBody>
      </p:sp>
      <p:grpSp>
        <p:nvGrpSpPr>
          <p:cNvPr id="2" name="Group 5"/>
          <p:cNvGrpSpPr>
            <a:grpSpLocks/>
          </p:cNvGrpSpPr>
          <p:nvPr/>
        </p:nvGrpSpPr>
        <p:grpSpPr bwMode="auto">
          <a:xfrm>
            <a:off x="5248275" y="1765300"/>
            <a:ext cx="1073150" cy="982663"/>
            <a:chOff x="4440" y="614"/>
            <a:chExt cx="1019" cy="932"/>
          </a:xfrm>
        </p:grpSpPr>
        <p:pic>
          <p:nvPicPr>
            <p:cNvPr id="77836" name="Picture 6" descr="350965-9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 y="614"/>
              <a:ext cx="859"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7" name="Text Box 7"/>
            <p:cNvSpPr txBox="1">
              <a:spLocks noChangeArrowheads="1"/>
            </p:cNvSpPr>
            <p:nvPr/>
          </p:nvSpPr>
          <p:spPr bwMode="auto">
            <a:xfrm>
              <a:off x="4488" y="1329"/>
              <a:ext cx="971"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r>
                <a:rPr lang="en-US" sz="900" b="1">
                  <a:latin typeface="Helvetica" pitchFamily="34" charset="0"/>
                </a:rPr>
                <a:t>Microchip laser</a:t>
              </a:r>
            </a:p>
          </p:txBody>
        </p:sp>
      </p:grpSp>
      <p:grpSp>
        <p:nvGrpSpPr>
          <p:cNvPr id="3" name="Group 8"/>
          <p:cNvGrpSpPr>
            <a:grpSpLocks/>
          </p:cNvGrpSpPr>
          <p:nvPr/>
        </p:nvGrpSpPr>
        <p:grpSpPr bwMode="auto">
          <a:xfrm>
            <a:off x="7377113" y="2317750"/>
            <a:ext cx="833437" cy="1055688"/>
            <a:chOff x="4464" y="1543"/>
            <a:chExt cx="861" cy="1091"/>
          </a:xfrm>
        </p:grpSpPr>
        <p:pic>
          <p:nvPicPr>
            <p:cNvPr id="7783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 y="1543"/>
              <a:ext cx="852"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5" name="Text Box 10"/>
            <p:cNvSpPr txBox="1">
              <a:spLocks noChangeArrowheads="1"/>
            </p:cNvSpPr>
            <p:nvPr/>
          </p:nvSpPr>
          <p:spPr bwMode="auto">
            <a:xfrm>
              <a:off x="4533" y="2116"/>
              <a:ext cx="79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spcBef>
                  <a:spcPct val="50000"/>
                </a:spcBef>
              </a:pPr>
              <a:r>
                <a:rPr lang="en-US" sz="900" b="1">
                  <a:latin typeface="Helvetica" pitchFamily="34" charset="0"/>
                </a:rPr>
                <a:t>Geiger-mode APD array</a:t>
              </a:r>
            </a:p>
          </p:txBody>
        </p:sp>
      </p:grpSp>
      <p:sp>
        <p:nvSpPr>
          <p:cNvPr id="77832" name="Text Box 11"/>
          <p:cNvSpPr txBox="1">
            <a:spLocks noChangeArrowheads="1"/>
          </p:cNvSpPr>
          <p:nvPr/>
        </p:nvSpPr>
        <p:spPr bwMode="auto">
          <a:xfrm>
            <a:off x="7126288" y="5230813"/>
            <a:ext cx="18653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r>
              <a:rPr lang="en-US" sz="1600" b="1">
                <a:latin typeface="Helvetica" pitchFamily="34" charset="0"/>
              </a:rPr>
              <a:t>Color-coded</a:t>
            </a:r>
            <a:br>
              <a:rPr lang="en-US" sz="1600" b="1">
                <a:latin typeface="Helvetica" pitchFamily="34" charset="0"/>
              </a:rPr>
            </a:br>
            <a:r>
              <a:rPr lang="en-US" sz="1600" b="1">
                <a:latin typeface="Helvetica" pitchFamily="34" charset="0"/>
              </a:rPr>
              <a:t>range image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8"/>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LIDAR 3D Imaging</a:t>
            </a:r>
          </a:p>
        </p:txBody>
      </p:sp>
      <p:sp>
        <p:nvSpPr>
          <p:cNvPr id="78851" name="Text Box 6"/>
          <p:cNvSpPr txBox="1">
            <a:spLocks noChangeArrowheads="1"/>
          </p:cNvSpPr>
          <p:nvPr/>
        </p:nvSpPr>
        <p:spPr bwMode="auto">
          <a:xfrm>
            <a:off x="2724150" y="5911850"/>
            <a:ext cx="3695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spcBef>
                <a:spcPct val="50000"/>
              </a:spcBef>
            </a:pPr>
            <a:r>
              <a:rPr lang="en-US" sz="1600" b="1">
                <a:latin typeface="Helvetica" pitchFamily="34" charset="0"/>
              </a:rPr>
              <a:t>Taken at noontime on a sunny day</a:t>
            </a:r>
          </a:p>
        </p:txBody>
      </p:sp>
      <p:pic>
        <p:nvPicPr>
          <p:cNvPr id="2" name="CHEVY.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3175" y="1600200"/>
            <a:ext cx="4057650" cy="413568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2351088" y="184150"/>
            <a:ext cx="39735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b="1">
              <a:solidFill>
                <a:srgbClr val="000000"/>
              </a:solidFill>
              <a:latin typeface="Helvetica" pitchFamily="34" charset="0"/>
            </a:endParaRPr>
          </a:p>
        </p:txBody>
      </p:sp>
      <p:sp>
        <p:nvSpPr>
          <p:cNvPr id="79875" name="Rectangle 12"/>
          <p:cNvSpPr>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sz="3600">
                <a:solidFill>
                  <a:srgbClr val="642E21"/>
                </a:solidFill>
                <a:latin typeface="Calibri" pitchFamily="34" charset="0"/>
              </a:rPr>
              <a:t>A LIDAR Imaging Detector for NASA Planetary Missions</a:t>
            </a:r>
          </a:p>
        </p:txBody>
      </p:sp>
      <p:sp>
        <p:nvSpPr>
          <p:cNvPr id="79876" name="AutoShape 2"/>
          <p:cNvSpPr>
            <a:spLocks noChangeAspect="1" noChangeArrowheads="1"/>
          </p:cNvSpPr>
          <p:nvPr/>
        </p:nvSpPr>
        <p:spPr bwMode="auto">
          <a:xfrm>
            <a:off x="5181600" y="1447800"/>
            <a:ext cx="316547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aphicFrame>
        <p:nvGraphicFramePr>
          <p:cNvPr id="485616" name="Group 240"/>
          <p:cNvGraphicFramePr>
            <a:graphicFrameLocks noGrp="1"/>
          </p:cNvGraphicFramePr>
          <p:nvPr/>
        </p:nvGraphicFramePr>
        <p:xfrm>
          <a:off x="1524000" y="2068513"/>
          <a:ext cx="6010275" cy="3189291"/>
        </p:xfrm>
        <a:graphic>
          <a:graphicData uri="http://schemas.openxmlformats.org/drawingml/2006/table">
            <a:tbl>
              <a:tblPr/>
              <a:tblGrid>
                <a:gridCol w="3089275"/>
                <a:gridCol w="1438275"/>
                <a:gridCol w="1482725"/>
              </a:tblGrid>
              <a:tr h="320675">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Parameter</a:t>
                      </a:r>
                      <a:endParaRPr kumimoji="0" lang="en-US" sz="12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Current</a:t>
                      </a:r>
                      <a:endParaRPr kumimoji="0" lang="en-US" sz="12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Goal</a:t>
                      </a:r>
                      <a:endParaRPr kumimoji="0" lang="en-US" sz="12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8F"/>
                    </a:solidFill>
                  </a:tcPr>
                </a:tc>
              </a:tr>
              <a:tr h="31908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Space-Qualifiable</a:t>
                      </a:r>
                      <a:endParaRPr kumimoji="0" lang="en-US" sz="1200" b="0" i="0" u="none" strike="noStrike" cap="none" normalizeH="0" baseline="0" smtClean="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NO</a:t>
                      </a:r>
                      <a:endParaRPr kumimoji="0" lang="en-US" sz="1200" b="0" i="0" u="none" strike="noStrike" cap="none" normalizeH="0" baseline="0" smtClean="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YES</a:t>
                      </a:r>
                      <a:endParaRPr kumimoji="0" lang="en-US" sz="1200" b="0" i="0" u="none" strike="noStrike" cap="none" normalizeH="0" baseline="0" smtClean="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r>
              <a:tr h="31908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Scalable to Large Format</a:t>
                      </a:r>
                      <a:endParaRPr kumimoji="0" lang="en-US" sz="1200" b="0" i="0" u="none" strike="noStrike" cap="none" normalizeH="0" baseline="0" smtClean="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NO</a:t>
                      </a:r>
                      <a:endParaRPr kumimoji="0" lang="en-US" sz="1200" b="0" i="0" u="none" strike="noStrike" cap="none" normalizeH="0" baseline="0" smtClean="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YES</a:t>
                      </a:r>
                      <a:endParaRPr kumimoji="0" lang="en-US" sz="1200" b="0" i="0" u="none" strike="noStrike" cap="none" normalizeH="0" baseline="0" smtClean="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r>
              <a:tr h="317500">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CMOS ROIC Timing Resolution</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250 ps</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250 ps</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r>
              <a:tr h="31908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Pixel Size</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50 </a:t>
                      </a:r>
                      <a:r>
                        <a:rPr kumimoji="0" lang="en-US" sz="1200" b="0" i="0" u="none" strike="noStrike" cap="none" normalizeH="0" baseline="0" smtClean="0">
                          <a:ln>
                            <a:noFill/>
                          </a:ln>
                          <a:solidFill>
                            <a:schemeClr val="tx1"/>
                          </a:solidFill>
                          <a:effectLst/>
                          <a:latin typeface="Symbol" pitchFamily="18" charset="2"/>
                          <a:cs typeface="Times New Roman" pitchFamily="18" charset="0"/>
                        </a:rPr>
                        <a:t>m</a:t>
                      </a:r>
                      <a:r>
                        <a:rPr kumimoji="0" lang="en-US" sz="1200" b="0" i="0" u="none" strike="noStrike" cap="none" normalizeH="0" baseline="0" smtClean="0">
                          <a:ln>
                            <a:noFill/>
                          </a:ln>
                          <a:solidFill>
                            <a:schemeClr val="tx1"/>
                          </a:solidFill>
                          <a:effectLst/>
                          <a:latin typeface="Arial" pitchFamily="34" charset="0"/>
                          <a:cs typeface="Times New Roman" pitchFamily="18" charset="0"/>
                        </a:rPr>
                        <a:t>m</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50 </a:t>
                      </a:r>
                      <a:r>
                        <a:rPr kumimoji="0" lang="en-US" sz="1200" b="0" i="0" u="none" strike="noStrike" cap="none" normalizeH="0" baseline="0" smtClean="0">
                          <a:ln>
                            <a:noFill/>
                          </a:ln>
                          <a:solidFill>
                            <a:schemeClr val="tx1"/>
                          </a:solidFill>
                          <a:effectLst/>
                          <a:latin typeface="Symbol" pitchFamily="18" charset="2"/>
                          <a:cs typeface="Times New Roman" pitchFamily="18" charset="0"/>
                        </a:rPr>
                        <a:t>m</a:t>
                      </a:r>
                      <a:r>
                        <a:rPr kumimoji="0" lang="en-US" sz="1200" b="0" i="0" u="none" strike="noStrike" cap="none" normalizeH="0" baseline="0" smtClean="0">
                          <a:ln>
                            <a:noFill/>
                          </a:ln>
                          <a:solidFill>
                            <a:schemeClr val="tx1"/>
                          </a:solidFill>
                          <a:effectLst/>
                          <a:latin typeface="Arial" pitchFamily="34" charset="0"/>
                          <a:cs typeface="Times New Roman" pitchFamily="18" charset="0"/>
                        </a:rPr>
                        <a:t>m</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r>
              <a:tr h="31908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Multiplied Dark Current (@14</a:t>
                      </a:r>
                      <a:r>
                        <a:rPr kumimoji="0" lang="en-US" sz="1200" b="1" i="1" u="none" strike="noStrike" cap="none" normalizeH="0" baseline="0" smtClean="0">
                          <a:ln>
                            <a:noFill/>
                          </a:ln>
                          <a:solidFill>
                            <a:schemeClr val="tx1"/>
                          </a:solidFill>
                          <a:effectLst/>
                          <a:latin typeface="Symbol" pitchFamily="18" charset="2"/>
                          <a:cs typeface="Times New Roman" pitchFamily="18" charset="0"/>
                        </a:rPr>
                        <a:t>0</a:t>
                      </a:r>
                      <a:r>
                        <a:rPr kumimoji="0" lang="en-US" sz="1200" b="1" i="1" u="none" strike="noStrike" cap="none" normalizeH="0" baseline="0" smtClean="0">
                          <a:ln>
                            <a:noFill/>
                          </a:ln>
                          <a:solidFill>
                            <a:schemeClr val="tx1"/>
                          </a:solidFill>
                          <a:effectLst/>
                          <a:latin typeface="Arial" pitchFamily="34" charset="0"/>
                          <a:cs typeface="Times New Roman" pitchFamily="18" charset="0"/>
                        </a:rPr>
                        <a:t> K)</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unknown</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&lt;10</a:t>
                      </a:r>
                      <a:r>
                        <a:rPr kumimoji="0" lang="en-US" sz="1200" b="0" i="0" u="none" strike="noStrike" cap="none" normalizeH="0" baseline="30000" smtClean="0">
                          <a:ln>
                            <a:noFill/>
                          </a:ln>
                          <a:solidFill>
                            <a:schemeClr val="tx1"/>
                          </a:solidFill>
                          <a:effectLst/>
                          <a:latin typeface="Arial" pitchFamily="34" charset="0"/>
                          <a:cs typeface="Times New Roman" pitchFamily="18" charset="0"/>
                        </a:rPr>
                        <a:t>-3</a:t>
                      </a:r>
                      <a:r>
                        <a:rPr kumimoji="0" lang="en-US" sz="1200" b="0" i="0" u="none" strike="noStrike" cap="none" normalizeH="0" baseline="0" smtClean="0">
                          <a:ln>
                            <a:noFill/>
                          </a:ln>
                          <a:solidFill>
                            <a:schemeClr val="tx1"/>
                          </a:solidFill>
                          <a:effectLst/>
                          <a:latin typeface="Arial" pitchFamily="34" charset="0"/>
                          <a:cs typeface="Times New Roman" pitchFamily="18" charset="0"/>
                        </a:rPr>
                        <a:t> e</a:t>
                      </a:r>
                      <a:r>
                        <a:rPr kumimoji="0" lang="en-US" sz="1200" b="0" i="0" u="none" strike="noStrike" cap="none" normalizeH="0" baseline="30000" smtClean="0">
                          <a:ln>
                            <a:noFill/>
                          </a:ln>
                          <a:solidFill>
                            <a:schemeClr val="tx1"/>
                          </a:solidFill>
                          <a:effectLst/>
                          <a:latin typeface="Symbol" pitchFamily="18" charset="2"/>
                          <a:cs typeface="Times New Roman" pitchFamily="18" charset="0"/>
                        </a:rPr>
                        <a:t>-</a:t>
                      </a:r>
                      <a:r>
                        <a:rPr kumimoji="0" lang="en-US" sz="1200" b="0" i="0" u="none" strike="noStrike" cap="none" normalizeH="0" baseline="0" smtClean="0">
                          <a:ln>
                            <a:noFill/>
                          </a:ln>
                          <a:solidFill>
                            <a:schemeClr val="tx1"/>
                          </a:solidFill>
                          <a:effectLst/>
                          <a:latin typeface="Arial" pitchFamily="34" charset="0"/>
                          <a:cs typeface="Times New Roman" pitchFamily="18" charset="0"/>
                        </a:rPr>
                        <a:t>/s/pixel</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r>
              <a:tr h="31908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QE (350nm,650nm,1000nm)</a:t>
                      </a:r>
                      <a:r>
                        <a:rPr kumimoji="0" lang="en-US" sz="1200" b="1" i="1" u="none" strike="noStrike" cap="none" normalizeH="0" baseline="30000" smtClean="0">
                          <a:ln>
                            <a:noFill/>
                          </a:ln>
                          <a:solidFill>
                            <a:schemeClr val="tx1"/>
                          </a:solidFill>
                          <a:effectLst/>
                          <a:latin typeface="Arial" pitchFamily="34" charset="0"/>
                          <a:cs typeface="Times New Roman" pitchFamily="18" charset="0"/>
                        </a:rPr>
                        <a:t>a</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45%,65%,5%</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45%,65%,10%</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r>
              <a:tr h="317500">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Operating Temperature</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293 K</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90 K – 293 K</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r>
              <a:tr h="31908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Radiation Limit</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unknown</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50 Krad(Si)</a:t>
                      </a:r>
                      <a:r>
                        <a:rPr kumimoji="0" lang="en-US" sz="1200" b="0" i="0" u="none" strike="noStrike" cap="none" normalizeH="0" baseline="30000" smtClean="0">
                          <a:ln>
                            <a:noFill/>
                          </a:ln>
                          <a:solidFill>
                            <a:schemeClr val="tx1"/>
                          </a:solidFill>
                          <a:effectLst/>
                          <a:latin typeface="Arial" pitchFamily="34" charset="0"/>
                          <a:cs typeface="Times New Roman" pitchFamily="18" charset="0"/>
                        </a:rPr>
                        <a:t>b</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r>
              <a:tr h="31908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Technology Readiness Level</a:t>
                      </a:r>
                      <a:r>
                        <a:rPr kumimoji="0" lang="en-US" sz="1200" b="1" i="1" u="none" strike="noStrike" cap="none" normalizeH="0" baseline="30000" smtClean="0">
                          <a:ln>
                            <a:noFill/>
                          </a:ln>
                          <a:solidFill>
                            <a:schemeClr val="tx1"/>
                          </a:solidFill>
                          <a:effectLst/>
                          <a:latin typeface="Arial" pitchFamily="34" charset="0"/>
                          <a:cs typeface="Times New Roman" pitchFamily="18" charset="0"/>
                        </a:rPr>
                        <a:t>c</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2</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4</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8F"/>
                    </a:solidFill>
                  </a:tcP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8"/>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LIDAR 3D Imaging</a:t>
            </a:r>
          </a:p>
        </p:txBody>
      </p:sp>
      <p:pic>
        <p:nvPicPr>
          <p:cNvPr id="177154" name="Picture 2" descr="C:\Users\dffpci\AppData\Local\Microsoft\Windows Live Mail\WLMDSS.tmp\WLMD0B5.tmp\int_pix_col=25_row=4_hist_lper=50.00_sd=348.00_gd=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67056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686636"/>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We have developed, and are testing, a 256x256 photon-counting imaging array detector.</a:t>
            </a:r>
          </a:p>
          <a:p>
            <a:r>
              <a:rPr lang="en-US" dirty="0"/>
              <a:t>After lab characterization, we will expose four devices to radiation beam and then re-test.</a:t>
            </a:r>
          </a:p>
          <a:p>
            <a:endParaRPr lang="en-US" dirty="0"/>
          </a:p>
        </p:txBody>
      </p:sp>
      <p:sp>
        <p:nvSpPr>
          <p:cNvPr id="5122" name="Rectangle 2"/>
          <p:cNvSpPr>
            <a:spLocks noGrp="1" noChangeArrowheads="1"/>
          </p:cNvSpPr>
          <p:nvPr>
            <p:ph type="title"/>
          </p:nvPr>
        </p:nvSpPr>
        <p:spPr/>
        <p:txBody>
          <a:bodyPr/>
          <a:lstStyle/>
          <a:p>
            <a:r>
              <a:rPr lang="en-US" dirty="0" smtClean="0"/>
              <a:t>Conclusions</a:t>
            </a:r>
          </a:p>
        </p:txBody>
      </p:sp>
    </p:spTree>
    <p:extLst>
      <p:ext uri="{BB962C8B-B14F-4D97-AF65-F5344CB8AC3E}">
        <p14:creationId xmlns:p14="http://schemas.microsoft.com/office/powerpoint/2010/main" val="5808017"/>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p:cNvSpPr>
          <p:nvPr/>
        </p:nvSpPr>
        <p:spPr bwMode="auto">
          <a:xfrm>
            <a:off x="1588" y="4038600"/>
            <a:ext cx="914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91440" rIns="457200"/>
          <a:lstStyle/>
          <a:p>
            <a:pPr eaLnBrk="0" hangingPunct="0">
              <a:lnSpc>
                <a:spcPts val="2500"/>
              </a:lnSpc>
              <a:spcAft>
                <a:spcPct val="50000"/>
              </a:spcAft>
            </a:pPr>
            <a:r>
              <a:rPr lang="en-US" sz="2800" b="1">
                <a:latin typeface="Calibri" pitchFamily="34" charset="0"/>
              </a:rPr>
              <a:t>Future Directions</a:t>
            </a:r>
            <a:endParaRPr lang="en-US" sz="2000" b="1">
              <a:solidFill>
                <a:srgbClr val="642E21"/>
              </a:solidFill>
              <a:latin typeface="Calibri"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Future Directions</a:t>
            </a:r>
          </a:p>
        </p:txBody>
      </p:sp>
      <p:sp>
        <p:nvSpPr>
          <p:cNvPr id="81923"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2800" smtClean="0">
                <a:latin typeface="Calibri" pitchFamily="34" charset="0"/>
              </a:rPr>
              <a:t>In the short term, we plan to develop </a:t>
            </a:r>
            <a:r>
              <a:rPr lang="en-US" sz="2800" smtClean="0">
                <a:latin typeface="Calibri" pitchFamily="34" charset="0"/>
                <a:cs typeface="Arial" pitchFamily="34" charset="0"/>
              </a:rPr>
              <a:t>GM-APD detectors</a:t>
            </a:r>
          </a:p>
          <a:p>
            <a:pPr lvl="1">
              <a:lnSpc>
                <a:spcPct val="80000"/>
              </a:lnSpc>
            </a:pPr>
            <a:r>
              <a:rPr lang="en-US" sz="2400" smtClean="0">
                <a:latin typeface="Calibri" pitchFamily="34" charset="0"/>
              </a:rPr>
              <a:t>final fabrication</a:t>
            </a:r>
          </a:p>
          <a:p>
            <a:pPr lvl="1">
              <a:lnSpc>
                <a:spcPct val="80000"/>
              </a:lnSpc>
            </a:pPr>
            <a:r>
              <a:rPr lang="en-US" sz="2400" smtClean="0">
                <a:latin typeface="Calibri" pitchFamily="34" charset="0"/>
              </a:rPr>
              <a:t>lab testing</a:t>
            </a:r>
          </a:p>
          <a:p>
            <a:pPr lvl="1">
              <a:lnSpc>
                <a:spcPct val="80000"/>
              </a:lnSpc>
            </a:pPr>
            <a:r>
              <a:rPr lang="en-US" sz="2400" smtClean="0">
                <a:latin typeface="Calibri" pitchFamily="34" charset="0"/>
              </a:rPr>
              <a:t>field testing</a:t>
            </a:r>
          </a:p>
          <a:p>
            <a:pPr lvl="1">
              <a:lnSpc>
                <a:spcPct val="80000"/>
              </a:lnSpc>
            </a:pPr>
            <a:r>
              <a:rPr lang="en-US" sz="2400" smtClean="0">
                <a:latin typeface="Calibri" pitchFamily="34" charset="0"/>
              </a:rPr>
              <a:t>radiation testing</a:t>
            </a:r>
          </a:p>
          <a:p>
            <a:pPr>
              <a:lnSpc>
                <a:spcPct val="80000"/>
              </a:lnSpc>
            </a:pPr>
            <a:r>
              <a:rPr lang="en-US" sz="2800" smtClean="0">
                <a:latin typeface="Calibri" pitchFamily="34" charset="0"/>
              </a:rPr>
              <a:t>In the medium term, we plan to deploy detectors for</a:t>
            </a:r>
          </a:p>
          <a:p>
            <a:pPr lvl="1">
              <a:lnSpc>
                <a:spcPct val="80000"/>
              </a:lnSpc>
            </a:pPr>
            <a:r>
              <a:rPr lang="en-US" sz="2400" smtClean="0">
                <a:latin typeface="Calibri" pitchFamily="34" charset="0"/>
              </a:rPr>
              <a:t>astrophysics, planetary science</a:t>
            </a:r>
          </a:p>
          <a:p>
            <a:pPr lvl="1">
              <a:lnSpc>
                <a:spcPct val="80000"/>
              </a:lnSpc>
            </a:pPr>
            <a:r>
              <a:rPr lang="en-US" sz="2400" smtClean="0">
                <a:latin typeface="Calibri" pitchFamily="34" charset="0"/>
              </a:rPr>
              <a:t>biophotonics</a:t>
            </a:r>
          </a:p>
          <a:p>
            <a:pPr>
              <a:lnSpc>
                <a:spcPct val="80000"/>
              </a:lnSpc>
            </a:pPr>
            <a:r>
              <a:rPr lang="en-US" sz="2800" smtClean="0">
                <a:latin typeface="Calibri" pitchFamily="34" charset="0"/>
              </a:rPr>
              <a:t>In the long term, we plan to develop multi-mode quantum-limited detectors.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a:bodyPr>
          <a:lstStyle/>
          <a:p>
            <a:r>
              <a:rPr lang="en-US" dirty="0" smtClean="0"/>
              <a:t>Year-long speaker series dedicated to future advanced detectors</a:t>
            </a:r>
          </a:p>
          <a:p>
            <a:r>
              <a:rPr lang="en-US" dirty="0" smtClean="0"/>
              <a:t>Talks streamed and archived</a:t>
            </a:r>
          </a:p>
          <a:p>
            <a:r>
              <a:rPr lang="en-US" dirty="0" smtClean="0"/>
              <a:t>Email if interested in being on distribution list:</a:t>
            </a:r>
          </a:p>
          <a:p>
            <a:endParaRPr lang="en-US" dirty="0"/>
          </a:p>
          <a:p>
            <a:pPr marL="0" indent="0">
              <a:buNone/>
            </a:pPr>
            <a:r>
              <a:rPr lang="en-US" dirty="0" smtClean="0">
                <a:solidFill>
                  <a:schemeClr val="accent3">
                    <a:lumMod val="50000"/>
                  </a:schemeClr>
                </a:solidFill>
              </a:rPr>
              <a:t>						figer@cfd.rit.edu</a:t>
            </a:r>
            <a:endParaRPr lang="en-US" dirty="0">
              <a:solidFill>
                <a:schemeClr val="accent3">
                  <a:lumMod val="50000"/>
                </a:schemeClr>
              </a:solidFill>
            </a:endParaRPr>
          </a:p>
        </p:txBody>
      </p:sp>
      <p:sp>
        <p:nvSpPr>
          <p:cNvPr id="5122" name="Rectangle 2"/>
          <p:cNvSpPr>
            <a:spLocks noGrp="1" noChangeArrowheads="1"/>
          </p:cNvSpPr>
          <p:nvPr>
            <p:ph type="title"/>
          </p:nvPr>
        </p:nvSpPr>
        <p:spPr/>
        <p:txBody>
          <a:bodyPr/>
          <a:lstStyle/>
          <a:p>
            <a:r>
              <a:rPr lang="en-US" dirty="0" smtClean="0"/>
              <a:t>Detector Virtual Workshop</a:t>
            </a:r>
          </a:p>
        </p:txBody>
      </p:sp>
    </p:spTree>
    <p:extLst>
      <p:ext uri="{BB962C8B-B14F-4D97-AF65-F5344CB8AC3E}">
        <p14:creationId xmlns:p14="http://schemas.microsoft.com/office/powerpoint/2010/main" val="3333351651"/>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Center for Single Photon Detectors</a:t>
            </a:r>
          </a:p>
        </p:txBody>
      </p:sp>
      <p:sp>
        <p:nvSpPr>
          <p:cNvPr id="82947"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dirty="0" smtClean="0">
                <a:latin typeface="Calibri" pitchFamily="34" charset="0"/>
              </a:rPr>
              <a:t>NSF Science and Technology Center</a:t>
            </a:r>
          </a:p>
          <a:p>
            <a:pPr>
              <a:lnSpc>
                <a:spcPct val="90000"/>
              </a:lnSpc>
            </a:pPr>
            <a:r>
              <a:rPr lang="en-US" dirty="0" smtClean="0">
                <a:latin typeface="Calibri" pitchFamily="34" charset="0"/>
              </a:rPr>
              <a:t>“The Center will fuse breakthroughs in nano and quantum science to establish the knowledge needed to create devices that exploit all the properties of every single photon.”</a:t>
            </a:r>
          </a:p>
          <a:p>
            <a:pPr>
              <a:lnSpc>
                <a:spcPct val="90000"/>
              </a:lnSpc>
            </a:pPr>
            <a:r>
              <a:rPr lang="en-US" dirty="0" smtClean="0">
                <a:latin typeface="Calibri" pitchFamily="34" charset="0"/>
              </a:rPr>
              <a:t>10 year lifetime, $50M</a:t>
            </a:r>
          </a:p>
          <a:p>
            <a:pPr>
              <a:lnSpc>
                <a:spcPct val="90000"/>
              </a:lnSpc>
            </a:pPr>
            <a:r>
              <a:rPr lang="en-US" dirty="0" smtClean="0">
                <a:latin typeface="Calibri" pitchFamily="34" charset="0"/>
              </a:rPr>
              <a:t>RIT, </a:t>
            </a:r>
            <a:r>
              <a:rPr lang="en-US" dirty="0" err="1" smtClean="0">
                <a:latin typeface="Calibri" pitchFamily="34" charset="0"/>
              </a:rPr>
              <a:t>UofR</a:t>
            </a:r>
            <a:r>
              <a:rPr lang="en-US" dirty="0" smtClean="0">
                <a:latin typeface="Calibri" pitchFamily="34" charset="0"/>
              </a:rPr>
              <a:t>, UNM, UCI, US Labs, Industry, 12 countries</a:t>
            </a:r>
          </a:p>
          <a:p>
            <a:pPr>
              <a:lnSpc>
                <a:spcPct val="90000"/>
              </a:lnSpc>
            </a:pPr>
            <a:endParaRPr lang="en-US" dirty="0" smtClean="0">
              <a:latin typeface="Calibri"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mtClean="0">
                <a:latin typeface="Calibri" pitchFamily="34" charset="0"/>
              </a:rPr>
              <a:t>Center for Single Photon Detectors</a:t>
            </a:r>
          </a:p>
        </p:txBody>
      </p:sp>
      <p:graphicFrame>
        <p:nvGraphicFramePr>
          <p:cNvPr id="3" name="Object 2"/>
          <p:cNvGraphicFramePr>
            <a:graphicFrameLocks noChangeAspect="1"/>
          </p:cNvGraphicFramePr>
          <p:nvPr>
            <p:extLst>
              <p:ext uri="{D42A27DB-BD31-4B8C-83A1-F6EECF244321}">
                <p14:modId xmlns:p14="http://schemas.microsoft.com/office/powerpoint/2010/main" val="1480884363"/>
              </p:ext>
            </p:extLst>
          </p:nvPr>
        </p:nvGraphicFramePr>
        <p:xfrm>
          <a:off x="2686050" y="1232524"/>
          <a:ext cx="4248150" cy="5473076"/>
        </p:xfrm>
        <a:graphic>
          <a:graphicData uri="http://schemas.openxmlformats.org/presentationml/2006/ole">
            <mc:AlternateContent xmlns:mc="http://schemas.openxmlformats.org/markup-compatibility/2006">
              <mc:Choice xmlns:v="urn:schemas-microsoft-com:vml" Requires="v">
                <p:oleObj spid="_x0000_s176140" name="Document" r:id="rId5" imgW="6102869" imgH="7841750" progId="Word.Document.12">
                  <p:embed/>
                </p:oleObj>
              </mc:Choice>
              <mc:Fallback>
                <p:oleObj name="Document" r:id="rId5" imgW="6102869" imgH="7841750" progId="Word.Document.12">
                  <p:embed/>
                  <p:pic>
                    <p:nvPicPr>
                      <p:cNvPr id="0" name=""/>
                      <p:cNvPicPr/>
                      <p:nvPr/>
                    </p:nvPicPr>
                    <p:blipFill>
                      <a:blip r:embed="rId6"/>
                      <a:stretch>
                        <a:fillRect/>
                      </a:stretch>
                    </p:blipFill>
                    <p:spPr>
                      <a:xfrm>
                        <a:off x="2686050" y="1232524"/>
                        <a:ext cx="4248150" cy="5473076"/>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Blurring Effects of Atmosphere</a:t>
            </a:r>
          </a:p>
        </p:txBody>
      </p:sp>
      <p:pic>
        <p:nvPicPr>
          <p:cNvPr id="2" name="Alpha_ori.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00300" y="1752600"/>
            <a:ext cx="4343400" cy="434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Adaptive Optics System</a:t>
            </a:r>
          </a:p>
        </p:txBody>
      </p:sp>
      <p:pic>
        <p:nvPicPr>
          <p:cNvPr id="11267" name="Picture 6" descr="ao-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03375"/>
            <a:ext cx="6856413"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Adaptive Optics Performance</a:t>
            </a:r>
          </a:p>
        </p:txBody>
      </p:sp>
      <p:pic>
        <p:nvPicPr>
          <p:cNvPr id="12291" name="Picture 6" descr="OFF_ON_nicepic_cap_g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1603375"/>
            <a:ext cx="588645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46151&quot;&gt;&lt;property id=&quot;20148&quot; value=&quot;5&quot;/&gt;&lt;property id=&quot;20300&quot; value=&quot;Slide 54 - &amp;quot;Zero Noise Detector Specifications&amp;quot;&quot;/&gt;&lt;property id=&quot;20307&quot; value=&quot;335&quot;/&gt;&lt;/object&gt;&lt;object type=&quot;3&quot; unique_id=&quot;46152&quot;&gt;&lt;property id=&quot;20148&quot; value=&quot;5&quot;/&gt;&lt;property id=&quot;20300&quot; value=&quot;Slide 55 - &amp;quot;Zero Noise Detector Specifications&amp;quot;&quot;/&gt;&lt;property id=&quot;20307&quot; value=&quot;336&quot;/&gt;&lt;/object&gt;&lt;object type=&quot;3&quot; unique_id=&quot;46156&quot;&gt;&lt;property id=&quot;20148&quot; value=&quot;5&quot;/&gt;&lt;property id=&quot;20300&quot; value=&quot;Slide 53 - &amp;quot;Zero Noise Detector Project Goals&amp;quot;&quot;/&gt;&lt;property id=&quot;20307&quot; value=&quot;340&quot;/&gt;&lt;/object&gt;&lt;object type=&quot;3&quot; unique_id=&quot;52478&quot;&gt;&lt;property id=&quot;20148&quot; value=&quot;5&quot;/&gt;&lt;property id=&quot;20300&quot; value=&quot;Slide 16 - &amp;quot;Enter Photon-Counting Detectors&amp;quot;&quot;/&gt;&lt;property id=&quot;20307&quot; value=&quot;463&quot;/&gt;&lt;/object&gt;&lt;object type=&quot;3&quot; unique_id=&quot;52670&quot;&gt;&lt;property id=&quot;20148&quot; value=&quot;5&quot;/&gt;&lt;property id=&quot;20300&quot; value=&quot;Slide 56 - &amp;quot;Zero Noise Detector Project Status&amp;quot;&quot;/&gt;&lt;property id=&quot;20307&quot; value=&quot;465&quot;/&gt;&lt;/object&gt;&lt;object type=&quot;3&quot; unique_id=&quot;52903&quot;&gt;&lt;property id=&quot;20148&quot; value=&quot;5&quot;/&gt;&lt;property id=&quot;20300&quot; value=&quot;Slide 20 - &amp;quot;Finding an “Earth”&amp;quot;&quot;/&gt;&lt;property id=&quot;20307&quot; value=&quot;467&quot;/&gt;&lt;/object&gt;&lt;object type=&quot;3&quot; unique_id=&quot;53969&quot;&gt;&lt;property id=&quot;20148&quot; value=&quot;5&quot;/&gt;&lt;property id=&quot;20300&quot; value=&quot;Slide 60&quot;/&gt;&lt;property id=&quot;20307&quot; value=&quot;471&quot;/&gt;&lt;/object&gt;&lt;object type=&quot;3&quot; unique_id=&quot;55146&quot;&gt;&lt;property id=&quot;20148&quot; value=&quot;5&quot;/&gt;&lt;property id=&quot;20300&quot; value=&quot;Slide 6 - &amp;quot;Detector Properties and SNR&amp;quot;&quot;/&gt;&lt;property id=&quot;20307&quot; value=&quot;479&quot;/&gt;&lt;/object&gt;&lt;object type=&quot;3&quot; unique_id=&quot;55157&quot;&gt;&lt;property id=&quot;20148&quot; value=&quot;5&quot;/&gt;&lt;property id=&quot;20300&quot; value=&quot;Slide 19 - &amp;quot;Aperture vs. Read Noise&amp;quot;&quot;/&gt;&lt;property id=&quot;20307&quot; value=&quot;490&quot;/&gt;&lt;/object&gt;&lt;object type=&quot;3&quot; unique_id=&quot;55161&quot;&gt;&lt;property id=&quot;20148&quot; value=&quot;5&quot;/&gt;&lt;property id=&quot;20300&quot; value=&quot;Slide 48&quot;/&gt;&lt;property id=&quot;20307&quot; value=&quot;499&quot;/&gt;&lt;/object&gt;&lt;object type=&quot;3&quot; unique_id=&quot;55162&quot;&gt;&lt;property id=&quot;20148&quot; value=&quot;5&quot;/&gt;&lt;property id=&quot;20300&quot; value=&quot;Slide 58&quot;/&gt;&lt;property id=&quot;20307&quot; value=&quot;497&quot;/&gt;&lt;/object&gt;&lt;object type=&quot;3&quot; unique_id=&quot;56752&quot;&gt;&lt;property id=&quot;20148&quot; value=&quot;5&quot;/&gt;&lt;property id=&quot;20300&quot; value=&quot;Slide 61&quot;/&gt;&lt;property id=&quot;20307&quot; value=&quot;503&quot;/&gt;&lt;/object&gt;&lt;object type=&quot;3&quot; unique_id=&quot;56753&quot;&gt;&lt;property id=&quot;20148&quot; value=&quot;5&quot;/&gt;&lt;property id=&quot;20300&quot; value=&quot;Slide 62 - &amp;quot;Future Directions&amp;quot;&quot;/&gt;&lt;property id=&quot;20307&quot; value=&quot;504&quot;/&gt;&lt;/object&gt;&lt;object type=&quot;3&quot; unique_id=&quot;57042&quot;&gt;&lt;property id=&quot;20148&quot; value=&quot;5&quot;/&gt;&lt;property id=&quot;20300&quot; value=&quot;Slide 49 - &amp;quot;Introduction to Photon-Counting Detectors&amp;quot;&quot;/&gt;&lt;property id=&quot;20307&quot; value=&quot;506&quot;/&gt;&lt;/object&gt;&lt;object type=&quot;3&quot; unique_id=&quot;57043&quot;&gt;&lt;property id=&quot;20148&quot; value=&quot;5&quot;/&gt;&lt;property id=&quot;20300&quot; value=&quot;Slide 59 - &amp;quot;Introduction to LIDAR&amp;quot;&quot;/&gt;&lt;property id=&quot;20307&quot; value=&quot;505&quot;/&gt;&lt;/object&gt;&lt;object type=&quot;3&quot; unique_id=&quot;57276&quot;&gt;&lt;property id=&quot;20148&quot; value=&quot;5&quot;/&gt;&lt;property id=&quot;20300&quot; value=&quot;Slide 65 - &amp;quot;Facilities for Data Collection&amp;quot;&quot;/&gt;&lt;property id=&quot;20307&quot; value=&quot;508&quot;/&gt;&lt;/object&gt;&lt;object type=&quot;3&quot; unique_id=&quot;58548&quot;&gt;&lt;property id=&quot;20148&quot; value=&quot;5&quot;/&gt;&lt;property id=&quot;20300&quot; value=&quot;Slide 52 - &amp;quot;Zero Noise Detector Project&amp;quot;&quot;/&gt;&lt;property id=&quot;20307&quot; value=&quot;515&quot;/&gt;&lt;/object&gt;&lt;object type=&quot;3&quot; unique_id=&quot;58855&quot;&gt;&lt;property id=&quot;20148&quot; value=&quot;5&quot;/&gt;&lt;property id=&quot;20300&quot; value=&quot;Slide 64&quot;/&gt;&lt;property id=&quot;20307&quot; value=&quot;516&quot;/&gt;&lt;/object&gt;&lt;object type=&quot;3&quot; unique_id=&quot;58856&quot;&gt;&lt;property id=&quot;20148&quot; value=&quot;5&quot;/&gt;&lt;property id=&quot;20300&quot; value=&quot;Slide 66 - &amp;quot;RIDL Facility: Clean/ESD Systems&amp;quot;&quot;/&gt;&lt;property id=&quot;20307&quot; value=&quot;517&quot;/&gt;&lt;/object&gt;&lt;object type=&quot;3&quot; unique_id=&quot;58857&quot;&gt;&lt;property id=&quot;20148&quot; value=&quot;5&quot;/&gt;&lt;property id=&quot;20300&quot; value=&quot;Slide 67 - &amp;quot;RIDL Facility: Probe Station&amp;quot;&quot;/&gt;&lt;property id=&quot;20307&quot; value=&quot;518&quot;/&gt;&lt;/object&gt;&lt;object type=&quot;3&quot; unique_id=&quot;58858&quot;&gt;&lt;property id=&quot;20148&quot; value=&quot;5&quot;/&gt;&lt;property id=&quot;20300&quot; value=&quot;Slide 68 - &amp;quot;RIDL Personnel&amp;quot;&quot;/&gt;&lt;property id=&quot;20307&quot; value=&quot;519&quot;/&gt;&lt;/object&gt;&lt;object type=&quot;3&quot; unique_id=&quot;60310&quot;&gt;&lt;property id=&quot;20148&quot; value=&quot;5&quot;/&gt;&lt;property id=&quot;20300&quot; value=&quot;Slide 50 - &amp;quot;Operation of Avalanche Diode&amp;quot;&quot;/&gt;&lt;property id=&quot;20307&quot; value=&quot;522&quot;/&gt;&lt;/object&gt;&lt;object type=&quot;3&quot; unique_id=&quot;60312&quot;&gt;&lt;property id=&quot;20148&quot; value=&quot;5&quot;/&gt;&lt;property id=&quot;20300&quot; value=&quot;Slide 51 - &amp;quot;Performance Parameters&amp;quot;&quot;/&gt;&lt;property id=&quot;20307&quot; value=&quot;524&quot;/&gt;&lt;/object&gt;&lt;object type=&quot;3&quot; unique_id=&quot;62446&quot;&gt;&lt;property id=&quot;20148&quot; value=&quot;5&quot;/&gt;&lt;property id=&quot;20300&quot; value=&quot;Slide 45 - &amp;quot;Strawman System Simulation&amp;quot;&quot;/&gt;&lt;property id=&quot;20307&quot; value=&quot;551&quot;/&gt;&lt;/object&gt;&lt;object type=&quot;3&quot; unique_id=&quot;62447&quot;&gt;&lt;property id=&quot;20148&quot; value=&quot;5&quot;/&gt;&lt;property id=&quot;20300&quot; value=&quot;Slide 44 - &amp;quot;Read Noise and SNR&amp;quot;&quot;/&gt;&lt;property id=&quot;20307&quot; value=&quot;552&quot;/&gt;&lt;/object&gt;&lt;object type=&quot;3&quot; unique_id=&quot;65731&quot;&gt;&lt;property id=&quot;20148&quot; value=&quot;5&quot;/&gt;&lt;property id=&quot;20300&quot; value=&quot;Slide 1&quot;/&gt;&lt;property id=&quot;20307&quot; value=&quot;559&quot;/&gt;&lt;/object&gt;&lt;object type=&quot;3&quot; unique_id=&quot;65733&quot;&gt;&lt;property id=&quot;20148&quot; value=&quot;5&quot;/&gt;&lt;property id=&quot;20300&quot; value=&quot;Slide 4&quot;/&gt;&lt;property id=&quot;20307&quot; value=&quot;561&quot;/&gt;&lt;/object&gt;&lt;object type=&quot;3&quot; unique_id=&quot;66233&quot;&gt;&lt;property id=&quot;20148&quot; value=&quot;5&quot;/&gt;&lt;property id=&quot;20300&quot; value=&quot;Slide 2 - &amp;quot;Outline&amp;quot;&quot;/&gt;&lt;property id=&quot;20307&quot; value=&quot;562&quot;/&gt;&lt;/object&gt;&lt;object type=&quot;3&quot; unique_id=&quot;66671&quot;&gt;&lt;property id=&quot;20148&quot; value=&quot;5&quot;/&gt;&lt;property id=&quot;20300&quot; value=&quot;Slide 46 - &amp;quot;Low SNR and Target Recognition&amp;quot;&quot;/&gt;&lt;property id=&quot;20307&quot; value=&quot;564&quot;/&gt;&lt;/object&gt;&lt;object type=&quot;3&quot; unique_id=&quot;66928&quot;&gt;&lt;property id=&quot;20148&quot; value=&quot;5&quot;/&gt;&lt;property id=&quot;20300&quot; value=&quot;Slide 47 - &amp;quot;Read Noise and Target Recognition&amp;quot;&quot;/&gt;&lt;property id=&quot;20307&quot; value=&quot;565&quot;/&gt;&lt;/object&gt;&lt;object type=&quot;3&quot; unique_id=&quot;67124&quot;&gt;&lt;property id=&quot;20148&quot; value=&quot;5&quot;/&gt;&lt;property id=&quot;20300&quot; value=&quot;Slide 17&quot;/&gt;&lt;property id=&quot;20307&quot; value=&quot;566&quot;/&gt;&lt;/object&gt;&lt;object type=&quot;3&quot; unique_id=&quot;67125&quot;&gt;&lt;property id=&quot;20148&quot; value=&quot;5&quot;/&gt;&lt;property id=&quot;20300&quot; value=&quot;Slide 23&quot;/&gt;&lt;property id=&quot;20307&quot; value=&quot;567&quot;/&gt;&lt;/object&gt;&lt;object type=&quot;3&quot; unique_id=&quot;67126&quot;&gt;&lt;property id=&quot;20148&quot; value=&quot;5&quot;/&gt;&lt;property id=&quot;20300&quot; value=&quot;Slide 43&quot;/&gt;&lt;property id=&quot;20307&quot; value=&quot;568&quot;/&gt;&lt;/object&gt;&lt;object type=&quot;3&quot; unique_id=&quot;68419&quot;&gt;&lt;property id=&quot;20148&quot; value=&quot;5&quot;/&gt;&lt;property id=&quot;20300&quot; value=&quot;Slide 7 - &amp;quot;Quantum-Limited Imaging Detectors&amp;quot;&quot;/&gt;&lt;property id=&quot;20307&quot; value=&quot;576&quot;/&gt;&lt;/object&gt;&lt;object type=&quot;3&quot; unique_id=&quot;68421&quot;&gt;&lt;property id=&quot;20148&quot; value=&quot;5&quot;/&gt;&lt;property id=&quot;20300&quot; value=&quot;Slide 5 - &amp;quot;This is Why Detectors are Important&amp;quot;&quot;/&gt;&lt;property id=&quot;20307&quot; value=&quot;578&quot;/&gt;&lt;/object&gt;&lt;object type=&quot;3&quot; unique_id=&quot;68422&quot;&gt;&lt;property id=&quot;20148&quot; value=&quot;5&quot;/&gt;&lt;property id=&quot;20300&quot; value=&quot;Slide 10 - &amp;quot;Make Discoveries: Galactic Center&amp;quot;&quot;/&gt;&lt;property id=&quot;20307&quot; value=&quot;570&quot;/&gt;&lt;/object&gt;&lt;object type=&quot;3&quot; unique_id=&quot;68423&quot;&gt;&lt;property id=&quot;20148&quot; value=&quot;5&quot;/&gt;&lt;property id=&quot;20300&quot; value=&quot;Slide 11 - &amp;quot;”Imaging” Detectors for non-imaging Applications: Spectroscopy&amp;quot;&quot;/&gt;&lt;property id=&quot;20307&quot; value=&quot;571&quot;/&gt;&lt;/object&gt;&lt;object type=&quot;3&quot; unique_id=&quot;68424&quot;&gt;&lt;property id=&quot;20148&quot; value=&quot;5&quot;/&gt;&lt;property id=&quot;20300&quot; value=&quot;Slide 12 - &amp;quot;Cure People&amp;quot;&quot;/&gt;&lt;property id=&quot;20307&quot; value=&quot;572&quot;/&gt;&lt;/object&gt;&lt;object type=&quot;3&quot; unique_id=&quot;68425&quot;&gt;&lt;property id=&quot;20148&quot; value=&quot;5&quot;/&gt;&lt;property id=&quot;20300&quot; value=&quot;Slide 13 - &amp;quot;Identify Threats&amp;quot;&quot;/&gt;&lt;property id=&quot;20307&quot; value=&quot;573&quot;/&gt;&lt;/object&gt;&lt;object type=&quot;3&quot; unique_id=&quot;68426&quot;&gt;&lt;property id=&quot;20148&quot; value=&quot;5&quot;/&gt;&lt;property id=&quot;20300&quot; value=&quot;Slide 14 - &amp;quot;Reduce Conflict&amp;quot;&quot;/&gt;&lt;property id=&quot;20307&quot; value=&quot;574&quot;/&gt;&lt;/object&gt;&lt;object type=&quot;3&quot; unique_id=&quot;68427&quot;&gt;&lt;property id=&quot;20148&quot; value=&quot;5&quot;/&gt;&lt;property id=&quot;20300&quot; value=&quot;Slide 15 - &amp;quot;Manage Resources&amp;quot;&quot;/&gt;&lt;property id=&quot;20307&quot; value=&quot;575&quot;/&gt;&lt;/object&gt;&lt;object type=&quot;3&quot; unique_id=&quot;68428&quot;&gt;&lt;property id=&quot;20148&quot; value=&quot;5&quot;/&gt;&lt;property id=&quot;20300&quot; value=&quot;Slide 18 - &amp;quot;Read Noise&amp;quot;&quot;/&gt;&lt;property id=&quot;20307&quot; value=&quot;577&quot;/&gt;&lt;/object&gt;&lt;object type=&quot;3&quot; unique_id=&quot;68429&quot;&gt;&lt;property id=&quot;20148&quot; value=&quot;5&quot;/&gt;&lt;property id=&quot;20300&quot; value=&quot;Slide 22 - &amp;quot;Hunt for Dark Energy&amp;quot;&quot;/&gt;&lt;property id=&quot;20307&quot; value=&quot;569&quot;/&gt;&lt;/object&gt;&lt;object type=&quot;3&quot; unique_id=&quot;68821&quot;&gt;&lt;property id=&quot;20148&quot; value=&quot;5&quot;/&gt;&lt;property id=&quot;20300&quot; value=&quot;Slide 24 - &amp;quot;Biophotonics&amp;quot;&quot;/&gt;&lt;property id=&quot;20307&quot; value=&quot;580&quot;/&gt;&lt;/object&gt;&lt;object type=&quot;3&quot; unique_id=&quot;69059&quot;&gt;&lt;property id=&quot;20148&quot; value=&quot;5&quot;/&gt;&lt;property id=&quot;20300&quot; value=&quot;Slide 37 - &amp;quot;Breast Cancer Detection&amp;quot;&quot;/&gt;&lt;property id=&quot;20307&quot; value=&quot;581&quot;/&gt;&lt;/object&gt;&lt;object type=&quot;3&quot; unique_id=&quot;69300&quot;&gt;&lt;property id=&quot;20148&quot; value=&quot;5&quot;/&gt;&lt;property id=&quot;20300&quot; value=&quot;Slide 29 - &amp;quot;Diffuse Optical Imaging (Phantom)&amp;quot;&quot;/&gt;&lt;property id=&quot;20307&quot; value=&quot;582&quot;/&gt;&lt;/object&gt;&lt;object type=&quot;3&quot; unique_id=&quot;69625&quot;&gt;&lt;property id=&quot;20148&quot; value=&quot;5&quot;/&gt;&lt;property id=&quot;20300&quot; value=&quot;Slide 35 - &amp;quot;Cognitive Functioning&amp;quot;&quot;/&gt;&lt;property id=&quot;20307&quot; value=&quot;583&quot;/&gt;&lt;/object&gt;&lt;object type=&quot;3&quot; unique_id=&quot;72578&quot;&gt;&lt;property id=&quot;20148&quot; value=&quot;5&quot;/&gt;&lt;property id=&quot;20300&quot; value=&quot;Slide 38 - &amp;quot;Parallel Plate Breast Scanner&amp;quot;&quot;/&gt;&lt;property id=&quot;20307&quot; value=&quot;584&quot;/&gt;&lt;/object&gt;&lt;object type=&quot;3&quot; unique_id=&quot;72584&quot;&gt;&lt;property id=&quot;20148&quot; value=&quot;5&quot;/&gt;&lt;property id=&quot;20300&quot; value=&quot;Slide 26 - &amp;quot;Ballistic Photons&amp;quot;&quot;/&gt;&lt;property id=&quot;20307&quot; value=&quot;590&quot;/&gt;&lt;/object&gt;&lt;object type=&quot;3&quot; unique_id=&quot;72585&quot;&gt;&lt;property id=&quot;20148&quot; value=&quot;5&quot;/&gt;&lt;property id=&quot;20300&quot; value=&quot;Slide 27 - &amp;quot;Scattered Photons&amp;quot;&quot;/&gt;&lt;property id=&quot;20307&quot; value=&quot;591&quot;/&gt;&lt;/object&gt;&lt;object type=&quot;3&quot; unique_id=&quot;72586&quot;&gt;&lt;property id=&quot;20148&quot; value=&quot;5&quot;/&gt;&lt;property id=&quot;20300&quot; value=&quot;Slide 28 - &amp;quot;Diffuse Photon Propagation&amp;quot;&quot;/&gt;&lt;property id=&quot;20307&quot; value=&quot;592&quot;/&gt;&lt;/object&gt;&lt;object type=&quot;3&quot; unique_id=&quot;72587&quot;&gt;&lt;property id=&quot;20148&quot; value=&quot;5&quot;/&gt;&lt;property id=&quot;20300&quot; value=&quot;Slide 30 - &amp;quot;Spectroscopy in Biological Tissue&amp;quot;&quot;/&gt;&lt;property id=&quot;20307&quot; value=&quot;593&quot;/&gt;&lt;/object&gt;&lt;object type=&quot;3&quot; unique_id=&quot;72588&quot;&gt;&lt;property id=&quot;20148&quot; value=&quot;5&quot;/&gt;&lt;property id=&quot;20300&quot; value=&quot;Slide 31 - &amp;quot;Important Near-IR Absorbers&amp;quot;&quot;/&gt;&lt;property id=&quot;20307&quot; value=&quot;594&quot;/&gt;&lt;/object&gt;&lt;object type=&quot;3&quot; unique_id=&quot;72589&quot;&gt;&lt;property id=&quot;20148&quot; value=&quot;5&quot;/&gt;&lt;property id=&quot;20300&quot; value=&quot;Slide 36 - &amp;quot;Cerebral Blood Monitoring&amp;quot;&quot;/&gt;&lt;property id=&quot;20307&quot; value=&quot;595&quot;/&gt;&lt;/object&gt;&lt;object type=&quot;3&quot; unique_id=&quot;72590&quot;&gt;&lt;property id=&quot;20148&quot; value=&quot;5&quot;/&gt;&lt;property id=&quot;20300&quot; value=&quot;Slide 32 - &amp;quot;What is He Thinking?&amp;quot;&quot;/&gt;&lt;property id=&quot;20307&quot; value=&quot;596&quot;/&gt;&lt;/object&gt;&lt;object type=&quot;3&quot; unique_id=&quot;72591&quot;&gt;&lt;property id=&quot;20148&quot; value=&quot;5&quot;/&gt;&lt;property id=&quot;20300&quot; value=&quot;Slide 33 - &amp;quot;Response to Visual Stimulation&amp;quot;&quot;/&gt;&lt;property id=&quot;20307&quot; value=&quot;597&quot;/&gt;&lt;/object&gt;&lt;object type=&quot;3&quot; unique_id=&quot;72592&quot;&gt;&lt;property id=&quot;20148&quot; value=&quot;5&quot;/&gt;&lt;property id=&quot;20300&quot; value=&quot;Slide 34 - &amp;quot;Brain Monitoring System Layout&amp;quot;&quot;/&gt;&lt;property id=&quot;20307&quot; value=&quot;598&quot;/&gt;&lt;/object&gt;&lt;object type=&quot;3&quot; unique_id=&quot;72593&quot;&gt;&lt;property id=&quot;20148&quot; value=&quot;5&quot;/&gt;&lt;property id=&quot;20300&quot; value=&quot;Slide 39 - &amp;quot;Typical Detector&amp;quot;&quot;/&gt;&lt;property id=&quot;20307&quot; value=&quot;599&quot;/&gt;&lt;/object&gt;&lt;object type=&quot;3&quot; unique_id=&quot;72594&quot;&gt;&lt;property id=&quot;20148&quot; value=&quot;5&quot;/&gt;&lt;property id=&quot;20300&quot; value=&quot;Slide 41 - &amp;quot;Time-resolved Measurements&amp;quot;&quot;/&gt;&lt;property id=&quot;20307&quot; value=&quot;600&quot;/&gt;&lt;/object&gt;&lt;object type=&quot;3&quot; unique_id=&quot;72596&quot;&gt;&lt;property id=&quot;20148&quot; value=&quot;5&quot;/&gt;&lt;property id=&quot;20300&quot; value=&quot;Slide 42 - &amp;quot;Hand-Held Optical Breast Scanner&amp;quot;&quot;/&gt;&lt;property id=&quot;20307&quot; value=&quot;602&quot;/&gt;&lt;/object&gt;&lt;object type=&quot;3&quot; unique_id=&quot;72598&quot;&gt;&lt;property id=&quot;20148&quot; value=&quot;5&quot;/&gt;&lt;property id=&quot;20300&quot; value=&quot;Slide 40 - &amp;quot;Optical Multiplexing Hardware&amp;quot;&quot;/&gt;&lt;property id=&quot;20307&quot; value=&quot;604&quot;/&gt;&lt;/object&gt;&lt;object type=&quot;3&quot; unique_id=&quot;74004&quot;&gt;&lt;property id=&quot;20148&quot; value=&quot;5&quot;/&gt;&lt;property id=&quot;20300&quot; value=&quot;Slide 63 - &amp;quot;Biomedical Experiments Sensor Testbed&amp;quot;&quot;/&gt;&lt;property id=&quot;20307&quot; value=&quot;618&quot;/&gt;&lt;/object&gt;&lt;object type=&quot;3&quot; unique_id=&quot;75475&quot;&gt;&lt;property id=&quot;20148&quot; value=&quot;5&quot;/&gt;&lt;property id=&quot;20300&quot; value=&quot;Slide 21 - &amp;quot;Very Low Light Level - ExoPlanet Imaging&amp;quot;&quot;/&gt;&lt;property id=&quot;20307&quot; value=&quot;619&quot;/&gt;&lt;/object&gt;&lt;object type=&quot;3&quot; unique_id=&quot;75941&quot;&gt;&lt;property id=&quot;20148&quot; value=&quot;5&quot;/&gt;&lt;property id=&quot;20300&quot; value=&quot;Slide 8 - &amp;quot;Where is the Center of the Galaxy?&amp;quot;&quot;/&gt;&lt;property id=&quot;20307&quot; value=&quot;621&quot;/&gt;&lt;/object&gt;&lt;object type=&quot;3&quot; unique_id=&quot;75942&quot;&gt;&lt;property id=&quot;20148&quot; value=&quot;5&quot;/&gt;&lt;property id=&quot;20300&quot; value=&quot;Slide 9&quot;/&gt;&lt;property id=&quot;20307&quot; value=&quot;620&quot;/&gt;&lt;/object&gt;&lt;object type=&quot;3&quot; unique_id=&quot;76259&quot;&gt;&lt;property id=&quot;20148&quot; value=&quot;5&quot;/&gt;&lt;property id=&quot;20300&quot; value=&quot;Slide 25 - &amp;quot;Motivation for Biophotonics&amp;quot;&quot;/&gt;&lt;property id=&quot;20307&quot; value=&quot;622&quot;/&gt;&lt;/object&gt;&lt;object type=&quot;3&quot; unique_id=&quot;76576&quot;&gt;&lt;property id=&quot;20148&quot; value=&quot;5&quot;/&gt;&lt;property id=&quot;20300&quot; value=&quot;Slide 57 - &amp;quot;Technology Demonstration for Exoplanet Missions&amp;quot;&quot;/&gt;&lt;property id=&quot;20307&quot; value=&quot;623&quot;/&gt;&lt;/object&gt;&lt;object type=&quot;3&quot; unique_id=&quot;76657&quot;&gt;&lt;property id=&quot;20148&quot; value=&quot;5&quot;/&gt;&lt;property id=&quot;20300&quot; value=&quot;Slide 3 - &amp;quot;Paul’s Shirt&amp;quot;&quot;/&gt;&lt;property id=&quot;20307&quot; value=&quot;624&quot;/&gt;&lt;/object&gt;&lt;/object&gt;&lt;/object&gt;&lt;/database&gt;"/>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_Office Theme">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3243</TotalTime>
  <Words>4064</Words>
  <Application>Microsoft Office PowerPoint</Application>
  <PresentationFormat>On-screen Show (4:3)</PresentationFormat>
  <Paragraphs>460</Paragraphs>
  <Slides>69</Slides>
  <Notes>69</Notes>
  <HiddenSlides>0</HiddenSlides>
  <MMClips>3</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69</vt:i4>
      </vt:variant>
    </vt:vector>
  </HeadingPairs>
  <TitlesOfParts>
    <vt:vector size="73" baseType="lpstr">
      <vt:lpstr>3_Office Theme</vt:lpstr>
      <vt:lpstr>Equation</vt:lpstr>
      <vt:lpstr>Document</vt:lpstr>
      <vt:lpstr>Image</vt:lpstr>
      <vt:lpstr>PowerPoint Presentation</vt:lpstr>
      <vt:lpstr>Outline</vt:lpstr>
      <vt:lpstr>PowerPoint Presentation</vt:lpstr>
      <vt:lpstr>Detector Properties and SNR</vt:lpstr>
      <vt:lpstr>Quantum-Limited Imaging Detectors</vt:lpstr>
      <vt:lpstr>PowerPoint Presentation</vt:lpstr>
      <vt:lpstr>Blurring Effects of Atmosphere</vt:lpstr>
      <vt:lpstr>Adaptive Optics System</vt:lpstr>
      <vt:lpstr>Adaptive Optics Performance</vt:lpstr>
      <vt:lpstr>Adaptive Optics Laser Guide Star</vt:lpstr>
      <vt:lpstr>PowerPoint Presentation</vt:lpstr>
      <vt:lpstr>PowerPoint Presentation</vt:lpstr>
      <vt:lpstr>PowerPoint Presentation</vt:lpstr>
      <vt:lpstr>PowerPoint Presentation</vt:lpstr>
      <vt:lpstr>PowerPoint Presentation</vt:lpstr>
      <vt:lpstr>PowerPoint Presentation</vt:lpstr>
      <vt:lpstr>Spatial Resolution</vt:lpstr>
      <vt:lpstr>IR Wavefront Sensor Sensitivity</vt:lpstr>
      <vt:lpstr>IR Wavefront Sensor Goals</vt:lpstr>
      <vt:lpstr>Read Noise</vt:lpstr>
      <vt:lpstr>Aperture vs. Read Noise</vt:lpstr>
      <vt:lpstr>Finding an “Earth”</vt:lpstr>
      <vt:lpstr>Very Low Light Level - ExoPlanet Imaging</vt:lpstr>
      <vt:lpstr>Hunt for Dark Energy</vt:lpstr>
      <vt:lpstr>PowerPoint Presentation</vt:lpstr>
      <vt:lpstr>Some Inner Space Applications</vt:lpstr>
      <vt:lpstr>Biophotonics</vt:lpstr>
      <vt:lpstr>Motivation for Optical Biophotonics</vt:lpstr>
      <vt:lpstr>Ballistic Photons</vt:lpstr>
      <vt:lpstr>Scattered Photons</vt:lpstr>
      <vt:lpstr>Diffuse Optical Imaging (Phantom)</vt:lpstr>
      <vt:lpstr>Spectroscopy in Biological Tissue</vt:lpstr>
      <vt:lpstr>Important Near-IR Absorbers</vt:lpstr>
      <vt:lpstr>What is He Thinking?</vt:lpstr>
      <vt:lpstr>Response to Visual Stimulation</vt:lpstr>
      <vt:lpstr>Cerebral Blood Monitoring</vt:lpstr>
      <vt:lpstr>Hand-Held Optical Breast Scanner</vt:lpstr>
      <vt:lpstr>Breast Cancer Detection</vt:lpstr>
      <vt:lpstr>DOSI: Rapid Monitoring</vt:lpstr>
      <vt:lpstr>Typical Detector</vt:lpstr>
      <vt:lpstr>Single Photon Technologies</vt:lpstr>
      <vt:lpstr>PowerPoint Presentation</vt:lpstr>
      <vt:lpstr>Introduction to Photon-Counting Detectors</vt:lpstr>
      <vt:lpstr>Avalanche Diode Architecture</vt:lpstr>
      <vt:lpstr>Operation of Avalanche Diode</vt:lpstr>
      <vt:lpstr>Performance Parameters</vt:lpstr>
      <vt:lpstr>Zero Read Noise Detector Project</vt:lpstr>
      <vt:lpstr>Zero Read Noise Detector ROIC</vt:lpstr>
      <vt:lpstr>Zero Noise Detector Project Goals</vt:lpstr>
      <vt:lpstr>Zero Noise Detector Specifications</vt:lpstr>
      <vt:lpstr>Zero Noise Detector Specifications</vt:lpstr>
      <vt:lpstr>Zero Noise Detector Project Status</vt:lpstr>
      <vt:lpstr>Air Force Target Image</vt:lpstr>
      <vt:lpstr>Anode Current vs. Vbias and T</vt:lpstr>
      <vt:lpstr>Dark Current</vt:lpstr>
      <vt:lpstr>GM APD High/Low Fill Factor </vt:lpstr>
      <vt:lpstr>GM APD Self-Retriggering</vt:lpstr>
      <vt:lpstr>PowerPoint Presentation</vt:lpstr>
      <vt:lpstr>Introduction to LIDAR</vt:lpstr>
      <vt:lpstr>LIDAR Imaging System</vt:lpstr>
      <vt:lpstr>LIDAR 3D Imaging</vt:lpstr>
      <vt:lpstr>PowerPoint Presentation</vt:lpstr>
      <vt:lpstr>LIDAR 3D Imaging</vt:lpstr>
      <vt:lpstr>Conclusions</vt:lpstr>
      <vt:lpstr>PowerPoint Presentation</vt:lpstr>
      <vt:lpstr>Future Directions</vt:lpstr>
      <vt:lpstr>Detector Virtual Workshop</vt:lpstr>
      <vt:lpstr>Center for Single Photon Detectors</vt:lpstr>
      <vt:lpstr>Center for Single Photon Detectors</vt:lpstr>
    </vt:vector>
  </TitlesOfParts>
  <Company>Rochester Institute of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  Joe Presenter Name of Company/University</dc:title>
  <dc:creator>Kara Teske</dc:creator>
  <cp:lastModifiedBy>dffpci</cp:lastModifiedBy>
  <cp:revision>505</cp:revision>
  <dcterms:created xsi:type="dcterms:W3CDTF">2009-01-21T15:00:52Z</dcterms:created>
  <dcterms:modified xsi:type="dcterms:W3CDTF">2011-08-24T17:25:51Z</dcterms:modified>
</cp:coreProperties>
</file>