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61" r:id="rId2"/>
    <p:sldId id="329" r:id="rId3"/>
    <p:sldId id="294" r:id="rId4"/>
    <p:sldId id="331" r:id="rId5"/>
    <p:sldId id="310" r:id="rId6"/>
    <p:sldId id="313" r:id="rId7"/>
    <p:sldId id="334" r:id="rId8"/>
    <p:sldId id="332" r:id="rId9"/>
    <p:sldId id="304" r:id="rId10"/>
    <p:sldId id="317" r:id="rId11"/>
    <p:sldId id="320" r:id="rId12"/>
    <p:sldId id="299" r:id="rId13"/>
    <p:sldId id="337" r:id="rId14"/>
    <p:sldId id="340" r:id="rId15"/>
    <p:sldId id="324" r:id="rId16"/>
    <p:sldId id="295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517"/>
    <a:srgbClr val="0F00E9"/>
    <a:srgbClr val="FFE80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8" autoAdjust="0"/>
    <p:restoredTop sz="91223" autoAdjust="0"/>
  </p:normalViewPr>
  <p:slideViewPr>
    <p:cSldViewPr snapToGrid="0" snapToObjects="1">
      <p:cViewPr varScale="1">
        <p:scale>
          <a:sx n="114" d="100"/>
          <a:sy n="114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6FCA7-2269-774A-972B-AB5F0BEDEF34}" type="datetimeFigureOut">
              <a:rPr lang="fr-FR" smtClean="0"/>
              <a:t>28/09/17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127A-55B5-8640-8E24-748CD0D6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3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F1286-C819-1848-A3E6-61E0D8A292CF}" type="datetimeFigureOut">
              <a:rPr lang="fr-FR" smtClean="0"/>
              <a:t>28/09/17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6A205-2796-0949-A3CB-BE44C874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6A205-2796-0949-A3CB-BE44C874B3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x-none" dirty="0" smtClean="0"/>
              <a:t>Cliquez et modifiez le titre</a:t>
            </a:r>
            <a:endParaRPr kumimoji="0"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x-none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7478E1AC-4972-B541-8515-077FB98628C5}" type="datetime1">
              <a:rPr lang="fr-FR" smtClean="0"/>
              <a:t>28/09/17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3F099D5A-6A8A-6540-A600-DB8C530E12AA}" type="datetime1">
              <a:rPr lang="fr-FR" smtClean="0"/>
              <a:t>28/09/17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AC1A7C-7CFA-3642-A8EC-1EF7A5A7E83C}" type="datetime1">
              <a:rPr lang="fr-FR" smtClean="0"/>
              <a:t>28/09/17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E907584A-8537-A840-B82D-86527344F4A3}" type="datetime1">
              <a:rPr lang="fr-FR" smtClean="0"/>
              <a:t>28/09/17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19E0DE2-0840-E448-8B58-8144435FC5C0}" type="datetime1">
              <a:rPr lang="fr-FR" smtClean="0"/>
              <a:t>28/09/17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20F3D756-608E-5642-BC4F-3B632D7966B0}" type="datetime1">
              <a:rPr lang="fr-FR" smtClean="0"/>
              <a:t>28/09/17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3DBCCA7-4CA5-C142-9A5F-23BE2D63AE79}" type="datetime1">
              <a:rPr lang="fr-FR" smtClean="0"/>
              <a:t>28/09/17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8E3631C-97C6-D548-B669-C554EF8AF25D}" type="datetime1">
              <a:rPr lang="fr-FR" smtClean="0"/>
              <a:t>28/09/17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3E311B5-3FBC-D147-A6A1-D174A31F3E95}" type="datetime1">
              <a:rPr lang="fr-FR" smtClean="0"/>
              <a:t>28/09/17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83AECBC6-C809-EF48-A46A-178F6B4384CD}" type="datetime1">
              <a:rPr lang="fr-FR" smtClean="0"/>
              <a:t>28/09/17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x-none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8777721A-6F95-2F4D-8864-8B2A4BF14172}" type="datetime1">
              <a:rPr lang="fr-FR" smtClean="0"/>
              <a:t>28/09/17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3999" cy="8845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735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x-none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75259"/>
            <a:ext cx="8229600" cy="561341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x-none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x-none" dirty="0" smtClean="0"/>
              <a:t>Deuxième niveau</a:t>
            </a:r>
          </a:p>
          <a:p>
            <a:pPr lvl="2" eaLnBrk="1" latinLnBrk="0" hangingPunct="1"/>
            <a:r>
              <a:rPr kumimoji="0" lang="x-none" dirty="0" smtClean="0"/>
              <a:t>Troisième niveau</a:t>
            </a:r>
          </a:p>
          <a:p>
            <a:pPr lvl="3" eaLnBrk="1" latinLnBrk="0" hangingPunct="1"/>
            <a:r>
              <a:rPr kumimoji="0" lang="x-none" dirty="0" smtClean="0"/>
              <a:t>Quatrième niveau</a:t>
            </a:r>
          </a:p>
          <a:p>
            <a:pPr lvl="4" eaLnBrk="1" latinLnBrk="0" hangingPunct="1"/>
            <a:r>
              <a:rPr kumimoji="0" lang="x-none" dirty="0" smtClean="0"/>
              <a:t>Cinquième niveau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5C1232-3B04-8546-B876-99E7475CE07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0" i="0" kern="1200">
          <a:solidFill>
            <a:srgbClr val="FFFF00"/>
          </a:solidFill>
          <a:effectLst/>
          <a:latin typeface="Calibri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" charset="2"/>
        <a:buChar char="§"/>
        <a:defRPr kumimoji="0"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kumimoji="0"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ingdings" charset="2"/>
        <a:buChar char="§"/>
        <a:defRPr kumimoji="0"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" charset="2"/>
        <a:buChar char="§"/>
        <a:defRPr kumimoji="0" lang="en-US" sz="2000" kern="1200" smtClean="0">
          <a:solidFill>
            <a:schemeClr val="tx1"/>
          </a:solidFill>
          <a:latin typeface="Calibri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0127" y="659992"/>
            <a:ext cx="7914773" cy="2091563"/>
          </a:xfrm>
        </p:spPr>
        <p:txBody>
          <a:bodyPr>
            <a:normAutofit/>
          </a:bodyPr>
          <a:lstStyle/>
          <a:p>
            <a:r>
              <a:rPr lang="en-US" sz="4000" dirty="0"/>
              <a:t>Diagnostic t</a:t>
            </a:r>
            <a:r>
              <a:rPr lang="en-US" sz="4000" dirty="0" smtClean="0"/>
              <a:t>ools </a:t>
            </a: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/>
              <a:t>CCD </a:t>
            </a:r>
            <a:r>
              <a:rPr lang="en-US" sz="4000" dirty="0" smtClean="0"/>
              <a:t>readout </a:t>
            </a:r>
            <a:r>
              <a:rPr lang="en-US" sz="4000" dirty="0"/>
              <a:t>o</a:t>
            </a:r>
            <a:r>
              <a:rPr lang="en-US" sz="4000" dirty="0" smtClean="0"/>
              <a:t>ptimization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in the f</a:t>
            </a:r>
            <a:r>
              <a:rPr lang="en-US" sz="4000" dirty="0" smtClean="0"/>
              <a:t>irst </a:t>
            </a:r>
            <a:r>
              <a:rPr lang="en-US" sz="4000" dirty="0"/>
              <a:t>r</a:t>
            </a:r>
            <a:r>
              <a:rPr lang="en-US" sz="4000" dirty="0" smtClean="0"/>
              <a:t>afts </a:t>
            </a:r>
            <a:r>
              <a:rPr lang="en-US" sz="4000" dirty="0"/>
              <a:t>of LSST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23258" y="5151746"/>
            <a:ext cx="4620742" cy="461665"/>
          </a:xfrm>
        </p:spPr>
        <p:txBody>
          <a:bodyPr/>
          <a:lstStyle/>
          <a:p>
            <a:r>
              <a:rPr lang="en-US" sz="2400" dirty="0" smtClean="0"/>
              <a:t>Scientific Detector Workshop 2017</a:t>
            </a:r>
            <a:endParaRPr lang="en-US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3883" y="5142923"/>
            <a:ext cx="200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Claire Juramy</a:t>
            </a:r>
            <a:endParaRPr lang="en-US" sz="2400" dirty="0"/>
          </a:p>
        </p:txBody>
      </p:sp>
      <p:pic>
        <p:nvPicPr>
          <p:cNvPr id="7" name="Image 6" descr="C:\ALPNHE_mai 2010\divers\LPNHE_Logo\logos\logo_final+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860" y="5770467"/>
            <a:ext cx="1637732" cy="80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logo france NEG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156" y="5595765"/>
            <a:ext cx="2648778" cy="1155553"/>
          </a:xfrm>
          <a:prstGeom prst="rect">
            <a:avLst/>
          </a:prstGeom>
        </p:spPr>
      </p:pic>
      <p:pic>
        <p:nvPicPr>
          <p:cNvPr id="3" name="Image 2" descr="logo_cnrs_IN2P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00" y="5721833"/>
            <a:ext cx="1685012" cy="936117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pic>
        <p:nvPicPr>
          <p:cNvPr id="8" name="Image 7" descr="ETU1-TM-all.tif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4"/>
          <a:stretch/>
        </p:blipFill>
        <p:spPr>
          <a:xfrm>
            <a:off x="273883" y="2769089"/>
            <a:ext cx="8664378" cy="21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9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Raft Tower Module #1: the road to 2s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10" name="Espace réservé du contenu 4"/>
          <p:cNvSpPr>
            <a:spLocks noGrp="1"/>
          </p:cNvSpPr>
          <p:nvPr>
            <p:ph idx="1"/>
          </p:nvPr>
        </p:nvSpPr>
        <p:spPr>
          <a:xfrm>
            <a:off x="277803" y="4322280"/>
            <a:ext cx="8660457" cy="2412763"/>
          </a:xfrm>
        </p:spPr>
        <p:txBody>
          <a:bodyPr>
            <a:noAutofit/>
          </a:bodyPr>
          <a:lstStyle/>
          <a:p>
            <a:r>
              <a:rPr lang="en-US" sz="2200" dirty="0" smtClean="0"/>
              <a:t>Sequence from ETU2 optimization was 2.39 µs/pixel, for a median noise of 5.9 e- on RTM1</a:t>
            </a:r>
          </a:p>
          <a:p>
            <a:r>
              <a:rPr lang="en-US" sz="2200" dirty="0" smtClean="0"/>
              <a:t>Target to read the nominal frame size in 2s: 1.81 µs/pixel</a:t>
            </a:r>
          </a:p>
          <a:p>
            <a:r>
              <a:rPr lang="en-US" sz="2200" dirty="0" smtClean="0"/>
              <a:t>Iterative tests over noise + checks on gain, CTI</a:t>
            </a:r>
          </a:p>
          <a:p>
            <a:r>
              <a:rPr lang="en-US" sz="2200" dirty="0" smtClean="0"/>
              <a:t>Reached 1.79 µs/</a:t>
            </a:r>
            <a:r>
              <a:rPr lang="en-US" sz="2200" dirty="0"/>
              <a:t>pixel </a:t>
            </a:r>
            <a:r>
              <a:rPr lang="en-US" sz="2200" dirty="0" smtClean="0"/>
              <a:t>for a median </a:t>
            </a:r>
            <a:r>
              <a:rPr lang="en-US" sz="2200" dirty="0"/>
              <a:t>noise of 6.0 e</a:t>
            </a:r>
            <a:r>
              <a:rPr lang="en-US" sz="2200" dirty="0" smtClean="0"/>
              <a:t>-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 descr="multiscope-RTM1noise_rmBufferS1S3_2_t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1" t="5004" r="7539" b="5626"/>
          <a:stretch/>
        </p:blipFill>
        <p:spPr>
          <a:xfrm>
            <a:off x="0" y="1065882"/>
            <a:ext cx="4987580" cy="3133860"/>
          </a:xfrm>
          <a:prstGeom prst="rect">
            <a:avLst/>
          </a:prstGeom>
        </p:spPr>
      </p:pic>
      <p:pic>
        <p:nvPicPr>
          <p:cNvPr id="3" name="Image 2" descr="Reworkruns-noise-comparis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126" y="1359068"/>
            <a:ext cx="4157193" cy="25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Raft Tower Module #2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 descr="allchannels-tm-bia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7" t="2551" r="2727" b="3034"/>
          <a:stretch/>
        </p:blipFill>
        <p:spPr>
          <a:xfrm>
            <a:off x="1069537" y="1994042"/>
            <a:ext cx="6231715" cy="4846397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80409" y="902367"/>
            <a:ext cx="6996567" cy="1322951"/>
          </a:xfrm>
        </p:spPr>
        <p:txBody>
          <a:bodyPr>
            <a:noAutofit/>
          </a:bodyPr>
          <a:lstStyle/>
          <a:p>
            <a:r>
              <a:rPr lang="en-US" sz="2200" dirty="0" smtClean="0"/>
              <a:t>First raft with E2V sensors </a:t>
            </a:r>
          </a:p>
          <a:p>
            <a:r>
              <a:rPr lang="en-US" sz="2200" dirty="0" smtClean="0"/>
              <a:t>Readout tested at LPNHE with REB + single CCD</a:t>
            </a:r>
          </a:p>
          <a:p>
            <a:r>
              <a:rPr lang="en-US" sz="2200" dirty="0" smtClean="0"/>
              <a:t>Reached 4.7 e- median noise at 1.79 </a:t>
            </a:r>
            <a:r>
              <a:rPr lang="en-US" sz="2200" dirty="0"/>
              <a:t>µ</a:t>
            </a:r>
            <a:r>
              <a:rPr lang="en-US" sz="2200" dirty="0" smtClean="0"/>
              <a:t>s</a:t>
            </a:r>
            <a:r>
              <a:rPr lang="en-US" sz="2200" dirty="0"/>
              <a:t>/</a:t>
            </a:r>
            <a:r>
              <a:rPr lang="en-US" sz="2200" dirty="0" smtClean="0"/>
              <a:t>pixel </a:t>
            </a:r>
          </a:p>
        </p:txBody>
      </p:sp>
    </p:spTree>
    <p:extLst>
      <p:ext uri="{BB962C8B-B14F-4D97-AF65-F5344CB8AC3E}">
        <p14:creationId xmlns:p14="http://schemas.microsoft.com/office/powerpoint/2010/main" val="395356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opeplo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86"/>
          <a:stretch/>
        </p:blipFill>
        <p:spPr>
          <a:xfrm>
            <a:off x="3974094" y="1114645"/>
            <a:ext cx="5169906" cy="3385874"/>
          </a:xfrm>
          <a:prstGeom prst="rect">
            <a:avLst/>
          </a:prstGeom>
        </p:spPr>
      </p:pic>
      <p:pic>
        <p:nvPicPr>
          <p:cNvPr id="10" name="Image 9" descr="overscan-ch14-chec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0" t="5074"/>
          <a:stretch/>
        </p:blipFill>
        <p:spPr>
          <a:xfrm>
            <a:off x="89129" y="4685018"/>
            <a:ext cx="4386780" cy="2145823"/>
          </a:xfrm>
          <a:prstGeom prst="rect">
            <a:avLst/>
          </a:prstGeom>
        </p:spPr>
      </p:pic>
      <p:pic>
        <p:nvPicPr>
          <p:cNvPr id="6" name="Image 5" descr="overscan-ch10-check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" t="5074"/>
          <a:stretch/>
        </p:blipFill>
        <p:spPr>
          <a:xfrm>
            <a:off x="4709257" y="4691873"/>
            <a:ext cx="4365073" cy="21458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Super-scan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" y="975935"/>
            <a:ext cx="4233227" cy="3621541"/>
          </a:xfrm>
        </p:spPr>
        <p:txBody>
          <a:bodyPr>
            <a:noAutofit/>
          </a:bodyPr>
          <a:lstStyle/>
          <a:p>
            <a:r>
              <a:rPr lang="en-US" sz="2200" dirty="0" smtClean="0"/>
              <a:t>Limitation of scan mode: time index = pixel</a:t>
            </a:r>
          </a:p>
          <a:p>
            <a:r>
              <a:rPr lang="en-US" sz="2200" dirty="0" smtClean="0"/>
              <a:t>Super-scan: stack of frames with 1 time index per frame + ASPIC Transparent Mode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Super-scans combine spatial and temporal information: Charge Transfer Inefficiency, drifts over time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299269" y="2151760"/>
            <a:ext cx="77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scope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350623" y="5657670"/>
            <a:ext cx="15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Selected time indexes: baseline and signal levels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5493916" y="1456360"/>
            <a:ext cx="35276" cy="2670786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529192" y="1563847"/>
            <a:ext cx="482114" cy="0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549250" y="1657913"/>
            <a:ext cx="161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overscan</a:t>
            </a:r>
            <a:r>
              <a:rPr lang="en-US" dirty="0" smtClean="0"/>
              <a:t> pixels</a:t>
            </a:r>
            <a:endParaRPr lang="en-US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539568" y="4797366"/>
            <a:ext cx="0" cy="1862800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173718" y="4797366"/>
            <a:ext cx="0" cy="1862800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389566" y="3520208"/>
            <a:ext cx="646180" cy="1277158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475909" y="1904922"/>
            <a:ext cx="860644" cy="3263991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Serial transfer: high flux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2551" y="1180828"/>
            <a:ext cx="3966208" cy="2762695"/>
          </a:xfrm>
        </p:spPr>
        <p:txBody>
          <a:bodyPr>
            <a:noAutofit/>
          </a:bodyPr>
          <a:lstStyle/>
          <a:p>
            <a:r>
              <a:rPr lang="en-US" sz="2200" dirty="0"/>
              <a:t>S</a:t>
            </a:r>
            <a:r>
              <a:rPr lang="en-US" sz="2200" dirty="0" smtClean="0"/>
              <a:t>erial CTI at high flux ~5ppm </a:t>
            </a:r>
            <a:r>
              <a:rPr lang="en-US" sz="2200" dirty="0"/>
              <a:t>on some channels</a:t>
            </a:r>
            <a:endParaRPr lang="en-US" sz="2200" dirty="0" smtClean="0"/>
          </a:p>
          <a:p>
            <a:r>
              <a:rPr lang="en-US" sz="2200" dirty="0" smtClean="0"/>
              <a:t>Dependent on readout timing</a:t>
            </a:r>
          </a:p>
          <a:p>
            <a:r>
              <a:rPr lang="en-US" sz="2200" dirty="0" smtClean="0"/>
              <a:t>Scan mode</a:t>
            </a:r>
            <a:r>
              <a:rPr lang="en-US" sz="2200" dirty="0"/>
              <a:t>:</a:t>
            </a:r>
            <a:r>
              <a:rPr lang="en-US" sz="2200" dirty="0" smtClean="0"/>
              <a:t> timing of actual clock transitions </a:t>
            </a:r>
            <a:r>
              <a:rPr lang="en-US" sz="2200" dirty="0" err="1" smtClean="0"/>
              <a:t>vs</a:t>
            </a:r>
            <a:r>
              <a:rPr lang="en-US" sz="2200" dirty="0" smtClean="0"/>
              <a:t> sequencer state transitions</a:t>
            </a:r>
          </a:p>
        </p:txBody>
      </p:sp>
      <p:pic>
        <p:nvPicPr>
          <p:cNvPr id="7" name="Image 6" descr="timingC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04" y="4077202"/>
            <a:ext cx="4334542" cy="2644271"/>
          </a:xfrm>
          <a:prstGeom prst="rect">
            <a:avLst/>
          </a:prstGeom>
        </p:spPr>
      </p:pic>
      <p:pic>
        <p:nvPicPr>
          <p:cNvPr id="8" name="Image 7" descr="RTM3-compCTI-hig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41" y="4077202"/>
            <a:ext cx="4331675" cy="26442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13471" y="4043782"/>
            <a:ext cx="80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RTM3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320027" y="4043781"/>
            <a:ext cx="139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bench test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735308" y="5781607"/>
            <a:ext cx="3275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838270" y="5781607"/>
            <a:ext cx="0" cy="579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937658" y="5781607"/>
            <a:ext cx="0" cy="579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607437" y="3988081"/>
            <a:ext cx="461665" cy="17952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baseline timing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73402" y="3984521"/>
            <a:ext cx="461665" cy="17952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modified timing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Image 17" descr="scanCK-shifted-15433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44" y="933470"/>
            <a:ext cx="4787856" cy="30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superscan-lines-zo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007" y="3619603"/>
            <a:ext cx="4713227" cy="317100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Study of the “bias drift”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390093" y="1225389"/>
            <a:ext cx="5548167" cy="2333322"/>
          </a:xfrm>
        </p:spPr>
        <p:txBody>
          <a:bodyPr>
            <a:noAutofit/>
          </a:bodyPr>
          <a:lstStyle/>
          <a:p>
            <a:r>
              <a:rPr lang="en-US" sz="2200" dirty="0" smtClean="0"/>
              <a:t>Bias in some channels is continuously decreasing over the </a:t>
            </a:r>
            <a:r>
              <a:rPr lang="en-US" sz="2200" dirty="0"/>
              <a:t>100 first lines </a:t>
            </a:r>
            <a:endParaRPr lang="en-US" sz="2200" dirty="0" smtClean="0"/>
          </a:p>
          <a:p>
            <a:r>
              <a:rPr lang="en-US" sz="2200" dirty="0" smtClean="0"/>
              <a:t>Suppressed by flushing the serial register </a:t>
            </a:r>
            <a:r>
              <a:rPr lang="en-US" sz="2200" dirty="0"/>
              <a:t>before readout (</a:t>
            </a:r>
            <a:r>
              <a:rPr lang="en-US" sz="2200" dirty="0" smtClean="0"/>
              <a:t>50,000 + pixels)</a:t>
            </a:r>
          </a:p>
          <a:p>
            <a:r>
              <a:rPr lang="en-US" sz="2200" dirty="0" smtClean="0"/>
              <a:t>Not actually a bias drift, but an injection of charges</a:t>
            </a:r>
            <a:endParaRPr lang="en-US" sz="2200" dirty="0"/>
          </a:p>
        </p:txBody>
      </p:sp>
      <p:pic>
        <p:nvPicPr>
          <p:cNvPr id="19" name="Espace réservé du contenu 7" descr="ch8_rise_pix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17983"/>
            <a:ext cx="3980109" cy="290314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33119" y="5071840"/>
            <a:ext cx="3273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Line 1       Line 2         Line 3     Line 4</a:t>
            </a:r>
            <a:endParaRPr lang="en-US" sz="1600" dirty="0"/>
          </a:p>
        </p:txBody>
      </p:sp>
      <p:pic>
        <p:nvPicPr>
          <p:cNvPr id="25" name="Image 24" descr="bias-126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898951"/>
            <a:ext cx="2484287" cy="278284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050081" y="4400576"/>
            <a:ext cx="127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effect</a:t>
            </a:r>
          </a:p>
        </p:txBody>
      </p:sp>
      <p:sp>
        <p:nvSpPr>
          <p:cNvPr id="35" name="Accolade fermante 34"/>
          <p:cNvSpPr/>
          <p:nvPr/>
        </p:nvSpPr>
        <p:spPr>
          <a:xfrm>
            <a:off x="7872645" y="4464793"/>
            <a:ext cx="177436" cy="310208"/>
          </a:xfrm>
          <a:prstGeom prst="rightBrac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7995015" y="5071840"/>
            <a:ext cx="111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excess in first line</a:t>
            </a:r>
            <a:endParaRPr lang="en-US" dirty="0"/>
          </a:p>
        </p:txBody>
      </p:sp>
      <p:sp>
        <p:nvSpPr>
          <p:cNvPr id="37" name="Accolade fermante 36"/>
          <p:cNvSpPr/>
          <p:nvPr/>
        </p:nvSpPr>
        <p:spPr>
          <a:xfrm>
            <a:off x="7872645" y="5071840"/>
            <a:ext cx="122370" cy="310115"/>
          </a:xfrm>
          <a:prstGeom prst="rightBrac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/>
          <p:cNvSpPr txBox="1"/>
          <p:nvPr/>
        </p:nvSpPr>
        <p:spPr>
          <a:xfrm>
            <a:off x="4668112" y="5106375"/>
            <a:ext cx="96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6649422" y="3917983"/>
            <a:ext cx="96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content</a:t>
            </a:r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091821" y="978030"/>
            <a:ext cx="267385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091821" y="2043901"/>
            <a:ext cx="267385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24436" y="978030"/>
            <a:ext cx="267385" cy="0"/>
          </a:xfrm>
          <a:prstGeom prst="line">
            <a:avLst/>
          </a:prstGeom>
          <a:ln w="19050" cmpd="sng">
            <a:solidFill>
              <a:srgbClr val="0F00E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824436" y="2043901"/>
            <a:ext cx="267385" cy="0"/>
          </a:xfrm>
          <a:prstGeom prst="line">
            <a:avLst/>
          </a:prstGeom>
          <a:ln w="19050" cmpd="sng">
            <a:solidFill>
              <a:srgbClr val="1FA5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733119" y="978030"/>
            <a:ext cx="45719" cy="124820"/>
          </a:xfrm>
          <a:prstGeom prst="leftBrace">
            <a:avLst/>
          </a:prstGeom>
          <a:ln w="28575" cmpd="sng">
            <a:solidFill>
              <a:srgbClr val="0F0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eur droit 26"/>
          <p:cNvCxnSpPr/>
          <p:nvPr/>
        </p:nvCxnSpPr>
        <p:spPr>
          <a:xfrm>
            <a:off x="479482" y="1041310"/>
            <a:ext cx="267385" cy="0"/>
          </a:xfrm>
          <a:prstGeom prst="line">
            <a:avLst/>
          </a:prstGeom>
          <a:ln w="19050" cmpd="sng">
            <a:solidFill>
              <a:srgbClr val="0F00E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457200" y="1046610"/>
            <a:ext cx="0" cy="2752095"/>
          </a:xfrm>
          <a:prstGeom prst="line">
            <a:avLst/>
          </a:prstGeom>
          <a:ln w="19050" cmpd="sng">
            <a:solidFill>
              <a:srgbClr val="0F00E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57200" y="3815145"/>
            <a:ext cx="1525903" cy="0"/>
          </a:xfrm>
          <a:prstGeom prst="line">
            <a:avLst/>
          </a:prstGeom>
          <a:ln w="19050" cmpd="sng">
            <a:solidFill>
              <a:srgbClr val="0F00E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19" idx="0"/>
          </p:cNvCxnSpPr>
          <p:nvPr/>
        </p:nvCxnSpPr>
        <p:spPr>
          <a:xfrm>
            <a:off x="1990055" y="3820445"/>
            <a:ext cx="0" cy="97538"/>
          </a:xfrm>
          <a:prstGeom prst="line">
            <a:avLst/>
          </a:prstGeom>
          <a:ln w="19050" cmpd="sng">
            <a:solidFill>
              <a:srgbClr val="0F00E9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Injecting the CCD reset level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090" y="1236529"/>
            <a:ext cx="8363710" cy="2038601"/>
          </a:xfrm>
        </p:spPr>
        <p:txBody>
          <a:bodyPr>
            <a:noAutofit/>
          </a:bodyPr>
          <a:lstStyle/>
          <a:p>
            <a:r>
              <a:rPr lang="en-US" sz="2200" dirty="0" smtClean="0"/>
              <a:t>Reset of pixel content with CCD Reset Gate clock: (positive) voltage jump on the CCD output </a:t>
            </a:r>
          </a:p>
          <a:p>
            <a:r>
              <a:rPr lang="en-US" sz="2200" dirty="0" smtClean="0"/>
              <a:t>RG high as baseline, RG low as “pixel content”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imulates a pixel with signal ~ 55,000 e- (3% dispersion on E2V sensor), </a:t>
            </a:r>
            <a:r>
              <a:rPr lang="en-US" sz="2200" dirty="0" err="1" smtClean="0"/>
              <a:t>kTC</a:t>
            </a:r>
            <a:r>
              <a:rPr lang="en-US" sz="2200" dirty="0" smtClean="0"/>
              <a:t> reset noise (~ 40 e-)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15</a:t>
            </a:fld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0" y="3353109"/>
            <a:ext cx="9144000" cy="3405790"/>
            <a:chOff x="0" y="3286131"/>
            <a:chExt cx="8938260" cy="3164726"/>
          </a:xfrm>
        </p:grpSpPr>
        <p:pic>
          <p:nvPicPr>
            <p:cNvPr id="7" name="Image 6" descr="CalibRG-ch1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5" t="5097" r="2187"/>
            <a:stretch/>
          </p:blipFill>
          <p:spPr>
            <a:xfrm>
              <a:off x="0" y="3286131"/>
              <a:ext cx="4567822" cy="2821536"/>
            </a:xfrm>
            <a:prstGeom prst="rect">
              <a:avLst/>
            </a:prstGeom>
          </p:spPr>
        </p:pic>
        <p:pic>
          <p:nvPicPr>
            <p:cNvPr id="9" name="Image 8" descr="multiscope-readRG-scan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55" t="4458" r="7042" b="4801"/>
            <a:stretch/>
          </p:blipFill>
          <p:spPr>
            <a:xfrm>
              <a:off x="4567822" y="3286131"/>
              <a:ext cx="4370438" cy="274127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077671" y="6076611"/>
              <a:ext cx="2139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Fake pixel readout</a:t>
              </a:r>
              <a:endParaRPr lang="en-US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781988" y="6107667"/>
              <a:ext cx="1590783" cy="34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RG only, ETU2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88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E804"/>
                </a:solidFill>
              </a:rPr>
              <a:t>M</a:t>
            </a:r>
            <a:r>
              <a:rPr lang="en-US" sz="3200" dirty="0" smtClean="0">
                <a:solidFill>
                  <a:srgbClr val="FFE804"/>
                </a:solidFill>
              </a:rPr>
              <a:t>onitoring and diagnostic challenges </a:t>
            </a:r>
            <a:endParaRPr lang="en-US" sz="3200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3552" y="1916063"/>
            <a:ext cx="5454077" cy="34310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US" sz="2200" dirty="0" smtClean="0"/>
              <a:t>LSST Focal Plane: 21 Camera Science </a:t>
            </a:r>
            <a:r>
              <a:rPr lang="en-US" sz="2200" dirty="0"/>
              <a:t>R</a:t>
            </a:r>
            <a:r>
              <a:rPr lang="en-US" sz="2200" dirty="0" smtClean="0"/>
              <a:t>afts: 9 CCDs, 12x12 cm footprint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 dirty="0" smtClean="0"/>
              <a:t>Control and readout of CCDs: Raft Electronics Board (REB): 3 CCDs, 48 video channels, 1 FPGA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 dirty="0" smtClean="0"/>
              <a:t>All in-cryostat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 dirty="0" smtClean="0"/>
              <a:t>On-board monitoring of DC values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 dirty="0" smtClean="0"/>
              <a:t>Diagnostic of video channels: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 descr="REB3pics - 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9984" y="913470"/>
            <a:ext cx="3073330" cy="2985493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85" b="7950"/>
          <a:stretch/>
        </p:blipFill>
        <p:spPr bwMode="auto">
          <a:xfrm>
            <a:off x="6049580" y="3940624"/>
            <a:ext cx="1589974" cy="28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64056" y="5347151"/>
            <a:ext cx="108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Raft Tower Module (BNL)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7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CCD readout: FPGA sequencer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" y="887381"/>
            <a:ext cx="5686234" cy="3515422"/>
          </a:xfrm>
        </p:spPr>
        <p:txBody>
          <a:bodyPr>
            <a:noAutofit/>
          </a:bodyPr>
          <a:lstStyle/>
          <a:p>
            <a:r>
              <a:rPr lang="en-US" sz="1800" dirty="0"/>
              <a:t>Sequencer </a:t>
            </a:r>
            <a:r>
              <a:rPr lang="en-US" sz="1800" dirty="0" smtClean="0"/>
              <a:t>block </a:t>
            </a:r>
            <a:r>
              <a:rPr lang="en-US" sz="1800" dirty="0"/>
              <a:t>in firmware of </a:t>
            </a:r>
            <a:r>
              <a:rPr lang="en-US" sz="1800" dirty="0" smtClean="0"/>
              <a:t>FPGA </a:t>
            </a:r>
            <a:r>
              <a:rPr lang="en-US" sz="1800" dirty="0"/>
              <a:t>(Stefano Russo</a:t>
            </a:r>
            <a:r>
              <a:rPr lang="en-US" sz="1800" dirty="0" smtClean="0"/>
              <a:t>): controls parallel clocks, serial clocks, readout clocks, including sampling trigger for ADC </a:t>
            </a:r>
          </a:p>
          <a:p>
            <a:pPr lvl="1"/>
            <a:r>
              <a:rPr lang="en-US" sz="1800" dirty="0" smtClean="0"/>
              <a:t>functions: linear sequence of clock states </a:t>
            </a:r>
          </a:p>
          <a:p>
            <a:pPr lvl="1"/>
            <a:r>
              <a:rPr lang="en-US" sz="1800" dirty="0" smtClean="0"/>
              <a:t>program memory: subroutines, calls to functions and other subroutines</a:t>
            </a:r>
          </a:p>
          <a:p>
            <a:pPr lvl="1"/>
            <a:r>
              <a:rPr lang="en-US" sz="1800" dirty="0" smtClean="0"/>
              <a:t>pointers: storing constants and addresses in dedicated registers</a:t>
            </a:r>
          </a:p>
          <a:p>
            <a:r>
              <a:rPr lang="en-US" sz="1800" dirty="0" smtClean="0"/>
              <a:t>Scan mode / scope mode: </a:t>
            </a:r>
            <a:r>
              <a:rPr lang="en-US" sz="1800" dirty="0"/>
              <a:t>the ADC sampling </a:t>
            </a:r>
            <a:r>
              <a:rPr lang="en-US" sz="1800" dirty="0" smtClean="0"/>
              <a:t>trigger is delayed by increments of 10 ns each time it is sent, up to 2550 ns.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5156" y="4456905"/>
            <a:ext cx="454554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[subroutines]</a:t>
            </a:r>
            <a:endParaRPr lang="fr-FR" sz="10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 err="1" smtClean="0">
                <a:latin typeface="Lucida Console"/>
                <a:ea typeface="ＭＳ 明朝"/>
                <a:cs typeface="Times New Roman"/>
              </a:rPr>
              <a:t>WindowLine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:  # Line readout</a:t>
            </a:r>
            <a:endParaRPr lang="fr-FR" sz="10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CALL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TransferLine</a:t>
            </a:r>
            <a:endParaRPr lang="fr-FR" sz="10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CALL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SerialFlush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     repeat(@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PreCols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    CALL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ReadPixel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       repeat(@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ReadCols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)</a:t>
            </a:r>
            <a:endParaRPr lang="fr-FR" sz="10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CALL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SerialFlush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     repeat(@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PostCols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)</a:t>
            </a:r>
            <a:endParaRPr lang="fr-FR" sz="10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RTS</a:t>
            </a:r>
            <a:endParaRPr lang="fr-FR" sz="10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000" dirty="0" smtClean="0">
              <a:latin typeface="Lucida Console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 err="1" smtClean="0">
                <a:latin typeface="Lucida Console"/>
                <a:ea typeface="ＭＳ 明朝"/>
                <a:cs typeface="Times New Roman"/>
              </a:rPr>
              <a:t>ReadFrame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:  # Readout and acquisition of a CCD frame </a:t>
            </a:r>
          </a:p>
          <a:p>
            <a:pPr>
              <a:spcAft>
                <a:spcPts val="0"/>
              </a:spcAft>
            </a:pP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    JSR 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FlushLine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       repeat(@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PreRows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)</a:t>
            </a:r>
            <a:endParaRPr lang="fr-FR" sz="1000" dirty="0">
              <a:latin typeface="Lucida Console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    CALL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StartOfImage</a:t>
            </a:r>
            <a:endParaRPr lang="fr-FR" sz="1000" dirty="0">
              <a:latin typeface="Lucida Console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JSR 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WindowLine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      repeat(@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ReadRows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)</a:t>
            </a:r>
            <a:endParaRPr lang="fr-FR" sz="1000" dirty="0">
              <a:latin typeface="Lucida Console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CALL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EndOfImage</a:t>
            </a:r>
            <a:endParaRPr lang="fr-FR" sz="1000" dirty="0">
              <a:latin typeface="Lucida Console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JSR     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FlushLine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       repeat(@</a:t>
            </a:r>
            <a:r>
              <a:rPr lang="en-US" sz="1000" dirty="0" err="1">
                <a:latin typeface="Lucida Console"/>
                <a:ea typeface="ＭＳ 明朝"/>
                <a:cs typeface="Times New Roman"/>
              </a:rPr>
              <a:t>PostRows</a:t>
            </a:r>
            <a:r>
              <a:rPr lang="en-US" sz="1000" dirty="0">
                <a:latin typeface="Lucida Console"/>
                <a:ea typeface="ＭＳ 明朝"/>
                <a:cs typeface="Times New Roman"/>
              </a:rPr>
              <a:t>)</a:t>
            </a:r>
            <a:endParaRPr lang="fr-FR" sz="1000" dirty="0">
              <a:latin typeface="Lucida Console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Lucida Console"/>
                <a:ea typeface="ＭＳ 明朝"/>
                <a:cs typeface="Times New Roman"/>
              </a:rPr>
              <a:t>    </a:t>
            </a:r>
            <a:r>
              <a:rPr lang="en-US" sz="1000" dirty="0" smtClean="0">
                <a:latin typeface="Lucida Console"/>
                <a:ea typeface="ＭＳ 明朝"/>
                <a:cs typeface="Times New Roman"/>
              </a:rPr>
              <a:t>RTS</a:t>
            </a:r>
            <a:endParaRPr lang="fr-FR" sz="1000" dirty="0">
              <a:effectLst/>
              <a:latin typeface="Lucida Console"/>
              <a:ea typeface="ＭＳ 明朝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457343"/>
            <a:ext cx="450937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[functions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]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 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ReadPixel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:  # Single pixel read 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clocks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:        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RG, S1, S2, S3, CL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,RST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, RD, RU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,TRG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slices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: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TimeS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1,  0,  1,  0,  0,  0,  0,  0,  1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BufferS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1,  0,  1,  1,  0,  1,  0,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BufferS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0,  0,  1,  0,  1,  0,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220 ns 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0,  0,  1,  1,  1,  0,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ISO1   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0,  0,  1,  0,  0,  0,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RampTime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0,  0,  1,  0,  0,  1,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BufferS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1,  0,  1,  0,  0,  0,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ISO2   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1,  0,  0,  0,  0,  0,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RampTime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1,  0,  0,  0,  0,  0,  1,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   </a:t>
            </a:r>
            <a:r>
              <a:rPr lang="en-US" sz="1000" b="1" spc="150" dirty="0" err="1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BufferS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= 0,  1,  1,  0,  0,  0,  0,  0,  0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     </a:t>
            </a:r>
            <a:r>
              <a:rPr lang="en-US" sz="1000" b="1" spc="150" dirty="0" smtClean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constants</a:t>
            </a:r>
            <a:r>
              <a:rPr lang="en-US" sz="1000" b="1" spc="150" dirty="0">
                <a:ln w="11430"/>
                <a:solidFill>
                  <a:schemeClr val="tx1"/>
                </a:solidFill>
                <a:latin typeface="Lucida Console"/>
                <a:cs typeface="Lucida Console"/>
              </a:rPr>
              <a:t>:     P2=1, P3=1</a:t>
            </a:r>
            <a:endParaRPr lang="fr-FR" sz="1000" b="1" spc="150" dirty="0">
              <a:ln w="11430"/>
              <a:solidFill>
                <a:schemeClr val="tx1"/>
              </a:solidFill>
              <a:latin typeface="Lucida Console"/>
              <a:cs typeface="Lucida Console"/>
            </a:endParaRPr>
          </a:p>
        </p:txBody>
      </p:sp>
      <p:pic>
        <p:nvPicPr>
          <p:cNvPr id="3" name="Image 2" descr="linearity-special-sequence-2017061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41"/>
          <a:stretch/>
        </p:blipFill>
        <p:spPr>
          <a:xfrm>
            <a:off x="5771539" y="1001975"/>
            <a:ext cx="3349157" cy="32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scanplot-01-rtm2-scan-bias_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5" t="2831" r="12076"/>
          <a:stretch/>
        </p:blipFill>
        <p:spPr>
          <a:xfrm>
            <a:off x="795421" y="4193240"/>
            <a:ext cx="4395591" cy="2617115"/>
          </a:xfrm>
          <a:prstGeom prst="rect">
            <a:avLst/>
          </a:prstGeom>
        </p:spPr>
      </p:pic>
      <p:pic>
        <p:nvPicPr>
          <p:cNvPr id="33" name="Image 32" descr="scanplot-01-rtm2-scan-tm-bias_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" r="11348"/>
          <a:stretch/>
        </p:blipFill>
        <p:spPr>
          <a:xfrm>
            <a:off x="4592324" y="4114532"/>
            <a:ext cx="4551676" cy="27211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CCD readout: REB video chain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6758" y="2461917"/>
            <a:ext cx="8811502" cy="17786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ASPIC: Analog </a:t>
            </a:r>
            <a:r>
              <a:rPr lang="en-US" sz="2000" dirty="0"/>
              <a:t>S</a:t>
            </a:r>
            <a:r>
              <a:rPr lang="en-US" sz="2000" dirty="0" smtClean="0"/>
              <a:t>ignal Processing IC: amplification (x1.9), differential signal, and Dual Slope Integration</a:t>
            </a:r>
          </a:p>
          <a:p>
            <a:r>
              <a:rPr lang="en-US" sz="2000" dirty="0" smtClean="0"/>
              <a:t>“Transparent Mode” </a:t>
            </a:r>
            <a:r>
              <a:rPr lang="en-US" sz="2000" dirty="0"/>
              <a:t>bypasses the integrator stage: the ASPIC output becomes a replica of the CCD </a:t>
            </a:r>
            <a:r>
              <a:rPr lang="en-US" sz="2000" dirty="0" smtClean="0"/>
              <a:t>output</a:t>
            </a:r>
          </a:p>
          <a:p>
            <a:r>
              <a:rPr lang="en-US" sz="2000" dirty="0" smtClean="0"/>
              <a:t>Acquired through the video pipeline, with 18-bit resolution and low noise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378869" y="6539515"/>
            <a:ext cx="733864" cy="274320"/>
          </a:xfrm>
        </p:spPr>
        <p:txBody>
          <a:bodyPr/>
          <a:lstStyle/>
          <a:p>
            <a:fld id="{9B5C1232-3B04-8546-B876-99E7475CE07D}" type="slidenum">
              <a:rPr lang="fr-FR" smtClean="0"/>
              <a:t>4</a:t>
            </a:fld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1125932" y="1082865"/>
            <a:ext cx="6755375" cy="1303368"/>
            <a:chOff x="1449021" y="1082865"/>
            <a:chExt cx="6755375" cy="1303368"/>
          </a:xfrm>
        </p:grpSpPr>
        <p:sp>
          <p:nvSpPr>
            <p:cNvPr id="9" name="Rectangle 8"/>
            <p:cNvSpPr/>
            <p:nvPr/>
          </p:nvSpPr>
          <p:spPr>
            <a:xfrm>
              <a:off x="7261046" y="1469203"/>
              <a:ext cx="943350" cy="91703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18-bit ADC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9021" y="1368944"/>
              <a:ext cx="943350" cy="8020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64470" y="1183151"/>
              <a:ext cx="727945" cy="3119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OD</a:t>
              </a:r>
            </a:p>
          </p:txBody>
        </p:sp>
        <p:cxnSp>
          <p:nvCxnSpPr>
            <p:cNvPr id="13" name="Connecteur droit avec flèche 12"/>
            <p:cNvCxnSpPr>
              <a:stCxn id="11" idx="1"/>
            </p:cNvCxnSpPr>
            <p:nvPr/>
          </p:nvCxnSpPr>
          <p:spPr>
            <a:xfrm flipH="1">
              <a:off x="2392371" y="1339110"/>
              <a:ext cx="672099" cy="0"/>
            </a:xfrm>
            <a:prstGeom prst="straightConnector1">
              <a:avLst/>
            </a:prstGeom>
            <a:ln>
              <a:solidFill>
                <a:srgbClr val="665705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196829" y="1082865"/>
              <a:ext cx="1938540" cy="12699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ASPIC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4297110" y="1597289"/>
              <a:ext cx="768681" cy="657298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isocèle 15"/>
            <p:cNvSpPr/>
            <p:nvPr/>
          </p:nvSpPr>
          <p:spPr>
            <a:xfrm rot="5400000">
              <a:off x="6413722" y="1666980"/>
              <a:ext cx="635000" cy="523605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639777" y="1915236"/>
              <a:ext cx="724164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5" idx="1"/>
            </p:cNvCxnSpPr>
            <p:nvPr/>
          </p:nvCxnSpPr>
          <p:spPr>
            <a:xfrm>
              <a:off x="4681451" y="1733768"/>
              <a:ext cx="607198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V="1">
              <a:off x="5669236" y="1699555"/>
              <a:ext cx="800183" cy="464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31" idx="5"/>
            </p:cNvCxnSpPr>
            <p:nvPr/>
          </p:nvCxnSpPr>
          <p:spPr>
            <a:xfrm>
              <a:off x="5669236" y="2116084"/>
              <a:ext cx="800183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6783876" y="1766395"/>
              <a:ext cx="477170" cy="464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6783876" y="2078312"/>
              <a:ext cx="477170" cy="14698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riangle isocèle 30"/>
            <p:cNvSpPr/>
            <p:nvPr/>
          </p:nvSpPr>
          <p:spPr>
            <a:xfrm rot="5400000">
              <a:off x="5284896" y="1554466"/>
              <a:ext cx="768681" cy="738895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avec flèche 34"/>
            <p:cNvCxnSpPr>
              <a:stCxn id="15" idx="5"/>
            </p:cNvCxnSpPr>
            <p:nvPr/>
          </p:nvCxnSpPr>
          <p:spPr>
            <a:xfrm>
              <a:off x="4681451" y="2118109"/>
              <a:ext cx="618338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4363941" y="1685546"/>
              <a:ext cx="345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340601" y="1677739"/>
              <a:ext cx="34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∫</a:t>
              </a:r>
              <a:endParaRPr lang="en-US" dirty="0"/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flipV="1">
              <a:off x="2392371" y="1907682"/>
              <a:ext cx="672099" cy="4024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Ellipse 58"/>
            <p:cNvSpPr/>
            <p:nvPr/>
          </p:nvSpPr>
          <p:spPr>
            <a:xfrm>
              <a:off x="3060444" y="1627610"/>
              <a:ext cx="579333" cy="5752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56934" y="1716756"/>
              <a:ext cx="42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||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56758" y="4115260"/>
            <a:ext cx="738664" cy="26616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Note: ADU value increases when OS voltage decreases 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591582" y="4360719"/>
            <a:ext cx="215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mode: dual slope integration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5299789" y="4449838"/>
            <a:ext cx="151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transparent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8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mbinedscop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0" t="4171"/>
          <a:stretch/>
        </p:blipFill>
        <p:spPr>
          <a:xfrm>
            <a:off x="0" y="1780537"/>
            <a:ext cx="8231128" cy="507746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E804"/>
                </a:solidFill>
              </a:rPr>
              <a:t>P</a:t>
            </a:r>
            <a:r>
              <a:rPr lang="en-US" dirty="0" smtClean="0">
                <a:solidFill>
                  <a:srgbClr val="FFE804"/>
                </a:solidFill>
              </a:rPr>
              <a:t>ixel scan and clocks: Transparent Mode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98165" y="1134206"/>
            <a:ext cx="142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Raw OS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Integrated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Accolade fermante 8"/>
          <p:cNvSpPr/>
          <p:nvPr/>
        </p:nvSpPr>
        <p:spPr>
          <a:xfrm>
            <a:off x="7767652" y="2710313"/>
            <a:ext cx="306170" cy="1859797"/>
          </a:xfrm>
          <a:prstGeom prst="rightBrac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colade fermante 9"/>
          <p:cNvSpPr/>
          <p:nvPr/>
        </p:nvSpPr>
        <p:spPr>
          <a:xfrm>
            <a:off x="7767652" y="4648105"/>
            <a:ext cx="306170" cy="1859797"/>
          </a:xfrm>
          <a:prstGeom prst="rightBrac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8073822" y="3248943"/>
            <a:ext cx="89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ASPIC signals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625906" y="2248648"/>
            <a:ext cx="134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trigger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8073822" y="5057016"/>
            <a:ext cx="89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 serial clocks</a:t>
            </a:r>
            <a:endParaRPr lang="en-US" dirty="0"/>
          </a:p>
        </p:txBody>
      </p:sp>
      <p:sp>
        <p:nvSpPr>
          <p:cNvPr id="52" name="ZoneTexte 51"/>
          <p:cNvSpPr txBox="1"/>
          <p:nvPr/>
        </p:nvSpPr>
        <p:spPr>
          <a:xfrm>
            <a:off x="5939874" y="5052309"/>
            <a:ext cx="430887" cy="1069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CCD Reset </a:t>
            </a:r>
            <a:endParaRPr lang="en-US" sz="1600" dirty="0"/>
          </a:p>
        </p:txBody>
      </p:sp>
      <p:sp>
        <p:nvSpPr>
          <p:cNvPr id="53" name="ZoneTexte 52"/>
          <p:cNvSpPr txBox="1"/>
          <p:nvPr/>
        </p:nvSpPr>
        <p:spPr>
          <a:xfrm>
            <a:off x="1841144" y="4974329"/>
            <a:ext cx="430887" cy="12322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ASPIC clamp</a:t>
            </a:r>
            <a:endParaRPr lang="en-US" sz="1600" dirty="0"/>
          </a:p>
        </p:txBody>
      </p:sp>
      <p:sp>
        <p:nvSpPr>
          <p:cNvPr id="54" name="ZoneTexte 53"/>
          <p:cNvSpPr txBox="1"/>
          <p:nvPr/>
        </p:nvSpPr>
        <p:spPr>
          <a:xfrm>
            <a:off x="2887618" y="2192948"/>
            <a:ext cx="430887" cy="2236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aseline level</a:t>
            </a:r>
            <a:endParaRPr lang="en-US" sz="1600" dirty="0"/>
          </a:p>
        </p:txBody>
      </p:sp>
      <p:sp>
        <p:nvSpPr>
          <p:cNvPr id="55" name="ZoneTexte 54"/>
          <p:cNvSpPr txBox="1"/>
          <p:nvPr/>
        </p:nvSpPr>
        <p:spPr>
          <a:xfrm>
            <a:off x="4522515" y="2192948"/>
            <a:ext cx="430887" cy="12322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Pixel content</a:t>
            </a:r>
            <a:endParaRPr lang="en-US" sz="1600" dirty="0"/>
          </a:p>
        </p:txBody>
      </p:sp>
      <p:sp>
        <p:nvSpPr>
          <p:cNvPr id="56" name="ZoneTexte 55"/>
          <p:cNvSpPr txBox="1"/>
          <p:nvPr/>
        </p:nvSpPr>
        <p:spPr>
          <a:xfrm>
            <a:off x="1282274" y="5074091"/>
            <a:ext cx="430887" cy="1069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CCD Reset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44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combinedscop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0" t="4171"/>
          <a:stretch/>
        </p:blipFill>
        <p:spPr>
          <a:xfrm>
            <a:off x="0" y="1780537"/>
            <a:ext cx="8231128" cy="507746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E804"/>
                </a:solidFill>
              </a:rPr>
              <a:t>P</a:t>
            </a:r>
            <a:r>
              <a:rPr lang="en-US" dirty="0" smtClean="0">
                <a:solidFill>
                  <a:srgbClr val="FFE804"/>
                </a:solidFill>
              </a:rPr>
              <a:t>ixel scan and clocks: Dual Slope Integration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98165" y="1134206"/>
            <a:ext cx="142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Raw OS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Integrated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Accolade fermante 8"/>
          <p:cNvSpPr/>
          <p:nvPr/>
        </p:nvSpPr>
        <p:spPr>
          <a:xfrm>
            <a:off x="7767652" y="2710313"/>
            <a:ext cx="306170" cy="1859797"/>
          </a:xfrm>
          <a:prstGeom prst="rightBrac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colade fermante 9"/>
          <p:cNvSpPr/>
          <p:nvPr/>
        </p:nvSpPr>
        <p:spPr>
          <a:xfrm>
            <a:off x="7767652" y="4648105"/>
            <a:ext cx="306170" cy="1859797"/>
          </a:xfrm>
          <a:prstGeom prst="rightBrac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8073822" y="3248943"/>
            <a:ext cx="89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ASPIC signals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625906" y="2248648"/>
            <a:ext cx="134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trigger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8073822" y="5057016"/>
            <a:ext cx="89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 serial clocks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228356" y="2248648"/>
            <a:ext cx="430887" cy="20198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ASPIC integrator reset </a:t>
            </a:r>
            <a:endParaRPr lang="en-US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825915" y="3363411"/>
            <a:ext cx="430887" cy="17793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ASPIC Ramp Down</a:t>
            </a:r>
            <a:endParaRPr lang="en-US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445780" y="2559429"/>
            <a:ext cx="430887" cy="16023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ASPIC Ramp Up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937438" y="2286783"/>
            <a:ext cx="430887" cy="19972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ASPIC integrator reset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312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Deployment in prototype test stands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7</a:t>
            </a:fld>
            <a:endParaRPr lang="fr-FR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" y="3707339"/>
            <a:ext cx="4630270" cy="27432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35" y="3744972"/>
            <a:ext cx="4580965" cy="2743200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922756" y="638620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Channels with passive cable</a:t>
            </a:r>
            <a:endParaRPr lang="en-US" dirty="0"/>
          </a:p>
        </p:txBody>
      </p:sp>
      <p:sp>
        <p:nvSpPr>
          <p:cNvPr id="12" name="TextBox 5"/>
          <p:cNvSpPr txBox="1"/>
          <p:nvPr/>
        </p:nvSpPr>
        <p:spPr>
          <a:xfrm>
            <a:off x="5393668" y="6381987"/>
            <a:ext cx="26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Channels with active cable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811" y="3011310"/>
            <a:ext cx="9032285" cy="99680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Early adjustments on readout sequences with prototype LSST electronics</a:t>
            </a:r>
          </a:p>
          <a:p>
            <a:r>
              <a:rPr lang="en-US" sz="2200" dirty="0" smtClean="0"/>
              <a:t>Evaluation of the “active flex cable” solution for ITL sensors</a:t>
            </a:r>
          </a:p>
        </p:txBody>
      </p:sp>
      <p:pic>
        <p:nvPicPr>
          <p:cNvPr id="6" name="Image 5" descr="REB3CCDs - 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481" y="978618"/>
            <a:ext cx="4477615" cy="2032692"/>
          </a:xfrm>
          <a:prstGeom prst="rect">
            <a:avLst/>
          </a:prstGeom>
        </p:spPr>
      </p:pic>
      <p:pic>
        <p:nvPicPr>
          <p:cNvPr id="14" name="Image 13" descr="IMG_059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1" y="978618"/>
            <a:ext cx="4374590" cy="20326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39235" y="2641978"/>
            <a:ext cx="191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3-CCD ROAR (BNL)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536859" y="2641978"/>
            <a:ext cx="191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-CCD ROAR (BNL)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4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Diagnostic on Engineering Test Unit #2 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4436" y="924507"/>
            <a:ext cx="7353079" cy="18357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Issues with excess noise and very high bias levels</a:t>
            </a:r>
          </a:p>
          <a:p>
            <a:r>
              <a:rPr lang="en-US" sz="2200" dirty="0" smtClean="0"/>
              <a:t>Original readout sequence: similar to CCD test stands</a:t>
            </a:r>
          </a:p>
          <a:p>
            <a:r>
              <a:rPr lang="en-US" sz="2200" dirty="0" smtClean="0"/>
              <a:t>Scan mode showed origin of bias: very strong crosstalk from serial clocks (quantified with “single-clock” scans)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 descr="etu2-scanTM-allchan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8" t="7158" r="7820" b="6401"/>
          <a:stretch/>
        </p:blipFill>
        <p:spPr>
          <a:xfrm>
            <a:off x="824437" y="2401951"/>
            <a:ext cx="7201464" cy="44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3895" y="274638"/>
            <a:ext cx="8609263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ETU2 with modified sequence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3169" y="4390360"/>
            <a:ext cx="4584860" cy="244375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Moved serial clock to have </a:t>
            </a:r>
            <a:r>
              <a:rPr lang="en-US" sz="2200" dirty="0"/>
              <a:t>clock </a:t>
            </a:r>
            <a:r>
              <a:rPr lang="en-US" sz="2200" dirty="0" smtClean="0"/>
              <a:t>crosstalks neutralize each other</a:t>
            </a:r>
          </a:p>
          <a:p>
            <a:r>
              <a:rPr lang="en-US" sz="2200" dirty="0" smtClean="0"/>
              <a:t>Lowered biases and spread of values</a:t>
            </a:r>
          </a:p>
          <a:p>
            <a:r>
              <a:rPr lang="en-US" sz="2200" dirty="0" smtClean="0"/>
              <a:t>Brought noise in line with expectations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 descr="etu2-scanTM-allchans-mod3-dar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69" y="903602"/>
            <a:ext cx="8177480" cy="3385257"/>
          </a:xfrm>
          <a:prstGeom prst="rect">
            <a:avLst/>
          </a:prstGeom>
        </p:spPr>
      </p:pic>
      <p:pic>
        <p:nvPicPr>
          <p:cNvPr id="7" name="Image 6" descr="offset_comparison_run4728_run47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251" y="4300000"/>
            <a:ext cx="3270431" cy="25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NJconf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BNJconf.thmx</Template>
  <TotalTime>6491</TotalTime>
  <Words>846</Words>
  <Application>Microsoft Macintosh PowerPoint</Application>
  <PresentationFormat>Présentation à l'écran (4:3)</PresentationFormat>
  <Paragraphs>153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BNJconf</vt:lpstr>
      <vt:lpstr>Diagnostic tools and  CCD readout optimization  in the first rafts of LSST</vt:lpstr>
      <vt:lpstr>Monitoring and diagnostic challenges </vt:lpstr>
      <vt:lpstr>CCD readout: FPGA sequencer</vt:lpstr>
      <vt:lpstr>CCD readout: REB video chain</vt:lpstr>
      <vt:lpstr>Pixel scan and clocks: Transparent Mode</vt:lpstr>
      <vt:lpstr>Pixel scan and clocks: Dual Slope Integration</vt:lpstr>
      <vt:lpstr>Deployment in prototype test stands</vt:lpstr>
      <vt:lpstr>Diagnostic on Engineering Test Unit #2 </vt:lpstr>
      <vt:lpstr>ETU2 with modified sequence</vt:lpstr>
      <vt:lpstr>Raft Tower Module #1: the road to 2s</vt:lpstr>
      <vt:lpstr>Raft Tower Module #2</vt:lpstr>
      <vt:lpstr>Super-scan</vt:lpstr>
      <vt:lpstr>Serial transfer: high flux</vt:lpstr>
      <vt:lpstr>Study of the “bias drift”</vt:lpstr>
      <vt:lpstr>Injecting the CCD reset level</vt:lpstr>
      <vt:lpstr>Présentation PowerPoint</vt:lpstr>
    </vt:vector>
  </TitlesOfParts>
  <Manager/>
  <Company>LPNHE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SDW2017 readout and diagnostic</dc:title>
  <dc:subject/>
  <dc:creator>Claire Juramy</dc:creator>
  <cp:keywords/>
  <dc:description/>
  <cp:lastModifiedBy>Claire Juramy</cp:lastModifiedBy>
  <cp:revision>362</cp:revision>
  <dcterms:created xsi:type="dcterms:W3CDTF">2012-10-19T08:21:57Z</dcterms:created>
  <dcterms:modified xsi:type="dcterms:W3CDTF">2017-09-28T20:41:24Z</dcterms:modified>
  <cp:category/>
</cp:coreProperties>
</file>