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0" r:id="rId3"/>
    <p:sldId id="284" r:id="rId4"/>
    <p:sldId id="297" r:id="rId5"/>
    <p:sldId id="261" r:id="rId6"/>
    <p:sldId id="262" r:id="rId7"/>
    <p:sldId id="263" r:id="rId8"/>
    <p:sldId id="264" r:id="rId9"/>
    <p:sldId id="265" r:id="rId10"/>
    <p:sldId id="298" r:id="rId11"/>
    <p:sldId id="267" r:id="rId12"/>
    <p:sldId id="268" r:id="rId13"/>
    <p:sldId id="269" r:id="rId14"/>
    <p:sldId id="288" r:id="rId15"/>
    <p:sldId id="285" r:id="rId16"/>
    <p:sldId id="272" r:id="rId17"/>
    <p:sldId id="273" r:id="rId18"/>
    <p:sldId id="286" r:id="rId19"/>
    <p:sldId id="291" r:id="rId20"/>
    <p:sldId id="293" r:id="rId21"/>
    <p:sldId id="294" r:id="rId22"/>
    <p:sldId id="292" r:id="rId23"/>
    <p:sldId id="274" r:id="rId24"/>
    <p:sldId id="295" r:id="rId25"/>
    <p:sldId id="275" r:id="rId26"/>
    <p:sldId id="276" r:id="rId27"/>
    <p:sldId id="282" r:id="rId28"/>
    <p:sldId id="277" r:id="rId29"/>
    <p:sldId id="278" r:id="rId30"/>
    <p:sldId id="296" r:id="rId31"/>
    <p:sldId id="279" r:id="rId32"/>
    <p:sldId id="289" r:id="rId33"/>
    <p:sldId id="280" r:id="rId34"/>
    <p:sldId id="290" r:id="rId35"/>
    <p:sldId id="283" r:id="rId36"/>
    <p:sldId id="287" r:id="rId37"/>
    <p:sldId id="300" r:id="rId38"/>
    <p:sldId id="299" r:id="rId39"/>
    <p:sldId id="271" r:id="rId40"/>
    <p:sldId id="270" r:id="rId41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BFF"/>
    <a:srgbClr val="FF3300"/>
    <a:srgbClr val="FF8B4C"/>
    <a:srgbClr val="4F4FFF"/>
    <a:srgbClr val="BFBFBF"/>
    <a:srgbClr val="BCBCBC"/>
    <a:srgbClr val="B2B2B2"/>
    <a:srgbClr val="AAA99F"/>
    <a:srgbClr val="00A8E2"/>
    <a:srgbClr val="767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03" autoAdjust="0"/>
    <p:restoredTop sz="94660"/>
  </p:normalViewPr>
  <p:slideViewPr>
    <p:cSldViewPr snapToGrid="0">
      <p:cViewPr>
        <p:scale>
          <a:sx n="110" d="100"/>
          <a:sy n="110" d="100"/>
        </p:scale>
        <p:origin x="224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436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D1CD4C4F-B966-764B-ADBC-1347C1CDE7D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8963658-1EB2-3045-AD37-F78883DD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82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26808F6-F5D2-490C-B44A-468038B755BA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0FE9AA5-BBD6-4A6E-A621-9E5DADB20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058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AA99F"/>
                </a:solidFill>
              </a:defRPr>
            </a:lvl1pPr>
          </a:lstStyle>
          <a:p>
            <a:r>
              <a:rPr lang="en-US" dirty="0" smtClean="0"/>
              <a:t>Timothee Greffe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73825" y="-65719"/>
            <a:ext cx="396116" cy="365125"/>
          </a:xfrm>
        </p:spPr>
        <p:txBody>
          <a:bodyPr/>
          <a:lstStyle/>
          <a:p>
            <a:fld id="{D6C291E0-6990-45B0-801E-8025551EDC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78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29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5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67001" y="-63593"/>
            <a:ext cx="396116" cy="365125"/>
          </a:xfrm>
        </p:spPr>
        <p:txBody>
          <a:bodyPr/>
          <a:lstStyle/>
          <a:p>
            <a:r>
              <a:rPr lang="en-US" dirty="0" smtClean="0"/>
              <a:t> </a:t>
            </a:r>
            <a:fld id="{D6C291E0-6990-45B0-801E-8025551EDCE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 flipV="1">
            <a:off x="-11063" y="1120664"/>
            <a:ext cx="12192000" cy="25148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74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4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 flipV="1">
            <a:off x="-11063" y="1120664"/>
            <a:ext cx="12192000" cy="25148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77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 flipV="1">
            <a:off x="-11063" y="1120664"/>
            <a:ext cx="12192000" cy="25148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280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H="1" flipV="1">
            <a:off x="-11063" y="1120664"/>
            <a:ext cx="12192000" cy="25148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36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5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6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0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660" y="452694"/>
            <a:ext cx="10515600" cy="691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71856"/>
            <a:ext cx="10515600" cy="460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8169" y="131805"/>
            <a:ext cx="844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AA99F"/>
                </a:solidFill>
              </a:defRPr>
            </a:lvl1pPr>
          </a:lstStyle>
          <a:p>
            <a:r>
              <a:rPr lang="en-US" smtClean="0"/>
              <a:t>2017-09-27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37222" y="131805"/>
            <a:ext cx="1873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Timothee</a:t>
            </a:r>
            <a:r>
              <a:rPr lang="en-US" dirty="0" smtClean="0"/>
              <a:t> </a:t>
            </a:r>
            <a:r>
              <a:rPr lang="en-US" dirty="0" err="1" smtClean="0"/>
              <a:t>Greffe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-66706"/>
            <a:ext cx="820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A99F"/>
                </a:solidFill>
              </a:defRPr>
            </a:lvl1pPr>
          </a:lstStyle>
          <a:p>
            <a:fld id="{D6C291E0-6990-45B0-801E-8025551EDC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127" y="-49514"/>
            <a:ext cx="1442115" cy="61918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938777" y="-22642"/>
            <a:ext cx="12827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6777B"/>
                </a:solidFill>
              </a:rPr>
              <a:t>Flat Field Forensics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812" y="6536458"/>
            <a:ext cx="27918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AAA99F"/>
                </a:solidFill>
              </a:rPr>
              <a:t>Scientific Detector Workshop 2017 –</a:t>
            </a:r>
            <a:r>
              <a:rPr lang="en-US" sz="1200" baseline="0" dirty="0" smtClean="0">
                <a:solidFill>
                  <a:srgbClr val="AAA99F"/>
                </a:solidFill>
              </a:rPr>
              <a:t> </a:t>
            </a:r>
            <a:r>
              <a:rPr lang="en-US" sz="1200" dirty="0" smtClean="0">
                <a:solidFill>
                  <a:srgbClr val="AAA99F"/>
                </a:solidFill>
              </a:rPr>
              <a:t>Baltimore</a:t>
            </a:r>
          </a:p>
        </p:txBody>
      </p:sp>
    </p:spTree>
    <p:extLst>
      <p:ext uri="{BB962C8B-B14F-4D97-AF65-F5344CB8AC3E}">
        <p14:creationId xmlns:p14="http://schemas.microsoft.com/office/powerpoint/2010/main" val="337733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A8E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4" Type="http://schemas.openxmlformats.org/officeDocument/2006/relationships/image" Target="../media/image130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.w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Flat Field Forensics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613" y="4276579"/>
            <a:ext cx="9144000" cy="1378635"/>
          </a:xfrm>
        </p:spPr>
        <p:txBody>
          <a:bodyPr>
            <a:normAutofit/>
          </a:bodyPr>
          <a:lstStyle/>
          <a:p>
            <a:r>
              <a:rPr lang="en-US" dirty="0" smtClean="0"/>
              <a:t>Timothee Greffe</a:t>
            </a:r>
          </a:p>
          <a:p>
            <a:endParaRPr lang="en-US" dirty="0" smtClean="0"/>
          </a:p>
          <a:p>
            <a:r>
              <a:rPr lang="en-US" sz="1800" dirty="0" smtClean="0"/>
              <a:t>28 of September. 2017</a:t>
            </a: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2" y="2145138"/>
            <a:ext cx="6210195" cy="3342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Cross-Correlation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660" y="1218826"/>
            <a:ext cx="7985135" cy="7238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Cross correlation frame to frame is computed to spot the drift </a:t>
            </a:r>
          </a:p>
          <a:p>
            <a:pPr lvl="1"/>
            <a:r>
              <a:rPr lang="en-US" dirty="0" smtClean="0"/>
              <a:t>It relies on the FPN on the Image Area.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19636" y="2980439"/>
            <a:ext cx="281963" cy="395374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e 7"/>
          <p:cNvSpPr/>
          <p:nvPr/>
        </p:nvSpPr>
        <p:spPr>
          <a:xfrm rot="3204126">
            <a:off x="3822232" y="2529240"/>
            <a:ext cx="172500" cy="602100"/>
          </a:xfrm>
          <a:prstGeom prst="rightBrac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13860000">
            <a:off x="1727368" y="2526521"/>
            <a:ext cx="163719" cy="2925400"/>
          </a:xfrm>
          <a:prstGeom prst="rightBrac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12" idx="2"/>
          </p:cNvCxnSpPr>
          <p:nvPr/>
        </p:nvCxnSpPr>
        <p:spPr>
          <a:xfrm>
            <a:off x="1316152" y="3429983"/>
            <a:ext cx="228356" cy="64843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46" y="2109248"/>
            <a:ext cx="1427611" cy="132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837" y="3428189"/>
            <a:ext cx="1589859" cy="12381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1841499" y="4478401"/>
            <a:ext cx="8875" cy="84134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3871" y="5357501"/>
            <a:ext cx="21730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Reference level for Cross-Correlation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86848" y="6047534"/>
            <a:ext cx="555673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There is indeed a drift of the whole image area during the “Downing Dip”</a:t>
            </a:r>
            <a:endParaRPr lang="en-US" sz="16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563" y="2250634"/>
            <a:ext cx="6045260" cy="330585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1676730" y="4100435"/>
            <a:ext cx="244819" cy="24615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39531" y="3063262"/>
            <a:ext cx="5368413" cy="1323439"/>
          </a:xfrm>
          <a:prstGeom prst="rect">
            <a:avLst/>
          </a:prstGeom>
          <a:ln w="76200">
            <a:solidFill>
              <a:srgbClr val="FF8B4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But HOW is this happening?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15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2830498" y="2853334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30498" y="3264679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53577"/>
              </p:ext>
            </p:extLst>
          </p:nvPr>
        </p:nvGraphicFramePr>
        <p:xfrm>
          <a:off x="3049223" y="1556144"/>
          <a:ext cx="8127999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xmlns="" val="196895434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535745723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67154538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6461749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89036965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8502793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17834279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47076874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31409123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TGD</a:t>
                      </a:r>
                      <a:endParaRPr lang="en-US" sz="80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IPHI4</a:t>
                      </a:r>
                      <a:endParaRPr lang="en-US" sz="8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  <a:endParaRPr lang="en-US" sz="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IPHI4</a:t>
                      </a:r>
                      <a:endParaRPr lang="en-US" sz="8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9488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306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07933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443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39353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4688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3144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91707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0001905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04279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3890767"/>
                  </a:ext>
                </a:extLst>
              </a:tr>
              <a:tr h="205492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76584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5926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8113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077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165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84328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9475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0685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40916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2823966" y="3161817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22039" y="2724749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22039" y="2291787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969316" y="1227789"/>
            <a:ext cx="2651403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Mechanism: How it should work.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56636" y="1809212"/>
            <a:ext cx="530678" cy="39323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67220" y="1465216"/>
            <a:ext cx="0" cy="444905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2451" y="590576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1389761" y="3671325"/>
            <a:ext cx="151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Serial Register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857362" y="3674473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856398" y="4090880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56398" y="4507287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18151" y="1166315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1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7585154" y="1234578"/>
            <a:ext cx="2651403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533989" y="117310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2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823964" y="3601654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14314" y="4054997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804665" y="4496767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818167" y="4938540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831667" y="5380309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691" y="1347547"/>
            <a:ext cx="140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Transfer Gate and IPHI1 </a:t>
            </a:r>
            <a:r>
              <a:rPr lang="en-US" smtClean="0"/>
              <a:t>tied together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578608" y="2079699"/>
            <a:ext cx="3288337" cy="3391333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8910856" y="2080474"/>
            <a:ext cx="3288337" cy="3391333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273106" y="2079699"/>
            <a:ext cx="2975759" cy="3055637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63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026 0.06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0026 0.063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0026 0.06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0026 0.063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00026 0.06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0026 0.063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00026 0.063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026 0.063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3" grpId="0" animBg="1"/>
      <p:bldP spid="3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Mechanism: What if the last node is missing?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73807"/>
              </p:ext>
            </p:extLst>
          </p:nvPr>
        </p:nvGraphicFramePr>
        <p:xfrm>
          <a:off x="3049223" y="1556144"/>
          <a:ext cx="8127999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xmlns="" val="196895434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535745723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67154538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6461749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89036965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8502793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17834279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47076874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31409123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TGD</a:t>
                      </a:r>
                      <a:endParaRPr lang="en-US" sz="80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IPHI4</a:t>
                      </a:r>
                      <a:endParaRPr lang="en-US" sz="8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  <a:endParaRPr lang="en-US" sz="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IPHI4</a:t>
                      </a:r>
                      <a:endParaRPr lang="en-US" sz="8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9488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306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07933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443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39353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4688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3144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91707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0001905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04279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3890767"/>
                  </a:ext>
                </a:extLst>
              </a:tr>
              <a:tr h="205492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76584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5926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8113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077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165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84328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9475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0685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40916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5578608" y="2079699"/>
            <a:ext cx="3288337" cy="3391333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910856" y="2080474"/>
            <a:ext cx="3288337" cy="3391333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038600" y="1556144"/>
            <a:ext cx="722299" cy="4072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038600" y="1556144"/>
            <a:ext cx="786973" cy="4072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56636" y="1809212"/>
            <a:ext cx="530678" cy="39323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67220" y="1465216"/>
            <a:ext cx="0" cy="444905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2451" y="590576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2830498" y="2853334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89761" y="3671325"/>
            <a:ext cx="151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Serial Register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830498" y="3264679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857362" y="3674473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56398" y="4090880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856398" y="4507287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73106" y="2079699"/>
            <a:ext cx="2975759" cy="3055637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2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3969316" y="1227789"/>
            <a:ext cx="2651403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918151" y="1166315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1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7585154" y="1234578"/>
            <a:ext cx="2651403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533989" y="117310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7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17" y="606821"/>
            <a:ext cx="10515600" cy="691616"/>
          </a:xfrm>
        </p:spPr>
        <p:txBody>
          <a:bodyPr>
            <a:noAutofit/>
          </a:bodyPr>
          <a:lstStyle/>
          <a:p>
            <a:r>
              <a:rPr lang="en-US" sz="3600" dirty="0" smtClean="0"/>
              <a:t>Mechanism: When the charges are spilling into the serial register?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622402"/>
              </p:ext>
            </p:extLst>
          </p:nvPr>
        </p:nvGraphicFramePr>
        <p:xfrm>
          <a:off x="3333533" y="1571512"/>
          <a:ext cx="7224888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xmlns="" val="196895434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67154538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6461749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89036965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8502793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17834279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47076874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31409123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TGD</a:t>
                      </a:r>
                      <a:endParaRPr lang="en-US" sz="80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  <a:endParaRPr lang="en-US" sz="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IPHI4</a:t>
                      </a:r>
                      <a:endParaRPr lang="en-US" sz="8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9488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306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07933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443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39353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4688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3144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91707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00019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04279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3890767"/>
                  </a:ext>
                </a:extLst>
              </a:tr>
              <a:tr h="205492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76584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5926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8113271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077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165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84328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9475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0685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40916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5670817" y="2056647"/>
            <a:ext cx="2635193" cy="2592193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444753" y="2056647"/>
            <a:ext cx="3302425" cy="3483541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56636" y="1809212"/>
            <a:ext cx="530678" cy="39323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67220" y="1465216"/>
            <a:ext cx="0" cy="444905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42451" y="590576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830498" y="2853334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389761" y="3671325"/>
            <a:ext cx="151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Serial Register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30498" y="3264679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57362" y="3674473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856398" y="4090880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856398" y="4507287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26057" y="254857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9196" y="297252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8001" y="336532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5449" y="376587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4759" y="420487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2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3327400" y="2133600"/>
            <a:ext cx="1727200" cy="1270000"/>
          </a:xfrm>
          <a:custGeom>
            <a:avLst/>
            <a:gdLst>
              <a:gd name="connsiteX0" fmla="*/ 1727200 w 1727200"/>
              <a:gd name="connsiteY0" fmla="*/ 0 h 1270000"/>
              <a:gd name="connsiteX1" fmla="*/ 1257300 w 1727200"/>
              <a:gd name="connsiteY1" fmla="*/ 609600 h 1270000"/>
              <a:gd name="connsiteX2" fmla="*/ 0 w 17272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7200" h="1270000">
                <a:moveTo>
                  <a:pt x="1727200" y="0"/>
                </a:moveTo>
                <a:cubicBezTo>
                  <a:pt x="1636183" y="198966"/>
                  <a:pt x="1545167" y="397933"/>
                  <a:pt x="1257300" y="609600"/>
                </a:cubicBezTo>
                <a:cubicBezTo>
                  <a:pt x="969433" y="821267"/>
                  <a:pt x="228600" y="1149350"/>
                  <a:pt x="0" y="1270000"/>
                </a:cubicBezTo>
              </a:path>
            </a:pathLst>
          </a:custGeom>
          <a:noFill/>
          <a:ln w="76200">
            <a:solidFill>
              <a:srgbClr val="1B1B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289300" y="2146300"/>
            <a:ext cx="4902200" cy="2514600"/>
          </a:xfrm>
          <a:custGeom>
            <a:avLst/>
            <a:gdLst>
              <a:gd name="connsiteX0" fmla="*/ 4902200 w 4902200"/>
              <a:gd name="connsiteY0" fmla="*/ 0 h 2514600"/>
              <a:gd name="connsiteX1" fmla="*/ 3517900 w 4902200"/>
              <a:gd name="connsiteY1" fmla="*/ 1473200 h 2514600"/>
              <a:gd name="connsiteX2" fmla="*/ 2425700 w 4902200"/>
              <a:gd name="connsiteY2" fmla="*/ 2286000 h 2514600"/>
              <a:gd name="connsiteX3" fmla="*/ 0 w 490220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2200" h="2514600">
                <a:moveTo>
                  <a:pt x="4902200" y="0"/>
                </a:moveTo>
                <a:cubicBezTo>
                  <a:pt x="4416425" y="546100"/>
                  <a:pt x="3930650" y="1092200"/>
                  <a:pt x="3517900" y="1473200"/>
                </a:cubicBezTo>
                <a:cubicBezTo>
                  <a:pt x="3105150" y="1854200"/>
                  <a:pt x="3012017" y="2112433"/>
                  <a:pt x="2425700" y="2286000"/>
                </a:cubicBezTo>
                <a:cubicBezTo>
                  <a:pt x="1839383" y="2459567"/>
                  <a:pt x="0" y="2514600"/>
                  <a:pt x="0" y="2514600"/>
                </a:cubicBezTo>
              </a:path>
            </a:pathLst>
          </a:custGeom>
          <a:noFill/>
          <a:ln w="76200">
            <a:solidFill>
              <a:srgbClr val="1B1B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236334" y="1227789"/>
            <a:ext cx="1840375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918151" y="1166315"/>
            <a:ext cx="75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1</a:t>
            </a: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6956386" y="1234578"/>
            <a:ext cx="2736162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73967" y="1171284"/>
            <a:ext cx="94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2</a:t>
            </a:r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2861696" y="2865653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2861696" y="3276998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855164" y="3174136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853237" y="2737068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853237" y="2304106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888560" y="3686792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2887596" y="4103199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887596" y="4519606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855162" y="3613973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845512" y="4067316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835863" y="4509086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849365" y="4950859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862865" y="5392628"/>
            <a:ext cx="8717921" cy="37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00026 0.06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00026 0.063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00026 0.06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0026 0.063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-0.00026 0.063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00026 0.063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00026 0.063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00026 0.063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222" y="1971645"/>
            <a:ext cx="5967403" cy="3164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7" y="1971645"/>
            <a:ext cx="5948244" cy="3164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Mechanism: </a:t>
            </a:r>
            <a:r>
              <a:rPr lang="en-US" dirty="0" smtClean="0"/>
              <a:t>2 cases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7846418" y="1751700"/>
            <a:ext cx="1030147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052513" y="1709993"/>
            <a:ext cx="75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1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9603306" y="1739000"/>
            <a:ext cx="1635299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043493" y="1675706"/>
            <a:ext cx="114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2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1817947" y="1775483"/>
            <a:ext cx="1030147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998642" y="1746476"/>
            <a:ext cx="75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1</a:t>
            </a: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3574030" y="1740758"/>
            <a:ext cx="1635299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014217" y="1677464"/>
            <a:ext cx="114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2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29660" y="5368727"/>
            <a:ext cx="5357682" cy="723812"/>
          </a:xfrm>
        </p:spPr>
        <p:txBody>
          <a:bodyPr>
            <a:normAutofit/>
          </a:bodyPr>
          <a:lstStyle/>
          <a:p>
            <a:r>
              <a:rPr lang="en-US" dirty="0" smtClean="0"/>
              <a:t>Lower light levels: Pixel 1 is read</a:t>
            </a:r>
            <a:endParaRPr lang="en-US" dirty="0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6194018" y="5370975"/>
            <a:ext cx="5357682" cy="1239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Higher light levels: Pixel 2 is read</a:t>
            </a:r>
            <a:br>
              <a:rPr lang="en-US" dirty="0" smtClean="0"/>
            </a:br>
            <a:r>
              <a:rPr lang="en-US" dirty="0" smtClean="0"/>
              <a:t>	=&gt;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931" y="453212"/>
            <a:ext cx="11048138" cy="871858"/>
          </a:xfrm>
        </p:spPr>
        <p:txBody>
          <a:bodyPr>
            <a:normAutofit/>
          </a:bodyPr>
          <a:lstStyle/>
          <a:p>
            <a:r>
              <a:rPr lang="en-US" dirty="0" smtClean="0"/>
              <a:t>Electric field shaping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348803"/>
            <a:ext cx="10876200" cy="82215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Reason why charges are flowing or not for a given level into the serial register is still unexplained.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2210433"/>
            <a:ext cx="10876200" cy="1642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Hypothesis: Charges shape the electric field. 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en-US" dirty="0" smtClean="0"/>
              <a:t>potential wall could appear or disappear at the edge between image area and serial register.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en-US" dirty="0" smtClean="0"/>
              <a:t>Phenomenon with a threshold effect.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6312" y="5597717"/>
            <a:ext cx="97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Serial Register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2674" y="5576139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121134" y="3808166"/>
            <a:ext cx="0" cy="15953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7483" y="510509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062700" y="5597717"/>
            <a:ext cx="97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Transfer Gate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2303227" y="5576139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7884196">
            <a:off x="2859157" y="5804631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Phi 3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3099683" y="5576139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7884196">
            <a:off x="3535017" y="5804630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Phi 2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3775543" y="5576138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7884196">
            <a:off x="4237620" y="5804631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Phi 1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4478146" y="5576139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17884196">
            <a:off x="4920105" y="5804631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Phi 4</a:t>
            </a:r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5160631" y="5576139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/>
          <p:cNvSpPr/>
          <p:nvPr/>
        </p:nvSpPr>
        <p:spPr>
          <a:xfrm>
            <a:off x="1502797" y="3867566"/>
            <a:ext cx="4494854" cy="1406825"/>
          </a:xfrm>
          <a:custGeom>
            <a:avLst/>
            <a:gdLst>
              <a:gd name="connsiteX0" fmla="*/ 0 w 4494854"/>
              <a:gd name="connsiteY0" fmla="*/ 1380295 h 1406825"/>
              <a:gd name="connsiteX1" fmla="*/ 111318 w 4494854"/>
              <a:gd name="connsiteY1" fmla="*/ 1380295 h 1406825"/>
              <a:gd name="connsiteX2" fmla="*/ 230587 w 4494854"/>
              <a:gd name="connsiteY2" fmla="*/ 1380295 h 1406825"/>
              <a:gd name="connsiteX3" fmla="*/ 445273 w 4494854"/>
              <a:gd name="connsiteY3" fmla="*/ 1396197 h 1406825"/>
              <a:gd name="connsiteX4" fmla="*/ 580445 w 4494854"/>
              <a:gd name="connsiteY4" fmla="*/ 1396197 h 1406825"/>
              <a:gd name="connsiteX5" fmla="*/ 691763 w 4494854"/>
              <a:gd name="connsiteY5" fmla="*/ 1261025 h 1406825"/>
              <a:gd name="connsiteX6" fmla="*/ 731520 w 4494854"/>
              <a:gd name="connsiteY6" fmla="*/ 887314 h 1406825"/>
              <a:gd name="connsiteX7" fmla="*/ 787179 w 4494854"/>
              <a:gd name="connsiteY7" fmla="*/ 768044 h 1406825"/>
              <a:gd name="connsiteX8" fmla="*/ 938253 w 4494854"/>
              <a:gd name="connsiteY8" fmla="*/ 855509 h 1406825"/>
              <a:gd name="connsiteX9" fmla="*/ 1065474 w 4494854"/>
              <a:gd name="connsiteY9" fmla="*/ 871411 h 1406825"/>
              <a:gd name="connsiteX10" fmla="*/ 1343770 w 4494854"/>
              <a:gd name="connsiteY10" fmla="*/ 863460 h 1406825"/>
              <a:gd name="connsiteX11" fmla="*/ 1645920 w 4494854"/>
              <a:gd name="connsiteY11" fmla="*/ 895265 h 1406825"/>
              <a:gd name="connsiteX12" fmla="*/ 1932166 w 4494854"/>
              <a:gd name="connsiteY12" fmla="*/ 855509 h 1406825"/>
              <a:gd name="connsiteX13" fmla="*/ 2170706 w 4494854"/>
              <a:gd name="connsiteY13" fmla="*/ 911168 h 1406825"/>
              <a:gd name="connsiteX14" fmla="*/ 2544417 w 4494854"/>
              <a:gd name="connsiteY14" fmla="*/ 887314 h 1406825"/>
              <a:gd name="connsiteX15" fmla="*/ 2870420 w 4494854"/>
              <a:gd name="connsiteY15" fmla="*/ 942973 h 1406825"/>
              <a:gd name="connsiteX16" fmla="*/ 3164619 w 4494854"/>
              <a:gd name="connsiteY16" fmla="*/ 895265 h 1406825"/>
              <a:gd name="connsiteX17" fmla="*/ 3363401 w 4494854"/>
              <a:gd name="connsiteY17" fmla="*/ 974778 h 1406825"/>
              <a:gd name="connsiteX18" fmla="*/ 3593989 w 4494854"/>
              <a:gd name="connsiteY18" fmla="*/ 791898 h 1406825"/>
              <a:gd name="connsiteX19" fmla="*/ 3641697 w 4494854"/>
              <a:gd name="connsiteY19" fmla="*/ 362528 h 1406825"/>
              <a:gd name="connsiteX20" fmla="*/ 3673502 w 4494854"/>
              <a:gd name="connsiteY20" fmla="*/ 84232 h 1406825"/>
              <a:gd name="connsiteX21" fmla="*/ 3959749 w 4494854"/>
              <a:gd name="connsiteY21" fmla="*/ 4719 h 1406825"/>
              <a:gd name="connsiteX22" fmla="*/ 4230093 w 4494854"/>
              <a:gd name="connsiteY22" fmla="*/ 44476 h 1406825"/>
              <a:gd name="connsiteX23" fmla="*/ 4277801 w 4494854"/>
              <a:gd name="connsiteY23" fmla="*/ 330723 h 1406825"/>
              <a:gd name="connsiteX24" fmla="*/ 4309606 w 4494854"/>
              <a:gd name="connsiteY24" fmla="*/ 815752 h 1406825"/>
              <a:gd name="connsiteX25" fmla="*/ 4468633 w 4494854"/>
              <a:gd name="connsiteY25" fmla="*/ 887314 h 1406825"/>
              <a:gd name="connsiteX26" fmla="*/ 4492486 w 4494854"/>
              <a:gd name="connsiteY26" fmla="*/ 919119 h 1406825"/>
              <a:gd name="connsiteX0" fmla="*/ 0 w 4494854"/>
              <a:gd name="connsiteY0" fmla="*/ 1380295 h 1406825"/>
              <a:gd name="connsiteX1" fmla="*/ 111318 w 4494854"/>
              <a:gd name="connsiteY1" fmla="*/ 1380295 h 1406825"/>
              <a:gd name="connsiteX2" fmla="*/ 230587 w 4494854"/>
              <a:gd name="connsiteY2" fmla="*/ 1380295 h 1406825"/>
              <a:gd name="connsiteX3" fmla="*/ 445273 w 4494854"/>
              <a:gd name="connsiteY3" fmla="*/ 1396197 h 1406825"/>
              <a:gd name="connsiteX4" fmla="*/ 580445 w 4494854"/>
              <a:gd name="connsiteY4" fmla="*/ 1396197 h 1406825"/>
              <a:gd name="connsiteX5" fmla="*/ 691763 w 4494854"/>
              <a:gd name="connsiteY5" fmla="*/ 1261025 h 1406825"/>
              <a:gd name="connsiteX6" fmla="*/ 731520 w 4494854"/>
              <a:gd name="connsiteY6" fmla="*/ 887314 h 1406825"/>
              <a:gd name="connsiteX7" fmla="*/ 795130 w 4494854"/>
              <a:gd name="connsiteY7" fmla="*/ 696482 h 1406825"/>
              <a:gd name="connsiteX8" fmla="*/ 938253 w 4494854"/>
              <a:gd name="connsiteY8" fmla="*/ 855509 h 1406825"/>
              <a:gd name="connsiteX9" fmla="*/ 1065474 w 4494854"/>
              <a:gd name="connsiteY9" fmla="*/ 871411 h 1406825"/>
              <a:gd name="connsiteX10" fmla="*/ 1343770 w 4494854"/>
              <a:gd name="connsiteY10" fmla="*/ 863460 h 1406825"/>
              <a:gd name="connsiteX11" fmla="*/ 1645920 w 4494854"/>
              <a:gd name="connsiteY11" fmla="*/ 895265 h 1406825"/>
              <a:gd name="connsiteX12" fmla="*/ 1932166 w 4494854"/>
              <a:gd name="connsiteY12" fmla="*/ 855509 h 1406825"/>
              <a:gd name="connsiteX13" fmla="*/ 2170706 w 4494854"/>
              <a:gd name="connsiteY13" fmla="*/ 911168 h 1406825"/>
              <a:gd name="connsiteX14" fmla="*/ 2544417 w 4494854"/>
              <a:gd name="connsiteY14" fmla="*/ 887314 h 1406825"/>
              <a:gd name="connsiteX15" fmla="*/ 2870420 w 4494854"/>
              <a:gd name="connsiteY15" fmla="*/ 942973 h 1406825"/>
              <a:gd name="connsiteX16" fmla="*/ 3164619 w 4494854"/>
              <a:gd name="connsiteY16" fmla="*/ 895265 h 1406825"/>
              <a:gd name="connsiteX17" fmla="*/ 3363401 w 4494854"/>
              <a:gd name="connsiteY17" fmla="*/ 974778 h 1406825"/>
              <a:gd name="connsiteX18" fmla="*/ 3593989 w 4494854"/>
              <a:gd name="connsiteY18" fmla="*/ 791898 h 1406825"/>
              <a:gd name="connsiteX19" fmla="*/ 3641697 w 4494854"/>
              <a:gd name="connsiteY19" fmla="*/ 362528 h 1406825"/>
              <a:gd name="connsiteX20" fmla="*/ 3673502 w 4494854"/>
              <a:gd name="connsiteY20" fmla="*/ 84232 h 1406825"/>
              <a:gd name="connsiteX21" fmla="*/ 3959749 w 4494854"/>
              <a:gd name="connsiteY21" fmla="*/ 4719 h 1406825"/>
              <a:gd name="connsiteX22" fmla="*/ 4230093 w 4494854"/>
              <a:gd name="connsiteY22" fmla="*/ 44476 h 1406825"/>
              <a:gd name="connsiteX23" fmla="*/ 4277801 w 4494854"/>
              <a:gd name="connsiteY23" fmla="*/ 330723 h 1406825"/>
              <a:gd name="connsiteX24" fmla="*/ 4309606 w 4494854"/>
              <a:gd name="connsiteY24" fmla="*/ 815752 h 1406825"/>
              <a:gd name="connsiteX25" fmla="*/ 4468633 w 4494854"/>
              <a:gd name="connsiteY25" fmla="*/ 887314 h 1406825"/>
              <a:gd name="connsiteX26" fmla="*/ 4492486 w 4494854"/>
              <a:gd name="connsiteY26" fmla="*/ 919119 h 140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94854" h="1406825">
                <a:moveTo>
                  <a:pt x="0" y="1380295"/>
                </a:moveTo>
                <a:lnTo>
                  <a:pt x="111318" y="1380295"/>
                </a:lnTo>
                <a:cubicBezTo>
                  <a:pt x="149749" y="1380295"/>
                  <a:pt x="174928" y="1377645"/>
                  <a:pt x="230587" y="1380295"/>
                </a:cubicBezTo>
                <a:cubicBezTo>
                  <a:pt x="286246" y="1382945"/>
                  <a:pt x="386963" y="1393547"/>
                  <a:pt x="445273" y="1396197"/>
                </a:cubicBezTo>
                <a:cubicBezTo>
                  <a:pt x="503583" y="1398847"/>
                  <a:pt x="539363" y="1418726"/>
                  <a:pt x="580445" y="1396197"/>
                </a:cubicBezTo>
                <a:cubicBezTo>
                  <a:pt x="621527" y="1373668"/>
                  <a:pt x="666584" y="1345839"/>
                  <a:pt x="691763" y="1261025"/>
                </a:cubicBezTo>
                <a:cubicBezTo>
                  <a:pt x="716942" y="1176211"/>
                  <a:pt x="714292" y="981404"/>
                  <a:pt x="731520" y="887314"/>
                </a:cubicBezTo>
                <a:cubicBezTo>
                  <a:pt x="748748" y="793224"/>
                  <a:pt x="760675" y="701783"/>
                  <a:pt x="795130" y="696482"/>
                </a:cubicBezTo>
                <a:cubicBezTo>
                  <a:pt x="829586" y="691181"/>
                  <a:pt x="893196" y="826354"/>
                  <a:pt x="938253" y="855509"/>
                </a:cubicBezTo>
                <a:cubicBezTo>
                  <a:pt x="983310" y="884664"/>
                  <a:pt x="1065474" y="871411"/>
                  <a:pt x="1065474" y="871411"/>
                </a:cubicBezTo>
                <a:cubicBezTo>
                  <a:pt x="1133060" y="872736"/>
                  <a:pt x="1247029" y="859484"/>
                  <a:pt x="1343770" y="863460"/>
                </a:cubicBezTo>
                <a:cubicBezTo>
                  <a:pt x="1440511" y="867436"/>
                  <a:pt x="1547854" y="896590"/>
                  <a:pt x="1645920" y="895265"/>
                </a:cubicBezTo>
                <a:cubicBezTo>
                  <a:pt x="1743986" y="893940"/>
                  <a:pt x="1844702" y="852859"/>
                  <a:pt x="1932166" y="855509"/>
                </a:cubicBezTo>
                <a:cubicBezTo>
                  <a:pt x="2019630" y="858159"/>
                  <a:pt x="2068664" y="905867"/>
                  <a:pt x="2170706" y="911168"/>
                </a:cubicBezTo>
                <a:cubicBezTo>
                  <a:pt x="2272748" y="916469"/>
                  <a:pt x="2427798" y="882013"/>
                  <a:pt x="2544417" y="887314"/>
                </a:cubicBezTo>
                <a:cubicBezTo>
                  <a:pt x="2661036" y="892615"/>
                  <a:pt x="2767053" y="941648"/>
                  <a:pt x="2870420" y="942973"/>
                </a:cubicBezTo>
                <a:cubicBezTo>
                  <a:pt x="2973787" y="944298"/>
                  <a:pt x="3082455" y="889964"/>
                  <a:pt x="3164619" y="895265"/>
                </a:cubicBezTo>
                <a:cubicBezTo>
                  <a:pt x="3246783" y="900566"/>
                  <a:pt x="3291839" y="992006"/>
                  <a:pt x="3363401" y="974778"/>
                </a:cubicBezTo>
                <a:cubicBezTo>
                  <a:pt x="3434963" y="957550"/>
                  <a:pt x="3547606" y="893940"/>
                  <a:pt x="3593989" y="791898"/>
                </a:cubicBezTo>
                <a:cubicBezTo>
                  <a:pt x="3640372" y="689856"/>
                  <a:pt x="3628445" y="480472"/>
                  <a:pt x="3641697" y="362528"/>
                </a:cubicBezTo>
                <a:cubicBezTo>
                  <a:pt x="3654949" y="244584"/>
                  <a:pt x="3620493" y="143867"/>
                  <a:pt x="3673502" y="84232"/>
                </a:cubicBezTo>
                <a:cubicBezTo>
                  <a:pt x="3726511" y="24597"/>
                  <a:pt x="3866984" y="11345"/>
                  <a:pt x="3959749" y="4719"/>
                </a:cubicBezTo>
                <a:cubicBezTo>
                  <a:pt x="4052514" y="-1907"/>
                  <a:pt x="4177084" y="-9858"/>
                  <a:pt x="4230093" y="44476"/>
                </a:cubicBezTo>
                <a:cubicBezTo>
                  <a:pt x="4283102" y="98810"/>
                  <a:pt x="4264549" y="202177"/>
                  <a:pt x="4277801" y="330723"/>
                </a:cubicBezTo>
                <a:cubicBezTo>
                  <a:pt x="4291053" y="459269"/>
                  <a:pt x="4277801" y="722987"/>
                  <a:pt x="4309606" y="815752"/>
                </a:cubicBezTo>
                <a:cubicBezTo>
                  <a:pt x="4341411" y="908517"/>
                  <a:pt x="4468633" y="887314"/>
                  <a:pt x="4468633" y="887314"/>
                </a:cubicBezTo>
                <a:cubicBezTo>
                  <a:pt x="4499113" y="904542"/>
                  <a:pt x="4496462" y="907192"/>
                  <a:pt x="4492486" y="919119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940118" y="3959750"/>
            <a:ext cx="286247" cy="58839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571478" y="3613805"/>
            <a:ext cx="54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900334" y="5589299"/>
            <a:ext cx="97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Serial Register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7276696" y="5567721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875156" y="3799748"/>
            <a:ext cx="0" cy="15953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951505" y="509667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816722" y="5589299"/>
            <a:ext cx="97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Transfer Gate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8057249" y="5567721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853705" y="5567721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529565" y="5567720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0232168" y="5567721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914653" y="5567721"/>
            <a:ext cx="4890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90686" y="3547131"/>
            <a:ext cx="472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more Wall: every charges flow to the serial register</a:t>
            </a:r>
            <a:endParaRPr lang="en-US" dirty="0"/>
          </a:p>
        </p:txBody>
      </p:sp>
      <p:sp>
        <p:nvSpPr>
          <p:cNvPr id="67" name="Freeform 66"/>
          <p:cNvSpPr/>
          <p:nvPr/>
        </p:nvSpPr>
        <p:spPr>
          <a:xfrm>
            <a:off x="2308237" y="4570978"/>
            <a:ext cx="2805588" cy="273522"/>
          </a:xfrm>
          <a:custGeom>
            <a:avLst/>
            <a:gdLst>
              <a:gd name="connsiteX0" fmla="*/ 0 w 2805588"/>
              <a:gd name="connsiteY0" fmla="*/ 0 h 273522"/>
              <a:gd name="connsiteX1" fmla="*/ 2805588 w 2805588"/>
              <a:gd name="connsiteY1" fmla="*/ 0 h 273522"/>
              <a:gd name="connsiteX2" fmla="*/ 2796286 w 2805588"/>
              <a:gd name="connsiteY2" fmla="*/ 45576 h 273522"/>
              <a:gd name="connsiteX3" fmla="*/ 2781463 w 2805588"/>
              <a:gd name="connsiteY3" fmla="*/ 88485 h 273522"/>
              <a:gd name="connsiteX4" fmla="*/ 2550875 w 2805588"/>
              <a:gd name="connsiteY4" fmla="*/ 271365 h 273522"/>
              <a:gd name="connsiteX5" fmla="*/ 2352093 w 2805588"/>
              <a:gd name="connsiteY5" fmla="*/ 191852 h 273522"/>
              <a:gd name="connsiteX6" fmla="*/ 2057894 w 2805588"/>
              <a:gd name="connsiteY6" fmla="*/ 239560 h 273522"/>
              <a:gd name="connsiteX7" fmla="*/ 1731891 w 2805588"/>
              <a:gd name="connsiteY7" fmla="*/ 183901 h 273522"/>
              <a:gd name="connsiteX8" fmla="*/ 1358180 w 2805588"/>
              <a:gd name="connsiteY8" fmla="*/ 207755 h 273522"/>
              <a:gd name="connsiteX9" fmla="*/ 1119640 w 2805588"/>
              <a:gd name="connsiteY9" fmla="*/ 152096 h 273522"/>
              <a:gd name="connsiteX10" fmla="*/ 833394 w 2805588"/>
              <a:gd name="connsiteY10" fmla="*/ 191852 h 273522"/>
              <a:gd name="connsiteX11" fmla="*/ 531244 w 2805588"/>
              <a:gd name="connsiteY11" fmla="*/ 160047 h 273522"/>
              <a:gd name="connsiteX12" fmla="*/ 252948 w 2805588"/>
              <a:gd name="connsiteY12" fmla="*/ 167998 h 273522"/>
              <a:gd name="connsiteX13" fmla="*/ 125727 w 2805588"/>
              <a:gd name="connsiteY13" fmla="*/ 152096 h 273522"/>
              <a:gd name="connsiteX14" fmla="*/ 13167 w 2805588"/>
              <a:gd name="connsiteY14" fmla="*/ 11581 h 27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5588" h="273522">
                <a:moveTo>
                  <a:pt x="0" y="0"/>
                </a:moveTo>
                <a:lnTo>
                  <a:pt x="2805588" y="0"/>
                </a:lnTo>
                <a:lnTo>
                  <a:pt x="2796286" y="45576"/>
                </a:lnTo>
                <a:cubicBezTo>
                  <a:pt x="2792148" y="61298"/>
                  <a:pt x="2787261" y="75730"/>
                  <a:pt x="2781463" y="88485"/>
                </a:cubicBezTo>
                <a:cubicBezTo>
                  <a:pt x="2735080" y="190527"/>
                  <a:pt x="2622437" y="254137"/>
                  <a:pt x="2550875" y="271365"/>
                </a:cubicBezTo>
                <a:cubicBezTo>
                  <a:pt x="2479313" y="288593"/>
                  <a:pt x="2434257" y="197153"/>
                  <a:pt x="2352093" y="191852"/>
                </a:cubicBezTo>
                <a:cubicBezTo>
                  <a:pt x="2269929" y="186551"/>
                  <a:pt x="2161261" y="240885"/>
                  <a:pt x="2057894" y="239560"/>
                </a:cubicBezTo>
                <a:cubicBezTo>
                  <a:pt x="1954527" y="238235"/>
                  <a:pt x="1848510" y="189202"/>
                  <a:pt x="1731891" y="183901"/>
                </a:cubicBezTo>
                <a:cubicBezTo>
                  <a:pt x="1615272" y="178600"/>
                  <a:pt x="1460222" y="213056"/>
                  <a:pt x="1358180" y="207755"/>
                </a:cubicBezTo>
                <a:cubicBezTo>
                  <a:pt x="1256138" y="202454"/>
                  <a:pt x="1207104" y="154746"/>
                  <a:pt x="1119640" y="152096"/>
                </a:cubicBezTo>
                <a:cubicBezTo>
                  <a:pt x="1032176" y="149446"/>
                  <a:pt x="931460" y="190527"/>
                  <a:pt x="833394" y="191852"/>
                </a:cubicBezTo>
                <a:cubicBezTo>
                  <a:pt x="735328" y="193177"/>
                  <a:pt x="627985" y="164023"/>
                  <a:pt x="531244" y="160047"/>
                </a:cubicBezTo>
                <a:cubicBezTo>
                  <a:pt x="434503" y="156071"/>
                  <a:pt x="320534" y="169323"/>
                  <a:pt x="252948" y="167998"/>
                </a:cubicBezTo>
                <a:cubicBezTo>
                  <a:pt x="252948" y="167998"/>
                  <a:pt x="170784" y="181251"/>
                  <a:pt x="125727" y="152096"/>
                </a:cubicBezTo>
                <a:cubicBezTo>
                  <a:pt x="91935" y="130230"/>
                  <a:pt x="47706" y="48729"/>
                  <a:pt x="13167" y="1158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102971" y="3946205"/>
            <a:ext cx="286247" cy="58839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734331" y="360026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charges</a:t>
            </a:r>
            <a:endParaRPr lang="en-US" dirty="0"/>
          </a:p>
        </p:txBody>
      </p:sp>
      <p:sp>
        <p:nvSpPr>
          <p:cNvPr id="73" name="Freeform 72"/>
          <p:cNvSpPr/>
          <p:nvPr/>
        </p:nvSpPr>
        <p:spPr>
          <a:xfrm>
            <a:off x="7241390" y="5096675"/>
            <a:ext cx="668936" cy="154884"/>
          </a:xfrm>
          <a:custGeom>
            <a:avLst/>
            <a:gdLst>
              <a:gd name="connsiteX0" fmla="*/ 0 w 668936"/>
              <a:gd name="connsiteY0" fmla="*/ 0 h 161135"/>
              <a:gd name="connsiteX1" fmla="*/ 668936 w 668936"/>
              <a:gd name="connsiteY1" fmla="*/ 0 h 161135"/>
              <a:gd name="connsiteX2" fmla="*/ 661044 w 668936"/>
              <a:gd name="connsiteY2" fmla="*/ 15335 h 161135"/>
              <a:gd name="connsiteX3" fmla="*/ 549726 w 668936"/>
              <a:gd name="connsiteY3" fmla="*/ 150507 h 161135"/>
              <a:gd name="connsiteX4" fmla="*/ 414554 w 668936"/>
              <a:gd name="connsiteY4" fmla="*/ 150507 h 161135"/>
              <a:gd name="connsiteX5" fmla="*/ 199868 w 668936"/>
              <a:gd name="connsiteY5" fmla="*/ 134605 h 161135"/>
              <a:gd name="connsiteX6" fmla="*/ 32891 w 668936"/>
              <a:gd name="connsiteY6" fmla="*/ 134605 h 161135"/>
              <a:gd name="connsiteX7" fmla="*/ 6242 w 668936"/>
              <a:gd name="connsiteY7" fmla="*/ 90314 h 161135"/>
              <a:gd name="connsiteX8" fmla="*/ 0 w 668936"/>
              <a:gd name="connsiteY8" fmla="*/ 70042 h 16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8936" h="161135">
                <a:moveTo>
                  <a:pt x="0" y="0"/>
                </a:moveTo>
                <a:lnTo>
                  <a:pt x="668936" y="0"/>
                </a:lnTo>
                <a:lnTo>
                  <a:pt x="661044" y="15335"/>
                </a:lnTo>
                <a:cubicBezTo>
                  <a:pt x="623938" y="77620"/>
                  <a:pt x="590808" y="127978"/>
                  <a:pt x="549726" y="150507"/>
                </a:cubicBezTo>
                <a:cubicBezTo>
                  <a:pt x="508644" y="173036"/>
                  <a:pt x="472864" y="153157"/>
                  <a:pt x="414554" y="150507"/>
                </a:cubicBezTo>
                <a:cubicBezTo>
                  <a:pt x="356244" y="147857"/>
                  <a:pt x="263478" y="137255"/>
                  <a:pt x="199868" y="134605"/>
                </a:cubicBezTo>
                <a:cubicBezTo>
                  <a:pt x="136258" y="131955"/>
                  <a:pt x="76623" y="175687"/>
                  <a:pt x="32891" y="134605"/>
                </a:cubicBezTo>
                <a:cubicBezTo>
                  <a:pt x="21958" y="124335"/>
                  <a:pt x="13510" y="108929"/>
                  <a:pt x="6242" y="90314"/>
                </a:cubicBezTo>
                <a:lnTo>
                  <a:pt x="0" y="7004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7219546" y="3859081"/>
            <a:ext cx="4494854" cy="1406825"/>
          </a:xfrm>
          <a:custGeom>
            <a:avLst/>
            <a:gdLst>
              <a:gd name="connsiteX0" fmla="*/ 0 w 4494854"/>
              <a:gd name="connsiteY0" fmla="*/ 1380295 h 1406825"/>
              <a:gd name="connsiteX1" fmla="*/ 111318 w 4494854"/>
              <a:gd name="connsiteY1" fmla="*/ 1380295 h 1406825"/>
              <a:gd name="connsiteX2" fmla="*/ 230587 w 4494854"/>
              <a:gd name="connsiteY2" fmla="*/ 1380295 h 1406825"/>
              <a:gd name="connsiteX3" fmla="*/ 445273 w 4494854"/>
              <a:gd name="connsiteY3" fmla="*/ 1396197 h 1406825"/>
              <a:gd name="connsiteX4" fmla="*/ 580445 w 4494854"/>
              <a:gd name="connsiteY4" fmla="*/ 1396197 h 1406825"/>
              <a:gd name="connsiteX5" fmla="*/ 691763 w 4494854"/>
              <a:gd name="connsiteY5" fmla="*/ 1261025 h 1406825"/>
              <a:gd name="connsiteX6" fmla="*/ 731520 w 4494854"/>
              <a:gd name="connsiteY6" fmla="*/ 887314 h 1406825"/>
              <a:gd name="connsiteX7" fmla="*/ 787179 w 4494854"/>
              <a:gd name="connsiteY7" fmla="*/ 768044 h 1406825"/>
              <a:gd name="connsiteX8" fmla="*/ 938253 w 4494854"/>
              <a:gd name="connsiteY8" fmla="*/ 855509 h 1406825"/>
              <a:gd name="connsiteX9" fmla="*/ 1065474 w 4494854"/>
              <a:gd name="connsiteY9" fmla="*/ 871411 h 1406825"/>
              <a:gd name="connsiteX10" fmla="*/ 1343770 w 4494854"/>
              <a:gd name="connsiteY10" fmla="*/ 863460 h 1406825"/>
              <a:gd name="connsiteX11" fmla="*/ 1645920 w 4494854"/>
              <a:gd name="connsiteY11" fmla="*/ 895265 h 1406825"/>
              <a:gd name="connsiteX12" fmla="*/ 1932166 w 4494854"/>
              <a:gd name="connsiteY12" fmla="*/ 855509 h 1406825"/>
              <a:gd name="connsiteX13" fmla="*/ 2170706 w 4494854"/>
              <a:gd name="connsiteY13" fmla="*/ 911168 h 1406825"/>
              <a:gd name="connsiteX14" fmla="*/ 2544417 w 4494854"/>
              <a:gd name="connsiteY14" fmla="*/ 887314 h 1406825"/>
              <a:gd name="connsiteX15" fmla="*/ 2870420 w 4494854"/>
              <a:gd name="connsiteY15" fmla="*/ 942973 h 1406825"/>
              <a:gd name="connsiteX16" fmla="*/ 3164619 w 4494854"/>
              <a:gd name="connsiteY16" fmla="*/ 895265 h 1406825"/>
              <a:gd name="connsiteX17" fmla="*/ 3363401 w 4494854"/>
              <a:gd name="connsiteY17" fmla="*/ 974778 h 1406825"/>
              <a:gd name="connsiteX18" fmla="*/ 3593989 w 4494854"/>
              <a:gd name="connsiteY18" fmla="*/ 791898 h 1406825"/>
              <a:gd name="connsiteX19" fmla="*/ 3641697 w 4494854"/>
              <a:gd name="connsiteY19" fmla="*/ 362528 h 1406825"/>
              <a:gd name="connsiteX20" fmla="*/ 3673502 w 4494854"/>
              <a:gd name="connsiteY20" fmla="*/ 84232 h 1406825"/>
              <a:gd name="connsiteX21" fmla="*/ 3959749 w 4494854"/>
              <a:gd name="connsiteY21" fmla="*/ 4719 h 1406825"/>
              <a:gd name="connsiteX22" fmla="*/ 4230093 w 4494854"/>
              <a:gd name="connsiteY22" fmla="*/ 44476 h 1406825"/>
              <a:gd name="connsiteX23" fmla="*/ 4277801 w 4494854"/>
              <a:gd name="connsiteY23" fmla="*/ 330723 h 1406825"/>
              <a:gd name="connsiteX24" fmla="*/ 4309606 w 4494854"/>
              <a:gd name="connsiteY24" fmla="*/ 815752 h 1406825"/>
              <a:gd name="connsiteX25" fmla="*/ 4468633 w 4494854"/>
              <a:gd name="connsiteY25" fmla="*/ 887314 h 1406825"/>
              <a:gd name="connsiteX26" fmla="*/ 4492486 w 4494854"/>
              <a:gd name="connsiteY26" fmla="*/ 919119 h 1406825"/>
              <a:gd name="connsiteX0" fmla="*/ 0 w 4494854"/>
              <a:gd name="connsiteY0" fmla="*/ 1380295 h 1406825"/>
              <a:gd name="connsiteX1" fmla="*/ 111318 w 4494854"/>
              <a:gd name="connsiteY1" fmla="*/ 1380295 h 1406825"/>
              <a:gd name="connsiteX2" fmla="*/ 230587 w 4494854"/>
              <a:gd name="connsiteY2" fmla="*/ 1380295 h 1406825"/>
              <a:gd name="connsiteX3" fmla="*/ 445273 w 4494854"/>
              <a:gd name="connsiteY3" fmla="*/ 1396197 h 1406825"/>
              <a:gd name="connsiteX4" fmla="*/ 580445 w 4494854"/>
              <a:gd name="connsiteY4" fmla="*/ 1396197 h 1406825"/>
              <a:gd name="connsiteX5" fmla="*/ 691763 w 4494854"/>
              <a:gd name="connsiteY5" fmla="*/ 1261025 h 1406825"/>
              <a:gd name="connsiteX6" fmla="*/ 731520 w 4494854"/>
              <a:gd name="connsiteY6" fmla="*/ 887314 h 1406825"/>
              <a:gd name="connsiteX7" fmla="*/ 795130 w 4494854"/>
              <a:gd name="connsiteY7" fmla="*/ 696482 h 1406825"/>
              <a:gd name="connsiteX8" fmla="*/ 938253 w 4494854"/>
              <a:gd name="connsiteY8" fmla="*/ 855509 h 1406825"/>
              <a:gd name="connsiteX9" fmla="*/ 1065474 w 4494854"/>
              <a:gd name="connsiteY9" fmla="*/ 871411 h 1406825"/>
              <a:gd name="connsiteX10" fmla="*/ 1343770 w 4494854"/>
              <a:gd name="connsiteY10" fmla="*/ 863460 h 1406825"/>
              <a:gd name="connsiteX11" fmla="*/ 1645920 w 4494854"/>
              <a:gd name="connsiteY11" fmla="*/ 895265 h 1406825"/>
              <a:gd name="connsiteX12" fmla="*/ 1932166 w 4494854"/>
              <a:gd name="connsiteY12" fmla="*/ 855509 h 1406825"/>
              <a:gd name="connsiteX13" fmla="*/ 2170706 w 4494854"/>
              <a:gd name="connsiteY13" fmla="*/ 911168 h 1406825"/>
              <a:gd name="connsiteX14" fmla="*/ 2544417 w 4494854"/>
              <a:gd name="connsiteY14" fmla="*/ 887314 h 1406825"/>
              <a:gd name="connsiteX15" fmla="*/ 2870420 w 4494854"/>
              <a:gd name="connsiteY15" fmla="*/ 942973 h 1406825"/>
              <a:gd name="connsiteX16" fmla="*/ 3164619 w 4494854"/>
              <a:gd name="connsiteY16" fmla="*/ 895265 h 1406825"/>
              <a:gd name="connsiteX17" fmla="*/ 3363401 w 4494854"/>
              <a:gd name="connsiteY17" fmla="*/ 974778 h 1406825"/>
              <a:gd name="connsiteX18" fmla="*/ 3593989 w 4494854"/>
              <a:gd name="connsiteY18" fmla="*/ 791898 h 1406825"/>
              <a:gd name="connsiteX19" fmla="*/ 3641697 w 4494854"/>
              <a:gd name="connsiteY19" fmla="*/ 362528 h 1406825"/>
              <a:gd name="connsiteX20" fmla="*/ 3673502 w 4494854"/>
              <a:gd name="connsiteY20" fmla="*/ 84232 h 1406825"/>
              <a:gd name="connsiteX21" fmla="*/ 3959749 w 4494854"/>
              <a:gd name="connsiteY21" fmla="*/ 4719 h 1406825"/>
              <a:gd name="connsiteX22" fmla="*/ 4230093 w 4494854"/>
              <a:gd name="connsiteY22" fmla="*/ 44476 h 1406825"/>
              <a:gd name="connsiteX23" fmla="*/ 4277801 w 4494854"/>
              <a:gd name="connsiteY23" fmla="*/ 330723 h 1406825"/>
              <a:gd name="connsiteX24" fmla="*/ 4309606 w 4494854"/>
              <a:gd name="connsiteY24" fmla="*/ 815752 h 1406825"/>
              <a:gd name="connsiteX25" fmla="*/ 4468633 w 4494854"/>
              <a:gd name="connsiteY25" fmla="*/ 887314 h 1406825"/>
              <a:gd name="connsiteX26" fmla="*/ 4492486 w 4494854"/>
              <a:gd name="connsiteY26" fmla="*/ 919119 h 1406825"/>
              <a:gd name="connsiteX0" fmla="*/ 0 w 4494854"/>
              <a:gd name="connsiteY0" fmla="*/ 1380295 h 1406825"/>
              <a:gd name="connsiteX1" fmla="*/ 111318 w 4494854"/>
              <a:gd name="connsiteY1" fmla="*/ 1380295 h 1406825"/>
              <a:gd name="connsiteX2" fmla="*/ 230587 w 4494854"/>
              <a:gd name="connsiteY2" fmla="*/ 1380295 h 1406825"/>
              <a:gd name="connsiteX3" fmla="*/ 445273 w 4494854"/>
              <a:gd name="connsiteY3" fmla="*/ 1396197 h 1406825"/>
              <a:gd name="connsiteX4" fmla="*/ 580445 w 4494854"/>
              <a:gd name="connsiteY4" fmla="*/ 1396197 h 1406825"/>
              <a:gd name="connsiteX5" fmla="*/ 691763 w 4494854"/>
              <a:gd name="connsiteY5" fmla="*/ 1261025 h 1406825"/>
              <a:gd name="connsiteX6" fmla="*/ 731520 w 4494854"/>
              <a:gd name="connsiteY6" fmla="*/ 887314 h 1406825"/>
              <a:gd name="connsiteX7" fmla="*/ 826935 w 4494854"/>
              <a:gd name="connsiteY7" fmla="*/ 823703 h 1406825"/>
              <a:gd name="connsiteX8" fmla="*/ 938253 w 4494854"/>
              <a:gd name="connsiteY8" fmla="*/ 855509 h 1406825"/>
              <a:gd name="connsiteX9" fmla="*/ 1065474 w 4494854"/>
              <a:gd name="connsiteY9" fmla="*/ 871411 h 1406825"/>
              <a:gd name="connsiteX10" fmla="*/ 1343770 w 4494854"/>
              <a:gd name="connsiteY10" fmla="*/ 863460 h 1406825"/>
              <a:gd name="connsiteX11" fmla="*/ 1645920 w 4494854"/>
              <a:gd name="connsiteY11" fmla="*/ 895265 h 1406825"/>
              <a:gd name="connsiteX12" fmla="*/ 1932166 w 4494854"/>
              <a:gd name="connsiteY12" fmla="*/ 855509 h 1406825"/>
              <a:gd name="connsiteX13" fmla="*/ 2170706 w 4494854"/>
              <a:gd name="connsiteY13" fmla="*/ 911168 h 1406825"/>
              <a:gd name="connsiteX14" fmla="*/ 2544417 w 4494854"/>
              <a:gd name="connsiteY14" fmla="*/ 887314 h 1406825"/>
              <a:gd name="connsiteX15" fmla="*/ 2870420 w 4494854"/>
              <a:gd name="connsiteY15" fmla="*/ 942973 h 1406825"/>
              <a:gd name="connsiteX16" fmla="*/ 3164619 w 4494854"/>
              <a:gd name="connsiteY16" fmla="*/ 895265 h 1406825"/>
              <a:gd name="connsiteX17" fmla="*/ 3363401 w 4494854"/>
              <a:gd name="connsiteY17" fmla="*/ 974778 h 1406825"/>
              <a:gd name="connsiteX18" fmla="*/ 3593989 w 4494854"/>
              <a:gd name="connsiteY18" fmla="*/ 791898 h 1406825"/>
              <a:gd name="connsiteX19" fmla="*/ 3641697 w 4494854"/>
              <a:gd name="connsiteY19" fmla="*/ 362528 h 1406825"/>
              <a:gd name="connsiteX20" fmla="*/ 3673502 w 4494854"/>
              <a:gd name="connsiteY20" fmla="*/ 84232 h 1406825"/>
              <a:gd name="connsiteX21" fmla="*/ 3959749 w 4494854"/>
              <a:gd name="connsiteY21" fmla="*/ 4719 h 1406825"/>
              <a:gd name="connsiteX22" fmla="*/ 4230093 w 4494854"/>
              <a:gd name="connsiteY22" fmla="*/ 44476 h 1406825"/>
              <a:gd name="connsiteX23" fmla="*/ 4277801 w 4494854"/>
              <a:gd name="connsiteY23" fmla="*/ 330723 h 1406825"/>
              <a:gd name="connsiteX24" fmla="*/ 4309606 w 4494854"/>
              <a:gd name="connsiteY24" fmla="*/ 815752 h 1406825"/>
              <a:gd name="connsiteX25" fmla="*/ 4468633 w 4494854"/>
              <a:gd name="connsiteY25" fmla="*/ 887314 h 1406825"/>
              <a:gd name="connsiteX26" fmla="*/ 4492486 w 4494854"/>
              <a:gd name="connsiteY26" fmla="*/ 919119 h 1406825"/>
              <a:gd name="connsiteX0" fmla="*/ 0 w 4494854"/>
              <a:gd name="connsiteY0" fmla="*/ 1380295 h 1406825"/>
              <a:gd name="connsiteX1" fmla="*/ 111318 w 4494854"/>
              <a:gd name="connsiteY1" fmla="*/ 1380295 h 1406825"/>
              <a:gd name="connsiteX2" fmla="*/ 230587 w 4494854"/>
              <a:gd name="connsiteY2" fmla="*/ 1380295 h 1406825"/>
              <a:gd name="connsiteX3" fmla="*/ 445273 w 4494854"/>
              <a:gd name="connsiteY3" fmla="*/ 1396197 h 1406825"/>
              <a:gd name="connsiteX4" fmla="*/ 580445 w 4494854"/>
              <a:gd name="connsiteY4" fmla="*/ 1396197 h 1406825"/>
              <a:gd name="connsiteX5" fmla="*/ 691763 w 4494854"/>
              <a:gd name="connsiteY5" fmla="*/ 1261025 h 1406825"/>
              <a:gd name="connsiteX6" fmla="*/ 803081 w 4494854"/>
              <a:gd name="connsiteY6" fmla="*/ 1022486 h 1406825"/>
              <a:gd name="connsiteX7" fmla="*/ 826935 w 4494854"/>
              <a:gd name="connsiteY7" fmla="*/ 823703 h 1406825"/>
              <a:gd name="connsiteX8" fmla="*/ 938253 w 4494854"/>
              <a:gd name="connsiteY8" fmla="*/ 855509 h 1406825"/>
              <a:gd name="connsiteX9" fmla="*/ 1065474 w 4494854"/>
              <a:gd name="connsiteY9" fmla="*/ 871411 h 1406825"/>
              <a:gd name="connsiteX10" fmla="*/ 1343770 w 4494854"/>
              <a:gd name="connsiteY10" fmla="*/ 863460 h 1406825"/>
              <a:gd name="connsiteX11" fmla="*/ 1645920 w 4494854"/>
              <a:gd name="connsiteY11" fmla="*/ 895265 h 1406825"/>
              <a:gd name="connsiteX12" fmla="*/ 1932166 w 4494854"/>
              <a:gd name="connsiteY12" fmla="*/ 855509 h 1406825"/>
              <a:gd name="connsiteX13" fmla="*/ 2170706 w 4494854"/>
              <a:gd name="connsiteY13" fmla="*/ 911168 h 1406825"/>
              <a:gd name="connsiteX14" fmla="*/ 2544417 w 4494854"/>
              <a:gd name="connsiteY14" fmla="*/ 887314 h 1406825"/>
              <a:gd name="connsiteX15" fmla="*/ 2870420 w 4494854"/>
              <a:gd name="connsiteY15" fmla="*/ 942973 h 1406825"/>
              <a:gd name="connsiteX16" fmla="*/ 3164619 w 4494854"/>
              <a:gd name="connsiteY16" fmla="*/ 895265 h 1406825"/>
              <a:gd name="connsiteX17" fmla="*/ 3363401 w 4494854"/>
              <a:gd name="connsiteY17" fmla="*/ 974778 h 1406825"/>
              <a:gd name="connsiteX18" fmla="*/ 3593989 w 4494854"/>
              <a:gd name="connsiteY18" fmla="*/ 791898 h 1406825"/>
              <a:gd name="connsiteX19" fmla="*/ 3641697 w 4494854"/>
              <a:gd name="connsiteY19" fmla="*/ 362528 h 1406825"/>
              <a:gd name="connsiteX20" fmla="*/ 3673502 w 4494854"/>
              <a:gd name="connsiteY20" fmla="*/ 84232 h 1406825"/>
              <a:gd name="connsiteX21" fmla="*/ 3959749 w 4494854"/>
              <a:gd name="connsiteY21" fmla="*/ 4719 h 1406825"/>
              <a:gd name="connsiteX22" fmla="*/ 4230093 w 4494854"/>
              <a:gd name="connsiteY22" fmla="*/ 44476 h 1406825"/>
              <a:gd name="connsiteX23" fmla="*/ 4277801 w 4494854"/>
              <a:gd name="connsiteY23" fmla="*/ 330723 h 1406825"/>
              <a:gd name="connsiteX24" fmla="*/ 4309606 w 4494854"/>
              <a:gd name="connsiteY24" fmla="*/ 815752 h 1406825"/>
              <a:gd name="connsiteX25" fmla="*/ 4468633 w 4494854"/>
              <a:gd name="connsiteY25" fmla="*/ 887314 h 1406825"/>
              <a:gd name="connsiteX26" fmla="*/ 4492486 w 4494854"/>
              <a:gd name="connsiteY26" fmla="*/ 919119 h 1406825"/>
              <a:gd name="connsiteX0" fmla="*/ 0 w 4494854"/>
              <a:gd name="connsiteY0" fmla="*/ 1380295 h 1406825"/>
              <a:gd name="connsiteX1" fmla="*/ 111318 w 4494854"/>
              <a:gd name="connsiteY1" fmla="*/ 1380295 h 1406825"/>
              <a:gd name="connsiteX2" fmla="*/ 230587 w 4494854"/>
              <a:gd name="connsiteY2" fmla="*/ 1380295 h 1406825"/>
              <a:gd name="connsiteX3" fmla="*/ 445273 w 4494854"/>
              <a:gd name="connsiteY3" fmla="*/ 1396197 h 1406825"/>
              <a:gd name="connsiteX4" fmla="*/ 580445 w 4494854"/>
              <a:gd name="connsiteY4" fmla="*/ 1396197 h 1406825"/>
              <a:gd name="connsiteX5" fmla="*/ 691763 w 4494854"/>
              <a:gd name="connsiteY5" fmla="*/ 1261025 h 1406825"/>
              <a:gd name="connsiteX6" fmla="*/ 803081 w 4494854"/>
              <a:gd name="connsiteY6" fmla="*/ 1022486 h 1406825"/>
              <a:gd name="connsiteX7" fmla="*/ 890546 w 4494854"/>
              <a:gd name="connsiteY7" fmla="*/ 903216 h 1406825"/>
              <a:gd name="connsiteX8" fmla="*/ 938253 w 4494854"/>
              <a:gd name="connsiteY8" fmla="*/ 855509 h 1406825"/>
              <a:gd name="connsiteX9" fmla="*/ 1065474 w 4494854"/>
              <a:gd name="connsiteY9" fmla="*/ 871411 h 1406825"/>
              <a:gd name="connsiteX10" fmla="*/ 1343770 w 4494854"/>
              <a:gd name="connsiteY10" fmla="*/ 863460 h 1406825"/>
              <a:gd name="connsiteX11" fmla="*/ 1645920 w 4494854"/>
              <a:gd name="connsiteY11" fmla="*/ 895265 h 1406825"/>
              <a:gd name="connsiteX12" fmla="*/ 1932166 w 4494854"/>
              <a:gd name="connsiteY12" fmla="*/ 855509 h 1406825"/>
              <a:gd name="connsiteX13" fmla="*/ 2170706 w 4494854"/>
              <a:gd name="connsiteY13" fmla="*/ 911168 h 1406825"/>
              <a:gd name="connsiteX14" fmla="*/ 2544417 w 4494854"/>
              <a:gd name="connsiteY14" fmla="*/ 887314 h 1406825"/>
              <a:gd name="connsiteX15" fmla="*/ 2870420 w 4494854"/>
              <a:gd name="connsiteY15" fmla="*/ 942973 h 1406825"/>
              <a:gd name="connsiteX16" fmla="*/ 3164619 w 4494854"/>
              <a:gd name="connsiteY16" fmla="*/ 895265 h 1406825"/>
              <a:gd name="connsiteX17" fmla="*/ 3363401 w 4494854"/>
              <a:gd name="connsiteY17" fmla="*/ 974778 h 1406825"/>
              <a:gd name="connsiteX18" fmla="*/ 3593989 w 4494854"/>
              <a:gd name="connsiteY18" fmla="*/ 791898 h 1406825"/>
              <a:gd name="connsiteX19" fmla="*/ 3641697 w 4494854"/>
              <a:gd name="connsiteY19" fmla="*/ 362528 h 1406825"/>
              <a:gd name="connsiteX20" fmla="*/ 3673502 w 4494854"/>
              <a:gd name="connsiteY20" fmla="*/ 84232 h 1406825"/>
              <a:gd name="connsiteX21" fmla="*/ 3959749 w 4494854"/>
              <a:gd name="connsiteY21" fmla="*/ 4719 h 1406825"/>
              <a:gd name="connsiteX22" fmla="*/ 4230093 w 4494854"/>
              <a:gd name="connsiteY22" fmla="*/ 44476 h 1406825"/>
              <a:gd name="connsiteX23" fmla="*/ 4277801 w 4494854"/>
              <a:gd name="connsiteY23" fmla="*/ 330723 h 1406825"/>
              <a:gd name="connsiteX24" fmla="*/ 4309606 w 4494854"/>
              <a:gd name="connsiteY24" fmla="*/ 815752 h 1406825"/>
              <a:gd name="connsiteX25" fmla="*/ 4468633 w 4494854"/>
              <a:gd name="connsiteY25" fmla="*/ 887314 h 1406825"/>
              <a:gd name="connsiteX26" fmla="*/ 4492486 w 4494854"/>
              <a:gd name="connsiteY26" fmla="*/ 919119 h 140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94854" h="1406825">
                <a:moveTo>
                  <a:pt x="0" y="1380295"/>
                </a:moveTo>
                <a:lnTo>
                  <a:pt x="111318" y="1380295"/>
                </a:lnTo>
                <a:cubicBezTo>
                  <a:pt x="149749" y="1380295"/>
                  <a:pt x="174928" y="1377645"/>
                  <a:pt x="230587" y="1380295"/>
                </a:cubicBezTo>
                <a:cubicBezTo>
                  <a:pt x="286246" y="1382945"/>
                  <a:pt x="386963" y="1393547"/>
                  <a:pt x="445273" y="1396197"/>
                </a:cubicBezTo>
                <a:cubicBezTo>
                  <a:pt x="503583" y="1398847"/>
                  <a:pt x="539363" y="1418726"/>
                  <a:pt x="580445" y="1396197"/>
                </a:cubicBezTo>
                <a:cubicBezTo>
                  <a:pt x="621527" y="1373668"/>
                  <a:pt x="654657" y="1323310"/>
                  <a:pt x="691763" y="1261025"/>
                </a:cubicBezTo>
                <a:cubicBezTo>
                  <a:pt x="728869" y="1198740"/>
                  <a:pt x="769951" y="1082121"/>
                  <a:pt x="803081" y="1022486"/>
                </a:cubicBezTo>
                <a:cubicBezTo>
                  <a:pt x="836211" y="962851"/>
                  <a:pt x="868017" y="931046"/>
                  <a:pt x="890546" y="903216"/>
                </a:cubicBezTo>
                <a:cubicBezTo>
                  <a:pt x="913075" y="875386"/>
                  <a:pt x="909098" y="860810"/>
                  <a:pt x="938253" y="855509"/>
                </a:cubicBezTo>
                <a:cubicBezTo>
                  <a:pt x="967408" y="850208"/>
                  <a:pt x="1065474" y="871411"/>
                  <a:pt x="1065474" y="871411"/>
                </a:cubicBezTo>
                <a:cubicBezTo>
                  <a:pt x="1133060" y="872736"/>
                  <a:pt x="1247029" y="859484"/>
                  <a:pt x="1343770" y="863460"/>
                </a:cubicBezTo>
                <a:cubicBezTo>
                  <a:pt x="1440511" y="867436"/>
                  <a:pt x="1547854" y="896590"/>
                  <a:pt x="1645920" y="895265"/>
                </a:cubicBezTo>
                <a:cubicBezTo>
                  <a:pt x="1743986" y="893940"/>
                  <a:pt x="1844702" y="852859"/>
                  <a:pt x="1932166" y="855509"/>
                </a:cubicBezTo>
                <a:cubicBezTo>
                  <a:pt x="2019630" y="858159"/>
                  <a:pt x="2068664" y="905867"/>
                  <a:pt x="2170706" y="911168"/>
                </a:cubicBezTo>
                <a:cubicBezTo>
                  <a:pt x="2272748" y="916469"/>
                  <a:pt x="2427798" y="882013"/>
                  <a:pt x="2544417" y="887314"/>
                </a:cubicBezTo>
                <a:cubicBezTo>
                  <a:pt x="2661036" y="892615"/>
                  <a:pt x="2767053" y="941648"/>
                  <a:pt x="2870420" y="942973"/>
                </a:cubicBezTo>
                <a:cubicBezTo>
                  <a:pt x="2973787" y="944298"/>
                  <a:pt x="3082455" y="889964"/>
                  <a:pt x="3164619" y="895265"/>
                </a:cubicBezTo>
                <a:cubicBezTo>
                  <a:pt x="3246783" y="900566"/>
                  <a:pt x="3291839" y="992006"/>
                  <a:pt x="3363401" y="974778"/>
                </a:cubicBezTo>
                <a:cubicBezTo>
                  <a:pt x="3434963" y="957550"/>
                  <a:pt x="3547606" y="893940"/>
                  <a:pt x="3593989" y="791898"/>
                </a:cubicBezTo>
                <a:cubicBezTo>
                  <a:pt x="3640372" y="689856"/>
                  <a:pt x="3628445" y="480472"/>
                  <a:pt x="3641697" y="362528"/>
                </a:cubicBezTo>
                <a:cubicBezTo>
                  <a:pt x="3654949" y="244584"/>
                  <a:pt x="3620493" y="143867"/>
                  <a:pt x="3673502" y="84232"/>
                </a:cubicBezTo>
                <a:cubicBezTo>
                  <a:pt x="3726511" y="24597"/>
                  <a:pt x="3866984" y="11345"/>
                  <a:pt x="3959749" y="4719"/>
                </a:cubicBezTo>
                <a:cubicBezTo>
                  <a:pt x="4052514" y="-1907"/>
                  <a:pt x="4177084" y="-9858"/>
                  <a:pt x="4230093" y="44476"/>
                </a:cubicBezTo>
                <a:cubicBezTo>
                  <a:pt x="4283102" y="98810"/>
                  <a:pt x="4264549" y="202177"/>
                  <a:pt x="4277801" y="330723"/>
                </a:cubicBezTo>
                <a:cubicBezTo>
                  <a:pt x="4291053" y="459269"/>
                  <a:pt x="4277801" y="722987"/>
                  <a:pt x="4309606" y="815752"/>
                </a:cubicBezTo>
                <a:cubicBezTo>
                  <a:pt x="4341411" y="908517"/>
                  <a:pt x="4468633" y="887314"/>
                  <a:pt x="4468633" y="887314"/>
                </a:cubicBezTo>
                <a:cubicBezTo>
                  <a:pt x="4499113" y="904542"/>
                  <a:pt x="4496462" y="907192"/>
                  <a:pt x="4492486" y="919119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Bent Arrow 79"/>
          <p:cNvSpPr/>
          <p:nvPr/>
        </p:nvSpPr>
        <p:spPr>
          <a:xfrm rot="16596656" flipH="1">
            <a:off x="7732394" y="4434909"/>
            <a:ext cx="636042" cy="62030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17884196">
            <a:off x="8471877" y="5770629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Phi 3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 rot="17884196">
            <a:off x="9147737" y="5770628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Phi 2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 rot="17884196">
            <a:off x="9850340" y="5770629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Phi 1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 rot="17884196">
            <a:off x="10532825" y="5770629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Phi 4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63" name="Straight Arrow Connector 62"/>
          <p:cNvCxnSpPr>
            <a:endCxn id="76" idx="7"/>
          </p:cNvCxnSpPr>
          <p:nvPr/>
        </p:nvCxnSpPr>
        <p:spPr>
          <a:xfrm>
            <a:off x="7694140" y="3951332"/>
            <a:ext cx="415952" cy="81096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4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Mechanism: </a:t>
            </a:r>
            <a:r>
              <a:rPr lang="en-US" sz="4000" dirty="0" smtClean="0"/>
              <a:t>New clocking scheme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632239"/>
              </p:ext>
            </p:extLst>
          </p:nvPr>
        </p:nvGraphicFramePr>
        <p:xfrm>
          <a:off x="3653782" y="1365598"/>
          <a:ext cx="7224888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xmlns="" val="196895434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67154538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6461749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89036965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8502793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17834279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47076874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31409123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TGD</a:t>
                      </a:r>
                      <a:endParaRPr lang="en-US" sz="80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  <a:endParaRPr lang="en-US" sz="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IPHI4</a:t>
                      </a:r>
                      <a:endParaRPr lang="en-US" sz="8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9488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306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07933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443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12700" cmpd="sng">
                      <a:noFill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1585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622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39353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4688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3144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91707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00019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04279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3890767"/>
                  </a:ext>
                </a:extLst>
              </a:tr>
              <a:tr h="205492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76584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5926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8113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077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165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84328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9475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0685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40916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5352359" y="1874315"/>
            <a:ext cx="3302425" cy="3483541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9080716" y="1874315"/>
            <a:ext cx="3302425" cy="3483541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52085" y="1705802"/>
            <a:ext cx="530678" cy="39323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62669" y="1361806"/>
            <a:ext cx="0" cy="444905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37900" y="580235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325947" y="2749924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885210" y="3567915"/>
            <a:ext cx="151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Serial Register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325947" y="3161269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352811" y="3571063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351847" y="3987470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017424" y="1844178"/>
            <a:ext cx="2635193" cy="2592193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3332800" y="2303503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4561796" y="1020251"/>
            <a:ext cx="1840375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243613" y="958777"/>
            <a:ext cx="75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1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281848" y="1027040"/>
            <a:ext cx="2736162" cy="3113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299429" y="963746"/>
            <a:ext cx="94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620" y="1664857"/>
            <a:ext cx="19918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Transfer Gate </a:t>
            </a:r>
            <a:r>
              <a:rPr lang="en-US" dirty="0" smtClean="0"/>
              <a:t>rises and falls earlier </a:t>
            </a:r>
            <a:r>
              <a:rPr lang="en-US" dirty="0" smtClean="0"/>
              <a:t>than previously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=&gt; Concurrent clocking presented by </a:t>
            </a:r>
            <a:r>
              <a:rPr lang="en-US" dirty="0" err="1" smtClean="0"/>
              <a:t>Pavan</a:t>
            </a:r>
            <a:r>
              <a:rPr lang="en-US" dirty="0"/>
              <a:t> </a:t>
            </a:r>
            <a:r>
              <a:rPr lang="en-US" dirty="0" err="1" smtClean="0"/>
              <a:t>Bigli</a:t>
            </a:r>
            <a:r>
              <a:rPr lang="en-US" dirty="0" smtClean="0"/>
              <a:t> during Poster session auto-solves this issue.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267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931" y="453212"/>
            <a:ext cx="11048138" cy="871858"/>
          </a:xfrm>
        </p:spPr>
        <p:txBody>
          <a:bodyPr>
            <a:normAutofit/>
          </a:bodyPr>
          <a:lstStyle/>
          <a:p>
            <a:r>
              <a:rPr lang="en-US" dirty="0" smtClean="0"/>
              <a:t>New Clocking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4324936" y="1331778"/>
            <a:ext cx="3123028" cy="907366"/>
          </a:xfrm>
          <a:prstGeom prst="rightArrow">
            <a:avLst/>
          </a:prstGeom>
          <a:solidFill>
            <a:srgbClr val="FF8B4C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New Clocking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961" y="2082014"/>
            <a:ext cx="6363561" cy="3479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078981"/>
            <a:ext cx="6471716" cy="3539063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3313197" y="5784809"/>
            <a:ext cx="4937505" cy="463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No more dip or pixel shifting!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explanation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034" y="496930"/>
            <a:ext cx="5314367" cy="640428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036728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4320" y="1580443"/>
            <a:ext cx="5809940" cy="4413957"/>
          </a:xfrm>
        </p:spPr>
        <p:txBody>
          <a:bodyPr>
            <a:normAutofit/>
          </a:bodyPr>
          <a:lstStyle/>
          <a:p>
            <a:r>
              <a:rPr lang="en-US" dirty="0"/>
              <a:t>Not symmetric node </a:t>
            </a:r>
            <a:r>
              <a:rPr lang="en-US" dirty="0" smtClean="0"/>
              <a:t>mapping of the CCD.</a:t>
            </a:r>
          </a:p>
          <a:p>
            <a:endParaRPr lang="en-US" dirty="0" smtClean="0"/>
          </a:p>
          <a:p>
            <a:r>
              <a:rPr lang="en-US" dirty="0" smtClean="0"/>
              <a:t>Mislabeling of nodes?</a:t>
            </a:r>
          </a:p>
          <a:p>
            <a:pPr lvl="2"/>
            <a:r>
              <a:rPr lang="en-US" dirty="0" smtClean="0"/>
              <a:t>Either on the datasheet or on our camera</a:t>
            </a:r>
            <a:r>
              <a:rPr lang="mr-IN" dirty="0" smtClean="0"/>
              <a:t>…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Pinout strictly symmetric but package is oriented.</a:t>
            </a:r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8406063" y="3218667"/>
            <a:ext cx="336885" cy="3645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06062" y="3090332"/>
            <a:ext cx="336886" cy="12833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406062" y="3583182"/>
            <a:ext cx="336886" cy="12833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406061" y="2725817"/>
            <a:ext cx="336885" cy="3645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06060" y="2597482"/>
            <a:ext cx="336886" cy="12833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06059" y="2232967"/>
            <a:ext cx="336885" cy="3645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06058" y="2104632"/>
            <a:ext cx="336886" cy="12833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06059" y="1740117"/>
            <a:ext cx="336885" cy="3645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406058" y="1611782"/>
            <a:ext cx="336886" cy="12833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406059" y="3857453"/>
            <a:ext cx="336885" cy="3645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406058" y="3729118"/>
            <a:ext cx="336886" cy="12833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406059" y="4350303"/>
            <a:ext cx="336885" cy="3645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406058" y="4221968"/>
            <a:ext cx="336886" cy="12833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406058" y="4857789"/>
            <a:ext cx="336885" cy="3645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406057" y="4729454"/>
            <a:ext cx="336886" cy="12833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8406057" y="5363825"/>
            <a:ext cx="336885" cy="2361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406056" y="5235489"/>
            <a:ext cx="336886" cy="12833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406056" y="5609611"/>
            <a:ext cx="336886" cy="12833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772400" y="3154499"/>
            <a:ext cx="4741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47241" y="2969833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Barrier Phase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786229" y="3433373"/>
            <a:ext cx="4741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194260" y="325983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Collecting Phase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834059" y="1662978"/>
            <a:ext cx="4741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508900" y="1478312"/>
            <a:ext cx="134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Transfer Gate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814021" y="5683602"/>
            <a:ext cx="4741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88862" y="5498936"/>
            <a:ext cx="134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Transfer Gate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067622" y="2434019"/>
            <a:ext cx="1861407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 Collecting Phases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7" idx="0"/>
            <a:endCxn id="18" idx="1"/>
          </p:cNvCxnSpPr>
          <p:nvPr/>
        </p:nvCxnSpPr>
        <p:spPr>
          <a:xfrm flipV="1">
            <a:off x="6998326" y="1922375"/>
            <a:ext cx="1407733" cy="5116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50832" y="4548050"/>
            <a:ext cx="1861407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2</a:t>
            </a:r>
            <a:r>
              <a:rPr lang="en-US" smtClean="0"/>
              <a:t> Collecting Phases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>
            <a:off x="6881536" y="4917382"/>
            <a:ext cx="1524519" cy="5672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061" y="4575945"/>
            <a:ext cx="1994239" cy="193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931" y="453212"/>
            <a:ext cx="11048138" cy="871858"/>
          </a:xfrm>
        </p:spPr>
        <p:txBody>
          <a:bodyPr>
            <a:normAutofit/>
          </a:bodyPr>
          <a:lstStyle/>
          <a:p>
            <a:r>
              <a:rPr lang="en-US" dirty="0" smtClean="0"/>
              <a:t>Another transfer issue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98" y="1991165"/>
            <a:ext cx="7839075" cy="4362450"/>
          </a:xfr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84320" y="1325070"/>
            <a:ext cx="11235749" cy="803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Closer look at the Photon Transfer Curve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59579" y="3252705"/>
            <a:ext cx="1560042" cy="369332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VERY subtle dip</a:t>
            </a:r>
            <a:endParaRPr lang="en-US"/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flipH="1">
            <a:off x="4907666" y="3622037"/>
            <a:ext cx="131934" cy="130877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0075" y="3114205"/>
            <a:ext cx="25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Recommended voltage from e2v’s datasheet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15150"/>
            <a:ext cx="10515600" cy="4661815"/>
          </a:xfrm>
        </p:spPr>
        <p:txBody>
          <a:bodyPr/>
          <a:lstStyle/>
          <a:p>
            <a:r>
              <a:rPr lang="en-US" dirty="0" smtClean="0"/>
              <a:t>4 x 4 array on Zwicky Transient Facility</a:t>
            </a:r>
          </a:p>
          <a:p>
            <a:endParaRPr lang="en-US" dirty="0"/>
          </a:p>
          <a:p>
            <a:pPr lvl="1"/>
            <a:r>
              <a:rPr lang="en-US" dirty="0"/>
              <a:t>4 outputs:</a:t>
            </a:r>
          </a:p>
          <a:p>
            <a:pPr lvl="2"/>
            <a:r>
              <a:rPr lang="en-US" dirty="0"/>
              <a:t>only the two upper ones are used on the following work.</a:t>
            </a:r>
          </a:p>
          <a:p>
            <a:pPr lvl="1"/>
            <a:r>
              <a:rPr lang="en-US" dirty="0"/>
              <a:t>4 </a:t>
            </a:r>
            <a:r>
              <a:rPr lang="en-US" dirty="0" smtClean="0"/>
              <a:t>phase </a:t>
            </a:r>
            <a:r>
              <a:rPr lang="en-US" dirty="0"/>
              <a:t>parallel clocking.</a:t>
            </a:r>
          </a:p>
          <a:p>
            <a:pPr lvl="1"/>
            <a:r>
              <a:rPr lang="en-US" dirty="0"/>
              <a:t>800kHz pixel clock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2v 231 CCD 6k*6k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169" y="4213286"/>
            <a:ext cx="3125779" cy="2427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050" y="1450656"/>
            <a:ext cx="3962917" cy="4326085"/>
          </a:xfrm>
          <a:prstGeom prst="rect">
            <a:avLst/>
          </a:prstGeom>
        </p:spPr>
      </p:pic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280071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Intro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931" y="453212"/>
            <a:ext cx="11048138" cy="871858"/>
          </a:xfrm>
        </p:spPr>
        <p:txBody>
          <a:bodyPr>
            <a:normAutofit/>
          </a:bodyPr>
          <a:lstStyle/>
          <a:p>
            <a:r>
              <a:rPr lang="en-US" dirty="0" smtClean="0"/>
              <a:t>Another transfer issue - autocorrelation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4320" y="1325070"/>
            <a:ext cx="11235749" cy="8039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Autocorrelation of each frame shows excess correlation only in the vertical direction for this exact level.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99" y="2153210"/>
            <a:ext cx="7777223" cy="44599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27680" y="5498194"/>
            <a:ext cx="1560042" cy="369332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VERY subtle dip</a:t>
            </a:r>
            <a:endParaRPr lang="en-US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4409955" y="5301206"/>
            <a:ext cx="717725" cy="38165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2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931" y="453212"/>
            <a:ext cx="11048138" cy="871858"/>
          </a:xfrm>
        </p:spPr>
        <p:txBody>
          <a:bodyPr>
            <a:normAutofit/>
          </a:bodyPr>
          <a:lstStyle/>
          <a:p>
            <a:r>
              <a:rPr lang="en-US" dirty="0" smtClean="0"/>
              <a:t>Another transfer issue - Fix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4320" y="1325069"/>
            <a:ext cx="11235749" cy="1232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Problem fixed increasing the voltage on the serial register to “help” electrons falling from the transfer gate.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95" y="2291786"/>
            <a:ext cx="5993084" cy="3436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74" y="2291786"/>
            <a:ext cx="6054122" cy="347182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760018" y="5659392"/>
            <a:ext cx="2484352" cy="1035934"/>
          </a:xfrm>
          <a:prstGeom prst="rightArrow">
            <a:avLst>
              <a:gd name="adj1" fmla="val 62565"/>
              <a:gd name="adj2" fmla="val 7408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 of the serial register’s voltage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555421" y="4601113"/>
            <a:ext cx="2428954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Autocorrelation increase with signal is due to Brighter-Fatter effect discussed by </a:t>
            </a:r>
            <a:r>
              <a:rPr lang="en-US" sz="1400" dirty="0" err="1"/>
              <a:t>Antilogus</a:t>
            </a:r>
            <a:r>
              <a:rPr lang="en-US" sz="1400" dirty="0"/>
              <a:t> et al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67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931" y="453212"/>
            <a:ext cx="11048138" cy="871858"/>
          </a:xfrm>
        </p:spPr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4319" y="1580443"/>
            <a:ext cx="11235749" cy="4635162"/>
          </a:xfrm>
        </p:spPr>
        <p:txBody>
          <a:bodyPr>
            <a:normAutofit/>
          </a:bodyPr>
          <a:lstStyle/>
          <a:p>
            <a:r>
              <a:rPr lang="en-US" dirty="0" smtClean="0"/>
              <a:t>Exact shape of the electric field over the nodes is complex</a:t>
            </a:r>
            <a:r>
              <a:rPr lang="en-US" dirty="0"/>
              <a:t>,</a:t>
            </a:r>
            <a:r>
              <a:rPr lang="en-US" dirty="0" smtClean="0"/>
              <a:t> especially at the edges.</a:t>
            </a:r>
          </a:p>
          <a:p>
            <a:pPr lvl="1"/>
            <a:r>
              <a:rPr lang="en-US" dirty="0" smtClean="0"/>
              <a:t>1-D representation is simplistic.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should </a:t>
            </a:r>
            <a:r>
              <a:rPr lang="en-US" dirty="0" smtClean="0"/>
              <a:t>not </a:t>
            </a:r>
            <a:r>
              <a:rPr lang="en-US" dirty="0" smtClean="0"/>
              <a:t>assume that a same voltage applied on a node results on a same shape of electric field everywhere.</a:t>
            </a:r>
            <a:br>
              <a:rPr lang="en-US" dirty="0" smtClean="0"/>
            </a:br>
            <a:r>
              <a:rPr lang="en-US" dirty="0" smtClean="0"/>
              <a:t>	=&gt; Keep some margin, increase </a:t>
            </a:r>
            <a:r>
              <a:rPr lang="en-US" dirty="0" smtClean="0"/>
              <a:t>delta.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817068" y="2531174"/>
            <a:ext cx="0" cy="1333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69357" y="3403370"/>
            <a:ext cx="43117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5817068" y="2868363"/>
            <a:ext cx="4016326" cy="535007"/>
          </a:xfrm>
          <a:custGeom>
            <a:avLst/>
            <a:gdLst>
              <a:gd name="connsiteX0" fmla="*/ 0 w 4016326"/>
              <a:gd name="connsiteY0" fmla="*/ 535007 h 535007"/>
              <a:gd name="connsiteX1" fmla="*/ 534572 w 4016326"/>
              <a:gd name="connsiteY1" fmla="*/ 21536 h 535007"/>
              <a:gd name="connsiteX2" fmla="*/ 1329397 w 4016326"/>
              <a:gd name="connsiteY2" fmla="*/ 127044 h 535007"/>
              <a:gd name="connsiteX3" fmla="*/ 2278966 w 4016326"/>
              <a:gd name="connsiteY3" fmla="*/ 408398 h 535007"/>
              <a:gd name="connsiteX4" fmla="*/ 4016326 w 4016326"/>
              <a:gd name="connsiteY4" fmla="*/ 535007 h 53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6326" h="535007">
                <a:moveTo>
                  <a:pt x="0" y="535007"/>
                </a:moveTo>
                <a:cubicBezTo>
                  <a:pt x="156503" y="312268"/>
                  <a:pt x="313006" y="89530"/>
                  <a:pt x="534572" y="21536"/>
                </a:cubicBezTo>
                <a:cubicBezTo>
                  <a:pt x="756138" y="-46458"/>
                  <a:pt x="1038665" y="62567"/>
                  <a:pt x="1329397" y="127044"/>
                </a:cubicBezTo>
                <a:cubicBezTo>
                  <a:pt x="1620129" y="191521"/>
                  <a:pt x="1831145" y="340404"/>
                  <a:pt x="2278966" y="408398"/>
                </a:cubicBezTo>
                <a:cubicBezTo>
                  <a:pt x="2726787" y="476392"/>
                  <a:pt x="3371556" y="505699"/>
                  <a:pt x="4016326" y="53500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810034" y="2450346"/>
            <a:ext cx="4023360" cy="953024"/>
          </a:xfrm>
          <a:custGeom>
            <a:avLst/>
            <a:gdLst>
              <a:gd name="connsiteX0" fmla="*/ 0 w 4023360"/>
              <a:gd name="connsiteY0" fmla="*/ 594298 h 953024"/>
              <a:gd name="connsiteX1" fmla="*/ 203981 w 4023360"/>
              <a:gd name="connsiteY1" fmla="*/ 158199 h 953024"/>
              <a:gd name="connsiteX2" fmla="*/ 379827 w 4023360"/>
              <a:gd name="connsiteY2" fmla="*/ 31590 h 953024"/>
              <a:gd name="connsiteX3" fmla="*/ 647114 w 4023360"/>
              <a:gd name="connsiteY3" fmla="*/ 38624 h 953024"/>
              <a:gd name="connsiteX4" fmla="*/ 1477107 w 4023360"/>
              <a:gd name="connsiteY4" fmla="*/ 453621 h 953024"/>
              <a:gd name="connsiteX5" fmla="*/ 2293034 w 4023360"/>
              <a:gd name="connsiteY5" fmla="*/ 749043 h 953024"/>
              <a:gd name="connsiteX6" fmla="*/ 4023360 w 4023360"/>
              <a:gd name="connsiteY6" fmla="*/ 953024 h 95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953024">
                <a:moveTo>
                  <a:pt x="0" y="594298"/>
                </a:moveTo>
                <a:cubicBezTo>
                  <a:pt x="70338" y="423141"/>
                  <a:pt x="140677" y="251984"/>
                  <a:pt x="203981" y="158199"/>
                </a:cubicBezTo>
                <a:cubicBezTo>
                  <a:pt x="267285" y="64414"/>
                  <a:pt x="305972" y="51519"/>
                  <a:pt x="379827" y="31590"/>
                </a:cubicBezTo>
                <a:cubicBezTo>
                  <a:pt x="453683" y="11661"/>
                  <a:pt x="464234" y="-31715"/>
                  <a:pt x="647114" y="38624"/>
                </a:cubicBezTo>
                <a:cubicBezTo>
                  <a:pt x="829994" y="108963"/>
                  <a:pt x="1202787" y="335218"/>
                  <a:pt x="1477107" y="453621"/>
                </a:cubicBezTo>
                <a:cubicBezTo>
                  <a:pt x="1751427" y="572024"/>
                  <a:pt x="1868659" y="665809"/>
                  <a:pt x="2293034" y="749043"/>
                </a:cubicBezTo>
                <a:cubicBezTo>
                  <a:pt x="2717410" y="832277"/>
                  <a:pt x="3370385" y="892650"/>
                  <a:pt x="4023360" y="953024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05155" y="329434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0V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264278" y="2896842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10V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479507" y="2187435"/>
            <a:ext cx="675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Voltage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9833394" y="3371228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717399" y="3107845"/>
            <a:ext cx="0" cy="295525"/>
          </a:xfrm>
          <a:prstGeom prst="line">
            <a:avLst/>
          </a:prstGeom>
          <a:ln w="28575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447769" y="2868364"/>
            <a:ext cx="0" cy="53500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48477" y="2450346"/>
            <a:ext cx="0" cy="95302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5817068" y="3107844"/>
            <a:ext cx="3917852" cy="576880"/>
          </a:xfrm>
          <a:custGeom>
            <a:avLst/>
            <a:gdLst>
              <a:gd name="connsiteX0" fmla="*/ 0 w 3917852"/>
              <a:gd name="connsiteY0" fmla="*/ 576880 h 576880"/>
              <a:gd name="connsiteX1" fmla="*/ 400929 w 3917852"/>
              <a:gd name="connsiteY1" fmla="*/ 211120 h 576880"/>
              <a:gd name="connsiteX2" fmla="*/ 668215 w 3917852"/>
              <a:gd name="connsiteY2" fmla="*/ 42308 h 576880"/>
              <a:gd name="connsiteX3" fmla="*/ 935501 w 3917852"/>
              <a:gd name="connsiteY3" fmla="*/ 105 h 576880"/>
              <a:gd name="connsiteX4" fmla="*/ 1230923 w 3917852"/>
              <a:gd name="connsiteY4" fmla="*/ 49341 h 576880"/>
              <a:gd name="connsiteX5" fmla="*/ 1638886 w 3917852"/>
              <a:gd name="connsiteY5" fmla="*/ 168917 h 576880"/>
              <a:gd name="connsiteX6" fmla="*/ 2236763 w 3917852"/>
              <a:gd name="connsiteY6" fmla="*/ 246289 h 576880"/>
              <a:gd name="connsiteX7" fmla="*/ 3917852 w 3917852"/>
              <a:gd name="connsiteY7" fmla="*/ 281458 h 57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7852" h="576880">
                <a:moveTo>
                  <a:pt x="0" y="576880"/>
                </a:moveTo>
                <a:cubicBezTo>
                  <a:pt x="144780" y="438547"/>
                  <a:pt x="289560" y="300215"/>
                  <a:pt x="400929" y="211120"/>
                </a:cubicBezTo>
                <a:cubicBezTo>
                  <a:pt x="512298" y="122025"/>
                  <a:pt x="579120" y="77477"/>
                  <a:pt x="668215" y="42308"/>
                </a:cubicBezTo>
                <a:cubicBezTo>
                  <a:pt x="757310" y="7139"/>
                  <a:pt x="841716" y="-1067"/>
                  <a:pt x="935501" y="105"/>
                </a:cubicBezTo>
                <a:cubicBezTo>
                  <a:pt x="1029286" y="1277"/>
                  <a:pt x="1113692" y="21206"/>
                  <a:pt x="1230923" y="49341"/>
                </a:cubicBezTo>
                <a:cubicBezTo>
                  <a:pt x="1348154" y="77476"/>
                  <a:pt x="1471246" y="136092"/>
                  <a:pt x="1638886" y="168917"/>
                </a:cubicBezTo>
                <a:cubicBezTo>
                  <a:pt x="1806526" y="201742"/>
                  <a:pt x="1856935" y="227532"/>
                  <a:pt x="2236763" y="246289"/>
                </a:cubicBezTo>
                <a:cubicBezTo>
                  <a:pt x="2616591" y="265046"/>
                  <a:pt x="3267221" y="273252"/>
                  <a:pt x="3917852" y="281458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72559" y="3557258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-5V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0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InfraRed</a:t>
            </a:r>
            <a:r>
              <a:rPr lang="en-US" dirty="0" smtClean="0"/>
              <a:t>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810" y="1465199"/>
            <a:ext cx="4875050" cy="45481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do know that the 8 lasts rows of the sensor and the transfer gate aren’t made with the same lithographic mask than the image area.</a:t>
            </a:r>
          </a:p>
          <a:p>
            <a:pPr lvl="1"/>
            <a:r>
              <a:rPr lang="en-US" dirty="0" smtClean="0"/>
              <a:t>Maybe some discrepancies?</a:t>
            </a:r>
          </a:p>
          <a:p>
            <a:endParaRPr lang="en-US" dirty="0"/>
          </a:p>
          <a:p>
            <a:r>
              <a:rPr lang="en-US" dirty="0" smtClean="0"/>
              <a:t>Optical microscope with SWIR </a:t>
            </a:r>
            <a:r>
              <a:rPr lang="en-US" dirty="0" smtClean="0"/>
              <a:t>Camera + narrow IR filter</a:t>
            </a:r>
            <a:endParaRPr lang="en-US" dirty="0"/>
          </a:p>
          <a:p>
            <a:pPr lvl="1"/>
            <a:r>
              <a:rPr lang="en-US" dirty="0" smtClean="0"/>
              <a:t>Lack of contrast and Magnification</a:t>
            </a:r>
          </a:p>
          <a:p>
            <a:pPr lvl="1"/>
            <a:endParaRPr lang="en-US" dirty="0" smtClean="0"/>
          </a:p>
          <a:p>
            <a:r>
              <a:rPr lang="en-US" dirty="0"/>
              <a:t>We can’t explore further the CCD itself.</a:t>
            </a:r>
          </a:p>
          <a:p>
            <a:pPr marL="457200" lvl="1" indent="0">
              <a:buNone/>
            </a:pPr>
            <a:r>
              <a:rPr lang="en-US" dirty="0"/>
              <a:t>=&gt; Call for help and ideas.</a:t>
            </a:r>
          </a:p>
          <a:p>
            <a:pPr lvl="1">
              <a:buFont typeface="Symbol" charset="2"/>
              <a:buChar char="Þ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309" y="840015"/>
            <a:ext cx="7111126" cy="5334001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6932310" y="2815553"/>
            <a:ext cx="445273" cy="811033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42919" y="3036403"/>
            <a:ext cx="156799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Parallel Phases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30807" y="2352147"/>
            <a:ext cx="71564" cy="12744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6990199" y="3830376"/>
            <a:ext cx="1484664" cy="1656815"/>
          </a:xfrm>
          <a:custGeom>
            <a:avLst/>
            <a:gdLst>
              <a:gd name="connsiteX0" fmla="*/ 1484664 w 1484664"/>
              <a:gd name="connsiteY0" fmla="*/ 1656815 h 1656815"/>
              <a:gd name="connsiteX1" fmla="*/ 1405151 w 1484664"/>
              <a:gd name="connsiteY1" fmla="*/ 273288 h 1656815"/>
              <a:gd name="connsiteX2" fmla="*/ 1246125 w 1484664"/>
              <a:gd name="connsiteY2" fmla="*/ 18847 h 1656815"/>
              <a:gd name="connsiteX3" fmla="*/ 816754 w 1484664"/>
              <a:gd name="connsiteY3" fmla="*/ 18847 h 1656815"/>
              <a:gd name="connsiteX4" fmla="*/ 276066 w 1484664"/>
              <a:gd name="connsiteY4" fmla="*/ 26798 h 1656815"/>
              <a:gd name="connsiteX5" fmla="*/ 29575 w 1484664"/>
              <a:gd name="connsiteY5" fmla="*/ 177873 h 1656815"/>
              <a:gd name="connsiteX6" fmla="*/ 13673 w 1484664"/>
              <a:gd name="connsiteY6" fmla="*/ 837831 h 165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664" h="1656815">
                <a:moveTo>
                  <a:pt x="1484664" y="1656815"/>
                </a:moveTo>
                <a:cubicBezTo>
                  <a:pt x="1464785" y="1101549"/>
                  <a:pt x="1444907" y="546283"/>
                  <a:pt x="1405151" y="273288"/>
                </a:cubicBezTo>
                <a:cubicBezTo>
                  <a:pt x="1365395" y="293"/>
                  <a:pt x="1344191" y="61254"/>
                  <a:pt x="1246125" y="18847"/>
                </a:cubicBezTo>
                <a:cubicBezTo>
                  <a:pt x="1148059" y="-23560"/>
                  <a:pt x="816754" y="18847"/>
                  <a:pt x="816754" y="18847"/>
                </a:cubicBezTo>
                <a:cubicBezTo>
                  <a:pt x="655078" y="20172"/>
                  <a:pt x="407262" y="294"/>
                  <a:pt x="276066" y="26798"/>
                </a:cubicBezTo>
                <a:cubicBezTo>
                  <a:pt x="144870" y="53302"/>
                  <a:pt x="73307" y="42701"/>
                  <a:pt x="29575" y="177873"/>
                </a:cubicBezTo>
                <a:cubicBezTo>
                  <a:pt x="-14157" y="313045"/>
                  <a:pt x="-242" y="575438"/>
                  <a:pt x="13673" y="837831"/>
                </a:cubicBezTo>
              </a:path>
            </a:pathLst>
          </a:custGeom>
          <a:noFill/>
          <a:ln w="57150">
            <a:solidFill>
              <a:srgbClr val="FF8B4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90161" y="4788793"/>
            <a:ext cx="146700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Serial register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461638" y="4092581"/>
            <a:ext cx="462497" cy="6680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21378285">
            <a:off x="8652748" y="3506648"/>
            <a:ext cx="3053144" cy="19855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Image Area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7486805" y="5282160"/>
            <a:ext cx="218353" cy="612779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40459" y="5832873"/>
            <a:ext cx="140134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Serial Phases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48750" y="923045"/>
            <a:ext cx="121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Zoom : 10x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730748" y="3804275"/>
            <a:ext cx="45719" cy="4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044800" y="1458041"/>
            <a:ext cx="101495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Pixel size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10552279" y="1827373"/>
            <a:ext cx="178469" cy="19346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82592" y="1901414"/>
            <a:ext cx="13481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Transfer Gate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2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/>
      <p:bldP spid="18" grpId="0" animBg="1"/>
      <p:bldP spid="19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Full Well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199" y="3034495"/>
            <a:ext cx="10317753" cy="17805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urface Full Well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Surface</a:t>
                      </a:r>
                      <a:r>
                        <a:rPr lang="en-US" sz="1400" b="1" baseline="0" dirty="0" smtClean="0">
                          <a:solidFill>
                            <a:schemeClr val="accent2"/>
                          </a:solidFill>
                        </a:rPr>
                        <a:t> Well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Full Well – On Sky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027" y="1344592"/>
            <a:ext cx="10317753" cy="86819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Long tail forward and backward of an over-illuminated star on the Field of View</a:t>
            </a:r>
          </a:p>
          <a:p>
            <a:pPr lvl="1"/>
            <a:r>
              <a:rPr lang="en-US" dirty="0" smtClean="0"/>
              <a:t>The forward tail is caused by the charges left beyond during the previous frame reading. (persistence)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181" y="2478256"/>
            <a:ext cx="3143710" cy="2550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071" y="2478255"/>
            <a:ext cx="3134033" cy="2557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929" y="52356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“LOG” scale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09071" y="5235677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“Histogram” scale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786271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Surface</a:t>
                      </a:r>
                      <a:r>
                        <a:rPr lang="en-US" sz="1400" b="1" baseline="0" dirty="0" smtClean="0">
                          <a:solidFill>
                            <a:schemeClr val="accent2"/>
                          </a:solidFill>
                        </a:rPr>
                        <a:t> Well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1050194" y="5742086"/>
            <a:ext cx="10317753" cy="622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Even worse than blooming.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950" y="1991151"/>
            <a:ext cx="6219890" cy="353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Full Well – Pin Hole setup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6853" y="1477286"/>
            <a:ext cx="5024284" cy="1123831"/>
          </a:xfrm>
        </p:spPr>
        <p:txBody>
          <a:bodyPr>
            <a:normAutofit/>
          </a:bodyPr>
          <a:lstStyle/>
          <a:p>
            <a:r>
              <a:rPr lang="en-US" dirty="0" smtClean="0"/>
              <a:t>A pin hole allows to characterize in lab the levels of both spot and tail.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502841" y="2453865"/>
            <a:ext cx="9134" cy="2651674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498534" y="4684293"/>
            <a:ext cx="2155" cy="562800"/>
          </a:xfrm>
          <a:prstGeom prst="straightConnector1">
            <a:avLst/>
          </a:prstGeom>
          <a:ln w="28575">
            <a:solidFill>
              <a:srgbClr val="4F4FFF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8507831">
            <a:off x="6275239" y="5471545"/>
            <a:ext cx="168110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Blooming Well</a:t>
            </a:r>
          </a:p>
          <a:p>
            <a:r>
              <a:rPr lang="en-US" dirty="0"/>
              <a:t>o</a:t>
            </a:r>
            <a:r>
              <a:rPr lang="en-US" dirty="0" smtClean="0"/>
              <a:t>r ADC saturation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507831">
            <a:off x="7613799" y="5722130"/>
            <a:ext cx="1255408" cy="369332"/>
          </a:xfrm>
          <a:prstGeom prst="rect">
            <a:avLst/>
          </a:prstGeom>
          <a:ln>
            <a:solidFill>
              <a:srgbClr val="1B1B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B1BFF"/>
                </a:solidFill>
              </a:rPr>
              <a:t>Surface Well</a:t>
            </a:r>
            <a:endParaRPr lang="en-US" dirty="0">
              <a:solidFill>
                <a:srgbClr val="1B1B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9548" y="2453865"/>
            <a:ext cx="8755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~340ke-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98534" y="4356557"/>
            <a:ext cx="875561" cy="369332"/>
          </a:xfrm>
          <a:prstGeom prst="rect">
            <a:avLst/>
          </a:prstGeom>
          <a:noFill/>
          <a:ln>
            <a:solidFill>
              <a:srgbClr val="4F4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B1BFF"/>
                </a:solidFill>
              </a:rPr>
              <a:t>~510ke-</a:t>
            </a:r>
            <a:endParaRPr lang="en-US" dirty="0">
              <a:solidFill>
                <a:srgbClr val="1B1BFF"/>
              </a:solidFill>
            </a:endParaRPr>
          </a:p>
        </p:txBody>
      </p:sp>
      <p:graphicFrame>
        <p:nvGraphicFramePr>
          <p:cNvPr id="1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335140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Surface</a:t>
                      </a:r>
                      <a:r>
                        <a:rPr lang="en-US" sz="1400" b="1" baseline="0" dirty="0" smtClean="0">
                          <a:solidFill>
                            <a:schemeClr val="accent2"/>
                          </a:solidFill>
                        </a:rPr>
                        <a:t> Well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689325" y="1457697"/>
            <a:ext cx="406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Saturation is occurring before the tail appears.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281" y="2949456"/>
            <a:ext cx="1469727" cy="32827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77874" y="4824118"/>
            <a:ext cx="954542" cy="854788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268" y="3059381"/>
            <a:ext cx="171055" cy="166723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12316" y="262359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Fake Star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24403" y="534002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Spot level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17524" y="3845465"/>
            <a:ext cx="128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Tail level on the </a:t>
            </a:r>
            <a:r>
              <a:rPr lang="en-US" dirty="0" err="1" smtClean="0"/>
              <a:t>overscan</a:t>
            </a:r>
            <a:endParaRPr lang="en-US" dirty="0" smtClean="0"/>
          </a:p>
        </p:txBody>
      </p:sp>
      <p:cxnSp>
        <p:nvCxnSpPr>
          <p:cNvPr id="25" name="Straight Arrow Connector 24"/>
          <p:cNvCxnSpPr>
            <a:stCxn id="22" idx="3"/>
          </p:cNvCxnSpPr>
          <p:nvPr/>
        </p:nvCxnSpPr>
        <p:spPr>
          <a:xfrm flipV="1">
            <a:off x="2042630" y="5340020"/>
            <a:ext cx="535244" cy="1846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3"/>
            <a:endCxn id="20" idx="1"/>
          </p:cNvCxnSpPr>
          <p:nvPr/>
        </p:nvCxnSpPr>
        <p:spPr>
          <a:xfrm flipV="1">
            <a:off x="1898217" y="3142743"/>
            <a:ext cx="1150051" cy="1025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508616" y="3060944"/>
            <a:ext cx="171055" cy="166723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59810" y="2964820"/>
            <a:ext cx="1280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</a:t>
            </a:r>
          </a:p>
        </p:txBody>
      </p:sp>
      <p:cxnSp>
        <p:nvCxnSpPr>
          <p:cNvPr id="32" name="Straight Arrow Connector 31"/>
          <p:cNvCxnSpPr>
            <a:stCxn id="30" idx="3"/>
            <a:endCxn id="29" idx="1"/>
          </p:cNvCxnSpPr>
          <p:nvPr/>
        </p:nvCxnSpPr>
        <p:spPr>
          <a:xfrm flipV="1">
            <a:off x="1940503" y="3144306"/>
            <a:ext cx="568113" cy="51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Well and Blooming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728" y="1338997"/>
            <a:ext cx="10515600" cy="574996"/>
          </a:xfrm>
        </p:spPr>
        <p:txBody>
          <a:bodyPr/>
          <a:lstStyle/>
          <a:p>
            <a:r>
              <a:rPr lang="en-US" u="sng" dirty="0" smtClean="0"/>
              <a:t>Surface Well can occur after blooming.</a:t>
            </a:r>
            <a:endParaRPr lang="en-US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7728" y="5313713"/>
            <a:ext cx="6667276" cy="1200329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D.P. </a:t>
            </a:r>
            <a:r>
              <a:rPr lang="en-US" sz="2400" dirty="0" err="1"/>
              <a:t>Weatherill</a:t>
            </a:r>
            <a:r>
              <a:rPr lang="en-US" sz="2400" dirty="0"/>
              <a:t>, R. </a:t>
            </a:r>
            <a:r>
              <a:rPr lang="en-US" sz="2400" dirty="0" err="1"/>
              <a:t>Plackett</a:t>
            </a:r>
            <a:r>
              <a:rPr lang="en-US" sz="2400" dirty="0"/>
              <a:t>, </a:t>
            </a:r>
            <a:r>
              <a:rPr lang="en-US" sz="2400" dirty="0" err="1"/>
              <a:t>K.Arndt</a:t>
            </a:r>
            <a:r>
              <a:rPr lang="en-US" sz="2400" dirty="0"/>
              <a:t> and I.P.J. </a:t>
            </a:r>
            <a:r>
              <a:rPr lang="en-US" sz="2400" dirty="0" err="1" smtClean="0"/>
              <a:t>Shipsey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i="1" dirty="0" smtClean="0"/>
              <a:t>Modelling charge storage near full well in CCDs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Journal of Instrumentation. May,17. </a:t>
            </a:r>
            <a:r>
              <a:rPr lang="en-US" sz="2400" dirty="0" smtClean="0"/>
              <a:t>2017</a:t>
            </a:r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30" y="2249449"/>
            <a:ext cx="5523574" cy="297423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413954" y="2430828"/>
            <a:ext cx="122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13953" y="3229270"/>
            <a:ext cx="122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13952" y="4030365"/>
            <a:ext cx="122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11342" y="2430828"/>
            <a:ext cx="122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11341" y="3229270"/>
            <a:ext cx="122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11340" y="4030365"/>
            <a:ext cx="122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31258" y="2430828"/>
            <a:ext cx="122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31257" y="3229270"/>
            <a:ext cx="122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31256" y="4030365"/>
            <a:ext cx="1227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7477" y="1986377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SiO2 interface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3" idx="3"/>
          </p:cNvCxnSpPr>
          <p:nvPr/>
        </p:nvCxnSpPr>
        <p:spPr>
          <a:xfrm>
            <a:off x="2184395" y="2171043"/>
            <a:ext cx="765646" cy="259785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1825" y="2652384"/>
            <a:ext cx="138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Blooming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>
            <a:off x="2018743" y="2837050"/>
            <a:ext cx="3012513" cy="839554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29660" y="3344548"/>
            <a:ext cx="138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Well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9" idx="3"/>
          </p:cNvCxnSpPr>
          <p:nvPr/>
        </p:nvCxnSpPr>
        <p:spPr>
          <a:xfrm>
            <a:off x="1816578" y="3529214"/>
            <a:ext cx="2497067" cy="538427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374" y="1338997"/>
            <a:ext cx="3901696" cy="4444541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2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87193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Surface</a:t>
                      </a:r>
                      <a:r>
                        <a:rPr lang="en-US" sz="1400" b="1" baseline="0" dirty="0" smtClean="0">
                          <a:solidFill>
                            <a:schemeClr val="accent2"/>
                          </a:solidFill>
                        </a:rPr>
                        <a:t> Well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6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224" y="2168092"/>
            <a:ext cx="5746292" cy="3234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Full Well – Pin Hole setup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0379" y="1161009"/>
            <a:ext cx="11188643" cy="1155152"/>
          </a:xfrm>
        </p:spPr>
        <p:txBody>
          <a:bodyPr>
            <a:normAutofit/>
          </a:bodyPr>
          <a:lstStyle/>
          <a:p>
            <a:r>
              <a:rPr lang="en-US" dirty="0" smtClean="0"/>
              <a:t>Decrease of the common </a:t>
            </a:r>
            <a:r>
              <a:rPr lang="en-US" dirty="0"/>
              <a:t>mode </a:t>
            </a:r>
            <a:r>
              <a:rPr lang="en-US" dirty="0" smtClean="0"/>
              <a:t>voltage moves </a:t>
            </a:r>
            <a:r>
              <a:rPr lang="en-US" dirty="0"/>
              <a:t>charges away from the surface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Classical </a:t>
            </a:r>
            <a:r>
              <a:rPr lang="en-US" dirty="0" err="1" smtClean="0"/>
              <a:t>detraping</a:t>
            </a:r>
            <a:r>
              <a:rPr lang="en-US" dirty="0" smtClean="0"/>
              <a:t> fix.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7581" y="2441363"/>
            <a:ext cx="128432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0V to 10V</a:t>
            </a:r>
          </a:p>
          <a:p>
            <a:r>
              <a:rPr lang="en-US" dirty="0" smtClean="0">
                <a:solidFill>
                  <a:srgbClr val="FF8B4C"/>
                </a:solidFill>
              </a:rPr>
              <a:t>    -5V to 5V</a:t>
            </a:r>
            <a:endParaRPr lang="en-US" dirty="0">
              <a:solidFill>
                <a:srgbClr val="FF8B4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124584" y="2641386"/>
            <a:ext cx="1859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22292" y="2929517"/>
            <a:ext cx="185958" cy="0"/>
          </a:xfrm>
          <a:prstGeom prst="line">
            <a:avLst/>
          </a:prstGeom>
          <a:ln w="28575">
            <a:solidFill>
              <a:srgbClr val="FF8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335140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Surface</a:t>
                      </a:r>
                      <a:r>
                        <a:rPr lang="en-US" sz="1400" b="1" baseline="0" dirty="0" smtClean="0">
                          <a:solidFill>
                            <a:schemeClr val="accent2"/>
                          </a:solidFill>
                        </a:rPr>
                        <a:t> Well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4" y="2168092"/>
            <a:ext cx="5637129" cy="31902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9660" y="2469333"/>
            <a:ext cx="128432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0V to 10V</a:t>
            </a:r>
          </a:p>
          <a:p>
            <a:r>
              <a:rPr lang="en-US" dirty="0" smtClean="0">
                <a:solidFill>
                  <a:srgbClr val="FF8B4C"/>
                </a:solidFill>
              </a:rPr>
              <a:t>    -5V to 5V</a:t>
            </a:r>
            <a:endParaRPr lang="en-US" dirty="0">
              <a:solidFill>
                <a:srgbClr val="FF8B4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86663" y="2669356"/>
            <a:ext cx="1859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4371" y="2957487"/>
            <a:ext cx="185958" cy="0"/>
          </a:xfrm>
          <a:prstGeom prst="line">
            <a:avLst/>
          </a:prstGeom>
          <a:ln w="28575">
            <a:solidFill>
              <a:srgbClr val="FF8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3"/>
          <p:cNvSpPr txBox="1">
            <a:spLocks/>
          </p:cNvSpPr>
          <p:nvPr/>
        </p:nvSpPr>
        <p:spPr>
          <a:xfrm>
            <a:off x="670329" y="5622884"/>
            <a:ext cx="4878203" cy="55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No more tails on the brightest stars</a:t>
            </a:r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6456134" y="5621504"/>
            <a:ext cx="5562471" cy="387022"/>
          </a:xfrm>
          <a:prstGeom prst="rect">
            <a:avLst/>
          </a:prstGeom>
          <a:solidFill>
            <a:srgbClr val="FF3300">
              <a:alpha val="58039"/>
            </a:srgb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 Drawback: Increase of the lateral charge diffusion</a:t>
            </a:r>
          </a:p>
        </p:txBody>
      </p:sp>
      <p:sp>
        <p:nvSpPr>
          <p:cNvPr id="18" name="Right Arrow 17"/>
          <p:cNvSpPr/>
          <p:nvPr/>
        </p:nvSpPr>
        <p:spPr>
          <a:xfrm rot="5400000">
            <a:off x="11434851" y="2717676"/>
            <a:ext cx="475488" cy="2764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 Arrow 20"/>
          <p:cNvSpPr/>
          <p:nvPr/>
        </p:nvSpPr>
        <p:spPr>
          <a:xfrm rot="5721122">
            <a:off x="3504929" y="3647309"/>
            <a:ext cx="950976" cy="792480"/>
          </a:xfrm>
          <a:prstGeom prst="bentArrow">
            <a:avLst>
              <a:gd name="adj1" fmla="val 25000"/>
              <a:gd name="adj2" fmla="val 24904"/>
              <a:gd name="adj3" fmla="val 25000"/>
              <a:gd name="adj4" fmla="val 8528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0800000">
            <a:off x="338463" y="5298672"/>
            <a:ext cx="477774" cy="778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145116" y="5741074"/>
            <a:ext cx="622035" cy="5585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7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20" grpId="0" animBg="1"/>
      <p:bldP spid="18" grpId="0" animBg="1"/>
      <p:bldP spid="21" grpId="0" animBg="1"/>
      <p:bldP spid="10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Full Well – Optimization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6760" y="1320335"/>
            <a:ext cx="10515600" cy="11215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successive states:</a:t>
            </a:r>
          </a:p>
          <a:p>
            <a:pPr marL="971550" lvl="1" indent="-514350">
              <a:buAutoNum type="romanUcPeriod"/>
            </a:pPr>
            <a:r>
              <a:rPr lang="en-US" b="1" dirty="0" smtClean="0"/>
              <a:t>Exposure: </a:t>
            </a:r>
            <a:r>
              <a:rPr lang="en-US" dirty="0" smtClean="0"/>
              <a:t>High common mode voltage to </a:t>
            </a:r>
            <a:r>
              <a:rPr lang="en-US" b="1" dirty="0" smtClean="0"/>
              <a:t>Reduce Lateral Diffusion</a:t>
            </a:r>
          </a:p>
          <a:p>
            <a:pPr marL="971550" lvl="1" indent="-514350">
              <a:buAutoNum type="romanUcPeriod"/>
            </a:pPr>
            <a:r>
              <a:rPr lang="en-US" b="1" dirty="0" err="1" smtClean="0"/>
              <a:t>ReadOut</a:t>
            </a:r>
            <a:r>
              <a:rPr lang="en-US" b="1" dirty="0" smtClean="0"/>
              <a:t>: </a:t>
            </a:r>
            <a:r>
              <a:rPr lang="en-US" dirty="0" smtClean="0"/>
              <a:t>Low common mode voltage to </a:t>
            </a:r>
            <a:r>
              <a:rPr lang="en-US" b="1" dirty="0" smtClean="0"/>
              <a:t>suppress Surface Well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203" y="2557097"/>
            <a:ext cx="5882313" cy="3355404"/>
          </a:xfrm>
          <a:prstGeom prst="rect">
            <a:avLst/>
          </a:prstGeom>
        </p:spPr>
      </p:pic>
      <p:graphicFrame>
        <p:nvGraphicFramePr>
          <p:cNvPr id="1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335140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Surface</a:t>
                      </a:r>
                      <a:r>
                        <a:rPr lang="en-US" sz="1400" b="1" baseline="0" dirty="0" smtClean="0">
                          <a:solidFill>
                            <a:schemeClr val="accent2"/>
                          </a:solidFill>
                        </a:rPr>
                        <a:t> Well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57" y="2587183"/>
            <a:ext cx="5897499" cy="335240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6200000">
            <a:off x="11614872" y="2686711"/>
            <a:ext cx="475488" cy="2764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ent Arrow 6"/>
          <p:cNvSpPr/>
          <p:nvPr/>
        </p:nvSpPr>
        <p:spPr>
          <a:xfrm rot="5721122">
            <a:off x="3609704" y="4153052"/>
            <a:ext cx="950976" cy="792480"/>
          </a:xfrm>
          <a:prstGeom prst="bentArrow">
            <a:avLst>
              <a:gd name="adj1" fmla="val 25000"/>
              <a:gd name="adj2" fmla="val 24904"/>
              <a:gd name="adj3" fmla="val 25000"/>
              <a:gd name="adj4" fmla="val 8528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7093" y="3656651"/>
            <a:ext cx="13744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Surface Well suppressed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650677" y="3497475"/>
            <a:ext cx="13744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Even Steeper PTC 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7414" y="3009405"/>
            <a:ext cx="242085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0V to 10V</a:t>
            </a:r>
          </a:p>
          <a:p>
            <a:r>
              <a:rPr lang="en-US" sz="1600" dirty="0" smtClean="0">
                <a:solidFill>
                  <a:srgbClr val="FF8B4C"/>
                </a:solidFill>
              </a:rPr>
              <a:t>    -5V to 5V</a:t>
            </a:r>
            <a:endParaRPr lang="en-US" sz="1600" dirty="0">
              <a:solidFill>
                <a:srgbClr val="FF8B4C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     0V to 10V during Exposure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 -5V </a:t>
            </a:r>
            <a:r>
              <a:rPr lang="en-US" sz="1600" dirty="0">
                <a:solidFill>
                  <a:srgbClr val="FF0000"/>
                </a:solidFill>
              </a:rPr>
              <a:t>to 5V during </a:t>
            </a:r>
            <a:r>
              <a:rPr lang="en-US" sz="1600" dirty="0" err="1">
                <a:solidFill>
                  <a:srgbClr val="FF0000"/>
                </a:solidFill>
              </a:rPr>
              <a:t>ReadOut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91708" y="3158889"/>
            <a:ext cx="1859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9416" y="3447020"/>
            <a:ext cx="185958" cy="0"/>
          </a:xfrm>
          <a:prstGeom prst="line">
            <a:avLst/>
          </a:prstGeom>
          <a:ln w="28575">
            <a:solidFill>
              <a:srgbClr val="FF8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9416" y="3747131"/>
            <a:ext cx="1859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/>
          <p:cNvSpPr txBox="1">
            <a:spLocks/>
          </p:cNvSpPr>
          <p:nvPr/>
        </p:nvSpPr>
        <p:spPr>
          <a:xfrm>
            <a:off x="609168" y="6019343"/>
            <a:ext cx="4878203" cy="55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No more tails on the brightest stars</a:t>
            </a:r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7878605" y="6170314"/>
            <a:ext cx="2937269" cy="462398"/>
          </a:xfrm>
          <a:prstGeom prst="rect">
            <a:avLst/>
          </a:prstGeom>
          <a:solidFill>
            <a:schemeClr val="accent1">
              <a:lumMod val="40000"/>
              <a:lumOff val="60000"/>
              <a:alpha val="58039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 Less lateral diffusion</a:t>
            </a:r>
          </a:p>
        </p:txBody>
      </p:sp>
      <p:sp>
        <p:nvSpPr>
          <p:cNvPr id="21" name="Down Arrow 20"/>
          <p:cNvSpPr/>
          <p:nvPr/>
        </p:nvSpPr>
        <p:spPr>
          <a:xfrm rot="10800000">
            <a:off x="304180" y="5747826"/>
            <a:ext cx="477774" cy="778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0800000">
            <a:off x="7548835" y="5792096"/>
            <a:ext cx="477774" cy="778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5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6" grpId="0" animBg="1"/>
      <p:bldP spid="11" grpId="0" animBg="1"/>
      <p:bldP spid="18" grpId="1" animBg="1"/>
      <p:bldP spid="20" grpId="0" animBg="1"/>
      <p:bldP spid="21" grpId="1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011841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8B4C"/>
                          </a:solidFill>
                        </a:rPr>
                        <a:t>Intro</a:t>
                      </a:r>
                      <a:endParaRPr lang="en-US" sz="1400" b="1" dirty="0">
                        <a:solidFill>
                          <a:srgbClr val="FF8B4C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838200" y="1515150"/>
            <a:ext cx="10515600" cy="4661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Parallel </a:t>
            </a:r>
            <a:r>
              <a:rPr lang="en-US" dirty="0" smtClean="0"/>
              <a:t>Transfer</a:t>
            </a:r>
          </a:p>
          <a:p>
            <a:pPr lvl="1"/>
            <a:r>
              <a:rPr lang="en-US" dirty="0" smtClean="0"/>
              <a:t>Photon Transfer Curve Dip and pixel shifting</a:t>
            </a:r>
          </a:p>
          <a:p>
            <a:pPr lvl="1"/>
            <a:r>
              <a:rPr lang="en-US" dirty="0" smtClean="0"/>
              <a:t>Transfer inefficiency</a:t>
            </a:r>
          </a:p>
          <a:p>
            <a:r>
              <a:rPr lang="en-US" dirty="0" smtClean="0"/>
              <a:t>Surface Well</a:t>
            </a:r>
          </a:p>
          <a:p>
            <a:pPr lvl="1"/>
            <a:r>
              <a:rPr lang="en-US" dirty="0" smtClean="0"/>
              <a:t>Analysis and improvement</a:t>
            </a:r>
          </a:p>
          <a:p>
            <a:r>
              <a:rPr lang="en-US" dirty="0" smtClean="0"/>
              <a:t>Pixel Response Non Uniformity</a:t>
            </a:r>
          </a:p>
          <a:p>
            <a:pPr lvl="1"/>
            <a:r>
              <a:rPr lang="en-US" dirty="0" smtClean="0"/>
              <a:t>From 2 phases to 3 phases</a:t>
            </a:r>
          </a:p>
          <a:p>
            <a:pPr lvl="1"/>
            <a:r>
              <a:rPr lang="en-US" dirty="0" smtClean="0"/>
              <a:t>Lithographic mask</a:t>
            </a:r>
          </a:p>
          <a:p>
            <a:r>
              <a:rPr lang="en-US" dirty="0" smtClean="0"/>
              <a:t>Conclusion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55435" y="1515150"/>
            <a:ext cx="4511566" cy="45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5435" y="6038465"/>
            <a:ext cx="3847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NGC7331 @ Palomar Observatory </a:t>
            </a:r>
            <a:r>
              <a:rPr lang="mr-IN" sz="1200" i="1" dirty="0" smtClean="0"/>
              <a:t>–</a:t>
            </a:r>
            <a:r>
              <a:rPr lang="en-US" sz="1200" i="1" dirty="0" smtClean="0"/>
              <a:t> P200 using the e2v ccd-231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5210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 Response Non Uniformity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FBFBF"/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rgbClr val="BFBFBF"/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rgbClr val="BFBFB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PRNU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662177"/>
            <a:ext cx="10515600" cy="3514788"/>
          </a:xfrm>
        </p:spPr>
        <p:txBody>
          <a:bodyPr/>
          <a:lstStyle/>
          <a:p>
            <a:pPr algn="ctr"/>
            <a:r>
              <a:rPr lang="en-US" dirty="0" smtClean="0"/>
              <a:t>Pixel Response Non Uniformity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0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784" y="4494514"/>
            <a:ext cx="2446920" cy="1908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 Response Non Uniformity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947" y="1215608"/>
            <a:ext cx="10608339" cy="1151496"/>
          </a:xfrm>
        </p:spPr>
        <p:txBody>
          <a:bodyPr>
            <a:normAutofit/>
          </a:bodyPr>
          <a:lstStyle/>
          <a:p>
            <a:r>
              <a:rPr lang="en-US" dirty="0" smtClean="0"/>
              <a:t>Co addition of 15 flats of ~43ke- (Shot noise well below PRNU)</a:t>
            </a:r>
          </a:p>
          <a:p>
            <a:r>
              <a:rPr lang="en-US" dirty="0" smtClean="0"/>
              <a:t>Normalization by a filtered version of itself (To get rid of flat field gradient)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05" y="2251154"/>
            <a:ext cx="2633662" cy="2054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011" y="2468958"/>
            <a:ext cx="2753275" cy="3449393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432918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FBFBF"/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rgbClr val="BFBFBF"/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rgbClr val="BFBFB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PRNU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13502" y="4435531"/>
            <a:ext cx="1267327" cy="11389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29900" y="4861150"/>
            <a:ext cx="135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9x9 </a:t>
            </a:r>
            <a:r>
              <a:rPr lang="en-US" dirty="0" err="1" smtClean="0"/>
              <a:t>BoxCar</a:t>
            </a:r>
            <a:r>
              <a:rPr lang="en-US" dirty="0" smtClean="0"/>
              <a:t> filtering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3378344" y="4794551"/>
            <a:ext cx="1073471" cy="435661"/>
          </a:xfrm>
          <a:custGeom>
            <a:avLst/>
            <a:gdLst>
              <a:gd name="connsiteX0" fmla="*/ 0 w 1379621"/>
              <a:gd name="connsiteY0" fmla="*/ 521498 h 521498"/>
              <a:gd name="connsiteX1" fmla="*/ 449179 w 1379621"/>
              <a:gd name="connsiteY1" fmla="*/ 56277 h 521498"/>
              <a:gd name="connsiteX2" fmla="*/ 1379621 w 1379621"/>
              <a:gd name="connsiteY2" fmla="*/ 8151 h 52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9621" h="521498">
                <a:moveTo>
                  <a:pt x="0" y="521498"/>
                </a:moveTo>
                <a:cubicBezTo>
                  <a:pt x="109621" y="331666"/>
                  <a:pt x="219242" y="141835"/>
                  <a:pt x="449179" y="56277"/>
                </a:cubicBezTo>
                <a:cubicBezTo>
                  <a:pt x="679116" y="-29281"/>
                  <a:pt x="1379621" y="8151"/>
                  <a:pt x="1379621" y="815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359129" y="3521657"/>
            <a:ext cx="1343994" cy="13439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27703" y="3262631"/>
            <a:ext cx="89159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/>
              <a:t>=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97193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 Response Non Uniformity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FBFBF"/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rgbClr val="BFBFBF"/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rgbClr val="BFBFB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PRNU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Collecting phases (datasheet standard clocking)</a:t>
            </a:r>
          </a:p>
          <a:p>
            <a:pPr lvl="1"/>
            <a:r>
              <a:rPr lang="en-US" dirty="0" smtClean="0"/>
              <a:t>PRNU = 0.38%</a:t>
            </a:r>
          </a:p>
          <a:p>
            <a:pPr lvl="1"/>
            <a:endParaRPr lang="en-US" dirty="0"/>
          </a:p>
          <a:p>
            <a:r>
              <a:rPr lang="en-US" dirty="0" smtClean="0"/>
              <a:t>3 Collecting phases </a:t>
            </a:r>
          </a:p>
          <a:p>
            <a:pPr lvl="1"/>
            <a:r>
              <a:rPr lang="en-US" dirty="0" smtClean="0"/>
              <a:t>PRNU = 0.28%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6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8419099" y="2102771"/>
            <a:ext cx="3492084" cy="4048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 Response Non Uniformity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23026" y="1172988"/>
            <a:ext cx="59660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Lithographic mask stitching is visible on high-intensity frames.</a:t>
            </a:r>
          </a:p>
          <a:p>
            <a:r>
              <a:rPr lang="en-US" dirty="0" smtClean="0"/>
              <a:t>Masks of 512x256 pixels </a:t>
            </a:r>
            <a:endParaRPr lang="en-US" dirty="0"/>
          </a:p>
        </p:txBody>
      </p:sp>
      <p:graphicFrame>
        <p:nvGraphicFramePr>
          <p:cNvPr id="4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241259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CBCBC"/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rgbClr val="BCBCB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FBFBF"/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rgbClr val="BFBFBF"/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rgbClr val="BFBFB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PRNU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65" y="2579064"/>
            <a:ext cx="4013910" cy="3428189"/>
          </a:xfrm>
          <a:prstGeom prst="rect">
            <a:avLst/>
          </a:prstGeom>
        </p:spPr>
      </p:pic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195731"/>
              </p:ext>
            </p:extLst>
          </p:nvPr>
        </p:nvGraphicFramePr>
        <p:xfrm>
          <a:off x="8425449" y="2257061"/>
          <a:ext cx="3492084" cy="3750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07"/>
                <a:gridCol w="291007"/>
                <a:gridCol w="291007"/>
                <a:gridCol w="291007"/>
                <a:gridCol w="291007"/>
                <a:gridCol w="291007"/>
                <a:gridCol w="291007"/>
                <a:gridCol w="291007"/>
                <a:gridCol w="291007"/>
                <a:gridCol w="291007"/>
                <a:gridCol w="291007"/>
                <a:gridCol w="291007"/>
              </a:tblGrid>
              <a:tr h="156258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156258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45" name="Straight Arrow Connector 44"/>
          <p:cNvCxnSpPr/>
          <p:nvPr/>
        </p:nvCxnSpPr>
        <p:spPr>
          <a:xfrm>
            <a:off x="8448598" y="1886615"/>
            <a:ext cx="342084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375493" y="144204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12*512=6144 pixels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8047610" y="2257061"/>
            <a:ext cx="23149" cy="3750192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189409" y="3704893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24*256=</a:t>
            </a:r>
            <a:r>
              <a:rPr lang="en-US" u="sng" dirty="0" smtClean="0"/>
              <a:t>6144 pixels</a:t>
            </a:r>
            <a:endParaRPr lang="en-US" u="sng" dirty="0"/>
          </a:p>
        </p:txBody>
      </p:sp>
      <p:sp>
        <p:nvSpPr>
          <p:cNvPr id="52" name="TextBox 51"/>
          <p:cNvSpPr txBox="1"/>
          <p:nvPr/>
        </p:nvSpPr>
        <p:spPr>
          <a:xfrm>
            <a:off x="6079252" y="1980684"/>
            <a:ext cx="1301959" cy="36933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8 extra pixels</a:t>
            </a:r>
            <a:endParaRPr lang="en-US" u="sng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7423150" y="2165350"/>
            <a:ext cx="965109" cy="262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28014" y="3576496"/>
            <a:ext cx="2686954" cy="954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E2v-231</a:t>
            </a:r>
          </a:p>
          <a:p>
            <a:pPr algn="ctr"/>
            <a:r>
              <a:rPr lang="en-US" sz="2800" dirty="0" smtClean="0"/>
              <a:t>6144(H) x 6160 (V)</a:t>
            </a:r>
            <a:endParaRPr lang="en-US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6037313" y="5899847"/>
            <a:ext cx="1301959" cy="36933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8 extra pixels</a:t>
            </a:r>
            <a:endParaRPr lang="en-US" u="sng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7381211" y="6084513"/>
            <a:ext cx="965109" cy="262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52007" y="6035628"/>
            <a:ext cx="454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average on vertical </a:t>
            </a:r>
            <a:r>
              <a:rPr lang="en-US" smtClean="0"/>
              <a:t>and horizontal directions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812924"/>
            <a:ext cx="10820401" cy="4194176"/>
          </a:xfrm>
        </p:spPr>
        <p:txBody>
          <a:bodyPr>
            <a:normAutofit/>
          </a:bodyPr>
          <a:lstStyle/>
          <a:p>
            <a:r>
              <a:rPr lang="en-US" dirty="0" smtClean="0"/>
              <a:t>Benefits of new clocking and  new voltages: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No more strange dip on the PTC. (both pixel shifting and defective line transfer).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 more  catastrophic Surface Well effect on bright objects.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Improvement of the PSF with high levels (less lateral diffusion or “brighter-fatter” effect).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Improvement of the PRNU using 3 storage phases instead of two.</a:t>
            </a:r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2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369068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243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670655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Parallel Transfer</a:t>
                      </a:r>
                      <a:endParaRPr lang="en-US" sz="1400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Conclusion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1760" y="3028756"/>
            <a:ext cx="49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eorgia" panose="02040502050405020303" pitchFamily="18" charset="0"/>
              </a:rPr>
              <a:t>Thank your for your attention.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291E0-6990-45B0-801E-8025551EDCE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7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2060" y="496930"/>
            <a:ext cx="10515600" cy="691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Extra Slide: Best setup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08498" y="5041900"/>
            <a:ext cx="1978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Tail level: 2 </a:t>
            </a:r>
            <a:r>
              <a:rPr lang="en-US" dirty="0" err="1" smtClean="0"/>
              <a:t>adu</a:t>
            </a:r>
            <a:r>
              <a:rPr lang="en-US" dirty="0" smtClean="0"/>
              <a:t> with saturation of about 1.8Me-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42" y="1973921"/>
            <a:ext cx="10590574" cy="44517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5300" y="2971305"/>
            <a:ext cx="242085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0V to 10V</a:t>
            </a:r>
          </a:p>
          <a:p>
            <a:r>
              <a:rPr lang="en-US" sz="1600" dirty="0" smtClean="0">
                <a:solidFill>
                  <a:srgbClr val="FF8B4C"/>
                </a:solidFill>
              </a:rPr>
              <a:t>    -5V to 5V</a:t>
            </a:r>
            <a:endParaRPr lang="en-US" sz="1600" dirty="0">
              <a:solidFill>
                <a:srgbClr val="FF8B4C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     0V to 10V during Exposure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 -5V </a:t>
            </a:r>
            <a:r>
              <a:rPr lang="en-US" sz="1600" dirty="0">
                <a:solidFill>
                  <a:srgbClr val="FF0000"/>
                </a:solidFill>
              </a:rPr>
              <a:t>to 5V during </a:t>
            </a:r>
            <a:r>
              <a:rPr lang="en-US" sz="1600" dirty="0" err="1" smtClean="0">
                <a:solidFill>
                  <a:srgbClr val="FF0000"/>
                </a:solidFill>
              </a:rPr>
              <a:t>ReadOut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     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3V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 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13V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during Exposure</a:t>
            </a: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-8V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 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2V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during </a:t>
            </a:r>
            <a:r>
              <a:rPr lang="en-US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ReadOut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29594" y="3120789"/>
            <a:ext cx="1859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7302" y="3408920"/>
            <a:ext cx="185958" cy="0"/>
          </a:xfrm>
          <a:prstGeom prst="line">
            <a:avLst/>
          </a:prstGeom>
          <a:ln w="28575">
            <a:solidFill>
              <a:srgbClr val="FF8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7302" y="3709031"/>
            <a:ext cx="1859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27302" y="4267831"/>
            <a:ext cx="185958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2060" y="496930"/>
            <a:ext cx="10515600" cy="691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Extra Slide: Down side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769" y="2397756"/>
            <a:ext cx="6824549" cy="2868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273" y="2397755"/>
            <a:ext cx="6824551" cy="2868727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idx="1"/>
          </p:nvPr>
        </p:nvSpPr>
        <p:spPr>
          <a:xfrm>
            <a:off x="822569" y="1328789"/>
            <a:ext cx="10515600" cy="1206068"/>
          </a:xfrm>
        </p:spPr>
        <p:txBody>
          <a:bodyPr/>
          <a:lstStyle/>
          <a:p>
            <a:r>
              <a:rPr lang="en-US" dirty="0"/>
              <a:t>Photon Transfer curve using the new clocking on the down side of the sensor.</a:t>
            </a:r>
          </a:p>
          <a:p>
            <a:r>
              <a:rPr lang="en-US" dirty="0"/>
              <a:t>Assuming one extra node.</a:t>
            </a:r>
          </a:p>
          <a:p>
            <a:endParaRPr lang="en-US" dirty="0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731901" y="5416581"/>
            <a:ext cx="10515600" cy="918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 ”Downing Dip”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91403" y="2863861"/>
            <a:ext cx="18838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-4V to 2V on // clock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758031" y="2770723"/>
            <a:ext cx="19271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0V to 10V on // clock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5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42"/>
          <p:cNvSpPr/>
          <p:nvPr/>
        </p:nvSpPr>
        <p:spPr>
          <a:xfrm>
            <a:off x="4311916" y="4829808"/>
            <a:ext cx="1548592" cy="291773"/>
          </a:xfrm>
          <a:custGeom>
            <a:avLst/>
            <a:gdLst>
              <a:gd name="connsiteX0" fmla="*/ 569828 w 1548592"/>
              <a:gd name="connsiteY0" fmla="*/ 181 h 291773"/>
              <a:gd name="connsiteX1" fmla="*/ 1312169 w 1548592"/>
              <a:gd name="connsiteY1" fmla="*/ 224494 h 291773"/>
              <a:gd name="connsiteX2" fmla="*/ 1485764 w 1548592"/>
              <a:gd name="connsiteY2" fmla="*/ 272441 h 291773"/>
              <a:gd name="connsiteX3" fmla="*/ 1548592 w 1548592"/>
              <a:gd name="connsiteY3" fmla="*/ 291773 h 291773"/>
              <a:gd name="connsiteX4" fmla="*/ 0 w 1548592"/>
              <a:gd name="connsiteY4" fmla="*/ 291773 h 291773"/>
              <a:gd name="connsiteX5" fmla="*/ 61818 w 1548592"/>
              <a:gd name="connsiteY5" fmla="*/ 221133 h 291773"/>
              <a:gd name="connsiteX6" fmla="*/ 447897 w 1548592"/>
              <a:gd name="connsiteY6" fmla="*/ 14814 h 291773"/>
              <a:gd name="connsiteX7" fmla="*/ 569828 w 1548592"/>
              <a:gd name="connsiteY7" fmla="*/ 181 h 29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592" h="291773">
                <a:moveTo>
                  <a:pt x="569828" y="181"/>
                </a:moveTo>
                <a:cubicBezTo>
                  <a:pt x="846678" y="-6353"/>
                  <a:pt x="1072971" y="166389"/>
                  <a:pt x="1312169" y="224494"/>
                </a:cubicBezTo>
                <a:cubicBezTo>
                  <a:pt x="1380512" y="241096"/>
                  <a:pt x="1435191" y="256944"/>
                  <a:pt x="1485764" y="272441"/>
                </a:cubicBezTo>
                <a:lnTo>
                  <a:pt x="1548592" y="291773"/>
                </a:lnTo>
                <a:lnTo>
                  <a:pt x="0" y="291773"/>
                </a:lnTo>
                <a:lnTo>
                  <a:pt x="61818" y="221133"/>
                </a:lnTo>
                <a:cubicBezTo>
                  <a:pt x="160142" y="126822"/>
                  <a:pt x="280703" y="51245"/>
                  <a:pt x="447897" y="14814"/>
                </a:cubicBezTo>
                <a:cubicBezTo>
                  <a:pt x="489696" y="5706"/>
                  <a:pt x="530278" y="1114"/>
                  <a:pt x="569828" y="18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Slide: Inverted </a:t>
            </a:r>
            <a:r>
              <a:rPr lang="en-US" dirty="0" smtClean="0"/>
              <a:t>Clocking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098389" y="1915044"/>
            <a:ext cx="1284362" cy="450736"/>
          </a:xfrm>
          <a:custGeom>
            <a:avLst/>
            <a:gdLst>
              <a:gd name="connsiteX0" fmla="*/ 360092 w 1284362"/>
              <a:gd name="connsiteY0" fmla="*/ 602 h 450736"/>
              <a:gd name="connsiteX1" fmla="*/ 640079 w 1284362"/>
              <a:gd name="connsiteY1" fmla="*/ 121936 h 450736"/>
              <a:gd name="connsiteX2" fmla="*/ 1152572 w 1284362"/>
              <a:gd name="connsiteY2" fmla="*/ 397233 h 450736"/>
              <a:gd name="connsiteX3" fmla="*/ 1262628 w 1284362"/>
              <a:gd name="connsiteY3" fmla="*/ 441897 h 450736"/>
              <a:gd name="connsiteX4" fmla="*/ 1284362 w 1284362"/>
              <a:gd name="connsiteY4" fmla="*/ 450736 h 450736"/>
              <a:gd name="connsiteX5" fmla="*/ 0 w 1284362"/>
              <a:gd name="connsiteY5" fmla="*/ 450736 h 450736"/>
              <a:gd name="connsiteX6" fmla="*/ 0 w 1284362"/>
              <a:gd name="connsiteY6" fmla="*/ 356502 h 450736"/>
              <a:gd name="connsiteX7" fmla="*/ 18324 w 1284362"/>
              <a:gd name="connsiteY7" fmla="*/ 314024 h 450736"/>
              <a:gd name="connsiteX8" fmla="*/ 171546 w 1284362"/>
              <a:gd name="connsiteY8" fmla="*/ 89111 h 450736"/>
              <a:gd name="connsiteX9" fmla="*/ 360092 w 1284362"/>
              <a:gd name="connsiteY9" fmla="*/ 602 h 4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4362" h="450736">
                <a:moveTo>
                  <a:pt x="360092" y="602"/>
                </a:moveTo>
                <a:cubicBezTo>
                  <a:pt x="438181" y="6073"/>
                  <a:pt x="507999" y="55831"/>
                  <a:pt x="640079" y="121936"/>
                </a:cubicBezTo>
                <a:cubicBezTo>
                  <a:pt x="772159" y="188041"/>
                  <a:pt x="878252" y="287297"/>
                  <a:pt x="1152572" y="397233"/>
                </a:cubicBezTo>
                <a:cubicBezTo>
                  <a:pt x="1186862" y="410975"/>
                  <a:pt x="1223659" y="425986"/>
                  <a:pt x="1262628" y="441897"/>
                </a:cubicBezTo>
                <a:lnTo>
                  <a:pt x="1284362" y="450736"/>
                </a:lnTo>
                <a:lnTo>
                  <a:pt x="0" y="450736"/>
                </a:lnTo>
                <a:lnTo>
                  <a:pt x="0" y="356502"/>
                </a:lnTo>
                <a:lnTo>
                  <a:pt x="18324" y="314024"/>
                </a:lnTo>
                <a:cubicBezTo>
                  <a:pt x="75288" y="188846"/>
                  <a:pt x="118007" y="143392"/>
                  <a:pt x="171546" y="89111"/>
                </a:cubicBezTo>
                <a:cubicBezTo>
                  <a:pt x="232734" y="27076"/>
                  <a:pt x="282003" y="-4869"/>
                  <a:pt x="360092" y="60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84469" y="2018533"/>
            <a:ext cx="0" cy="1526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936758" y="2890730"/>
            <a:ext cx="43117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4084469" y="2355723"/>
            <a:ext cx="4016326" cy="535007"/>
          </a:xfrm>
          <a:custGeom>
            <a:avLst/>
            <a:gdLst>
              <a:gd name="connsiteX0" fmla="*/ 0 w 4016326"/>
              <a:gd name="connsiteY0" fmla="*/ 535007 h 535007"/>
              <a:gd name="connsiteX1" fmla="*/ 534572 w 4016326"/>
              <a:gd name="connsiteY1" fmla="*/ 21536 h 535007"/>
              <a:gd name="connsiteX2" fmla="*/ 1329397 w 4016326"/>
              <a:gd name="connsiteY2" fmla="*/ 127044 h 535007"/>
              <a:gd name="connsiteX3" fmla="*/ 2278966 w 4016326"/>
              <a:gd name="connsiteY3" fmla="*/ 408398 h 535007"/>
              <a:gd name="connsiteX4" fmla="*/ 4016326 w 4016326"/>
              <a:gd name="connsiteY4" fmla="*/ 535007 h 53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6326" h="535007">
                <a:moveTo>
                  <a:pt x="0" y="535007"/>
                </a:moveTo>
                <a:cubicBezTo>
                  <a:pt x="156503" y="312268"/>
                  <a:pt x="313006" y="89530"/>
                  <a:pt x="534572" y="21536"/>
                </a:cubicBezTo>
                <a:cubicBezTo>
                  <a:pt x="756138" y="-46458"/>
                  <a:pt x="1038665" y="62567"/>
                  <a:pt x="1329397" y="127044"/>
                </a:cubicBezTo>
                <a:cubicBezTo>
                  <a:pt x="1620129" y="191521"/>
                  <a:pt x="1831145" y="340404"/>
                  <a:pt x="2278966" y="408398"/>
                </a:cubicBezTo>
                <a:cubicBezTo>
                  <a:pt x="2726787" y="476392"/>
                  <a:pt x="3371556" y="505699"/>
                  <a:pt x="4016326" y="53500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077435" y="1905194"/>
            <a:ext cx="4023360" cy="985537"/>
          </a:xfrm>
          <a:custGeom>
            <a:avLst/>
            <a:gdLst>
              <a:gd name="connsiteX0" fmla="*/ 0 w 4023360"/>
              <a:gd name="connsiteY0" fmla="*/ 594298 h 953024"/>
              <a:gd name="connsiteX1" fmla="*/ 203981 w 4023360"/>
              <a:gd name="connsiteY1" fmla="*/ 158199 h 953024"/>
              <a:gd name="connsiteX2" fmla="*/ 379827 w 4023360"/>
              <a:gd name="connsiteY2" fmla="*/ 31590 h 953024"/>
              <a:gd name="connsiteX3" fmla="*/ 647114 w 4023360"/>
              <a:gd name="connsiteY3" fmla="*/ 38624 h 953024"/>
              <a:gd name="connsiteX4" fmla="*/ 1477107 w 4023360"/>
              <a:gd name="connsiteY4" fmla="*/ 453621 h 953024"/>
              <a:gd name="connsiteX5" fmla="*/ 2293034 w 4023360"/>
              <a:gd name="connsiteY5" fmla="*/ 749043 h 953024"/>
              <a:gd name="connsiteX6" fmla="*/ 4023360 w 4023360"/>
              <a:gd name="connsiteY6" fmla="*/ 953024 h 953024"/>
              <a:gd name="connsiteX0" fmla="*/ 0 w 4023360"/>
              <a:gd name="connsiteY0" fmla="*/ 391098 h 953024"/>
              <a:gd name="connsiteX1" fmla="*/ 203981 w 4023360"/>
              <a:gd name="connsiteY1" fmla="*/ 158199 h 953024"/>
              <a:gd name="connsiteX2" fmla="*/ 379827 w 4023360"/>
              <a:gd name="connsiteY2" fmla="*/ 31590 h 953024"/>
              <a:gd name="connsiteX3" fmla="*/ 647114 w 4023360"/>
              <a:gd name="connsiteY3" fmla="*/ 38624 h 953024"/>
              <a:gd name="connsiteX4" fmla="*/ 1477107 w 4023360"/>
              <a:gd name="connsiteY4" fmla="*/ 453621 h 953024"/>
              <a:gd name="connsiteX5" fmla="*/ 2293034 w 4023360"/>
              <a:gd name="connsiteY5" fmla="*/ 749043 h 953024"/>
              <a:gd name="connsiteX6" fmla="*/ 4023360 w 4023360"/>
              <a:gd name="connsiteY6" fmla="*/ 953024 h 953024"/>
              <a:gd name="connsiteX0" fmla="*/ 0 w 4023360"/>
              <a:gd name="connsiteY0" fmla="*/ 386419 h 948345"/>
              <a:gd name="connsiteX1" fmla="*/ 178581 w 4023360"/>
              <a:gd name="connsiteY1" fmla="*/ 51920 h 948345"/>
              <a:gd name="connsiteX2" fmla="*/ 379827 w 4023360"/>
              <a:gd name="connsiteY2" fmla="*/ 26911 h 948345"/>
              <a:gd name="connsiteX3" fmla="*/ 647114 w 4023360"/>
              <a:gd name="connsiteY3" fmla="*/ 33945 h 948345"/>
              <a:gd name="connsiteX4" fmla="*/ 1477107 w 4023360"/>
              <a:gd name="connsiteY4" fmla="*/ 448942 h 948345"/>
              <a:gd name="connsiteX5" fmla="*/ 2293034 w 4023360"/>
              <a:gd name="connsiteY5" fmla="*/ 744364 h 948345"/>
              <a:gd name="connsiteX6" fmla="*/ 4023360 w 4023360"/>
              <a:gd name="connsiteY6" fmla="*/ 948345 h 948345"/>
              <a:gd name="connsiteX0" fmla="*/ 0 w 4023360"/>
              <a:gd name="connsiteY0" fmla="*/ 448777 h 1010703"/>
              <a:gd name="connsiteX1" fmla="*/ 178581 w 4023360"/>
              <a:gd name="connsiteY1" fmla="*/ 114278 h 1010703"/>
              <a:gd name="connsiteX2" fmla="*/ 316327 w 4023360"/>
              <a:gd name="connsiteY2" fmla="*/ 369 h 1010703"/>
              <a:gd name="connsiteX3" fmla="*/ 647114 w 4023360"/>
              <a:gd name="connsiteY3" fmla="*/ 96303 h 1010703"/>
              <a:gd name="connsiteX4" fmla="*/ 1477107 w 4023360"/>
              <a:gd name="connsiteY4" fmla="*/ 511300 h 1010703"/>
              <a:gd name="connsiteX5" fmla="*/ 2293034 w 4023360"/>
              <a:gd name="connsiteY5" fmla="*/ 806722 h 1010703"/>
              <a:gd name="connsiteX6" fmla="*/ 4023360 w 4023360"/>
              <a:gd name="connsiteY6" fmla="*/ 1010703 h 1010703"/>
              <a:gd name="connsiteX0" fmla="*/ 0 w 4023360"/>
              <a:gd name="connsiteY0" fmla="*/ 448859 h 1010785"/>
              <a:gd name="connsiteX1" fmla="*/ 178581 w 4023360"/>
              <a:gd name="connsiteY1" fmla="*/ 114360 h 1010785"/>
              <a:gd name="connsiteX2" fmla="*/ 316327 w 4023360"/>
              <a:gd name="connsiteY2" fmla="*/ 451 h 1010785"/>
              <a:gd name="connsiteX3" fmla="*/ 647114 w 4023360"/>
              <a:gd name="connsiteY3" fmla="*/ 147185 h 1010785"/>
              <a:gd name="connsiteX4" fmla="*/ 1477107 w 4023360"/>
              <a:gd name="connsiteY4" fmla="*/ 511382 h 1010785"/>
              <a:gd name="connsiteX5" fmla="*/ 2293034 w 4023360"/>
              <a:gd name="connsiteY5" fmla="*/ 806804 h 1010785"/>
              <a:gd name="connsiteX6" fmla="*/ 4023360 w 4023360"/>
              <a:gd name="connsiteY6" fmla="*/ 1010785 h 1010785"/>
              <a:gd name="connsiteX0" fmla="*/ 0 w 4023360"/>
              <a:gd name="connsiteY0" fmla="*/ 448859 h 1010785"/>
              <a:gd name="connsiteX1" fmla="*/ 178581 w 4023360"/>
              <a:gd name="connsiteY1" fmla="*/ 114360 h 1010785"/>
              <a:gd name="connsiteX2" fmla="*/ 316327 w 4023360"/>
              <a:gd name="connsiteY2" fmla="*/ 451 h 1010785"/>
              <a:gd name="connsiteX3" fmla="*/ 647114 w 4023360"/>
              <a:gd name="connsiteY3" fmla="*/ 147185 h 1010785"/>
              <a:gd name="connsiteX4" fmla="*/ 1159607 w 4023360"/>
              <a:gd name="connsiteY4" fmla="*/ 422482 h 1010785"/>
              <a:gd name="connsiteX5" fmla="*/ 2293034 w 4023360"/>
              <a:gd name="connsiteY5" fmla="*/ 806804 h 1010785"/>
              <a:gd name="connsiteX6" fmla="*/ 4023360 w 4023360"/>
              <a:gd name="connsiteY6" fmla="*/ 1010785 h 1010785"/>
              <a:gd name="connsiteX0" fmla="*/ 0 w 4023360"/>
              <a:gd name="connsiteY0" fmla="*/ 448859 h 1010785"/>
              <a:gd name="connsiteX1" fmla="*/ 178581 w 4023360"/>
              <a:gd name="connsiteY1" fmla="*/ 114360 h 1010785"/>
              <a:gd name="connsiteX2" fmla="*/ 367127 w 4023360"/>
              <a:gd name="connsiteY2" fmla="*/ 451 h 1010785"/>
              <a:gd name="connsiteX3" fmla="*/ 647114 w 4023360"/>
              <a:gd name="connsiteY3" fmla="*/ 147185 h 1010785"/>
              <a:gd name="connsiteX4" fmla="*/ 1159607 w 4023360"/>
              <a:gd name="connsiteY4" fmla="*/ 422482 h 1010785"/>
              <a:gd name="connsiteX5" fmla="*/ 2293034 w 4023360"/>
              <a:gd name="connsiteY5" fmla="*/ 806804 h 1010785"/>
              <a:gd name="connsiteX6" fmla="*/ 4023360 w 4023360"/>
              <a:gd name="connsiteY6" fmla="*/ 1010785 h 1010785"/>
              <a:gd name="connsiteX0" fmla="*/ 0 w 4023360"/>
              <a:gd name="connsiteY0" fmla="*/ 397996 h 1010722"/>
              <a:gd name="connsiteX1" fmla="*/ 178581 w 4023360"/>
              <a:gd name="connsiteY1" fmla="*/ 114297 h 1010722"/>
              <a:gd name="connsiteX2" fmla="*/ 367127 w 4023360"/>
              <a:gd name="connsiteY2" fmla="*/ 388 h 1010722"/>
              <a:gd name="connsiteX3" fmla="*/ 647114 w 4023360"/>
              <a:gd name="connsiteY3" fmla="*/ 147122 h 1010722"/>
              <a:gd name="connsiteX4" fmla="*/ 1159607 w 4023360"/>
              <a:gd name="connsiteY4" fmla="*/ 422419 h 1010722"/>
              <a:gd name="connsiteX5" fmla="*/ 2293034 w 4023360"/>
              <a:gd name="connsiteY5" fmla="*/ 806741 h 1010722"/>
              <a:gd name="connsiteX6" fmla="*/ 4023360 w 4023360"/>
              <a:gd name="connsiteY6" fmla="*/ 1010722 h 1010722"/>
              <a:gd name="connsiteX0" fmla="*/ 0 w 4023360"/>
              <a:gd name="connsiteY0" fmla="*/ 372811 h 985537"/>
              <a:gd name="connsiteX1" fmla="*/ 178581 w 4023360"/>
              <a:gd name="connsiteY1" fmla="*/ 89112 h 985537"/>
              <a:gd name="connsiteX2" fmla="*/ 367127 w 4023360"/>
              <a:gd name="connsiteY2" fmla="*/ 603 h 985537"/>
              <a:gd name="connsiteX3" fmla="*/ 647114 w 4023360"/>
              <a:gd name="connsiteY3" fmla="*/ 121937 h 985537"/>
              <a:gd name="connsiteX4" fmla="*/ 1159607 w 4023360"/>
              <a:gd name="connsiteY4" fmla="*/ 397234 h 985537"/>
              <a:gd name="connsiteX5" fmla="*/ 2293034 w 4023360"/>
              <a:gd name="connsiteY5" fmla="*/ 781556 h 985537"/>
              <a:gd name="connsiteX6" fmla="*/ 4023360 w 4023360"/>
              <a:gd name="connsiteY6" fmla="*/ 985537 h 98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985537">
                <a:moveTo>
                  <a:pt x="0" y="372811"/>
                </a:moveTo>
                <a:cubicBezTo>
                  <a:pt x="70338" y="201654"/>
                  <a:pt x="117393" y="151147"/>
                  <a:pt x="178581" y="89112"/>
                </a:cubicBezTo>
                <a:cubicBezTo>
                  <a:pt x="239769" y="27077"/>
                  <a:pt x="289038" y="-4868"/>
                  <a:pt x="367127" y="603"/>
                </a:cubicBezTo>
                <a:cubicBezTo>
                  <a:pt x="445216" y="6074"/>
                  <a:pt x="515034" y="55832"/>
                  <a:pt x="647114" y="121937"/>
                </a:cubicBezTo>
                <a:cubicBezTo>
                  <a:pt x="779194" y="188042"/>
                  <a:pt x="885287" y="287298"/>
                  <a:pt x="1159607" y="397234"/>
                </a:cubicBezTo>
                <a:cubicBezTo>
                  <a:pt x="1433927" y="507171"/>
                  <a:pt x="1868659" y="698322"/>
                  <a:pt x="2293034" y="781556"/>
                </a:cubicBezTo>
                <a:cubicBezTo>
                  <a:pt x="2717410" y="864790"/>
                  <a:pt x="3370385" y="925163"/>
                  <a:pt x="4023360" y="985537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72556" y="278170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0V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531679" y="2384202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15V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100795" y="2858588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715170" y="2355724"/>
            <a:ext cx="0" cy="53500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515878" y="1937706"/>
            <a:ext cx="0" cy="95302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47709" y="308519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-5V</a:t>
            </a:r>
            <a:endParaRPr lang="en-US" sz="1400" dirty="0"/>
          </a:p>
        </p:txBody>
      </p:sp>
      <p:sp>
        <p:nvSpPr>
          <p:cNvPr id="21" name="5-Point Star 20"/>
          <p:cNvSpPr/>
          <p:nvPr/>
        </p:nvSpPr>
        <p:spPr>
          <a:xfrm>
            <a:off x="3926042" y="2260173"/>
            <a:ext cx="247815" cy="18813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117961" y="4475881"/>
            <a:ext cx="0" cy="1526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970250" y="5348078"/>
            <a:ext cx="43117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4117961" y="4808220"/>
            <a:ext cx="4016326" cy="539858"/>
          </a:xfrm>
          <a:custGeom>
            <a:avLst/>
            <a:gdLst>
              <a:gd name="connsiteX0" fmla="*/ 0 w 4016326"/>
              <a:gd name="connsiteY0" fmla="*/ 535007 h 535007"/>
              <a:gd name="connsiteX1" fmla="*/ 534572 w 4016326"/>
              <a:gd name="connsiteY1" fmla="*/ 21536 h 535007"/>
              <a:gd name="connsiteX2" fmla="*/ 1329397 w 4016326"/>
              <a:gd name="connsiteY2" fmla="*/ 127044 h 535007"/>
              <a:gd name="connsiteX3" fmla="*/ 2278966 w 4016326"/>
              <a:gd name="connsiteY3" fmla="*/ 408398 h 535007"/>
              <a:gd name="connsiteX4" fmla="*/ 4016326 w 4016326"/>
              <a:gd name="connsiteY4" fmla="*/ 535007 h 535007"/>
              <a:gd name="connsiteX0" fmla="*/ 0 w 4016326"/>
              <a:gd name="connsiteY0" fmla="*/ 513471 h 513471"/>
              <a:gd name="connsiteX1" fmla="*/ 534572 w 4016326"/>
              <a:gd name="connsiteY1" fmla="*/ 0 h 513471"/>
              <a:gd name="connsiteX2" fmla="*/ 1503017 w 4016326"/>
              <a:gd name="connsiteY2" fmla="*/ 198106 h 513471"/>
              <a:gd name="connsiteX3" fmla="*/ 2278966 w 4016326"/>
              <a:gd name="connsiteY3" fmla="*/ 386862 h 513471"/>
              <a:gd name="connsiteX4" fmla="*/ 4016326 w 4016326"/>
              <a:gd name="connsiteY4" fmla="*/ 513471 h 513471"/>
              <a:gd name="connsiteX0" fmla="*/ 0 w 4016326"/>
              <a:gd name="connsiteY0" fmla="*/ 513471 h 513471"/>
              <a:gd name="connsiteX1" fmla="*/ 534572 w 4016326"/>
              <a:gd name="connsiteY1" fmla="*/ 0 h 513471"/>
              <a:gd name="connsiteX2" fmla="*/ 1503017 w 4016326"/>
              <a:gd name="connsiteY2" fmla="*/ 198106 h 513471"/>
              <a:gd name="connsiteX3" fmla="*/ 2278966 w 4016326"/>
              <a:gd name="connsiteY3" fmla="*/ 386862 h 513471"/>
              <a:gd name="connsiteX4" fmla="*/ 4016326 w 4016326"/>
              <a:gd name="connsiteY4" fmla="*/ 513471 h 513471"/>
              <a:gd name="connsiteX0" fmla="*/ 0 w 4016326"/>
              <a:gd name="connsiteY0" fmla="*/ 532868 h 532868"/>
              <a:gd name="connsiteX1" fmla="*/ 534572 w 4016326"/>
              <a:gd name="connsiteY1" fmla="*/ 19397 h 532868"/>
              <a:gd name="connsiteX2" fmla="*/ 1503017 w 4016326"/>
              <a:gd name="connsiteY2" fmla="*/ 217503 h 532868"/>
              <a:gd name="connsiteX3" fmla="*/ 2278966 w 4016326"/>
              <a:gd name="connsiteY3" fmla="*/ 406259 h 532868"/>
              <a:gd name="connsiteX4" fmla="*/ 4016326 w 4016326"/>
              <a:gd name="connsiteY4" fmla="*/ 532868 h 532868"/>
              <a:gd name="connsiteX0" fmla="*/ 0 w 4016326"/>
              <a:gd name="connsiteY0" fmla="*/ 539858 h 539858"/>
              <a:gd name="connsiteX1" fmla="*/ 638745 w 4016326"/>
              <a:gd name="connsiteY1" fmla="*/ 14813 h 539858"/>
              <a:gd name="connsiteX2" fmla="*/ 1503017 w 4016326"/>
              <a:gd name="connsiteY2" fmla="*/ 224493 h 539858"/>
              <a:gd name="connsiteX3" fmla="*/ 2278966 w 4016326"/>
              <a:gd name="connsiteY3" fmla="*/ 413249 h 539858"/>
              <a:gd name="connsiteX4" fmla="*/ 4016326 w 4016326"/>
              <a:gd name="connsiteY4" fmla="*/ 539858 h 53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6326" h="539858">
                <a:moveTo>
                  <a:pt x="0" y="539858"/>
                </a:moveTo>
                <a:cubicBezTo>
                  <a:pt x="156503" y="317119"/>
                  <a:pt x="304356" y="87675"/>
                  <a:pt x="638745" y="14813"/>
                </a:cubicBezTo>
                <a:cubicBezTo>
                  <a:pt x="973134" y="-58049"/>
                  <a:pt x="1229647" y="158087"/>
                  <a:pt x="1503017" y="224493"/>
                </a:cubicBezTo>
                <a:cubicBezTo>
                  <a:pt x="1776387" y="290899"/>
                  <a:pt x="1831145" y="345255"/>
                  <a:pt x="2278966" y="413249"/>
                </a:cubicBezTo>
                <a:cubicBezTo>
                  <a:pt x="2726787" y="481243"/>
                  <a:pt x="3371556" y="510550"/>
                  <a:pt x="4016326" y="53985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06048" y="5239053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0V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3565171" y="4841550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15V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8134287" y="5315936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018292" y="5052553"/>
            <a:ext cx="0" cy="295525"/>
          </a:xfrm>
          <a:prstGeom prst="line">
            <a:avLst/>
          </a:prstGeom>
          <a:ln w="28575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748662" y="4813072"/>
            <a:ext cx="0" cy="53500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549370" y="4395054"/>
            <a:ext cx="0" cy="95302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4106385" y="5099992"/>
            <a:ext cx="3929427" cy="784083"/>
          </a:xfrm>
          <a:custGeom>
            <a:avLst/>
            <a:gdLst>
              <a:gd name="connsiteX0" fmla="*/ 0 w 3917852"/>
              <a:gd name="connsiteY0" fmla="*/ 576880 h 576880"/>
              <a:gd name="connsiteX1" fmla="*/ 400929 w 3917852"/>
              <a:gd name="connsiteY1" fmla="*/ 211120 h 576880"/>
              <a:gd name="connsiteX2" fmla="*/ 668215 w 3917852"/>
              <a:gd name="connsiteY2" fmla="*/ 42308 h 576880"/>
              <a:gd name="connsiteX3" fmla="*/ 935501 w 3917852"/>
              <a:gd name="connsiteY3" fmla="*/ 105 h 576880"/>
              <a:gd name="connsiteX4" fmla="*/ 1230923 w 3917852"/>
              <a:gd name="connsiteY4" fmla="*/ 49341 h 576880"/>
              <a:gd name="connsiteX5" fmla="*/ 1638886 w 3917852"/>
              <a:gd name="connsiteY5" fmla="*/ 168917 h 576880"/>
              <a:gd name="connsiteX6" fmla="*/ 2236763 w 3917852"/>
              <a:gd name="connsiteY6" fmla="*/ 246289 h 576880"/>
              <a:gd name="connsiteX7" fmla="*/ 3917852 w 3917852"/>
              <a:gd name="connsiteY7" fmla="*/ 281458 h 576880"/>
              <a:gd name="connsiteX0" fmla="*/ 0 w 3929427"/>
              <a:gd name="connsiteY0" fmla="*/ 831524 h 831524"/>
              <a:gd name="connsiteX1" fmla="*/ 412504 w 3929427"/>
              <a:gd name="connsiteY1" fmla="*/ 211120 h 831524"/>
              <a:gd name="connsiteX2" fmla="*/ 679790 w 3929427"/>
              <a:gd name="connsiteY2" fmla="*/ 42308 h 831524"/>
              <a:gd name="connsiteX3" fmla="*/ 947076 w 3929427"/>
              <a:gd name="connsiteY3" fmla="*/ 105 h 831524"/>
              <a:gd name="connsiteX4" fmla="*/ 1242498 w 3929427"/>
              <a:gd name="connsiteY4" fmla="*/ 49341 h 831524"/>
              <a:gd name="connsiteX5" fmla="*/ 1650461 w 3929427"/>
              <a:gd name="connsiteY5" fmla="*/ 168917 h 831524"/>
              <a:gd name="connsiteX6" fmla="*/ 2248338 w 3929427"/>
              <a:gd name="connsiteY6" fmla="*/ 246289 h 831524"/>
              <a:gd name="connsiteX7" fmla="*/ 3929427 w 3929427"/>
              <a:gd name="connsiteY7" fmla="*/ 281458 h 831524"/>
              <a:gd name="connsiteX0" fmla="*/ 0 w 3929427"/>
              <a:gd name="connsiteY0" fmla="*/ 843048 h 843048"/>
              <a:gd name="connsiteX1" fmla="*/ 412504 w 3929427"/>
              <a:gd name="connsiteY1" fmla="*/ 222644 h 843048"/>
              <a:gd name="connsiteX2" fmla="*/ 679790 w 3929427"/>
              <a:gd name="connsiteY2" fmla="*/ 53832 h 843048"/>
              <a:gd name="connsiteX3" fmla="*/ 1051248 w 3929427"/>
              <a:gd name="connsiteY3" fmla="*/ 54 h 843048"/>
              <a:gd name="connsiteX4" fmla="*/ 1242498 w 3929427"/>
              <a:gd name="connsiteY4" fmla="*/ 60865 h 843048"/>
              <a:gd name="connsiteX5" fmla="*/ 1650461 w 3929427"/>
              <a:gd name="connsiteY5" fmla="*/ 180441 h 843048"/>
              <a:gd name="connsiteX6" fmla="*/ 2248338 w 3929427"/>
              <a:gd name="connsiteY6" fmla="*/ 257813 h 843048"/>
              <a:gd name="connsiteX7" fmla="*/ 3929427 w 3929427"/>
              <a:gd name="connsiteY7" fmla="*/ 292982 h 843048"/>
              <a:gd name="connsiteX0" fmla="*/ 0 w 3929427"/>
              <a:gd name="connsiteY0" fmla="*/ 846015 h 846015"/>
              <a:gd name="connsiteX1" fmla="*/ 412504 w 3929427"/>
              <a:gd name="connsiteY1" fmla="*/ 225611 h 846015"/>
              <a:gd name="connsiteX2" fmla="*/ 679790 w 3929427"/>
              <a:gd name="connsiteY2" fmla="*/ 56799 h 846015"/>
              <a:gd name="connsiteX3" fmla="*/ 1051248 w 3929427"/>
              <a:gd name="connsiteY3" fmla="*/ 3021 h 846015"/>
              <a:gd name="connsiteX4" fmla="*/ 1416119 w 3929427"/>
              <a:gd name="connsiteY4" fmla="*/ 133280 h 846015"/>
              <a:gd name="connsiteX5" fmla="*/ 1650461 w 3929427"/>
              <a:gd name="connsiteY5" fmla="*/ 183408 h 846015"/>
              <a:gd name="connsiteX6" fmla="*/ 2248338 w 3929427"/>
              <a:gd name="connsiteY6" fmla="*/ 260780 h 846015"/>
              <a:gd name="connsiteX7" fmla="*/ 3929427 w 3929427"/>
              <a:gd name="connsiteY7" fmla="*/ 295949 h 846015"/>
              <a:gd name="connsiteX0" fmla="*/ 0 w 3929427"/>
              <a:gd name="connsiteY0" fmla="*/ 846015 h 846015"/>
              <a:gd name="connsiteX1" fmla="*/ 412504 w 3929427"/>
              <a:gd name="connsiteY1" fmla="*/ 225611 h 846015"/>
              <a:gd name="connsiteX2" fmla="*/ 679790 w 3929427"/>
              <a:gd name="connsiteY2" fmla="*/ 56799 h 846015"/>
              <a:gd name="connsiteX3" fmla="*/ 1051248 w 3929427"/>
              <a:gd name="connsiteY3" fmla="*/ 3021 h 846015"/>
              <a:gd name="connsiteX4" fmla="*/ 1416119 w 3929427"/>
              <a:gd name="connsiteY4" fmla="*/ 133280 h 846015"/>
              <a:gd name="connsiteX5" fmla="*/ 1777782 w 3929427"/>
              <a:gd name="connsiteY5" fmla="*/ 229707 h 846015"/>
              <a:gd name="connsiteX6" fmla="*/ 2248338 w 3929427"/>
              <a:gd name="connsiteY6" fmla="*/ 260780 h 846015"/>
              <a:gd name="connsiteX7" fmla="*/ 3929427 w 3929427"/>
              <a:gd name="connsiteY7" fmla="*/ 295949 h 846015"/>
              <a:gd name="connsiteX0" fmla="*/ 0 w 3929427"/>
              <a:gd name="connsiteY0" fmla="*/ 825165 h 825165"/>
              <a:gd name="connsiteX1" fmla="*/ 412504 w 3929427"/>
              <a:gd name="connsiteY1" fmla="*/ 204761 h 825165"/>
              <a:gd name="connsiteX2" fmla="*/ 679790 w 3929427"/>
              <a:gd name="connsiteY2" fmla="*/ 35949 h 825165"/>
              <a:gd name="connsiteX3" fmla="*/ 1178569 w 3929427"/>
              <a:gd name="connsiteY3" fmla="*/ 5321 h 825165"/>
              <a:gd name="connsiteX4" fmla="*/ 1416119 w 3929427"/>
              <a:gd name="connsiteY4" fmla="*/ 112430 h 825165"/>
              <a:gd name="connsiteX5" fmla="*/ 1777782 w 3929427"/>
              <a:gd name="connsiteY5" fmla="*/ 208857 h 825165"/>
              <a:gd name="connsiteX6" fmla="*/ 2248338 w 3929427"/>
              <a:gd name="connsiteY6" fmla="*/ 239930 h 825165"/>
              <a:gd name="connsiteX7" fmla="*/ 3929427 w 3929427"/>
              <a:gd name="connsiteY7" fmla="*/ 275099 h 825165"/>
              <a:gd name="connsiteX0" fmla="*/ 0 w 3929427"/>
              <a:gd name="connsiteY0" fmla="*/ 870048 h 870048"/>
              <a:gd name="connsiteX1" fmla="*/ 412504 w 3929427"/>
              <a:gd name="connsiteY1" fmla="*/ 249644 h 870048"/>
              <a:gd name="connsiteX2" fmla="*/ 876559 w 3929427"/>
              <a:gd name="connsiteY2" fmla="*/ 11384 h 870048"/>
              <a:gd name="connsiteX3" fmla="*/ 1178569 w 3929427"/>
              <a:gd name="connsiteY3" fmla="*/ 50204 h 870048"/>
              <a:gd name="connsiteX4" fmla="*/ 1416119 w 3929427"/>
              <a:gd name="connsiteY4" fmla="*/ 157313 h 870048"/>
              <a:gd name="connsiteX5" fmla="*/ 1777782 w 3929427"/>
              <a:gd name="connsiteY5" fmla="*/ 253740 h 870048"/>
              <a:gd name="connsiteX6" fmla="*/ 2248338 w 3929427"/>
              <a:gd name="connsiteY6" fmla="*/ 284813 h 870048"/>
              <a:gd name="connsiteX7" fmla="*/ 3929427 w 3929427"/>
              <a:gd name="connsiteY7" fmla="*/ 319982 h 870048"/>
              <a:gd name="connsiteX0" fmla="*/ 0 w 3929427"/>
              <a:gd name="connsiteY0" fmla="*/ 869245 h 869245"/>
              <a:gd name="connsiteX1" fmla="*/ 516677 w 3929427"/>
              <a:gd name="connsiteY1" fmla="*/ 237267 h 869245"/>
              <a:gd name="connsiteX2" fmla="*/ 876559 w 3929427"/>
              <a:gd name="connsiteY2" fmla="*/ 10581 h 869245"/>
              <a:gd name="connsiteX3" fmla="*/ 1178569 w 3929427"/>
              <a:gd name="connsiteY3" fmla="*/ 49401 h 869245"/>
              <a:gd name="connsiteX4" fmla="*/ 1416119 w 3929427"/>
              <a:gd name="connsiteY4" fmla="*/ 156510 h 869245"/>
              <a:gd name="connsiteX5" fmla="*/ 1777782 w 3929427"/>
              <a:gd name="connsiteY5" fmla="*/ 252937 h 869245"/>
              <a:gd name="connsiteX6" fmla="*/ 2248338 w 3929427"/>
              <a:gd name="connsiteY6" fmla="*/ 284010 h 869245"/>
              <a:gd name="connsiteX7" fmla="*/ 3929427 w 3929427"/>
              <a:gd name="connsiteY7" fmla="*/ 319179 h 869245"/>
              <a:gd name="connsiteX0" fmla="*/ 0 w 3929427"/>
              <a:gd name="connsiteY0" fmla="*/ 822659 h 822659"/>
              <a:gd name="connsiteX1" fmla="*/ 516677 w 3929427"/>
              <a:gd name="connsiteY1" fmla="*/ 190681 h 822659"/>
              <a:gd name="connsiteX2" fmla="*/ 876559 w 3929427"/>
              <a:gd name="connsiteY2" fmla="*/ 45018 h 822659"/>
              <a:gd name="connsiteX3" fmla="*/ 1178569 w 3929427"/>
              <a:gd name="connsiteY3" fmla="*/ 2815 h 822659"/>
              <a:gd name="connsiteX4" fmla="*/ 1416119 w 3929427"/>
              <a:gd name="connsiteY4" fmla="*/ 109924 h 822659"/>
              <a:gd name="connsiteX5" fmla="*/ 1777782 w 3929427"/>
              <a:gd name="connsiteY5" fmla="*/ 206351 h 822659"/>
              <a:gd name="connsiteX6" fmla="*/ 2248338 w 3929427"/>
              <a:gd name="connsiteY6" fmla="*/ 237424 h 822659"/>
              <a:gd name="connsiteX7" fmla="*/ 3929427 w 3929427"/>
              <a:gd name="connsiteY7" fmla="*/ 272593 h 822659"/>
              <a:gd name="connsiteX0" fmla="*/ 0 w 3929427"/>
              <a:gd name="connsiteY0" fmla="*/ 783433 h 783433"/>
              <a:gd name="connsiteX1" fmla="*/ 516677 w 3929427"/>
              <a:gd name="connsiteY1" fmla="*/ 151455 h 783433"/>
              <a:gd name="connsiteX2" fmla="*/ 876559 w 3929427"/>
              <a:gd name="connsiteY2" fmla="*/ 5792 h 783433"/>
              <a:gd name="connsiteX3" fmla="*/ 1190144 w 3929427"/>
              <a:gd name="connsiteY3" fmla="*/ 33037 h 783433"/>
              <a:gd name="connsiteX4" fmla="*/ 1416119 w 3929427"/>
              <a:gd name="connsiteY4" fmla="*/ 70698 h 783433"/>
              <a:gd name="connsiteX5" fmla="*/ 1777782 w 3929427"/>
              <a:gd name="connsiteY5" fmla="*/ 167125 h 783433"/>
              <a:gd name="connsiteX6" fmla="*/ 2248338 w 3929427"/>
              <a:gd name="connsiteY6" fmla="*/ 198198 h 783433"/>
              <a:gd name="connsiteX7" fmla="*/ 3929427 w 3929427"/>
              <a:gd name="connsiteY7" fmla="*/ 233367 h 783433"/>
              <a:gd name="connsiteX0" fmla="*/ 0 w 3929427"/>
              <a:gd name="connsiteY0" fmla="*/ 784083 h 784083"/>
              <a:gd name="connsiteX1" fmla="*/ 516677 w 3929427"/>
              <a:gd name="connsiteY1" fmla="*/ 152105 h 784083"/>
              <a:gd name="connsiteX2" fmla="*/ 876559 w 3929427"/>
              <a:gd name="connsiteY2" fmla="*/ 6442 h 784083"/>
              <a:gd name="connsiteX3" fmla="*/ 1190144 w 3929427"/>
              <a:gd name="connsiteY3" fmla="*/ 33687 h 784083"/>
              <a:gd name="connsiteX4" fmla="*/ 1439268 w 3929427"/>
              <a:gd name="connsiteY4" fmla="*/ 106072 h 784083"/>
              <a:gd name="connsiteX5" fmla="*/ 1777782 w 3929427"/>
              <a:gd name="connsiteY5" fmla="*/ 167775 h 784083"/>
              <a:gd name="connsiteX6" fmla="*/ 2248338 w 3929427"/>
              <a:gd name="connsiteY6" fmla="*/ 198848 h 784083"/>
              <a:gd name="connsiteX7" fmla="*/ 3929427 w 3929427"/>
              <a:gd name="connsiteY7" fmla="*/ 234017 h 7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427" h="784083">
                <a:moveTo>
                  <a:pt x="0" y="784083"/>
                </a:moveTo>
                <a:cubicBezTo>
                  <a:pt x="144780" y="645750"/>
                  <a:pt x="370584" y="281712"/>
                  <a:pt x="516677" y="152105"/>
                </a:cubicBezTo>
                <a:cubicBezTo>
                  <a:pt x="662770" y="22498"/>
                  <a:pt x="764315" y="26178"/>
                  <a:pt x="876559" y="6442"/>
                </a:cubicBezTo>
                <a:cubicBezTo>
                  <a:pt x="988803" y="-13294"/>
                  <a:pt x="1096359" y="17082"/>
                  <a:pt x="1190144" y="33687"/>
                </a:cubicBezTo>
                <a:cubicBezTo>
                  <a:pt x="1283929" y="50292"/>
                  <a:pt x="1341328" y="83724"/>
                  <a:pt x="1439268" y="106072"/>
                </a:cubicBezTo>
                <a:cubicBezTo>
                  <a:pt x="1537208" y="128420"/>
                  <a:pt x="1642937" y="152312"/>
                  <a:pt x="1777782" y="167775"/>
                </a:cubicBezTo>
                <a:cubicBezTo>
                  <a:pt x="1912627" y="183238"/>
                  <a:pt x="1868510" y="180091"/>
                  <a:pt x="2248338" y="198848"/>
                </a:cubicBezTo>
                <a:cubicBezTo>
                  <a:pt x="2628166" y="217605"/>
                  <a:pt x="3278796" y="225811"/>
                  <a:pt x="3929427" y="234017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73447" y="5774060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-10V</a:t>
            </a:r>
            <a:endParaRPr lang="en-US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515878" y="5587558"/>
            <a:ext cx="616634" cy="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wn Arrow 19"/>
          <p:cNvSpPr/>
          <p:nvPr/>
        </p:nvSpPr>
        <p:spPr>
          <a:xfrm>
            <a:off x="5537698" y="3315797"/>
            <a:ext cx="1066800" cy="1067354"/>
          </a:xfrm>
          <a:prstGeom prst="downArrow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Mechanism: </a:t>
            </a:r>
            <a:r>
              <a:rPr lang="en-US" dirty="0" smtClean="0"/>
              <a:t>Case 1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91502"/>
              </p:ext>
            </p:extLst>
          </p:nvPr>
        </p:nvGraphicFramePr>
        <p:xfrm>
          <a:off x="3333533" y="1571512"/>
          <a:ext cx="7224888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xmlns="" val="196895434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67154538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6461749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89036965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8502793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17834279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47076874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31409123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TGD</a:t>
                      </a:r>
                      <a:endParaRPr lang="en-US" sz="80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  <a:endParaRPr lang="en-US" sz="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IPHI4</a:t>
                      </a:r>
                      <a:endParaRPr lang="en-US" sz="8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9488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306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07933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443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39353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4688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3144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91707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00019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04279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3890767"/>
                  </a:ext>
                </a:extLst>
              </a:tr>
              <a:tr h="205492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76584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5926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8113271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077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165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84328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9475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0685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40916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5670817" y="2056647"/>
            <a:ext cx="2635193" cy="2592193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444753" y="2056647"/>
            <a:ext cx="3302425" cy="3483541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56636" y="1809212"/>
            <a:ext cx="530678" cy="39323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67220" y="1465216"/>
            <a:ext cx="0" cy="444905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42451" y="590576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389761" y="3671325"/>
            <a:ext cx="151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Serial Register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953277" y="4648840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2830498" y="2853334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830498" y="3264679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857362" y="3674473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856398" y="4090880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42724" y="3882746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9040" y="345891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04018" y="3038908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10265" y="2617047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X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931" y="453212"/>
            <a:ext cx="11048138" cy="871858"/>
          </a:xfrm>
        </p:spPr>
        <p:txBody>
          <a:bodyPr>
            <a:normAutofit/>
          </a:bodyPr>
          <a:lstStyle/>
          <a:p>
            <a:r>
              <a:rPr lang="en-US" dirty="0" smtClean="0"/>
              <a:t>Parallel Transfer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/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4319" y="2997843"/>
            <a:ext cx="11235749" cy="193297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Parallel Transfer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Mechanism: Case 2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7122"/>
              </p:ext>
            </p:extLst>
          </p:nvPr>
        </p:nvGraphicFramePr>
        <p:xfrm>
          <a:off x="3333533" y="1571512"/>
          <a:ext cx="7224888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xmlns="" val="196895434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67154538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6461749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89036965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85027937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17834279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47076874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31409123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TGD</a:t>
                      </a:r>
                      <a:endParaRPr lang="en-US" sz="80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  <a:endParaRPr lang="en-US" sz="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IPHI4</a:t>
                      </a:r>
                      <a:endParaRPr lang="en-US" sz="8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IPHI3</a:t>
                      </a:r>
                      <a:endParaRPr lang="en-US" sz="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IPHI2</a:t>
                      </a:r>
                      <a:endParaRPr lang="en-US" sz="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IPHI1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9488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306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07933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443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39353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4688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3144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91707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00019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04279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3890767"/>
                  </a:ext>
                </a:extLst>
              </a:tr>
              <a:tr h="205492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76584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5926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8113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bg1">
                          <a:lumMod val="9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0773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165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84328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9475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0685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40916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5670817" y="2056647"/>
            <a:ext cx="2635193" cy="2592193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444753" y="2056647"/>
            <a:ext cx="3302425" cy="3483541"/>
          </a:xfrm>
          <a:prstGeom prst="straightConnector1">
            <a:avLst/>
          </a:prstGeom>
          <a:ln w="114300">
            <a:solidFill>
              <a:schemeClr val="accent2">
                <a:lumMod val="50000"/>
                <a:alpha val="6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80302" y="4487194"/>
            <a:ext cx="562858" cy="23137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475742" y="4479501"/>
            <a:ext cx="562858" cy="24676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56636" y="1809212"/>
            <a:ext cx="530678" cy="39323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67220" y="1465216"/>
            <a:ext cx="0" cy="444905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2451" y="590576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2830498" y="2853334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89761" y="3671325"/>
            <a:ext cx="151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Serial Register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830498" y="3264679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857362" y="3674473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56398" y="4090880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953277" y="4648840"/>
            <a:ext cx="383722" cy="208273"/>
          </a:xfrm>
          <a:custGeom>
            <a:avLst/>
            <a:gdLst>
              <a:gd name="connsiteX0" fmla="*/ 383722 w 383722"/>
              <a:gd name="connsiteY0" fmla="*/ 36823 h 208273"/>
              <a:gd name="connsiteX1" fmla="*/ 179614 w 383722"/>
              <a:gd name="connsiteY1" fmla="*/ 12330 h 208273"/>
              <a:gd name="connsiteX2" fmla="*/ 0 w 383722"/>
              <a:gd name="connsiteY2" fmla="*/ 208273 h 20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722" h="208273">
                <a:moveTo>
                  <a:pt x="383722" y="36823"/>
                </a:moveTo>
                <a:cubicBezTo>
                  <a:pt x="313645" y="10289"/>
                  <a:pt x="243568" y="-16245"/>
                  <a:pt x="179614" y="12330"/>
                </a:cubicBezTo>
                <a:cubicBezTo>
                  <a:pt x="115660" y="40905"/>
                  <a:pt x="57830" y="124589"/>
                  <a:pt x="0" y="208273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030150" y="4418007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2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19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/>
          <p:cNvSpPr/>
          <p:nvPr/>
        </p:nvSpPr>
        <p:spPr>
          <a:xfrm>
            <a:off x="6950055" y="4570083"/>
            <a:ext cx="1284362" cy="450736"/>
          </a:xfrm>
          <a:custGeom>
            <a:avLst/>
            <a:gdLst>
              <a:gd name="connsiteX0" fmla="*/ 360092 w 1284362"/>
              <a:gd name="connsiteY0" fmla="*/ 602 h 450736"/>
              <a:gd name="connsiteX1" fmla="*/ 640079 w 1284362"/>
              <a:gd name="connsiteY1" fmla="*/ 121936 h 450736"/>
              <a:gd name="connsiteX2" fmla="*/ 1152572 w 1284362"/>
              <a:gd name="connsiteY2" fmla="*/ 397233 h 450736"/>
              <a:gd name="connsiteX3" fmla="*/ 1262628 w 1284362"/>
              <a:gd name="connsiteY3" fmla="*/ 441897 h 450736"/>
              <a:gd name="connsiteX4" fmla="*/ 1284362 w 1284362"/>
              <a:gd name="connsiteY4" fmla="*/ 450736 h 450736"/>
              <a:gd name="connsiteX5" fmla="*/ 0 w 1284362"/>
              <a:gd name="connsiteY5" fmla="*/ 450736 h 450736"/>
              <a:gd name="connsiteX6" fmla="*/ 0 w 1284362"/>
              <a:gd name="connsiteY6" fmla="*/ 356502 h 450736"/>
              <a:gd name="connsiteX7" fmla="*/ 18324 w 1284362"/>
              <a:gd name="connsiteY7" fmla="*/ 314024 h 450736"/>
              <a:gd name="connsiteX8" fmla="*/ 171546 w 1284362"/>
              <a:gd name="connsiteY8" fmla="*/ 89111 h 450736"/>
              <a:gd name="connsiteX9" fmla="*/ 360092 w 1284362"/>
              <a:gd name="connsiteY9" fmla="*/ 602 h 4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4362" h="450736">
                <a:moveTo>
                  <a:pt x="360092" y="602"/>
                </a:moveTo>
                <a:cubicBezTo>
                  <a:pt x="438181" y="6073"/>
                  <a:pt x="507999" y="55831"/>
                  <a:pt x="640079" y="121936"/>
                </a:cubicBezTo>
                <a:cubicBezTo>
                  <a:pt x="772159" y="188041"/>
                  <a:pt x="878252" y="287297"/>
                  <a:pt x="1152572" y="397233"/>
                </a:cubicBezTo>
                <a:cubicBezTo>
                  <a:pt x="1186862" y="410975"/>
                  <a:pt x="1223659" y="425986"/>
                  <a:pt x="1262628" y="441897"/>
                </a:cubicBezTo>
                <a:lnTo>
                  <a:pt x="1284362" y="450736"/>
                </a:lnTo>
                <a:lnTo>
                  <a:pt x="0" y="450736"/>
                </a:lnTo>
                <a:lnTo>
                  <a:pt x="0" y="356502"/>
                </a:lnTo>
                <a:lnTo>
                  <a:pt x="18324" y="314024"/>
                </a:lnTo>
                <a:cubicBezTo>
                  <a:pt x="75288" y="188846"/>
                  <a:pt x="118007" y="143392"/>
                  <a:pt x="171546" y="89111"/>
                </a:cubicBezTo>
                <a:cubicBezTo>
                  <a:pt x="232734" y="27076"/>
                  <a:pt x="282003" y="-4869"/>
                  <a:pt x="360092" y="60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196451" y="4520445"/>
            <a:ext cx="1325382" cy="418017"/>
          </a:xfrm>
          <a:custGeom>
            <a:avLst/>
            <a:gdLst>
              <a:gd name="connsiteX0" fmla="*/ 398646 w 1325382"/>
              <a:gd name="connsiteY0" fmla="*/ 1257 h 418017"/>
              <a:gd name="connsiteX1" fmla="*/ 573173 w 1325382"/>
              <a:gd name="connsiteY1" fmla="*/ 38624 h 418017"/>
              <a:gd name="connsiteX2" fmla="*/ 1296243 w 1325382"/>
              <a:gd name="connsiteY2" fmla="*/ 404680 h 418017"/>
              <a:gd name="connsiteX3" fmla="*/ 1325382 w 1325382"/>
              <a:gd name="connsiteY3" fmla="*/ 418017 h 418017"/>
              <a:gd name="connsiteX4" fmla="*/ 0 w 1325382"/>
              <a:gd name="connsiteY4" fmla="*/ 418017 h 418017"/>
              <a:gd name="connsiteX5" fmla="*/ 30687 w 1325382"/>
              <a:gd name="connsiteY5" fmla="*/ 347234 h 418017"/>
              <a:gd name="connsiteX6" fmla="*/ 130040 w 1325382"/>
              <a:gd name="connsiteY6" fmla="*/ 158199 h 418017"/>
              <a:gd name="connsiteX7" fmla="*/ 305886 w 1325382"/>
              <a:gd name="connsiteY7" fmla="*/ 31590 h 418017"/>
              <a:gd name="connsiteX8" fmla="*/ 398646 w 1325382"/>
              <a:gd name="connsiteY8" fmla="*/ 1257 h 4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382" h="418017">
                <a:moveTo>
                  <a:pt x="398646" y="1257"/>
                </a:moveTo>
                <a:cubicBezTo>
                  <a:pt x="433375" y="-3286"/>
                  <a:pt x="481733" y="3455"/>
                  <a:pt x="573173" y="38624"/>
                </a:cubicBezTo>
                <a:cubicBezTo>
                  <a:pt x="733193" y="100171"/>
                  <a:pt x="1038615" y="281091"/>
                  <a:pt x="1296243" y="404680"/>
                </a:cubicBezTo>
                <a:lnTo>
                  <a:pt x="1325382" y="418017"/>
                </a:lnTo>
                <a:lnTo>
                  <a:pt x="0" y="418017"/>
                </a:lnTo>
                <a:lnTo>
                  <a:pt x="30687" y="347234"/>
                </a:lnTo>
                <a:cubicBezTo>
                  <a:pt x="64977" y="271327"/>
                  <a:pt x="98388" y="205092"/>
                  <a:pt x="130040" y="158199"/>
                </a:cubicBezTo>
                <a:cubicBezTo>
                  <a:pt x="193344" y="64414"/>
                  <a:pt x="232031" y="51519"/>
                  <a:pt x="305886" y="31590"/>
                </a:cubicBezTo>
                <a:cubicBezTo>
                  <a:pt x="342814" y="21626"/>
                  <a:pt x="363916" y="5799"/>
                  <a:pt x="398646" y="125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Photon Transfer Curve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00539" y="1286920"/>
            <a:ext cx="5088880" cy="2312090"/>
          </a:xfrm>
        </p:spPr>
        <p:txBody>
          <a:bodyPr>
            <a:normAutofit/>
          </a:bodyPr>
          <a:lstStyle/>
          <a:p>
            <a:r>
              <a:rPr lang="en-US" dirty="0" smtClean="0"/>
              <a:t>Flattening of the PTC for high levels</a:t>
            </a:r>
          </a:p>
          <a:p>
            <a:pPr lvl="1"/>
            <a:r>
              <a:rPr lang="en-US" dirty="0" smtClean="0"/>
              <a:t>Surface Well effect?</a:t>
            </a:r>
          </a:p>
          <a:p>
            <a:pPr lvl="1"/>
            <a:r>
              <a:rPr lang="en-US" dirty="0" smtClean="0"/>
              <a:t>Lateral diffusion (Brighter-Fatter effect)?</a:t>
            </a:r>
          </a:p>
          <a:p>
            <a:pPr marL="2286000" lvl="5" indent="0">
              <a:buNone/>
            </a:pPr>
            <a:r>
              <a:rPr lang="en-US" dirty="0" smtClean="0"/>
              <a:t>… maybe both?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936135" y="4673572"/>
            <a:ext cx="0" cy="1526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788424" y="5545769"/>
            <a:ext cx="43117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6936135" y="5010762"/>
            <a:ext cx="4016326" cy="535007"/>
          </a:xfrm>
          <a:custGeom>
            <a:avLst/>
            <a:gdLst>
              <a:gd name="connsiteX0" fmla="*/ 0 w 4016326"/>
              <a:gd name="connsiteY0" fmla="*/ 535007 h 535007"/>
              <a:gd name="connsiteX1" fmla="*/ 534572 w 4016326"/>
              <a:gd name="connsiteY1" fmla="*/ 21536 h 535007"/>
              <a:gd name="connsiteX2" fmla="*/ 1329397 w 4016326"/>
              <a:gd name="connsiteY2" fmla="*/ 127044 h 535007"/>
              <a:gd name="connsiteX3" fmla="*/ 2278966 w 4016326"/>
              <a:gd name="connsiteY3" fmla="*/ 408398 h 535007"/>
              <a:gd name="connsiteX4" fmla="*/ 4016326 w 4016326"/>
              <a:gd name="connsiteY4" fmla="*/ 535007 h 53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6326" h="535007">
                <a:moveTo>
                  <a:pt x="0" y="535007"/>
                </a:moveTo>
                <a:cubicBezTo>
                  <a:pt x="156503" y="312268"/>
                  <a:pt x="313006" y="89530"/>
                  <a:pt x="534572" y="21536"/>
                </a:cubicBezTo>
                <a:cubicBezTo>
                  <a:pt x="756138" y="-46458"/>
                  <a:pt x="1038665" y="62567"/>
                  <a:pt x="1329397" y="127044"/>
                </a:cubicBezTo>
                <a:cubicBezTo>
                  <a:pt x="1620129" y="191521"/>
                  <a:pt x="1831145" y="340404"/>
                  <a:pt x="2278966" y="408398"/>
                </a:cubicBezTo>
                <a:cubicBezTo>
                  <a:pt x="2726787" y="476392"/>
                  <a:pt x="3371556" y="505699"/>
                  <a:pt x="4016326" y="53500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929101" y="4560233"/>
            <a:ext cx="4023360" cy="985537"/>
          </a:xfrm>
          <a:custGeom>
            <a:avLst/>
            <a:gdLst>
              <a:gd name="connsiteX0" fmla="*/ 0 w 4023360"/>
              <a:gd name="connsiteY0" fmla="*/ 594298 h 953024"/>
              <a:gd name="connsiteX1" fmla="*/ 203981 w 4023360"/>
              <a:gd name="connsiteY1" fmla="*/ 158199 h 953024"/>
              <a:gd name="connsiteX2" fmla="*/ 379827 w 4023360"/>
              <a:gd name="connsiteY2" fmla="*/ 31590 h 953024"/>
              <a:gd name="connsiteX3" fmla="*/ 647114 w 4023360"/>
              <a:gd name="connsiteY3" fmla="*/ 38624 h 953024"/>
              <a:gd name="connsiteX4" fmla="*/ 1477107 w 4023360"/>
              <a:gd name="connsiteY4" fmla="*/ 453621 h 953024"/>
              <a:gd name="connsiteX5" fmla="*/ 2293034 w 4023360"/>
              <a:gd name="connsiteY5" fmla="*/ 749043 h 953024"/>
              <a:gd name="connsiteX6" fmla="*/ 4023360 w 4023360"/>
              <a:gd name="connsiteY6" fmla="*/ 953024 h 953024"/>
              <a:gd name="connsiteX0" fmla="*/ 0 w 4023360"/>
              <a:gd name="connsiteY0" fmla="*/ 391098 h 953024"/>
              <a:gd name="connsiteX1" fmla="*/ 203981 w 4023360"/>
              <a:gd name="connsiteY1" fmla="*/ 158199 h 953024"/>
              <a:gd name="connsiteX2" fmla="*/ 379827 w 4023360"/>
              <a:gd name="connsiteY2" fmla="*/ 31590 h 953024"/>
              <a:gd name="connsiteX3" fmla="*/ 647114 w 4023360"/>
              <a:gd name="connsiteY3" fmla="*/ 38624 h 953024"/>
              <a:gd name="connsiteX4" fmla="*/ 1477107 w 4023360"/>
              <a:gd name="connsiteY4" fmla="*/ 453621 h 953024"/>
              <a:gd name="connsiteX5" fmla="*/ 2293034 w 4023360"/>
              <a:gd name="connsiteY5" fmla="*/ 749043 h 953024"/>
              <a:gd name="connsiteX6" fmla="*/ 4023360 w 4023360"/>
              <a:gd name="connsiteY6" fmla="*/ 953024 h 953024"/>
              <a:gd name="connsiteX0" fmla="*/ 0 w 4023360"/>
              <a:gd name="connsiteY0" fmla="*/ 386419 h 948345"/>
              <a:gd name="connsiteX1" fmla="*/ 178581 w 4023360"/>
              <a:gd name="connsiteY1" fmla="*/ 51920 h 948345"/>
              <a:gd name="connsiteX2" fmla="*/ 379827 w 4023360"/>
              <a:gd name="connsiteY2" fmla="*/ 26911 h 948345"/>
              <a:gd name="connsiteX3" fmla="*/ 647114 w 4023360"/>
              <a:gd name="connsiteY3" fmla="*/ 33945 h 948345"/>
              <a:gd name="connsiteX4" fmla="*/ 1477107 w 4023360"/>
              <a:gd name="connsiteY4" fmla="*/ 448942 h 948345"/>
              <a:gd name="connsiteX5" fmla="*/ 2293034 w 4023360"/>
              <a:gd name="connsiteY5" fmla="*/ 744364 h 948345"/>
              <a:gd name="connsiteX6" fmla="*/ 4023360 w 4023360"/>
              <a:gd name="connsiteY6" fmla="*/ 948345 h 948345"/>
              <a:gd name="connsiteX0" fmla="*/ 0 w 4023360"/>
              <a:gd name="connsiteY0" fmla="*/ 448777 h 1010703"/>
              <a:gd name="connsiteX1" fmla="*/ 178581 w 4023360"/>
              <a:gd name="connsiteY1" fmla="*/ 114278 h 1010703"/>
              <a:gd name="connsiteX2" fmla="*/ 316327 w 4023360"/>
              <a:gd name="connsiteY2" fmla="*/ 369 h 1010703"/>
              <a:gd name="connsiteX3" fmla="*/ 647114 w 4023360"/>
              <a:gd name="connsiteY3" fmla="*/ 96303 h 1010703"/>
              <a:gd name="connsiteX4" fmla="*/ 1477107 w 4023360"/>
              <a:gd name="connsiteY4" fmla="*/ 511300 h 1010703"/>
              <a:gd name="connsiteX5" fmla="*/ 2293034 w 4023360"/>
              <a:gd name="connsiteY5" fmla="*/ 806722 h 1010703"/>
              <a:gd name="connsiteX6" fmla="*/ 4023360 w 4023360"/>
              <a:gd name="connsiteY6" fmla="*/ 1010703 h 1010703"/>
              <a:gd name="connsiteX0" fmla="*/ 0 w 4023360"/>
              <a:gd name="connsiteY0" fmla="*/ 448859 h 1010785"/>
              <a:gd name="connsiteX1" fmla="*/ 178581 w 4023360"/>
              <a:gd name="connsiteY1" fmla="*/ 114360 h 1010785"/>
              <a:gd name="connsiteX2" fmla="*/ 316327 w 4023360"/>
              <a:gd name="connsiteY2" fmla="*/ 451 h 1010785"/>
              <a:gd name="connsiteX3" fmla="*/ 647114 w 4023360"/>
              <a:gd name="connsiteY3" fmla="*/ 147185 h 1010785"/>
              <a:gd name="connsiteX4" fmla="*/ 1477107 w 4023360"/>
              <a:gd name="connsiteY4" fmla="*/ 511382 h 1010785"/>
              <a:gd name="connsiteX5" fmla="*/ 2293034 w 4023360"/>
              <a:gd name="connsiteY5" fmla="*/ 806804 h 1010785"/>
              <a:gd name="connsiteX6" fmla="*/ 4023360 w 4023360"/>
              <a:gd name="connsiteY6" fmla="*/ 1010785 h 1010785"/>
              <a:gd name="connsiteX0" fmla="*/ 0 w 4023360"/>
              <a:gd name="connsiteY0" fmla="*/ 448859 h 1010785"/>
              <a:gd name="connsiteX1" fmla="*/ 178581 w 4023360"/>
              <a:gd name="connsiteY1" fmla="*/ 114360 h 1010785"/>
              <a:gd name="connsiteX2" fmla="*/ 316327 w 4023360"/>
              <a:gd name="connsiteY2" fmla="*/ 451 h 1010785"/>
              <a:gd name="connsiteX3" fmla="*/ 647114 w 4023360"/>
              <a:gd name="connsiteY3" fmla="*/ 147185 h 1010785"/>
              <a:gd name="connsiteX4" fmla="*/ 1159607 w 4023360"/>
              <a:gd name="connsiteY4" fmla="*/ 422482 h 1010785"/>
              <a:gd name="connsiteX5" fmla="*/ 2293034 w 4023360"/>
              <a:gd name="connsiteY5" fmla="*/ 806804 h 1010785"/>
              <a:gd name="connsiteX6" fmla="*/ 4023360 w 4023360"/>
              <a:gd name="connsiteY6" fmla="*/ 1010785 h 1010785"/>
              <a:gd name="connsiteX0" fmla="*/ 0 w 4023360"/>
              <a:gd name="connsiteY0" fmla="*/ 448859 h 1010785"/>
              <a:gd name="connsiteX1" fmla="*/ 178581 w 4023360"/>
              <a:gd name="connsiteY1" fmla="*/ 114360 h 1010785"/>
              <a:gd name="connsiteX2" fmla="*/ 367127 w 4023360"/>
              <a:gd name="connsiteY2" fmla="*/ 451 h 1010785"/>
              <a:gd name="connsiteX3" fmla="*/ 647114 w 4023360"/>
              <a:gd name="connsiteY3" fmla="*/ 147185 h 1010785"/>
              <a:gd name="connsiteX4" fmla="*/ 1159607 w 4023360"/>
              <a:gd name="connsiteY4" fmla="*/ 422482 h 1010785"/>
              <a:gd name="connsiteX5" fmla="*/ 2293034 w 4023360"/>
              <a:gd name="connsiteY5" fmla="*/ 806804 h 1010785"/>
              <a:gd name="connsiteX6" fmla="*/ 4023360 w 4023360"/>
              <a:gd name="connsiteY6" fmla="*/ 1010785 h 1010785"/>
              <a:gd name="connsiteX0" fmla="*/ 0 w 4023360"/>
              <a:gd name="connsiteY0" fmla="*/ 397996 h 1010722"/>
              <a:gd name="connsiteX1" fmla="*/ 178581 w 4023360"/>
              <a:gd name="connsiteY1" fmla="*/ 114297 h 1010722"/>
              <a:gd name="connsiteX2" fmla="*/ 367127 w 4023360"/>
              <a:gd name="connsiteY2" fmla="*/ 388 h 1010722"/>
              <a:gd name="connsiteX3" fmla="*/ 647114 w 4023360"/>
              <a:gd name="connsiteY3" fmla="*/ 147122 h 1010722"/>
              <a:gd name="connsiteX4" fmla="*/ 1159607 w 4023360"/>
              <a:gd name="connsiteY4" fmla="*/ 422419 h 1010722"/>
              <a:gd name="connsiteX5" fmla="*/ 2293034 w 4023360"/>
              <a:gd name="connsiteY5" fmla="*/ 806741 h 1010722"/>
              <a:gd name="connsiteX6" fmla="*/ 4023360 w 4023360"/>
              <a:gd name="connsiteY6" fmla="*/ 1010722 h 1010722"/>
              <a:gd name="connsiteX0" fmla="*/ 0 w 4023360"/>
              <a:gd name="connsiteY0" fmla="*/ 372811 h 985537"/>
              <a:gd name="connsiteX1" fmla="*/ 178581 w 4023360"/>
              <a:gd name="connsiteY1" fmla="*/ 89112 h 985537"/>
              <a:gd name="connsiteX2" fmla="*/ 367127 w 4023360"/>
              <a:gd name="connsiteY2" fmla="*/ 603 h 985537"/>
              <a:gd name="connsiteX3" fmla="*/ 647114 w 4023360"/>
              <a:gd name="connsiteY3" fmla="*/ 121937 h 985537"/>
              <a:gd name="connsiteX4" fmla="*/ 1159607 w 4023360"/>
              <a:gd name="connsiteY4" fmla="*/ 397234 h 985537"/>
              <a:gd name="connsiteX5" fmla="*/ 2293034 w 4023360"/>
              <a:gd name="connsiteY5" fmla="*/ 781556 h 985537"/>
              <a:gd name="connsiteX6" fmla="*/ 4023360 w 4023360"/>
              <a:gd name="connsiteY6" fmla="*/ 985537 h 98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985537">
                <a:moveTo>
                  <a:pt x="0" y="372811"/>
                </a:moveTo>
                <a:cubicBezTo>
                  <a:pt x="70338" y="201654"/>
                  <a:pt x="117393" y="151147"/>
                  <a:pt x="178581" y="89112"/>
                </a:cubicBezTo>
                <a:cubicBezTo>
                  <a:pt x="239769" y="27077"/>
                  <a:pt x="289038" y="-4868"/>
                  <a:pt x="367127" y="603"/>
                </a:cubicBezTo>
                <a:cubicBezTo>
                  <a:pt x="445216" y="6074"/>
                  <a:pt x="515034" y="55832"/>
                  <a:pt x="647114" y="121937"/>
                </a:cubicBezTo>
                <a:cubicBezTo>
                  <a:pt x="779194" y="188042"/>
                  <a:pt x="885287" y="287298"/>
                  <a:pt x="1159607" y="397234"/>
                </a:cubicBezTo>
                <a:cubicBezTo>
                  <a:pt x="1433927" y="507171"/>
                  <a:pt x="1868659" y="698322"/>
                  <a:pt x="2293034" y="781556"/>
                </a:cubicBezTo>
                <a:cubicBezTo>
                  <a:pt x="2717410" y="864790"/>
                  <a:pt x="3370385" y="925163"/>
                  <a:pt x="4023360" y="985537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424222" y="543674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0V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83345" y="5039241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15V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598574" y="4329834"/>
            <a:ext cx="675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Voltage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0952461" y="5513627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</a:t>
            </a:r>
            <a:endParaRPr lang="en-US" dirty="0"/>
          </a:p>
        </p:txBody>
      </p:sp>
      <p:sp>
        <p:nvSpPr>
          <p:cNvPr id="14" name="Content Placeholder 16"/>
          <p:cNvSpPr txBox="1">
            <a:spLocks/>
          </p:cNvSpPr>
          <p:nvPr/>
        </p:nvSpPr>
        <p:spPr>
          <a:xfrm>
            <a:off x="3492607" y="6424390"/>
            <a:ext cx="8199258" cy="699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Surface Well occurs when charges are hitting the </a:t>
            </a:r>
            <a:r>
              <a:rPr lang="en-US" smtClean="0"/>
              <a:t>Si-SiO2 </a:t>
            </a:r>
            <a:r>
              <a:rPr lang="en-US" smtClean="0"/>
              <a:t>surface</a:t>
            </a:r>
            <a:endParaRPr lang="en-US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836466" y="5250244"/>
            <a:ext cx="0" cy="295525"/>
          </a:xfrm>
          <a:prstGeom prst="line">
            <a:avLst/>
          </a:prstGeom>
          <a:ln w="28575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566836" y="5010763"/>
            <a:ext cx="0" cy="53500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367544" y="4592745"/>
            <a:ext cx="0" cy="95302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6936135" y="5250243"/>
            <a:ext cx="3917852" cy="576880"/>
          </a:xfrm>
          <a:custGeom>
            <a:avLst/>
            <a:gdLst>
              <a:gd name="connsiteX0" fmla="*/ 0 w 3917852"/>
              <a:gd name="connsiteY0" fmla="*/ 576880 h 576880"/>
              <a:gd name="connsiteX1" fmla="*/ 400929 w 3917852"/>
              <a:gd name="connsiteY1" fmla="*/ 211120 h 576880"/>
              <a:gd name="connsiteX2" fmla="*/ 668215 w 3917852"/>
              <a:gd name="connsiteY2" fmla="*/ 42308 h 576880"/>
              <a:gd name="connsiteX3" fmla="*/ 935501 w 3917852"/>
              <a:gd name="connsiteY3" fmla="*/ 105 h 576880"/>
              <a:gd name="connsiteX4" fmla="*/ 1230923 w 3917852"/>
              <a:gd name="connsiteY4" fmla="*/ 49341 h 576880"/>
              <a:gd name="connsiteX5" fmla="*/ 1638886 w 3917852"/>
              <a:gd name="connsiteY5" fmla="*/ 168917 h 576880"/>
              <a:gd name="connsiteX6" fmla="*/ 2236763 w 3917852"/>
              <a:gd name="connsiteY6" fmla="*/ 246289 h 576880"/>
              <a:gd name="connsiteX7" fmla="*/ 3917852 w 3917852"/>
              <a:gd name="connsiteY7" fmla="*/ 281458 h 57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7852" h="576880">
                <a:moveTo>
                  <a:pt x="0" y="576880"/>
                </a:moveTo>
                <a:cubicBezTo>
                  <a:pt x="144780" y="438547"/>
                  <a:pt x="289560" y="300215"/>
                  <a:pt x="400929" y="211120"/>
                </a:cubicBezTo>
                <a:cubicBezTo>
                  <a:pt x="512298" y="122025"/>
                  <a:pt x="579120" y="77477"/>
                  <a:pt x="668215" y="42308"/>
                </a:cubicBezTo>
                <a:cubicBezTo>
                  <a:pt x="757310" y="7139"/>
                  <a:pt x="841716" y="-1067"/>
                  <a:pt x="935501" y="105"/>
                </a:cubicBezTo>
                <a:cubicBezTo>
                  <a:pt x="1029286" y="1277"/>
                  <a:pt x="1113692" y="21206"/>
                  <a:pt x="1230923" y="49341"/>
                </a:cubicBezTo>
                <a:cubicBezTo>
                  <a:pt x="1348154" y="77476"/>
                  <a:pt x="1471246" y="136092"/>
                  <a:pt x="1638886" y="168917"/>
                </a:cubicBezTo>
                <a:cubicBezTo>
                  <a:pt x="1806526" y="201742"/>
                  <a:pt x="1856935" y="227532"/>
                  <a:pt x="2236763" y="246289"/>
                </a:cubicBezTo>
                <a:cubicBezTo>
                  <a:pt x="2616591" y="265046"/>
                  <a:pt x="3267221" y="273252"/>
                  <a:pt x="3917852" y="281458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399375" y="574023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-5V</a:t>
            </a:r>
            <a:endParaRPr lang="en-US" sz="14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334052" y="5785249"/>
            <a:ext cx="616634" cy="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3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872095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811" y="691393"/>
            <a:ext cx="6648306" cy="3479005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1117746" y="4598799"/>
            <a:ext cx="0" cy="1526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70035" y="5470996"/>
            <a:ext cx="43117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1117746" y="4935989"/>
            <a:ext cx="4016326" cy="535007"/>
          </a:xfrm>
          <a:custGeom>
            <a:avLst/>
            <a:gdLst>
              <a:gd name="connsiteX0" fmla="*/ 0 w 4016326"/>
              <a:gd name="connsiteY0" fmla="*/ 535007 h 535007"/>
              <a:gd name="connsiteX1" fmla="*/ 534572 w 4016326"/>
              <a:gd name="connsiteY1" fmla="*/ 21536 h 535007"/>
              <a:gd name="connsiteX2" fmla="*/ 1329397 w 4016326"/>
              <a:gd name="connsiteY2" fmla="*/ 127044 h 535007"/>
              <a:gd name="connsiteX3" fmla="*/ 2278966 w 4016326"/>
              <a:gd name="connsiteY3" fmla="*/ 408398 h 535007"/>
              <a:gd name="connsiteX4" fmla="*/ 4016326 w 4016326"/>
              <a:gd name="connsiteY4" fmla="*/ 535007 h 53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6326" h="535007">
                <a:moveTo>
                  <a:pt x="0" y="535007"/>
                </a:moveTo>
                <a:cubicBezTo>
                  <a:pt x="156503" y="312268"/>
                  <a:pt x="313006" y="89530"/>
                  <a:pt x="534572" y="21536"/>
                </a:cubicBezTo>
                <a:cubicBezTo>
                  <a:pt x="756138" y="-46458"/>
                  <a:pt x="1038665" y="62567"/>
                  <a:pt x="1329397" y="127044"/>
                </a:cubicBezTo>
                <a:cubicBezTo>
                  <a:pt x="1620129" y="191521"/>
                  <a:pt x="1831145" y="340404"/>
                  <a:pt x="2278966" y="408398"/>
                </a:cubicBezTo>
                <a:cubicBezTo>
                  <a:pt x="2726787" y="476392"/>
                  <a:pt x="3371556" y="505699"/>
                  <a:pt x="4016326" y="53500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110712" y="4517972"/>
            <a:ext cx="4023360" cy="953024"/>
          </a:xfrm>
          <a:custGeom>
            <a:avLst/>
            <a:gdLst>
              <a:gd name="connsiteX0" fmla="*/ 0 w 4023360"/>
              <a:gd name="connsiteY0" fmla="*/ 594298 h 953024"/>
              <a:gd name="connsiteX1" fmla="*/ 203981 w 4023360"/>
              <a:gd name="connsiteY1" fmla="*/ 158199 h 953024"/>
              <a:gd name="connsiteX2" fmla="*/ 379827 w 4023360"/>
              <a:gd name="connsiteY2" fmla="*/ 31590 h 953024"/>
              <a:gd name="connsiteX3" fmla="*/ 647114 w 4023360"/>
              <a:gd name="connsiteY3" fmla="*/ 38624 h 953024"/>
              <a:gd name="connsiteX4" fmla="*/ 1477107 w 4023360"/>
              <a:gd name="connsiteY4" fmla="*/ 453621 h 953024"/>
              <a:gd name="connsiteX5" fmla="*/ 2293034 w 4023360"/>
              <a:gd name="connsiteY5" fmla="*/ 749043 h 953024"/>
              <a:gd name="connsiteX6" fmla="*/ 4023360 w 4023360"/>
              <a:gd name="connsiteY6" fmla="*/ 953024 h 95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953024">
                <a:moveTo>
                  <a:pt x="0" y="594298"/>
                </a:moveTo>
                <a:cubicBezTo>
                  <a:pt x="70338" y="423141"/>
                  <a:pt x="140677" y="251984"/>
                  <a:pt x="203981" y="158199"/>
                </a:cubicBezTo>
                <a:cubicBezTo>
                  <a:pt x="267285" y="64414"/>
                  <a:pt x="305972" y="51519"/>
                  <a:pt x="379827" y="31590"/>
                </a:cubicBezTo>
                <a:cubicBezTo>
                  <a:pt x="453683" y="11661"/>
                  <a:pt x="464234" y="-31715"/>
                  <a:pt x="647114" y="38624"/>
                </a:cubicBezTo>
                <a:cubicBezTo>
                  <a:pt x="829994" y="108963"/>
                  <a:pt x="1202787" y="335218"/>
                  <a:pt x="1477107" y="453621"/>
                </a:cubicBezTo>
                <a:cubicBezTo>
                  <a:pt x="1751427" y="572024"/>
                  <a:pt x="1868659" y="665809"/>
                  <a:pt x="2293034" y="749043"/>
                </a:cubicBezTo>
                <a:cubicBezTo>
                  <a:pt x="2717410" y="832277"/>
                  <a:pt x="3370385" y="892650"/>
                  <a:pt x="4023360" y="953024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05833" y="536197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0V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64956" y="4964468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10V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780185" y="4255061"/>
            <a:ext cx="675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Voltage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134072" y="5438854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018077" y="5175471"/>
            <a:ext cx="0" cy="295525"/>
          </a:xfrm>
          <a:prstGeom prst="line">
            <a:avLst/>
          </a:prstGeom>
          <a:ln w="28575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748447" y="4935990"/>
            <a:ext cx="0" cy="53500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549155" y="4517972"/>
            <a:ext cx="0" cy="95302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>
            <a:off x="1117746" y="5175470"/>
            <a:ext cx="3917852" cy="576880"/>
          </a:xfrm>
          <a:custGeom>
            <a:avLst/>
            <a:gdLst>
              <a:gd name="connsiteX0" fmla="*/ 0 w 3917852"/>
              <a:gd name="connsiteY0" fmla="*/ 576880 h 576880"/>
              <a:gd name="connsiteX1" fmla="*/ 400929 w 3917852"/>
              <a:gd name="connsiteY1" fmla="*/ 211120 h 576880"/>
              <a:gd name="connsiteX2" fmla="*/ 668215 w 3917852"/>
              <a:gd name="connsiteY2" fmla="*/ 42308 h 576880"/>
              <a:gd name="connsiteX3" fmla="*/ 935501 w 3917852"/>
              <a:gd name="connsiteY3" fmla="*/ 105 h 576880"/>
              <a:gd name="connsiteX4" fmla="*/ 1230923 w 3917852"/>
              <a:gd name="connsiteY4" fmla="*/ 49341 h 576880"/>
              <a:gd name="connsiteX5" fmla="*/ 1638886 w 3917852"/>
              <a:gd name="connsiteY5" fmla="*/ 168917 h 576880"/>
              <a:gd name="connsiteX6" fmla="*/ 2236763 w 3917852"/>
              <a:gd name="connsiteY6" fmla="*/ 246289 h 576880"/>
              <a:gd name="connsiteX7" fmla="*/ 3917852 w 3917852"/>
              <a:gd name="connsiteY7" fmla="*/ 281458 h 57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7852" h="576880">
                <a:moveTo>
                  <a:pt x="0" y="576880"/>
                </a:moveTo>
                <a:cubicBezTo>
                  <a:pt x="144780" y="438547"/>
                  <a:pt x="289560" y="300215"/>
                  <a:pt x="400929" y="211120"/>
                </a:cubicBezTo>
                <a:cubicBezTo>
                  <a:pt x="512298" y="122025"/>
                  <a:pt x="579120" y="77477"/>
                  <a:pt x="668215" y="42308"/>
                </a:cubicBezTo>
                <a:cubicBezTo>
                  <a:pt x="757310" y="7139"/>
                  <a:pt x="841716" y="-1067"/>
                  <a:pt x="935501" y="105"/>
                </a:cubicBezTo>
                <a:cubicBezTo>
                  <a:pt x="1029286" y="1277"/>
                  <a:pt x="1113692" y="21206"/>
                  <a:pt x="1230923" y="49341"/>
                </a:cubicBezTo>
                <a:cubicBezTo>
                  <a:pt x="1348154" y="77476"/>
                  <a:pt x="1471246" y="136092"/>
                  <a:pt x="1638886" y="168917"/>
                </a:cubicBezTo>
                <a:cubicBezTo>
                  <a:pt x="1806526" y="201742"/>
                  <a:pt x="1856935" y="227532"/>
                  <a:pt x="2236763" y="246289"/>
                </a:cubicBezTo>
                <a:cubicBezTo>
                  <a:pt x="2616591" y="265046"/>
                  <a:pt x="3267221" y="273252"/>
                  <a:pt x="3917852" y="281458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73237" y="562488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-5V</a:t>
            </a:r>
            <a:endParaRPr lang="en-US" sz="14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515663" y="5710476"/>
            <a:ext cx="616634" cy="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61683" y="4406857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Well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6117155" y="4591523"/>
            <a:ext cx="807823" cy="352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777708" y="4915212"/>
            <a:ext cx="247815" cy="18813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14" grpId="0"/>
      <p:bldP spid="5" grpId="0" animBg="1"/>
      <p:bldP spid="30" grpId="0"/>
      <p:bldP spid="35" grpId="0" animBg="1"/>
      <p:bldP spid="36" grpId="0" animBg="1"/>
      <p:bldP spid="37" grpId="0"/>
      <p:bldP spid="38" grpId="0"/>
      <p:bldP spid="39" grpId="0"/>
      <p:bldP spid="40" grpId="0"/>
      <p:bldP spid="44" grpId="0" animBg="1"/>
      <p:bldP spid="45" grpId="0"/>
      <p:bldP spid="11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Photon Transfer Curve - 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55" y="1389671"/>
            <a:ext cx="4423117" cy="1795117"/>
          </a:xfrm>
        </p:spPr>
        <p:txBody>
          <a:bodyPr/>
          <a:lstStyle/>
          <a:p>
            <a:r>
              <a:rPr lang="en-US" dirty="0" smtClean="0"/>
              <a:t>A broad range of voltages is explored to find the best setting.</a:t>
            </a:r>
          </a:p>
          <a:p>
            <a:pPr lvl="1"/>
            <a:r>
              <a:rPr lang="en-US" dirty="0" smtClean="0"/>
              <a:t>=&gt; more than 90 PTCs!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006" y="3184788"/>
            <a:ext cx="6192764" cy="3393261"/>
          </a:xfrm>
          <a:prstGeom prst="rect">
            <a:avLst/>
          </a:prstGeom>
        </p:spPr>
      </p:pic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96" y="2317741"/>
            <a:ext cx="7742582" cy="426030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9201873" y="3865944"/>
            <a:ext cx="520861" cy="8565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60418" y="4722471"/>
            <a:ext cx="72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Dip</a:t>
            </a:r>
            <a:endParaRPr lang="en-US" sz="24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541139" y="1375946"/>
            <a:ext cx="6269672" cy="17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 class of PTC with unexplained dip appears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3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“Downing Dip”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166039" cy="4351338"/>
          </a:xfrm>
        </p:spPr>
        <p:txBody>
          <a:bodyPr/>
          <a:lstStyle/>
          <a:p>
            <a:r>
              <a:rPr lang="en-US" dirty="0" smtClean="0"/>
              <a:t>A look-alike dip was first described in a paper from Mark Downing.</a:t>
            </a:r>
          </a:p>
          <a:p>
            <a:endParaRPr lang="en-US" dirty="0" smtClean="0"/>
          </a:p>
          <a:p>
            <a:r>
              <a:rPr lang="en-US" dirty="0" smtClean="0"/>
              <a:t>We decided to focus on this strange behavior:</a:t>
            </a:r>
          </a:p>
          <a:p>
            <a:pPr lvl="1"/>
            <a:r>
              <a:rPr lang="en-US" dirty="0" smtClean="0"/>
              <a:t>It may lead to interesting discovery.</a:t>
            </a:r>
          </a:p>
          <a:p>
            <a:pPr lvl="1"/>
            <a:r>
              <a:rPr lang="en-US" dirty="0" smtClean="0"/>
              <a:t>It improves our understanding of the CCD.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87050" y="3239554"/>
            <a:ext cx="5410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Extract from “</a:t>
            </a:r>
            <a:r>
              <a:rPr lang="en-US" sz="1400" i="1" dirty="0" smtClean="0"/>
              <a:t>Bulk Silicon CCDs, Point Spread Function and Photon Transfer Curves: CCD testing activities at ESO</a:t>
            </a:r>
            <a:r>
              <a:rPr lang="en-US" sz="1400" dirty="0" smtClean="0"/>
              <a:t>”</a:t>
            </a:r>
          </a:p>
          <a:p>
            <a:r>
              <a:rPr lang="en-US" sz="1400" dirty="0" smtClean="0"/>
              <a:t>Mark Downing et al.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050" y="893067"/>
            <a:ext cx="4693920" cy="227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782" y="4129666"/>
            <a:ext cx="3918088" cy="193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303643" y="6066192"/>
            <a:ext cx="5410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Extract from “</a:t>
            </a:r>
            <a:r>
              <a:rPr lang="en-US" sz="1400" i="1" dirty="0" smtClean="0"/>
              <a:t>Electro-Optical Testing of Fully Depleted CCD Image sensors for the Large Synoptic Survey Telescope Camera</a:t>
            </a:r>
            <a:r>
              <a:rPr lang="en-US" sz="1400" dirty="0" smtClean="0"/>
              <a:t>”</a:t>
            </a:r>
          </a:p>
          <a:p>
            <a:r>
              <a:rPr lang="en-US" sz="1400" dirty="0" smtClean="0"/>
              <a:t>Peter E. Doherty et al.</a:t>
            </a:r>
            <a:endParaRPr lang="en-US" sz="14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109276" y="4919242"/>
            <a:ext cx="925975" cy="4995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09005" y="5301425"/>
            <a:ext cx="72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Dip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771190" y="1584684"/>
            <a:ext cx="1088020" cy="4189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03643" y="1836530"/>
            <a:ext cx="72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Dip</a:t>
            </a:r>
            <a:endParaRPr lang="en-US" sz="24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9937222" y="1540448"/>
            <a:ext cx="514717" cy="4134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80699" y="1824345"/>
            <a:ext cx="72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68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10" y="2678986"/>
            <a:ext cx="6628790" cy="3567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Hypothesis: Image shifting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990" y="1367917"/>
            <a:ext cx="5123315" cy="7085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if the whole image area drifts when the level increases?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90991"/>
              </p:ext>
            </p:extLst>
          </p:nvPr>
        </p:nvGraphicFramePr>
        <p:xfrm>
          <a:off x="837668" y="2076491"/>
          <a:ext cx="1205792" cy="924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24">
                  <a:extLst>
                    <a:ext uri="{9D8B030D-6E8A-4147-A177-3AD203B41FA5}">
                      <a16:colId xmlns:a16="http://schemas.microsoft.com/office/drawing/2014/main" xmlns="" val="3376614718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2970577401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641006695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4111486317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2090168648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387450036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990922763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157690355"/>
                    </a:ext>
                  </a:extLst>
                </a:gridCol>
              </a:tblGrid>
              <a:tr h="115528"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5580124"/>
                  </a:ext>
                </a:extLst>
              </a:tr>
              <a:tr h="115528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2590297"/>
                  </a:ext>
                </a:extLst>
              </a:tr>
              <a:tr h="115528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4030223"/>
                  </a:ext>
                </a:extLst>
              </a:tr>
              <a:tr h="115528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2246026"/>
                  </a:ext>
                </a:extLst>
              </a:tr>
              <a:tr h="115528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6187040"/>
                  </a:ext>
                </a:extLst>
              </a:tr>
              <a:tr h="115528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7762841"/>
                  </a:ext>
                </a:extLst>
              </a:tr>
              <a:tr h="115528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2803166"/>
                  </a:ext>
                </a:extLst>
              </a:tr>
              <a:tr h="115528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088026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112318"/>
              </p:ext>
            </p:extLst>
          </p:nvPr>
        </p:nvGraphicFramePr>
        <p:xfrm>
          <a:off x="2325951" y="2076491"/>
          <a:ext cx="1205792" cy="93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24">
                  <a:extLst>
                    <a:ext uri="{9D8B030D-6E8A-4147-A177-3AD203B41FA5}">
                      <a16:colId xmlns:a16="http://schemas.microsoft.com/office/drawing/2014/main" xmlns="" val="3376614718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2970577401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641006695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4111486317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2090168648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387450036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990922763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157690355"/>
                    </a:ext>
                  </a:extLst>
                </a:gridCol>
              </a:tblGrid>
              <a:tr h="11666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5580124"/>
                  </a:ext>
                </a:extLst>
              </a:tr>
              <a:tr h="11666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2590297"/>
                  </a:ext>
                </a:extLst>
              </a:tr>
              <a:tr h="11666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4030223"/>
                  </a:ext>
                </a:extLst>
              </a:tr>
              <a:tr h="11666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2246026"/>
                  </a:ext>
                </a:extLst>
              </a:tr>
              <a:tr h="11666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6187040"/>
                  </a:ext>
                </a:extLst>
              </a:tr>
              <a:tr h="11666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7762841"/>
                  </a:ext>
                </a:extLst>
              </a:tr>
              <a:tr h="11666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2803166"/>
                  </a:ext>
                </a:extLst>
              </a:tr>
              <a:tr h="116666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0880262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2928847" y="3009819"/>
            <a:ext cx="1033236" cy="11864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 rot="13686651">
            <a:off x="1771415" y="3427904"/>
            <a:ext cx="214981" cy="2500474"/>
          </a:xfrm>
          <a:prstGeom prst="rightBrac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5" idx="2"/>
            <a:endCxn id="9" idx="1"/>
          </p:cNvCxnSpPr>
          <p:nvPr/>
        </p:nvCxnSpPr>
        <p:spPr>
          <a:xfrm>
            <a:off x="1440564" y="3000715"/>
            <a:ext cx="366571" cy="1597406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911176"/>
              </p:ext>
            </p:extLst>
          </p:nvPr>
        </p:nvGraphicFramePr>
        <p:xfrm>
          <a:off x="3064461" y="4535965"/>
          <a:ext cx="1205792" cy="1002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24">
                  <a:extLst>
                    <a:ext uri="{9D8B030D-6E8A-4147-A177-3AD203B41FA5}">
                      <a16:colId xmlns:a16="http://schemas.microsoft.com/office/drawing/2014/main" xmlns="" val="3376614718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2970577401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641006695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4111486317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2090168648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387450036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990922763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157690355"/>
                    </a:ext>
                  </a:extLst>
                </a:gridCol>
              </a:tblGrid>
              <a:tr h="125323"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5580124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2590297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4030223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2246026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6187040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7762841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2803166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 marL="62662" marR="62662" marT="31331" marB="3133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088026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13833"/>
              </p:ext>
            </p:extLst>
          </p:nvPr>
        </p:nvGraphicFramePr>
        <p:xfrm>
          <a:off x="3070138" y="4485799"/>
          <a:ext cx="1205792" cy="1002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24">
                  <a:extLst>
                    <a:ext uri="{9D8B030D-6E8A-4147-A177-3AD203B41FA5}">
                      <a16:colId xmlns:a16="http://schemas.microsoft.com/office/drawing/2014/main" xmlns="" val="3376614718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2970577401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641006695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4111486317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2090168648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387450036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990922763"/>
                    </a:ext>
                  </a:extLst>
                </a:gridCol>
                <a:gridCol w="150724">
                  <a:extLst>
                    <a:ext uri="{9D8B030D-6E8A-4147-A177-3AD203B41FA5}">
                      <a16:colId xmlns:a16="http://schemas.microsoft.com/office/drawing/2014/main" xmlns="" val="1157690355"/>
                    </a:ext>
                  </a:extLst>
                </a:gridCol>
              </a:tblGrid>
              <a:tr h="125323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05580124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2590297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84030223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42246026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36187040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7762841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52803166"/>
                  </a:ext>
                </a:extLst>
              </a:tr>
              <a:tr h="125323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2662" marR="62662" marT="31331" marB="313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10880262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>
            <a:off x="3653298" y="4750725"/>
            <a:ext cx="1" cy="108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961775" y="4749401"/>
            <a:ext cx="1" cy="108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323695" y="4759571"/>
            <a:ext cx="1" cy="108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678234" y="5359139"/>
            <a:ext cx="1" cy="108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/>
          <p:cNvSpPr/>
          <p:nvPr/>
        </p:nvSpPr>
        <p:spPr>
          <a:xfrm rot="5400000">
            <a:off x="3587575" y="4041028"/>
            <a:ext cx="142174" cy="479179"/>
          </a:xfrm>
          <a:prstGeom prst="rightBrac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766091" y="2798438"/>
            <a:ext cx="61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C,</a:t>
            </a:r>
            <a:r>
              <a:rPr lang="el-GR" dirty="0" smtClean="0"/>
              <a:t>σ</a:t>
            </a:r>
            <a:r>
              <a:rPr lang="en-US" dirty="0" smtClean="0"/>
              <a:t>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436873" y="2844604"/>
                <a:ext cx="19305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873" y="2844604"/>
                <a:ext cx="1930528" cy="276999"/>
              </a:xfrm>
              <a:prstGeom prst="rect">
                <a:avLst/>
              </a:prstGeom>
              <a:blipFill>
                <a:blip r:embed="rId4"/>
                <a:stretch>
                  <a:fillRect l="-2524" r="-3155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9934156" y="3249789"/>
            <a:ext cx="2204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If some </a:t>
            </a:r>
            <a:r>
              <a:rPr lang="en-US" sz="1200" smtClean="0"/>
              <a:t>correlated </a:t>
            </a:r>
            <a:r>
              <a:rPr lang="en-US" sz="1200" smtClean="0"/>
              <a:t>noise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9498103" y="2798437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0;1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103" y="2798437"/>
                <a:ext cx="1207382" cy="369332"/>
              </a:xfrm>
              <a:prstGeom prst="rect">
                <a:avLst/>
              </a:prstGeom>
              <a:blipFill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/>
          <p:cNvCxnSpPr/>
          <p:nvPr/>
        </p:nvCxnSpPr>
        <p:spPr>
          <a:xfrm flipV="1">
            <a:off x="8590332" y="4933780"/>
            <a:ext cx="0" cy="1303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491477" y="6132385"/>
            <a:ext cx="1915297" cy="20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6"/>
          <p:cNvSpPr/>
          <p:nvPr/>
        </p:nvSpPr>
        <p:spPr>
          <a:xfrm>
            <a:off x="8590332" y="5217985"/>
            <a:ext cx="1526059" cy="506627"/>
          </a:xfrm>
          <a:custGeom>
            <a:avLst/>
            <a:gdLst>
              <a:gd name="connsiteX0" fmla="*/ 0 w 710514"/>
              <a:gd name="connsiteY0" fmla="*/ 0 h 605481"/>
              <a:gd name="connsiteX1" fmla="*/ 333633 w 710514"/>
              <a:gd name="connsiteY1" fmla="*/ 605481 h 605481"/>
              <a:gd name="connsiteX2" fmla="*/ 710514 w 710514"/>
              <a:gd name="connsiteY2" fmla="*/ 0 h 60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0514" h="605481">
                <a:moveTo>
                  <a:pt x="0" y="0"/>
                </a:moveTo>
                <a:cubicBezTo>
                  <a:pt x="107607" y="302740"/>
                  <a:pt x="215214" y="605481"/>
                  <a:pt x="333633" y="605481"/>
                </a:cubicBezTo>
                <a:cubicBezTo>
                  <a:pt x="452052" y="605481"/>
                  <a:pt x="581283" y="302740"/>
                  <a:pt x="71051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8340634" y="503331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9983192" y="6138714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cxnSp>
        <p:nvCxnSpPr>
          <p:cNvPr id="60" name="Straight Connector 59"/>
          <p:cNvCxnSpPr>
            <a:endCxn id="57" idx="1"/>
          </p:cNvCxnSpPr>
          <p:nvPr/>
        </p:nvCxnSpPr>
        <p:spPr>
          <a:xfrm>
            <a:off x="8590331" y="5724611"/>
            <a:ext cx="716586" cy="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0116391" y="5205631"/>
            <a:ext cx="0" cy="94724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65" idx="1"/>
          </p:cNvCxnSpPr>
          <p:nvPr/>
        </p:nvCxnSpPr>
        <p:spPr>
          <a:xfrm flipV="1">
            <a:off x="9306917" y="5527247"/>
            <a:ext cx="0" cy="605139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150633" y="616540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0427682" y="6052751"/>
                <a:ext cx="14151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7682" y="6052751"/>
                <a:ext cx="141513" cy="215444"/>
              </a:xfrm>
              <a:prstGeom prst="rect">
                <a:avLst/>
              </a:prstGeom>
              <a:blipFill>
                <a:blip r:embed="rId6"/>
                <a:stretch>
                  <a:fillRect l="-34783" r="-2173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Freeform 64"/>
          <p:cNvSpPr/>
          <p:nvPr/>
        </p:nvSpPr>
        <p:spPr>
          <a:xfrm>
            <a:off x="8590332" y="5224559"/>
            <a:ext cx="1526059" cy="302688"/>
          </a:xfrm>
          <a:custGeom>
            <a:avLst/>
            <a:gdLst>
              <a:gd name="connsiteX0" fmla="*/ 0 w 710514"/>
              <a:gd name="connsiteY0" fmla="*/ 0 h 605481"/>
              <a:gd name="connsiteX1" fmla="*/ 333633 w 710514"/>
              <a:gd name="connsiteY1" fmla="*/ 605481 h 605481"/>
              <a:gd name="connsiteX2" fmla="*/ 710514 w 710514"/>
              <a:gd name="connsiteY2" fmla="*/ 0 h 60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0514" h="605481">
                <a:moveTo>
                  <a:pt x="0" y="0"/>
                </a:moveTo>
                <a:cubicBezTo>
                  <a:pt x="107607" y="302740"/>
                  <a:pt x="215214" y="605481"/>
                  <a:pt x="333633" y="605481"/>
                </a:cubicBezTo>
                <a:cubicBezTo>
                  <a:pt x="452052" y="605481"/>
                  <a:pt x="581283" y="302740"/>
                  <a:pt x="710514" y="0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Brace 65"/>
          <p:cNvSpPr/>
          <p:nvPr/>
        </p:nvSpPr>
        <p:spPr>
          <a:xfrm rot="16200000">
            <a:off x="10662476" y="3080359"/>
            <a:ext cx="114483" cy="141722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9655960" y="3833847"/>
            <a:ext cx="2099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Additive term null in 0 and 1</a:t>
            </a:r>
            <a:endParaRPr lang="en-US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8171814" y="555916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</a:t>
            </a:r>
            <a:endParaRPr lang="en-US" sz="1400" dirty="0"/>
          </a:p>
        </p:txBody>
      </p:sp>
      <p:cxnSp>
        <p:nvCxnSpPr>
          <p:cNvPr id="69" name="Straight Connector 68"/>
          <p:cNvCxnSpPr>
            <a:stCxn id="68" idx="0"/>
          </p:cNvCxnSpPr>
          <p:nvPr/>
        </p:nvCxnSpPr>
        <p:spPr>
          <a:xfrm flipV="1">
            <a:off x="8366739" y="5554408"/>
            <a:ext cx="940178" cy="475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202860"/>
              </p:ext>
            </p:extLst>
          </p:nvPr>
        </p:nvGraphicFramePr>
        <p:xfrm>
          <a:off x="7285435" y="3447320"/>
          <a:ext cx="4142891" cy="253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5" name="Equation" r:id="rId7" imgW="3733560" imgH="228600" progId="Equation.3">
                  <p:embed/>
                </p:oleObj>
              </mc:Choice>
              <mc:Fallback>
                <p:oleObj name="Equation" r:id="rId7" imgW="3733560" imgH="228600" progId="Equation.3">
                  <p:embed/>
                  <p:pic>
                    <p:nvPicPr>
                      <p:cNvPr id="70" name="Object 6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85435" y="3447320"/>
                        <a:ext cx="4142891" cy="253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02945"/>
              </p:ext>
            </p:extLst>
          </p:nvPr>
        </p:nvGraphicFramePr>
        <p:xfrm>
          <a:off x="8321445" y="4715491"/>
          <a:ext cx="537771" cy="250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6" name="Equation" r:id="rId9" imgW="546100" imgH="254000" progId="Equation.3">
                  <p:embed/>
                </p:oleObj>
              </mc:Choice>
              <mc:Fallback>
                <p:oleObj name="Equation" r:id="rId9" imgW="546100" imgH="254000" progId="Equation.3">
                  <p:embed/>
                  <p:pic>
                    <p:nvPicPr>
                      <p:cNvPr id="71" name="Object 7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21445" y="4715491"/>
                        <a:ext cx="537771" cy="250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943045"/>
              </p:ext>
            </p:extLst>
          </p:nvPr>
        </p:nvGraphicFramePr>
        <p:xfrm>
          <a:off x="7064274" y="5336988"/>
          <a:ext cx="1299586" cy="227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" name="Equation" r:id="rId11" imgW="1447800" imgH="254000" progId="Equation.3">
                  <p:embed/>
                </p:oleObj>
              </mc:Choice>
              <mc:Fallback>
                <p:oleObj name="Equation" r:id="rId11" imgW="1447800" imgH="254000" progId="Equation.3">
                  <p:embed/>
                  <p:pic>
                    <p:nvPicPr>
                      <p:cNvPr id="72" name="Object 7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64274" y="5336988"/>
                        <a:ext cx="1299586" cy="227997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6643082" y="1967394"/>
            <a:ext cx="5111927" cy="7280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is the resulting noise of a frame C made of two equivalent frames A and B partially summed?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71949" y="4683587"/>
            <a:ext cx="66075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No drift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10343698" y="4754820"/>
            <a:ext cx="94609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Fully drifted</a:t>
            </a:r>
            <a:endParaRPr lang="en-US" sz="1400" dirty="0"/>
          </a:p>
        </p:txBody>
      </p:sp>
      <p:cxnSp>
        <p:nvCxnSpPr>
          <p:cNvPr id="21" name="Straight Arrow Connector 20"/>
          <p:cNvCxnSpPr>
            <a:endCxn id="65" idx="0"/>
          </p:cNvCxnSpPr>
          <p:nvPr/>
        </p:nvCxnSpPr>
        <p:spPr>
          <a:xfrm>
            <a:off x="8110866" y="4966397"/>
            <a:ext cx="479466" cy="258162"/>
          </a:xfrm>
          <a:prstGeom prst="straightConnector1">
            <a:avLst/>
          </a:prstGeom>
          <a:ln>
            <a:solidFill>
              <a:srgbClr val="FF8B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116391" y="5062597"/>
            <a:ext cx="227307" cy="142748"/>
          </a:xfrm>
          <a:prstGeom prst="straightConnector1">
            <a:avLst/>
          </a:prstGeom>
          <a:ln>
            <a:solidFill>
              <a:srgbClr val="FF8B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903154" y="4783280"/>
            <a:ext cx="89800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dirty="0" smtClean="0"/>
              <a:t>alf drifted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stCxn id="75" idx="2"/>
            <a:endCxn id="65" idx="1"/>
          </p:cNvCxnSpPr>
          <p:nvPr/>
        </p:nvCxnSpPr>
        <p:spPr>
          <a:xfrm flipH="1">
            <a:off x="9306917" y="5091057"/>
            <a:ext cx="45239" cy="436190"/>
          </a:xfrm>
          <a:prstGeom prst="straightConnector1">
            <a:avLst/>
          </a:prstGeom>
          <a:ln>
            <a:solidFill>
              <a:srgbClr val="FF8B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491476" y="6157824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graphicFrame>
        <p:nvGraphicFramePr>
          <p:cNvPr id="5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7" name="Right Brace 76"/>
          <p:cNvSpPr/>
          <p:nvPr/>
        </p:nvSpPr>
        <p:spPr>
          <a:xfrm rot="13686651">
            <a:off x="3959527" y="2832052"/>
            <a:ext cx="202106" cy="799745"/>
          </a:xfrm>
          <a:prstGeom prst="rightBrac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1889603" y="2199190"/>
            <a:ext cx="2589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889603" y="2305291"/>
            <a:ext cx="2589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492343" y="207649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 pixel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890" y="6107936"/>
            <a:ext cx="37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Voltage Swing </a:t>
            </a:r>
            <a:r>
              <a:rPr lang="en-US" smtClean="0"/>
              <a:t>on parallel clocks: -4V to 2V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7" grpId="0" animBg="1"/>
      <p:bldP spid="47" grpId="0"/>
      <p:bldP spid="48" grpId="0"/>
      <p:bldP spid="49" grpId="0"/>
      <p:bldP spid="52" grpId="0"/>
      <p:bldP spid="57" grpId="0" animBg="1"/>
      <p:bldP spid="58" grpId="0"/>
      <p:bldP spid="59" grpId="0"/>
      <p:bldP spid="63" grpId="0"/>
      <p:bldP spid="64" grpId="0"/>
      <p:bldP spid="65" grpId="0" animBg="1"/>
      <p:bldP spid="66" grpId="0" animBg="1"/>
      <p:bldP spid="67" grpId="0"/>
      <p:bldP spid="68" grpId="0"/>
      <p:bldP spid="73" grpId="0"/>
      <p:bldP spid="19" grpId="0" animBg="1"/>
      <p:bldP spid="74" grpId="0" animBg="1"/>
      <p:bldP spid="75" grpId="0" animBg="1"/>
      <p:bldP spid="76" grpId="0"/>
      <p:bldP spid="77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2" y="2145138"/>
            <a:ext cx="6210195" cy="3342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Cross-Correlation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660" y="1218826"/>
            <a:ext cx="7985135" cy="7238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Cross correlation frame to frame is computed to spot the drift </a:t>
            </a:r>
          </a:p>
          <a:p>
            <a:pPr lvl="1"/>
            <a:r>
              <a:rPr lang="en-US" dirty="0" smtClean="0"/>
              <a:t>It relies on the FPN on the Image Area.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19636" y="2980439"/>
            <a:ext cx="281963" cy="395374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e 7"/>
          <p:cNvSpPr/>
          <p:nvPr/>
        </p:nvSpPr>
        <p:spPr>
          <a:xfrm rot="3204126">
            <a:off x="3822232" y="2529240"/>
            <a:ext cx="172500" cy="602100"/>
          </a:xfrm>
          <a:prstGeom prst="rightBrac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13860000">
            <a:off x="1727368" y="2526521"/>
            <a:ext cx="163719" cy="2925400"/>
          </a:xfrm>
          <a:prstGeom prst="rightBrac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12" idx="2"/>
          </p:cNvCxnSpPr>
          <p:nvPr/>
        </p:nvCxnSpPr>
        <p:spPr>
          <a:xfrm>
            <a:off x="1316152" y="3429983"/>
            <a:ext cx="228356" cy="64843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46" y="2109248"/>
            <a:ext cx="1427611" cy="132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837" y="3428189"/>
            <a:ext cx="1589859" cy="12381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1841499" y="4478401"/>
            <a:ext cx="8875" cy="84134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3871" y="5357501"/>
            <a:ext cx="21730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Reference level for Cross-Correlation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86848" y="6047534"/>
            <a:ext cx="555673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There is indeed a drift of the whole image area during the “Downing Dip”</a:t>
            </a:r>
            <a:endParaRPr lang="en-US" sz="16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Timothee Greffe</a:t>
            </a:r>
            <a:endParaRPr lang="en-US"/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26302"/>
              </p:ext>
            </p:extLst>
          </p:nvPr>
        </p:nvGraphicFramePr>
        <p:xfrm>
          <a:off x="268457" y="81854"/>
          <a:ext cx="79822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49">
                  <a:extLst>
                    <a:ext uri="{9D8B030D-6E8A-4147-A177-3AD203B41FA5}">
                      <a16:colId xmlns:a16="http://schemas.microsoft.com/office/drawing/2014/main" xmlns="" val="275938058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208209875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1439725036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3237513321"/>
                    </a:ext>
                  </a:extLst>
                </a:gridCol>
                <a:gridCol w="1596449">
                  <a:extLst>
                    <a:ext uri="{9D8B030D-6E8A-4147-A177-3AD203B41FA5}">
                      <a16:colId xmlns:a16="http://schemas.microsoft.com/office/drawing/2014/main" xmlns="" val="50979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B2B2B2"/>
                          </a:solidFill>
                        </a:rPr>
                        <a:t>Intro</a:t>
                      </a:r>
                      <a:endParaRPr lang="en-US" sz="1400" b="0" dirty="0">
                        <a:solidFill>
                          <a:srgbClr val="B2B2B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Parallel Transfer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Surface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 Well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PRNU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Conclusion</a:t>
                      </a:r>
                      <a:endParaRPr lang="en-US" sz="1400" b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AA9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175400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563" y="2250634"/>
            <a:ext cx="6045260" cy="330585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2017-09-27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D6C291E0-6990-45B0-801E-8025551EDC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1676730" y="4100435"/>
            <a:ext cx="244819" cy="24615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altech">
      <a:dk1>
        <a:srgbClr val="3F3F3F"/>
      </a:dk1>
      <a:lt1>
        <a:sysClr val="window" lastClr="FFFFFF"/>
      </a:lt1>
      <a:dk2>
        <a:srgbClr val="44546A"/>
      </a:dk2>
      <a:lt2>
        <a:srgbClr val="C8C8C8"/>
      </a:lt2>
      <a:accent1>
        <a:srgbClr val="00A8E2"/>
      </a:accent1>
      <a:accent2>
        <a:srgbClr val="FF6A13"/>
      </a:accent2>
      <a:accent3>
        <a:srgbClr val="A5A5A5"/>
      </a:accent3>
      <a:accent4>
        <a:srgbClr val="ECAA00"/>
      </a:accent4>
      <a:accent5>
        <a:srgbClr val="652F6C"/>
      </a:accent5>
      <a:accent6>
        <a:srgbClr val="005851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WTemplate.potx" id="{000A803D-E712-41FC-865E-E3182BAF4682}" vid="{92D5616C-1604-4922-A321-9819A4547C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13463</TotalTime>
  <Words>2027</Words>
  <Application>Microsoft Macintosh PowerPoint</Application>
  <PresentationFormat>Widescreen</PresentationFormat>
  <Paragraphs>667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 Narrow</vt:lpstr>
      <vt:lpstr>Calibri</vt:lpstr>
      <vt:lpstr>Cambria Math</vt:lpstr>
      <vt:lpstr>Georgia</vt:lpstr>
      <vt:lpstr>Symbol</vt:lpstr>
      <vt:lpstr>Arial</vt:lpstr>
      <vt:lpstr>Office Theme</vt:lpstr>
      <vt:lpstr>Equation</vt:lpstr>
      <vt:lpstr>Flat Field Forensics</vt:lpstr>
      <vt:lpstr>e2v 231 CCD 6k*6k</vt:lpstr>
      <vt:lpstr>Outline</vt:lpstr>
      <vt:lpstr>Parallel Transfer</vt:lpstr>
      <vt:lpstr>Photon Transfer Curve</vt:lpstr>
      <vt:lpstr>Photon Transfer Curve - Tuning</vt:lpstr>
      <vt:lpstr>“Downing Dip”</vt:lpstr>
      <vt:lpstr>Hypothesis: Image shifting</vt:lpstr>
      <vt:lpstr>Cross-Correlation</vt:lpstr>
      <vt:lpstr>Cross-Correlation</vt:lpstr>
      <vt:lpstr>Mechanism: How it should work.</vt:lpstr>
      <vt:lpstr>Mechanism: What if the last node is missing?</vt:lpstr>
      <vt:lpstr>Mechanism: When the charges are spilling into the serial register?</vt:lpstr>
      <vt:lpstr>Mechanism: 2 cases</vt:lpstr>
      <vt:lpstr>Electric field shaping</vt:lpstr>
      <vt:lpstr>Mechanism: New clocking scheme</vt:lpstr>
      <vt:lpstr>New Clocking</vt:lpstr>
      <vt:lpstr>Possible explanation</vt:lpstr>
      <vt:lpstr>Another transfer issue</vt:lpstr>
      <vt:lpstr>Another transfer issue - autocorrelation</vt:lpstr>
      <vt:lpstr>Another transfer issue - Fix</vt:lpstr>
      <vt:lpstr>Conclusion</vt:lpstr>
      <vt:lpstr>InfraRed Inspection</vt:lpstr>
      <vt:lpstr>Surface Full Well </vt:lpstr>
      <vt:lpstr>Surface Full Well – On Sky </vt:lpstr>
      <vt:lpstr>Surface Full Well – Pin Hole setup</vt:lpstr>
      <vt:lpstr>Surface Well and Blooming</vt:lpstr>
      <vt:lpstr>Surface Full Well – Pin Hole setup</vt:lpstr>
      <vt:lpstr>Surface Full Well – Optimization</vt:lpstr>
      <vt:lpstr>Pixel Response Non Uniformity</vt:lpstr>
      <vt:lpstr>Pixel Response Non Uniformity</vt:lpstr>
      <vt:lpstr>Pixel Response Non Uniformity</vt:lpstr>
      <vt:lpstr>Pixel Response Non Uniformity</vt:lpstr>
      <vt:lpstr>Summary</vt:lpstr>
      <vt:lpstr>PowerPoint Presentation</vt:lpstr>
      <vt:lpstr>PowerPoint Presentation</vt:lpstr>
      <vt:lpstr>PowerPoint Presentation</vt:lpstr>
      <vt:lpstr>Extra Slide: Inverted Clocking</vt:lpstr>
      <vt:lpstr>Mechanism: Case 1</vt:lpstr>
      <vt:lpstr>Mechanism: Case 2</vt:lpstr>
    </vt:vector>
  </TitlesOfParts>
  <Company>Microsoft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 Field Forensics</dc:title>
  <dc:creator>Timothee Greffe</dc:creator>
  <cp:lastModifiedBy>Microsoft Office User</cp:lastModifiedBy>
  <cp:revision>316</cp:revision>
  <cp:lastPrinted>2017-09-14T16:37:59Z</cp:lastPrinted>
  <dcterms:created xsi:type="dcterms:W3CDTF">2017-08-31T15:31:05Z</dcterms:created>
  <dcterms:modified xsi:type="dcterms:W3CDTF">2017-09-27T20:25:50Z</dcterms:modified>
</cp:coreProperties>
</file>