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avi" ContentType="video/avi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3"/>
  </p:notesMasterIdLst>
  <p:sldIdLst>
    <p:sldId id="276" r:id="rId2"/>
    <p:sldId id="275" r:id="rId3"/>
    <p:sldId id="256" r:id="rId4"/>
    <p:sldId id="258" r:id="rId5"/>
    <p:sldId id="257" r:id="rId6"/>
    <p:sldId id="259" r:id="rId7"/>
    <p:sldId id="260" r:id="rId8"/>
    <p:sldId id="263" r:id="rId9"/>
    <p:sldId id="261" r:id="rId10"/>
    <p:sldId id="266" r:id="rId11"/>
    <p:sldId id="262" r:id="rId12"/>
    <p:sldId id="265" r:id="rId13"/>
    <p:sldId id="264" r:id="rId14"/>
    <p:sldId id="267" r:id="rId15"/>
    <p:sldId id="268" r:id="rId16"/>
    <p:sldId id="269" r:id="rId17"/>
    <p:sldId id="270" r:id="rId18"/>
    <p:sldId id="271" r:id="rId19"/>
    <p:sldId id="272" r:id="rId20"/>
    <p:sldId id="274" r:id="rId21"/>
    <p:sldId id="273" r:id="rId22"/>
  </p:sldIdLst>
  <p:sldSz cx="9144000" cy="5143500" type="screen16x9"/>
  <p:notesSz cx="6858000" cy="9144000"/>
  <p:embeddedFontLst>
    <p:embeddedFont>
      <p:font typeface="Death Star" panose="02000500000000000000" pitchFamily="2" charset="0"/>
      <p:regular r:id="rId24"/>
    </p:embeddedFont>
    <p:embeddedFont>
      <p:font typeface="Freestyle Script" panose="030804020302050B0404" pitchFamily="66" charset="0"/>
      <p:regular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224" autoAdjust="0"/>
    <p:restoredTop sz="94660"/>
  </p:normalViewPr>
  <p:slideViewPr>
    <p:cSldViewPr>
      <p:cViewPr varScale="1">
        <p:scale>
          <a:sx n="93" d="100"/>
          <a:sy n="93" d="100"/>
        </p:scale>
        <p:origin x="-581" y="-7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4A7B47-FA56-4BCF-8DDB-D8D3A09B9268}" type="datetimeFigureOut">
              <a:rPr lang="en-US" smtClean="0"/>
              <a:t>9/26/2017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66CF22-DBA6-49E6-8EBC-52869766DC64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599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		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66CF22-DBA6-49E6-8EBC-52869766DC6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289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26/09/2017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6.xml"/><Relationship Id="rId2" Type="http://schemas.openxmlformats.org/officeDocument/2006/relationships/slide" Target="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00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 rotWithShape="1">
          <a:blip r:embed="rId2"/>
          <a:srcRect l="1928"/>
          <a:stretch/>
        </p:blipFill>
        <p:spPr bwMode="auto">
          <a:xfrm>
            <a:off x="2187572" y="252484"/>
            <a:ext cx="4763034" cy="354168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Rettangolo 2"/>
          <p:cNvSpPr/>
          <p:nvPr/>
        </p:nvSpPr>
        <p:spPr>
          <a:xfrm>
            <a:off x="2860136" y="4227934"/>
            <a:ext cx="34141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solidFill>
                  <a:schemeClr val="bg1">
                    <a:lumMod val="85000"/>
                  </a:schemeClr>
                </a:solidFill>
              </a:rPr>
              <a:t>cal</a:t>
            </a:r>
            <a:r>
              <a:rPr lang="it-IT" b="1" baseline="-25000" dirty="0">
                <a:solidFill>
                  <a:schemeClr val="bg1">
                    <a:lumMod val="85000"/>
                  </a:schemeClr>
                </a:solidFill>
              </a:rPr>
              <a:t>i 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</a:rPr>
              <a:t>= 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</a:rPr>
              <a:t>adu</a:t>
            </a:r>
            <a:r>
              <a:rPr lang="it-IT" b="1" baseline="-25000" dirty="0" err="1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it-IT" b="1" baseline="-250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</a:rPr>
              <a:t>+ LUT(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</a:rPr>
              <a:t>adu</a:t>
            </a:r>
            <a:r>
              <a:rPr lang="it-IT" b="1" baseline="-25000" dirty="0" err="1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</a:rPr>
              <a:t>) * (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</a:rPr>
              <a:t>adu</a:t>
            </a:r>
            <a:r>
              <a:rPr lang="it-IT" b="1" baseline="-25000" dirty="0" err="1">
                <a:solidFill>
                  <a:schemeClr val="bg1">
                    <a:lumMod val="85000"/>
                  </a:schemeClr>
                </a:solidFill>
              </a:rPr>
              <a:t>i</a:t>
            </a:r>
            <a:r>
              <a:rPr lang="it-IT" b="1" dirty="0" err="1">
                <a:solidFill>
                  <a:schemeClr val="bg1">
                    <a:lumMod val="85000"/>
                  </a:schemeClr>
                </a:solidFill>
              </a:rPr>
              <a:t>-bias</a:t>
            </a:r>
            <a:r>
              <a:rPr lang="it-IT" b="1" dirty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b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466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49"/>
            <a:ext cx="9032180" cy="415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598018" y="3738394"/>
            <a:ext cx="7948779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3: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GLIESE 777 PSF at milliseconds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292080" y="402218"/>
            <a:ext cx="16674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---- PSF peak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---- PSF flux-1e6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043608" y="462254"/>
            <a:ext cx="2808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 smtClean="0">
                <a:solidFill>
                  <a:schemeClr val="bg1">
                    <a:lumMod val="85000"/>
                  </a:schemeClr>
                </a:solidFill>
              </a:rPr>
              <a:t>Stangalini</a:t>
            </a: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 + JATIS 2017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21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320" y="877459"/>
            <a:ext cx="8352928" cy="110728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3" y="3368656"/>
            <a:ext cx="5594939" cy="1694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95536" y="195486"/>
            <a:ext cx="8352928" cy="3780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&gt;&gt;&gt;   1140 seconds of data at 1kHz    &gt;&gt;&gt;</a:t>
            </a:r>
            <a:endParaRPr lang="en-US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413385" y="246008"/>
            <a:ext cx="9108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rame 0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93970" y="256200"/>
            <a:ext cx="1318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f</a:t>
            </a:r>
            <a:r>
              <a:rPr lang="en-US" dirty="0" smtClean="0">
                <a:solidFill>
                  <a:schemeClr val="bg1"/>
                </a:solidFill>
              </a:rPr>
              <a:t>rame 1.2e6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599986" y="951570"/>
            <a:ext cx="3947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bg1"/>
                </a:solidFill>
              </a:rPr>
              <a:t>Psf</a:t>
            </a:r>
            <a:r>
              <a:rPr lang="en-US" dirty="0" smtClean="0">
                <a:solidFill>
                  <a:schemeClr val="bg1"/>
                </a:solidFill>
              </a:rPr>
              <a:t> peak distribution vs time (2sec. Bins)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" y="2139703"/>
            <a:ext cx="2941780" cy="124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Connettore 2 8"/>
          <p:cNvCxnSpPr/>
          <p:nvPr/>
        </p:nvCxnSpPr>
        <p:spPr>
          <a:xfrm>
            <a:off x="971600" y="1090070"/>
            <a:ext cx="0" cy="166410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714" y="2139702"/>
            <a:ext cx="2922422" cy="1228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Connettore 2 11"/>
          <p:cNvCxnSpPr/>
          <p:nvPr/>
        </p:nvCxnSpPr>
        <p:spPr>
          <a:xfrm>
            <a:off x="4067944" y="1761660"/>
            <a:ext cx="0" cy="99251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7136" y="2136959"/>
            <a:ext cx="2922422" cy="1231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3" name="Connettore 2 22"/>
          <p:cNvCxnSpPr/>
          <p:nvPr/>
        </p:nvCxnSpPr>
        <p:spPr>
          <a:xfrm>
            <a:off x="6876256" y="1431100"/>
            <a:ext cx="0" cy="1324760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/>
          <p:cNvSpPr txBox="1"/>
          <p:nvPr/>
        </p:nvSpPr>
        <p:spPr>
          <a:xfrm>
            <a:off x="1043608" y="1969520"/>
            <a:ext cx="636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5" name="CasellaDiTesto 24"/>
          <p:cNvSpPr txBox="1"/>
          <p:nvPr/>
        </p:nvSpPr>
        <p:spPr>
          <a:xfrm>
            <a:off x="4165230" y="1984740"/>
            <a:ext cx="5831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BAD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6" name="CasellaDiTesto 25"/>
          <p:cNvSpPr txBox="1"/>
          <p:nvPr/>
        </p:nvSpPr>
        <p:spPr>
          <a:xfrm>
            <a:off x="6961577" y="1984740"/>
            <a:ext cx="10658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AVERAGE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86667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runner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5802" y="123478"/>
            <a:ext cx="4572396" cy="457239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837745" y="1061324"/>
            <a:ext cx="638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RAW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7380326" y="1061324"/>
            <a:ext cx="1216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STABILIZED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683568" y="3576086"/>
            <a:ext cx="9472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CO-ADD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322970" y="3437587"/>
            <a:ext cx="1331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REGISTERED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CO-ADD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26593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07532" y="3738394"/>
            <a:ext cx="4729757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4: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a new hope A.D.I.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6" name="Segnaposto contenuto 1">
            <a:hlinkClick r:id="rId2" action="ppaction://hlinksldjump"/>
          </p:cNvPr>
          <p:cNvSpPr txBox="1">
            <a:spLocks/>
          </p:cNvSpPr>
          <p:nvPr/>
        </p:nvSpPr>
        <p:spPr>
          <a:xfrm>
            <a:off x="242886" y="333098"/>
            <a:ext cx="41148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Take images at different field angles (not </a:t>
            </a:r>
            <a:r>
              <a:rPr lang="en-GB" sz="1600" dirty="0" err="1" smtClean="0">
                <a:solidFill>
                  <a:schemeClr val="bg1">
                    <a:lumMod val="85000"/>
                  </a:schemeClr>
                </a:solidFill>
              </a:rPr>
              <a:t>derotated</a:t>
            </a: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GB" sz="1600" dirty="0" smtClean="0">
                <a:solidFill>
                  <a:schemeClr val="bg1">
                    <a:lumMod val="85000"/>
                  </a:schemeClr>
                </a:solidFill>
              </a:rPr>
              <a:t>Estimate by median the PSF</a:t>
            </a:r>
            <a:r>
              <a:rPr kumimoji="0" lang="en-GB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to subtract to every frame…median</a:t>
            </a:r>
            <a:r>
              <a:rPr kumimoji="0" lang="en-GB" sz="1600" b="0" i="0" u="none" strike="noStrike" kern="1200" cap="none" spc="0" normalizeH="0" noProof="0" dirty="0" smtClean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on the final registered stack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8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7" name="Immagine 6" descr="ADI.jpg">
            <a:hlinkClick r:id="rId3" action="ppaction://hlinksldjump"/>
          </p:cNvPr>
          <p:cNvPicPr>
            <a:picLocks noChangeAspect="1"/>
          </p:cNvPicPr>
          <p:nvPr/>
        </p:nvPicPr>
        <p:blipFill rotWithShape="1">
          <a:blip r:embed="rId4" cstate="print"/>
          <a:srcRect b="2762"/>
          <a:stretch/>
        </p:blipFill>
        <p:spPr>
          <a:xfrm>
            <a:off x="357158" y="1655026"/>
            <a:ext cx="3845210" cy="236180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214414" y="-20538"/>
            <a:ext cx="18886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chemeClr val="bg1">
                    <a:lumMod val="85000"/>
                  </a:schemeClr>
                </a:solidFill>
                <a:latin typeface="Death Star" panose="02000500000000000000" pitchFamily="2" charset="0"/>
              </a:rPr>
              <a:t>ADI</a:t>
            </a:r>
            <a:r>
              <a:rPr lang="en-GB" sz="2000" dirty="0" smtClean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GB" sz="1400" i="1" dirty="0" smtClean="0">
                <a:solidFill>
                  <a:schemeClr val="bg1">
                    <a:lumMod val="85000"/>
                  </a:schemeClr>
                </a:solidFill>
              </a:rPr>
              <a:t>(</a:t>
            </a:r>
            <a:r>
              <a:rPr lang="en-GB" sz="1400" i="1" dirty="0" err="1" smtClean="0">
                <a:solidFill>
                  <a:schemeClr val="bg1">
                    <a:lumMod val="85000"/>
                  </a:schemeClr>
                </a:solidFill>
              </a:rPr>
              <a:t>Marois</a:t>
            </a:r>
            <a:r>
              <a:rPr lang="en-GB" sz="1400" i="1" dirty="0" smtClean="0">
                <a:solidFill>
                  <a:schemeClr val="bg1">
                    <a:lumMod val="85000"/>
                  </a:schemeClr>
                </a:solidFill>
              </a:rPr>
              <a:t>+ 2005)</a:t>
            </a:r>
            <a:endParaRPr lang="en-GB" sz="1400" i="1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382" y="2427734"/>
            <a:ext cx="2927598" cy="2128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1" t="3021" r="5605" b="6731"/>
          <a:stretch/>
        </p:blipFill>
        <p:spPr bwMode="auto">
          <a:xfrm>
            <a:off x="4869063" y="3478"/>
            <a:ext cx="2441628" cy="228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asellaDiTesto 8"/>
          <p:cNvSpPr txBox="1"/>
          <p:nvPr/>
        </p:nvSpPr>
        <p:spPr>
          <a:xfrm>
            <a:off x="7668344" y="871536"/>
            <a:ext cx="10750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Pedichini +</a:t>
            </a:r>
          </a:p>
          <a:p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AJ 2016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4352280" y="2779063"/>
            <a:ext cx="15827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Detection level is</a:t>
            </a:r>
          </a:p>
          <a:p>
            <a:pPr algn="ctr"/>
            <a:r>
              <a:rPr lang="en-US" sz="1600" i="1" dirty="0">
                <a:solidFill>
                  <a:schemeClr val="bg1">
                    <a:lumMod val="85000"/>
                  </a:schemeClr>
                </a:solidFill>
              </a:rPr>
              <a:t>≈</a:t>
            </a: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 10 times</a:t>
            </a:r>
          </a:p>
          <a:p>
            <a:pPr algn="ctr"/>
            <a:r>
              <a:rPr lang="en-US" sz="1600" i="1" dirty="0">
                <a:solidFill>
                  <a:schemeClr val="bg1">
                    <a:lumMod val="85000"/>
                  </a:schemeClr>
                </a:solidFill>
              </a:rPr>
              <a:t>t</a:t>
            </a: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</a:rPr>
              <a:t>he photon limit</a:t>
            </a:r>
            <a:endParaRPr lang="en-US" sz="16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3535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8" grpId="0"/>
      <p:bldP spid="9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17796" y="3738394"/>
            <a:ext cx="4909229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5: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NOISE strikes back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399376" y="26978"/>
            <a:ext cx="633670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Despite the Forerunner experiment reached in only 20 minutes of exposure a </a:t>
            </a:r>
            <a:r>
              <a:rPr lang="en-US" sz="2000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d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etection contrast of </a:t>
            </a:r>
            <a:r>
              <a:rPr lang="en-US" sz="2000" dirty="0" smtClean="0">
                <a:solidFill>
                  <a:srgbClr val="FFC000"/>
                </a:solidFill>
                <a:latin typeface="Calibri Light" panose="020F0302020204030204" pitchFamily="34" charset="0"/>
              </a:rPr>
              <a:t>5e-5 at 100 mas 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the scientific community is aware that breaking the contrast barrier of 1e-5 or better 1e-6</a:t>
            </a:r>
            <a:r>
              <a:rPr lang="en-US" sz="2000" baseline="30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(1)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it is really hard and the photon limit detection, especially close to the PSF core, still remain far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far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away. Uncontrolled variation of NOISE as:</a:t>
            </a:r>
          </a:p>
          <a:p>
            <a:pPr marL="1657350" lvl="3" indent="-285750" algn="just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PRNU</a:t>
            </a:r>
          </a:p>
          <a:p>
            <a:pPr marL="1657350" lvl="3" indent="-285750" algn="just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RON</a:t>
            </a:r>
          </a:p>
          <a:p>
            <a:pPr marL="1657350" lvl="3" indent="-285750" algn="just">
              <a:buFont typeface="Wingdings" panose="05000000000000000000" pitchFamily="2" charset="2"/>
              <a:buChar char="ü"/>
            </a:pP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PSF instability</a:t>
            </a:r>
          </a:p>
          <a:p>
            <a:pPr algn="just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almost vanish the effort of very long integration.</a:t>
            </a:r>
          </a:p>
          <a:p>
            <a:pPr algn="just"/>
            <a:endParaRPr lang="en-US" sz="2000" dirty="0" smtClean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pPr marL="457200" indent="-457200" algn="just">
              <a:buAutoNum type="arabicParenBoth"/>
            </a:pPr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PROXIMA </a:t>
            </a:r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b exp. contrast 5e-7 at 40 </a:t>
            </a:r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mas</a:t>
            </a:r>
          </a:p>
          <a:p>
            <a:pPr algn="just"/>
            <a:r>
              <a:rPr lang="en-US" sz="2000" b="1" i="1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	</a:t>
            </a:r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GJ 876b 1e-6 at 50 mas… (</a:t>
            </a:r>
            <a:r>
              <a:rPr lang="en-US" sz="2000" b="1" i="1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Lovis</a:t>
            </a:r>
            <a:r>
              <a:rPr lang="en-US" sz="2000" b="1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et al. 2016)</a:t>
            </a:r>
            <a:endParaRPr lang="en-US" sz="2000" b="1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280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88238" y="1347614"/>
            <a:ext cx="8768362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6:</a:t>
            </a:r>
          </a:p>
          <a:p>
            <a:pPr algn="ctr"/>
            <a:r>
              <a:rPr lang="en-US" sz="4800" dirty="0">
                <a:solidFill>
                  <a:srgbClr val="FFC000"/>
                </a:solidFill>
              </a:rPr>
              <a:t>t</a:t>
            </a:r>
            <a:r>
              <a:rPr lang="en-US" sz="4800" dirty="0" smtClean="0">
                <a:solidFill>
                  <a:srgbClr val="FFC000"/>
                </a:solidFill>
              </a:rPr>
              <a:t>he return of the (</a:t>
            </a:r>
            <a:r>
              <a:rPr lang="en-US" sz="4800" dirty="0" err="1" smtClean="0">
                <a:solidFill>
                  <a:srgbClr val="FFC000"/>
                </a:solidFill>
              </a:rPr>
              <a:t>Specle</a:t>
            </a:r>
            <a:r>
              <a:rPr lang="en-US" sz="4800" dirty="0" smtClean="0">
                <a:solidFill>
                  <a:srgbClr val="FFC000"/>
                </a:solidFill>
              </a:rPr>
              <a:t> Free) ADI</a:t>
            </a:r>
            <a:endParaRPr lang="en-US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899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5" y="1499600"/>
            <a:ext cx="6173062" cy="205768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306616" y="3912463"/>
            <a:ext cx="1937518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Speckles identification</a:t>
            </a:r>
            <a:endParaRPr lang="en-US" sz="16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382780" y="4170267"/>
            <a:ext cx="1842684" cy="315471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Speckles suppression</a:t>
            </a:r>
            <a:endParaRPr lang="en-US" sz="16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29457" y="3651870"/>
            <a:ext cx="2177159" cy="31547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KHz frames acquisition</a:t>
            </a:r>
            <a:endParaRPr lang="en-US" sz="16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grpSp>
        <p:nvGrpSpPr>
          <p:cNvPr id="14" name="Gruppo 13"/>
          <p:cNvGrpSpPr/>
          <p:nvPr/>
        </p:nvGrpSpPr>
        <p:grpSpPr>
          <a:xfrm>
            <a:off x="6670639" y="1499600"/>
            <a:ext cx="2043398" cy="2057687"/>
            <a:chOff x="657369" y="1546659"/>
            <a:chExt cx="3632200" cy="3657601"/>
          </a:xfrm>
        </p:grpSpPr>
        <p:pic>
          <p:nvPicPr>
            <p:cNvPr id="15" name="Immagine 14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8"/>
            <a:stretch/>
          </p:blipFill>
          <p:spPr>
            <a:xfrm rot="1790652">
              <a:off x="657369" y="1546659"/>
              <a:ext cx="3632200" cy="3657600"/>
            </a:xfrm>
            <a:prstGeom prst="rect">
              <a:avLst/>
            </a:prstGeom>
          </p:spPr>
        </p:pic>
        <p:pic>
          <p:nvPicPr>
            <p:cNvPr id="16" name="Immagine 15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8"/>
            <a:stretch/>
          </p:blipFill>
          <p:spPr>
            <a:xfrm rot="858745">
              <a:off x="657369" y="1546659"/>
              <a:ext cx="3632200" cy="3657600"/>
            </a:xfrm>
            <a:prstGeom prst="rect">
              <a:avLst/>
            </a:prstGeom>
          </p:spPr>
        </p:pic>
        <p:pic>
          <p:nvPicPr>
            <p:cNvPr id="17" name="Immagine 16"/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898"/>
            <a:stretch/>
          </p:blipFill>
          <p:spPr>
            <a:xfrm>
              <a:off x="657369" y="1546660"/>
              <a:ext cx="3632200" cy="3657600"/>
            </a:xfrm>
            <a:prstGeom prst="rect">
              <a:avLst/>
            </a:prstGeom>
          </p:spPr>
        </p:pic>
      </p:grpSp>
      <p:sp>
        <p:nvSpPr>
          <p:cNvPr id="18" name="CasellaDiTesto 17"/>
          <p:cNvSpPr txBox="1"/>
          <p:nvPr/>
        </p:nvSpPr>
        <p:spPr>
          <a:xfrm>
            <a:off x="6670638" y="4005064"/>
            <a:ext cx="2082879" cy="715581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1400" b="1" dirty="0" smtClean="0">
                <a:latin typeface="Calibri Light" panose="020F0302020204030204" pitchFamily="34" charset="0"/>
              </a:rPr>
              <a:t>D: </a:t>
            </a:r>
            <a:r>
              <a:rPr lang="en-US" sz="1400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ADI using un-masked pixels only and average combination</a:t>
            </a:r>
            <a:endParaRPr lang="en-US" sz="1400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78800" y="-20538"/>
            <a:ext cx="39869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C000"/>
                </a:solidFill>
                <a:latin typeface="Death Star" panose="02000500000000000000" pitchFamily="2" charset="0"/>
              </a:rPr>
              <a:t>SFADI ( Speckle-Free ADI )</a:t>
            </a:r>
            <a:endParaRPr lang="en-US" sz="2400" dirty="0">
              <a:solidFill>
                <a:srgbClr val="FFC000"/>
              </a:solidFill>
              <a:latin typeface="Death Star" panose="02000500000000000000" pitchFamily="2" charset="0"/>
            </a:endParaRPr>
          </a:p>
        </p:txBody>
      </p:sp>
      <p:sp>
        <p:nvSpPr>
          <p:cNvPr id="19" name="CasellaDiTesto 18"/>
          <p:cNvSpPr txBox="1"/>
          <p:nvPr/>
        </p:nvSpPr>
        <p:spPr>
          <a:xfrm>
            <a:off x="1735224" y="495130"/>
            <a:ext cx="5656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Li </a:t>
            </a:r>
            <a:r>
              <a:rPr lang="en-US" sz="1600" i="1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Causi</a:t>
            </a: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 et al. 2017, </a:t>
            </a:r>
            <a:r>
              <a:rPr lang="en-US" sz="1600" i="1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ApJ</a:t>
            </a:r>
            <a:r>
              <a:rPr lang="en-US" sz="1600" i="1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, in press (http://arxiv.org/abs/1709.03181)</a:t>
            </a:r>
            <a:endParaRPr lang="en-US" sz="1600" i="1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2386119" y="915566"/>
            <a:ext cx="4369145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SFADI concept (10</a:t>
            </a:r>
            <a:r>
              <a:rPr lang="en-US" b="1" baseline="30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-1</a:t>
            </a:r>
            <a:r>
              <a:rPr lang="en-US" b="1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contrast planet for clarity):</a:t>
            </a:r>
            <a:endParaRPr lang="en-US" b="1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832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1426005" y="507851"/>
            <a:ext cx="6280479" cy="364807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34814" y="137269"/>
            <a:ext cx="8690136" cy="346249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Death Star" panose="02000500000000000000" pitchFamily="2" charset="0"/>
              </a:rPr>
              <a:t>SFADI </a:t>
            </a:r>
            <a:r>
              <a:rPr lang="en-US" b="1" dirty="0">
                <a:solidFill>
                  <a:srgbClr val="FF0000"/>
                </a:solidFill>
              </a:rPr>
              <a:t>vs</a:t>
            </a:r>
            <a:r>
              <a:rPr lang="en-US" b="1" dirty="0" smtClean="0">
                <a:solidFill>
                  <a:srgbClr val="FF0000"/>
                </a:solidFill>
                <a:latin typeface="Death Star" panose="02000500000000000000" pitchFamily="2" charset="0"/>
              </a:rPr>
              <a:t> ADI  </a:t>
            </a:r>
            <a:r>
              <a:rPr lang="en-US" b="1" dirty="0" smtClean="0">
                <a:solidFill>
                  <a:srgbClr val="FF0000"/>
                </a:solidFill>
              </a:rPr>
              <a:t>for 2 10</a:t>
            </a:r>
            <a:r>
              <a:rPr lang="en-US" b="1" baseline="30000" dirty="0" smtClean="0">
                <a:solidFill>
                  <a:srgbClr val="FF0000"/>
                </a:solidFill>
              </a:rPr>
              <a:t>-5</a:t>
            </a:r>
            <a:r>
              <a:rPr lang="en-US" b="1" dirty="0" smtClean="0">
                <a:solidFill>
                  <a:srgbClr val="FF0000"/>
                </a:solidFill>
              </a:rPr>
              <a:t> contrast planets on real 1.2 million frames with </a:t>
            </a:r>
            <a:r>
              <a:rPr lang="en-US" b="1" dirty="0" err="1" smtClean="0">
                <a:solidFill>
                  <a:srgbClr val="FF0000"/>
                </a:solidFill>
              </a:rPr>
              <a:t>Forerunner@LBT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1329665" y="4227934"/>
            <a:ext cx="64733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The barrier is closer, now detection limit is 3 times the photon limit.</a:t>
            </a:r>
          </a:p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W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hat else?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3" name="Gruppo 2"/>
          <p:cNvGrpSpPr/>
          <p:nvPr/>
        </p:nvGrpSpPr>
        <p:grpSpPr>
          <a:xfrm>
            <a:off x="3679370" y="627534"/>
            <a:ext cx="3472544" cy="3430024"/>
            <a:chOff x="3679370" y="664028"/>
            <a:chExt cx="3472544" cy="3430024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40" t="5540" r="5552" b="4171"/>
            <a:stretch/>
          </p:blipFill>
          <p:spPr bwMode="auto">
            <a:xfrm>
              <a:off x="3679370" y="664028"/>
              <a:ext cx="3472544" cy="34300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CasellaDiTesto 12"/>
            <p:cNvSpPr txBox="1"/>
            <p:nvPr/>
          </p:nvSpPr>
          <p:spPr>
            <a:xfrm>
              <a:off x="6444208" y="3611800"/>
              <a:ext cx="64807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 smtClean="0">
                  <a:solidFill>
                    <a:schemeClr val="bg1"/>
                  </a:solidFill>
                </a:rPr>
                <a:t>2e-5</a:t>
              </a:r>
              <a:endParaRPr lang="en-US" sz="2000" b="1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595190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14922" y="2859782"/>
            <a:ext cx="8715014" cy="2308324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7: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new detector architectures for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SFADI at 8 meters XAO telescopes</a:t>
            </a:r>
            <a:endParaRPr lang="en-US" sz="4800" dirty="0">
              <a:solidFill>
                <a:srgbClr val="FFC00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96664" y="43104"/>
            <a:ext cx="7803868" cy="36471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SFADI takes care of pixels with 1e-3 </a:t>
            </a:r>
            <a:r>
              <a:rPr lang="el-GR" sz="2200" dirty="0" smtClean="0">
                <a:solidFill>
                  <a:schemeClr val="bg1">
                    <a:lumMod val="95000"/>
                  </a:schemeClr>
                </a:solidFill>
              </a:rPr>
              <a:t>γ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/frame  →  RON ≈ 0…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Format &gt; 512 x 512 pixel (2x2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arcsec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>
                <a:solidFill>
                  <a:schemeClr val="bg1">
                    <a:lumMod val="95000"/>
                  </a:schemeClr>
                </a:solidFill>
              </a:rPr>
              <a:t>N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yquist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sampled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at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600nm)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256 x 256 pixel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still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acceptable</a:t>
            </a:r>
            <a:endParaRPr lang="it-IT" sz="22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Pixel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size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6 micron to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minimize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fore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optics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at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f#15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focal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planes</a:t>
            </a:r>
            <a:endParaRPr lang="it-IT" sz="2200" dirty="0" smtClean="0">
              <a:solidFill>
                <a:schemeClr val="bg1">
                  <a:lumMod val="9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1ms </a:t>
            </a:r>
            <a:r>
              <a:rPr lang="en-US" sz="2200" dirty="0" smtClean="0">
                <a:solidFill>
                  <a:schemeClr val="bg1">
                    <a:lumMod val="95000"/>
                  </a:schemeClr>
                </a:solidFill>
              </a:rPr>
              <a:t>typical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exposure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with no PSF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smearing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Dynamic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it-IT" sz="2200" dirty="0" err="1" smtClean="0">
                <a:solidFill>
                  <a:schemeClr val="bg1">
                    <a:lumMod val="95000"/>
                  </a:schemeClr>
                </a:solidFill>
              </a:rPr>
              <a:t>range</a:t>
            </a: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…?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it-IT" sz="2200" dirty="0" smtClean="0">
                <a:solidFill>
                  <a:schemeClr val="bg1">
                    <a:lumMod val="95000"/>
                  </a:schemeClr>
                </a:solidFill>
              </a:rPr>
              <a:t>AOB (QE &gt; 70%)</a:t>
            </a:r>
            <a:endParaRPr lang="en-US" sz="2200" dirty="0">
              <a:solidFill>
                <a:schemeClr val="bg1">
                  <a:lumMod val="95000"/>
                </a:schemeClr>
              </a:solidFill>
            </a:endParaRPr>
          </a:p>
        </p:txBody>
      </p:sp>
      <p:pic>
        <p:nvPicPr>
          <p:cNvPr id="1028" name="Picture 4" descr="Risultati immagini per bb8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50" t="11071" r="15284" b="11275"/>
          <a:stretch/>
        </p:blipFill>
        <p:spPr bwMode="auto">
          <a:xfrm>
            <a:off x="-2523119" y="2237013"/>
            <a:ext cx="2536372" cy="2906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682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7 0.09051 L 1.35382 0.0625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726" y="-14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964541" y="843558"/>
            <a:ext cx="32149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 sz="2400" dirty="0"/>
              <a:t>a SDW2017 </a:t>
            </a:r>
            <a:r>
              <a:rPr lang="en-US" sz="2400" dirty="0" smtClean="0"/>
              <a:t>production</a:t>
            </a:r>
            <a:endParaRPr lang="en-US" sz="2400" dirty="0"/>
          </a:p>
          <a:p>
            <a:r>
              <a:rPr lang="en-US" sz="2400" dirty="0"/>
              <a:t>supported by:</a:t>
            </a:r>
          </a:p>
          <a:p>
            <a:r>
              <a:rPr lang="en-US" sz="2400" dirty="0"/>
              <a:t> BMBF grant 03Z22AN11</a:t>
            </a:r>
          </a:p>
          <a:p>
            <a:r>
              <a:rPr lang="en-US" sz="2400" dirty="0"/>
              <a:t>and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894" y="3033933"/>
            <a:ext cx="1508212" cy="119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577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 advTm="10000"/>
    </mc:Choice>
    <mc:Fallback xmlns="">
      <p:transition advClick="0" advTm="1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611560" y="195486"/>
            <a:ext cx="3600400" cy="3528392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INTERLINE TRANSFER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LENSLET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EM-CCD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4932040" y="195486"/>
            <a:ext cx="3600400" cy="352839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PHOTON COUNTING</a:t>
            </a: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10</a:t>
            </a:r>
            <a:r>
              <a:rPr lang="en-US" sz="2800" dirty="0" smtClean="0">
                <a:solidFill>
                  <a:schemeClr val="tx1"/>
                </a:solidFill>
                <a:sym typeface="Symbol"/>
              </a:rPr>
              <a:t>s resolution</a:t>
            </a:r>
            <a:endParaRPr lang="en-US" sz="2800" dirty="0" smtClean="0">
              <a:solidFill>
                <a:schemeClr val="tx1"/>
              </a:solidFill>
            </a:endParaRPr>
          </a:p>
          <a:p>
            <a:pPr algn="ctr"/>
            <a:r>
              <a:rPr lang="en-US" sz="2800" dirty="0" smtClean="0">
                <a:solidFill>
                  <a:schemeClr val="tx1"/>
                </a:solidFill>
              </a:rPr>
              <a:t>SMART CMOS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07504" y="4064754"/>
            <a:ext cx="8946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>
                    <a:lumMod val="95000"/>
                  </a:schemeClr>
                </a:solidFill>
                <a:latin typeface="Freestyle Script" panose="030804020302050B0404" pitchFamily="66" charset="0"/>
              </a:rPr>
              <a:t>…and then they were falling again into the darkness of the next tradeoff</a:t>
            </a:r>
            <a:endParaRPr lang="en-US" sz="3600" dirty="0">
              <a:solidFill>
                <a:schemeClr val="bg1">
                  <a:lumMod val="95000"/>
                </a:schemeClr>
              </a:solidFill>
              <a:latin typeface="Freestyle Script" panose="030804020302050B04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1092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61045" y="-26933"/>
            <a:ext cx="8404096" cy="5139869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The Forerunner team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thanks for your attention</a:t>
            </a:r>
          </a:p>
          <a:p>
            <a:pPr algn="ctr"/>
            <a:endParaRPr lang="en-US" sz="4800" dirty="0" smtClean="0">
              <a:solidFill>
                <a:srgbClr val="FFC000"/>
              </a:solidFill>
            </a:endParaRPr>
          </a:p>
          <a:p>
            <a:pPr algn="ctr"/>
            <a:r>
              <a:rPr lang="en-US" sz="4600" dirty="0" smtClean="0">
                <a:solidFill>
                  <a:srgbClr val="FFC000"/>
                </a:solidFill>
              </a:rPr>
              <a:t>with the contribution of</a:t>
            </a:r>
          </a:p>
          <a:p>
            <a:pPr algn="ctr"/>
            <a:r>
              <a:rPr lang="en-US" sz="4600" dirty="0" smtClean="0">
                <a:solidFill>
                  <a:srgbClr val="FFC000"/>
                </a:solidFill>
              </a:rPr>
              <a:t>ADONI</a:t>
            </a:r>
          </a:p>
          <a:p>
            <a:pPr algn="ctr"/>
            <a:r>
              <a:rPr lang="en-US" sz="4600" dirty="0" smtClean="0">
                <a:solidFill>
                  <a:srgbClr val="FFC000"/>
                </a:solidFill>
              </a:rPr>
              <a:t>LBTO, </a:t>
            </a:r>
            <a:r>
              <a:rPr lang="en-US" sz="4600" dirty="0" err="1">
                <a:solidFill>
                  <a:srgbClr val="FFC000"/>
                </a:solidFill>
              </a:rPr>
              <a:t>UoA</a:t>
            </a:r>
            <a:r>
              <a:rPr lang="en-US" sz="4600" dirty="0">
                <a:solidFill>
                  <a:srgbClr val="FFC000"/>
                </a:solidFill>
              </a:rPr>
              <a:t>, INAF</a:t>
            </a:r>
          </a:p>
          <a:p>
            <a:pPr algn="ctr"/>
            <a:r>
              <a:rPr lang="en-US" sz="4600" dirty="0" smtClean="0">
                <a:solidFill>
                  <a:srgbClr val="FFC000"/>
                </a:solidFill>
              </a:rPr>
              <a:t>SDW2017 BMBF </a:t>
            </a:r>
            <a:r>
              <a:rPr lang="en-US" sz="4600" dirty="0">
                <a:solidFill>
                  <a:srgbClr val="FFC000"/>
                </a:solidFill>
              </a:rPr>
              <a:t>grant </a:t>
            </a:r>
            <a:r>
              <a:rPr lang="en-US" sz="4600" dirty="0" smtClean="0">
                <a:solidFill>
                  <a:srgbClr val="FFC000"/>
                </a:solidFill>
              </a:rPr>
              <a:t>03Z22AN11</a:t>
            </a:r>
          </a:p>
        </p:txBody>
      </p:sp>
    </p:spTree>
    <p:extLst>
      <p:ext uri="{BB962C8B-B14F-4D97-AF65-F5344CB8AC3E}">
        <p14:creationId xmlns:p14="http://schemas.microsoft.com/office/powerpoint/2010/main" val="124693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38572" y="0"/>
            <a:ext cx="4173388" cy="179060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Death Star" panose="02000500000000000000" pitchFamily="2" charset="0"/>
              </a:rPr>
              <a:t>Into the </a:t>
            </a:r>
            <a:br>
              <a:rPr lang="en-US" dirty="0" smtClean="0">
                <a:solidFill>
                  <a:srgbClr val="FF0000"/>
                </a:solidFill>
                <a:latin typeface="Death Star" panose="02000500000000000000" pitchFamily="2" charset="0"/>
              </a:rPr>
            </a:br>
            <a:r>
              <a:rPr lang="en-US" dirty="0" smtClean="0">
                <a:solidFill>
                  <a:srgbClr val="FF0000"/>
                </a:solidFill>
                <a:latin typeface="Death Star" panose="02000500000000000000" pitchFamily="2" charset="0"/>
              </a:rPr>
              <a:t>darkness…</a:t>
            </a:r>
            <a:endParaRPr lang="en-US" dirty="0">
              <a:solidFill>
                <a:srgbClr val="FF0000"/>
              </a:solidFill>
              <a:latin typeface="Death Star" panose="02000500000000000000" pitchFamily="2" charset="0"/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07504" y="4103056"/>
            <a:ext cx="3888432" cy="700942"/>
          </a:xfrm>
        </p:spPr>
        <p:txBody>
          <a:bodyPr>
            <a:normAutofit lnSpcReduction="10000"/>
          </a:bodyPr>
          <a:lstStyle/>
          <a:p>
            <a:r>
              <a:rPr lang="en-US" sz="2000" dirty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h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ow to exploit the dark side of photons by taming </a:t>
            </a:r>
            <a:r>
              <a:rPr lang="en-US" sz="2000" dirty="0" err="1" smtClean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sCMOS</a:t>
            </a:r>
            <a:r>
              <a:rPr lang="en-US" sz="2000" dirty="0" smtClean="0">
                <a:solidFill>
                  <a:schemeClr val="bg1">
                    <a:lumMod val="75000"/>
                  </a:schemeClr>
                </a:solidFill>
                <a:latin typeface="Calibri Light" panose="020F0302020204030204" pitchFamily="34" charset="0"/>
              </a:rPr>
              <a:t> imagers</a:t>
            </a:r>
            <a:endParaRPr lang="en-US" sz="2000" dirty="0">
              <a:solidFill>
                <a:schemeClr val="bg1">
                  <a:lumMod val="75000"/>
                </a:schemeClr>
              </a:solidFill>
              <a:latin typeface="Calibri Light" panose="020F0302020204030204" pitchFamily="34" charset="0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6" y="1574162"/>
            <a:ext cx="3131840" cy="238487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96" y="895300"/>
            <a:ext cx="2518535" cy="3352899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020272" y="1556087"/>
            <a:ext cx="138223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w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ith: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F. Pedichini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G. Li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Causi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M.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Stangalini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S.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Antoniucci</a:t>
            </a:r>
            <a:endParaRPr lang="en-US" dirty="0" smtClean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M. Mattioli</a:t>
            </a:r>
          </a:p>
          <a:p>
            <a:pPr algn="ctr"/>
            <a:r>
              <a:rPr lang="en-US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V. </a:t>
            </a:r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Testa</a:t>
            </a:r>
            <a:endParaRPr lang="en-US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0685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2000">
        <p:fade/>
      </p:transition>
    </mc:Choice>
    <mc:Fallback xmlns="">
      <p:transition spd="med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7" b="10261"/>
          <a:stretch/>
        </p:blipFill>
        <p:spPr>
          <a:xfrm rot="10800000">
            <a:off x="142004" y="-372194"/>
            <a:ext cx="9349274" cy="5668094"/>
          </a:xfrm>
          <a:prstGeom prst="rect">
            <a:avLst/>
          </a:prstGeom>
        </p:spPr>
      </p:pic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91000" contrast="-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87" b="10261"/>
          <a:stretch/>
        </p:blipFill>
        <p:spPr>
          <a:xfrm rot="10800000">
            <a:off x="-28348" y="-368205"/>
            <a:ext cx="9577064" cy="566809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671728" y="1007182"/>
            <a:ext cx="1492560" cy="14925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asellaDiTesto 2"/>
          <p:cNvSpPr txBox="1"/>
          <p:nvPr/>
        </p:nvSpPr>
        <p:spPr>
          <a:xfrm>
            <a:off x="370574" y="2927722"/>
            <a:ext cx="8608126" cy="2308324"/>
          </a:xfrm>
          <a:prstGeom prst="rect">
            <a:avLst/>
          </a:prstGeom>
          <a:noFill/>
          <a:scene3d>
            <a:camera prst="perspectiveRelaxed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3600" dirty="0">
                <a:solidFill>
                  <a:srgbClr val="FFC000"/>
                </a:solidFill>
              </a:rPr>
              <a:t>a</a:t>
            </a:r>
            <a:r>
              <a:rPr lang="en-US" sz="3600" dirty="0" smtClean="0">
                <a:solidFill>
                  <a:srgbClr val="FFC000"/>
                </a:solidFill>
              </a:rPr>
              <a:t>t present time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</a:rPr>
              <a:t>i</a:t>
            </a:r>
            <a:r>
              <a:rPr lang="en-US" sz="3600" dirty="0" smtClean="0">
                <a:solidFill>
                  <a:srgbClr val="FFC000"/>
                </a:solidFill>
              </a:rPr>
              <a:t>n a cluttered laboratory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</a:rPr>
              <a:t>w</a:t>
            </a:r>
            <a:r>
              <a:rPr lang="en-US" sz="3600" dirty="0" smtClean="0">
                <a:solidFill>
                  <a:srgbClr val="FFC000"/>
                </a:solidFill>
              </a:rPr>
              <a:t>ill our heroes, blinded by a bright sun,</a:t>
            </a:r>
          </a:p>
          <a:p>
            <a:pPr algn="ctr"/>
            <a:r>
              <a:rPr lang="en-US" sz="3600" dirty="0">
                <a:solidFill>
                  <a:srgbClr val="FFC000"/>
                </a:solidFill>
              </a:rPr>
              <a:t>r</a:t>
            </a:r>
            <a:r>
              <a:rPr lang="en-US" sz="3600" dirty="0" smtClean="0">
                <a:solidFill>
                  <a:srgbClr val="FFC000"/>
                </a:solidFill>
              </a:rPr>
              <a:t>eveal the menace of the next DEATH STAR..?</a:t>
            </a:r>
            <a:endParaRPr lang="en-US" sz="36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41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 advClick="0" advTm="12000">
        <p:fade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5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10800000">
            <a:off x="0" y="-41846"/>
            <a:ext cx="9144000" cy="5205883"/>
            <a:chOff x="0" y="-1"/>
            <a:chExt cx="9144000" cy="520588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41"/>
            <a:stretch/>
          </p:blipFill>
          <p:spPr>
            <a:xfrm>
              <a:off x="0" y="-1"/>
              <a:ext cx="9144000" cy="515257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208" y="3713322"/>
              <a:ext cx="1492560" cy="14925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CasellaDiTesto 4"/>
          <p:cNvSpPr txBox="1"/>
          <p:nvPr/>
        </p:nvSpPr>
        <p:spPr>
          <a:xfrm>
            <a:off x="-12325" y="267494"/>
            <a:ext cx="5088381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>
                <a:solidFill>
                  <a:schemeClr val="bg1"/>
                </a:solidFill>
              </a:rPr>
              <a:t>a</a:t>
            </a:r>
            <a:r>
              <a:rPr lang="en-US" sz="2800" dirty="0" smtClean="0">
                <a:solidFill>
                  <a:schemeClr val="bg1"/>
                </a:solidFill>
              </a:rPr>
              <a:t>lso starring:</a:t>
            </a: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endParaRPr lang="en-US" sz="2800" dirty="0" smtClean="0">
              <a:solidFill>
                <a:schemeClr val="bg1"/>
              </a:solidFill>
            </a:endParaRPr>
          </a:p>
          <a:p>
            <a:pPr algn="r"/>
            <a:endParaRPr lang="en-US" sz="2800" dirty="0" smtClean="0">
              <a:solidFill>
                <a:schemeClr val="bg1"/>
              </a:solidFill>
            </a:endParaRP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XAO at </a:t>
            </a:r>
            <a:r>
              <a:rPr lang="en-US" sz="2800" dirty="0" err="1" smtClean="0">
                <a:solidFill>
                  <a:schemeClr val="bg1"/>
                </a:solidFill>
              </a:rPr>
              <a:t>LargeBinocularTelescope</a:t>
            </a:r>
            <a:endParaRPr lang="en-US" sz="2800" dirty="0" smtClean="0">
              <a:solidFill>
                <a:schemeClr val="bg1"/>
              </a:solidFill>
            </a:endParaRPr>
          </a:p>
          <a:p>
            <a:pPr algn="r"/>
            <a:r>
              <a:rPr lang="en-US" sz="2000" dirty="0" smtClean="0">
                <a:solidFill>
                  <a:schemeClr val="bg1"/>
                </a:solidFill>
                <a:latin typeface="Calibri Light" panose="020F0302020204030204" pitchFamily="34" charset="0"/>
              </a:rPr>
              <a:t>S. Esposito et al SPIE 2012</a:t>
            </a:r>
          </a:p>
          <a:p>
            <a:pPr algn="r"/>
            <a:endParaRPr lang="en-US" sz="2800" dirty="0" smtClean="0">
              <a:solidFill>
                <a:schemeClr val="bg1"/>
              </a:solidFill>
            </a:endParaRPr>
          </a:p>
          <a:p>
            <a:pPr algn="r"/>
            <a:endParaRPr lang="en-US" sz="2800" dirty="0">
              <a:solidFill>
                <a:schemeClr val="bg1"/>
              </a:solidFill>
            </a:endParaRPr>
          </a:p>
          <a:p>
            <a:pPr algn="r"/>
            <a:r>
              <a:rPr lang="en-US" sz="2800" dirty="0" err="1" smtClean="0">
                <a:solidFill>
                  <a:schemeClr val="bg1"/>
                </a:solidFill>
              </a:rPr>
              <a:t>Zyla</a:t>
            </a:r>
            <a:r>
              <a:rPr lang="en-US" sz="2800" dirty="0" smtClean="0">
                <a:solidFill>
                  <a:schemeClr val="bg1"/>
                </a:solidFill>
              </a:rPr>
              <a:t> </a:t>
            </a:r>
            <a:r>
              <a:rPr lang="en-US" sz="2800" dirty="0" err="1" smtClean="0">
                <a:solidFill>
                  <a:schemeClr val="bg1"/>
                </a:solidFill>
              </a:rPr>
              <a:t>sCMOS</a:t>
            </a:r>
            <a:r>
              <a:rPr lang="en-US" sz="2800" dirty="0" smtClean="0">
                <a:solidFill>
                  <a:schemeClr val="bg1"/>
                </a:solidFill>
              </a:rPr>
              <a:t> and</a:t>
            </a:r>
          </a:p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 Forerunner experiment</a:t>
            </a:r>
          </a:p>
          <a:p>
            <a:pPr algn="r"/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F. Pedichini+ AJ 2016- M. </a:t>
            </a:r>
            <a:r>
              <a:rPr lang="en-US" sz="2000" dirty="0" err="1">
                <a:solidFill>
                  <a:schemeClr val="bg1"/>
                </a:solidFill>
                <a:latin typeface="Calibri Light" panose="020F0302020204030204" pitchFamily="34" charset="0"/>
              </a:rPr>
              <a:t>Stangalini</a:t>
            </a:r>
            <a:r>
              <a:rPr lang="en-US" sz="2000" dirty="0">
                <a:solidFill>
                  <a:schemeClr val="bg1"/>
                </a:solidFill>
                <a:latin typeface="Calibri Light" panose="020F0302020204030204" pitchFamily="34" charset="0"/>
              </a:rPr>
              <a:t>+ JATIS 2017</a:t>
            </a:r>
          </a:p>
        </p:txBody>
      </p:sp>
      <p:pic>
        <p:nvPicPr>
          <p:cNvPr id="6" name="Picture 2" descr="http://www.aip.de/groups/lbt/images/Two-LBC2007s.jp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19622"/>
            <a:ext cx="2432125" cy="18627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33" t="8963" r="29997" b="57414"/>
          <a:stretch/>
        </p:blipFill>
        <p:spPr>
          <a:xfrm>
            <a:off x="5292080" y="3363838"/>
            <a:ext cx="2432125" cy="170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228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 rot="10800000">
            <a:off x="0" y="-41846"/>
            <a:ext cx="9144000" cy="5205883"/>
            <a:chOff x="0" y="-1"/>
            <a:chExt cx="9144000" cy="5205883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841"/>
            <a:stretch/>
          </p:blipFill>
          <p:spPr>
            <a:xfrm>
              <a:off x="0" y="-1"/>
              <a:ext cx="9144000" cy="5152571"/>
            </a:xfrm>
            <a:prstGeom prst="rect">
              <a:avLst/>
            </a:prstGeom>
          </p:spPr>
        </p:pic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45208" y="3713322"/>
              <a:ext cx="1492560" cy="1492560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" name="CasellaDiTesto 4"/>
          <p:cNvSpPr txBox="1"/>
          <p:nvPr/>
        </p:nvSpPr>
        <p:spPr>
          <a:xfrm>
            <a:off x="1763174" y="771550"/>
            <a:ext cx="3733523" cy="24314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</a:rPr>
              <a:t>g</a:t>
            </a:r>
            <a:r>
              <a:rPr lang="en-US" sz="2800" dirty="0" smtClean="0">
                <a:solidFill>
                  <a:schemeClr val="bg1"/>
                </a:solidFill>
              </a:rPr>
              <a:t>uest star:</a:t>
            </a:r>
          </a:p>
          <a:p>
            <a:pPr algn="ctr"/>
            <a:endParaRPr lang="en-US" sz="2800" dirty="0" smtClean="0">
              <a:solidFill>
                <a:schemeClr val="bg1"/>
              </a:solidFill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Death Star" panose="02000500000000000000" pitchFamily="2" charset="0"/>
              </a:rPr>
              <a:t>S.F.A.D.I.</a:t>
            </a:r>
          </a:p>
          <a:p>
            <a:pPr algn="ctr"/>
            <a:endParaRPr lang="en-US" sz="2400" dirty="0" smtClean="0">
              <a:solidFill>
                <a:schemeClr val="bg1"/>
              </a:solidFill>
            </a:endParaRPr>
          </a:p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G. </a:t>
            </a:r>
            <a:r>
              <a:rPr lang="en-US" sz="2400" dirty="0" err="1" smtClean="0">
                <a:solidFill>
                  <a:schemeClr val="bg1"/>
                </a:solidFill>
              </a:rPr>
              <a:t>Licausi</a:t>
            </a:r>
            <a:r>
              <a:rPr lang="en-US" sz="2400" dirty="0" smtClean="0">
                <a:solidFill>
                  <a:schemeClr val="bg1"/>
                </a:solidFill>
              </a:rPr>
              <a:t>+ </a:t>
            </a:r>
            <a:r>
              <a:rPr lang="en-US" sz="2400" dirty="0" err="1" smtClean="0">
                <a:solidFill>
                  <a:schemeClr val="bg1"/>
                </a:solidFill>
              </a:rPr>
              <a:t>ApJ</a:t>
            </a:r>
            <a:r>
              <a:rPr lang="en-US" sz="2400" dirty="0" smtClean="0">
                <a:solidFill>
                  <a:schemeClr val="bg1"/>
                </a:solidFill>
              </a:rPr>
              <a:t> 2017 in press</a:t>
            </a:r>
          </a:p>
        </p:txBody>
      </p:sp>
    </p:spTree>
    <p:extLst>
      <p:ext uri="{BB962C8B-B14F-4D97-AF65-F5344CB8AC3E}">
        <p14:creationId xmlns:p14="http://schemas.microsoft.com/office/powerpoint/2010/main" val="2106705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>
        <p:fade/>
      </p:transition>
    </mc:Choice>
    <mc:Fallback xmlns="">
      <p:transition spd="slow" advClick="0" advTm="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006905" y="3576421"/>
            <a:ext cx="7130991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1: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the Forerunner experiment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3" name="Picture 4" descr="http://cdn.physorg.com/newman/gfx/news/hires/25-Web_Zoom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908"/>
            <a:ext cx="3590754" cy="2393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8901" y="763079"/>
            <a:ext cx="4875587" cy="274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66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0" t="36274" r="51709" b="12847"/>
          <a:stretch/>
        </p:blipFill>
        <p:spPr>
          <a:xfrm>
            <a:off x="0" y="627"/>
            <a:ext cx="4799098" cy="3868329"/>
          </a:xfrm>
          <a:prstGeom prst="rect">
            <a:avLst/>
          </a:prstGeom>
        </p:spPr>
      </p:pic>
      <p:cxnSp>
        <p:nvCxnSpPr>
          <p:cNvPr id="16" name="Connettore 2 15"/>
          <p:cNvCxnSpPr/>
          <p:nvPr/>
        </p:nvCxnSpPr>
        <p:spPr>
          <a:xfrm flipV="1">
            <a:off x="1259632" y="1934791"/>
            <a:ext cx="864096" cy="810074"/>
          </a:xfrm>
          <a:prstGeom prst="straightConnector1">
            <a:avLst/>
          </a:prstGeom>
          <a:ln>
            <a:solidFill>
              <a:schemeClr val="bg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5148064" y="76438"/>
            <a:ext cx="39604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 few minutes of observation on bright stars to asses the XAO performances at 630nm when the seeing FWHM was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  <a:latin typeface="Calibri Light" panose="020F0302020204030204" pitchFamily="34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0.8 – 1.5 </a:t>
            </a:r>
            <a:r>
              <a:rPr lang="en-US" sz="20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arcsec</a:t>
            </a:r>
            <a:endParaRPr lang="en-US" sz="2000" dirty="0" smtClean="0">
              <a:solidFill>
                <a:srgbClr val="FF0000"/>
              </a:solidFill>
              <a:latin typeface="Calibri Light" panose="020F0302020204030204" pitchFamily="34" charset="0"/>
            </a:endParaRP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pixel scale 3.73 mas</a:t>
            </a:r>
            <a:endParaRPr lang="en-US" sz="2000" dirty="0">
              <a:solidFill>
                <a:srgbClr val="FF0000"/>
              </a:solidFill>
              <a:latin typeface="Calibri Light" panose="020F0302020204030204" pitchFamily="34" charset="0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3724" y="3716327"/>
            <a:ext cx="496855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  <a:sym typeface="Symbol"/>
              </a:rPr>
              <a:t> - </a:t>
            </a:r>
            <a:r>
              <a:rPr lang="en-US" sz="2000" dirty="0" err="1" smtClean="0">
                <a:solidFill>
                  <a:srgbClr val="FF0000"/>
                </a:solidFill>
                <a:latin typeface="Calibri Light" panose="020F0302020204030204" pitchFamily="34" charset="0"/>
              </a:rPr>
              <a:t>Cygni</a:t>
            </a:r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 (Albireo) R 2.5 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and its companion R 6.0</a:t>
            </a:r>
          </a:p>
          <a:p>
            <a:pPr algn="ctr"/>
            <a:r>
              <a:rPr lang="en-US" sz="2000" dirty="0" smtClean="0">
                <a:solidFill>
                  <a:srgbClr val="FF0000"/>
                </a:solidFill>
                <a:latin typeface="Calibri Light" panose="020F0302020204030204" pitchFamily="34" charset="0"/>
              </a:rPr>
              <a:t>FWHM 17mas</a:t>
            </a:r>
          </a:p>
          <a:p>
            <a:pPr algn="ctr"/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peak 35000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adu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/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ms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, faint features 2-3 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adu</a:t>
            </a:r>
            <a:r>
              <a:rPr lang="en-US" sz="2000" dirty="0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/</a:t>
            </a:r>
            <a:r>
              <a:rPr lang="en-US" sz="2000" dirty="0" err="1" smtClean="0">
                <a:solidFill>
                  <a:schemeClr val="bg1">
                    <a:lumMod val="85000"/>
                  </a:schemeClr>
                </a:solidFill>
                <a:latin typeface="Calibri Light" panose="020F0302020204030204" pitchFamily="34" charset="0"/>
              </a:rPr>
              <a:t>ms</a:t>
            </a:r>
            <a:endParaRPr lang="en-US" sz="2000" dirty="0">
              <a:solidFill>
                <a:schemeClr val="bg1">
                  <a:lumMod val="85000"/>
                </a:schemeClr>
              </a:solidFill>
              <a:latin typeface="Calibri Light" panose="020F0302020204030204" pitchFamily="34" charset="0"/>
            </a:endParaRP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2555776" y="1995686"/>
            <a:ext cx="2664296" cy="1498358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ttore 2 6"/>
          <p:cNvCxnSpPr/>
          <p:nvPr/>
        </p:nvCxnSpPr>
        <p:spPr>
          <a:xfrm flipH="1" flipV="1">
            <a:off x="2915816" y="3054445"/>
            <a:ext cx="2232248" cy="1245497"/>
          </a:xfrm>
          <a:prstGeom prst="straightConnector1">
            <a:avLst/>
          </a:prstGeom>
          <a:ln>
            <a:solidFill>
              <a:schemeClr val="bg1">
                <a:lumMod val="9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/>
          <p:cNvSpPr txBox="1"/>
          <p:nvPr/>
        </p:nvSpPr>
        <p:spPr>
          <a:xfrm>
            <a:off x="5220072" y="3291830"/>
            <a:ext cx="16131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Diffractive core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5148064" y="4115276"/>
            <a:ext cx="19630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Control radius halo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4" name="Ovale 13"/>
          <p:cNvSpPr/>
          <p:nvPr/>
        </p:nvSpPr>
        <p:spPr>
          <a:xfrm>
            <a:off x="-836572" y="-1237547"/>
            <a:ext cx="6344676" cy="6344676"/>
          </a:xfrm>
          <a:prstGeom prst="ellipse">
            <a:avLst/>
          </a:prstGeom>
          <a:gradFill flip="none" rotWithShape="1">
            <a:gsLst>
              <a:gs pos="100000">
                <a:schemeClr val="tx1">
                  <a:alpha val="0"/>
                </a:schemeClr>
              </a:gs>
              <a:gs pos="0">
                <a:schemeClr val="tx2">
                  <a:lumMod val="20000"/>
                  <a:lumOff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CasellaDiTesto 16"/>
          <p:cNvSpPr txBox="1"/>
          <p:nvPr/>
        </p:nvSpPr>
        <p:spPr>
          <a:xfrm rot="18771593">
            <a:off x="1025419" y="1980003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300mas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703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1656093" y="3576421"/>
            <a:ext cx="5832623" cy="1569660"/>
          </a:xfrm>
          <a:prstGeom prst="rect">
            <a:avLst/>
          </a:prstGeom>
          <a:noFill/>
          <a:scene3d>
            <a:camera prst="perspectiveRelaxedModerately"/>
            <a:lightRig rig="threePt" dir="t"/>
          </a:scene3d>
        </p:spPr>
        <p:txBody>
          <a:bodyPr wrap="none" rtlCol="0">
            <a:spAutoFit/>
          </a:bodyPr>
          <a:lstStyle/>
          <a:p>
            <a:pPr algn="ctr"/>
            <a:r>
              <a:rPr lang="en-US" sz="4800" dirty="0">
                <a:solidFill>
                  <a:srgbClr val="FFC000"/>
                </a:solidFill>
              </a:rPr>
              <a:t>e</a:t>
            </a:r>
            <a:r>
              <a:rPr lang="en-US" sz="4800" dirty="0" smtClean="0">
                <a:solidFill>
                  <a:srgbClr val="FFC000"/>
                </a:solidFill>
              </a:rPr>
              <a:t>pisode 2:</a:t>
            </a:r>
          </a:p>
          <a:p>
            <a:pPr algn="ctr"/>
            <a:r>
              <a:rPr lang="en-US" sz="4800" dirty="0" smtClean="0">
                <a:solidFill>
                  <a:srgbClr val="FFC000"/>
                </a:solidFill>
              </a:rPr>
              <a:t> calibrating the </a:t>
            </a:r>
            <a:r>
              <a:rPr lang="en-US" sz="4800" dirty="0" err="1" smtClean="0">
                <a:solidFill>
                  <a:srgbClr val="FFC000"/>
                </a:solidFill>
              </a:rPr>
              <a:t>sCMOS</a:t>
            </a:r>
            <a:endParaRPr lang="en-US" sz="4800" dirty="0">
              <a:solidFill>
                <a:srgbClr val="FFC000"/>
              </a:solidFill>
            </a:endParaRPr>
          </a:p>
        </p:txBody>
      </p:sp>
      <p:pic>
        <p:nvPicPr>
          <p:cNvPr id="3" name="Immagine 2"/>
          <p:cNvPicPr/>
          <p:nvPr/>
        </p:nvPicPr>
        <p:blipFill rotWithShape="1">
          <a:blip r:embed="rId2"/>
          <a:srcRect l="5950"/>
          <a:stretch/>
        </p:blipFill>
        <p:spPr bwMode="auto">
          <a:xfrm>
            <a:off x="107504" y="123478"/>
            <a:ext cx="4319905" cy="330835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4" name="Connettore 2 3"/>
          <p:cNvCxnSpPr/>
          <p:nvPr/>
        </p:nvCxnSpPr>
        <p:spPr>
          <a:xfrm>
            <a:off x="3556087" y="1360562"/>
            <a:ext cx="216024" cy="41709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/>
        </p:nvSpPr>
        <p:spPr>
          <a:xfrm>
            <a:off x="1618921" y="1018932"/>
            <a:ext cx="1933030" cy="3693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h</a:t>
            </a:r>
            <a:r>
              <a:rPr lang="en-US" dirty="0" smtClean="0"/>
              <a:t>alf dynamic point</a:t>
            </a:r>
            <a:endParaRPr lang="en-US" dirty="0"/>
          </a:p>
        </p:txBody>
      </p:sp>
      <p:cxnSp>
        <p:nvCxnSpPr>
          <p:cNvPr id="6" name="Connettore 2 5"/>
          <p:cNvCxnSpPr/>
          <p:nvPr/>
        </p:nvCxnSpPr>
        <p:spPr>
          <a:xfrm flipV="1">
            <a:off x="1115616" y="2067694"/>
            <a:ext cx="503305" cy="50405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539552" y="2590800"/>
            <a:ext cx="91730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</a:t>
            </a:r>
            <a:r>
              <a:rPr lang="en-US" dirty="0" smtClean="0"/>
              <a:t>verage</a:t>
            </a:r>
            <a:endParaRPr lang="en-US" dirty="0"/>
          </a:p>
        </p:txBody>
      </p:sp>
      <p:pic>
        <p:nvPicPr>
          <p:cNvPr id="9" name="Immagine 8"/>
          <p:cNvPicPr/>
          <p:nvPr/>
        </p:nvPicPr>
        <p:blipFill>
          <a:blip r:embed="rId3"/>
          <a:stretch>
            <a:fillRect/>
          </a:stretch>
        </p:blipFill>
        <p:spPr>
          <a:xfrm>
            <a:off x="4827376" y="123478"/>
            <a:ext cx="4074958" cy="2369428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1297799" y="3576421"/>
            <a:ext cx="19393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</a:rPr>
              <a:t>RON ≈ 1.2 e- (2</a:t>
            </a:r>
            <a:r>
              <a:rPr lang="el-GR" sz="2000" i="1" dirty="0" smtClean="0">
                <a:solidFill>
                  <a:schemeClr val="bg1">
                    <a:lumMod val="85000"/>
                  </a:schemeClr>
                </a:solidFill>
              </a:rPr>
              <a:t>γ</a:t>
            </a:r>
            <a:r>
              <a:rPr lang="it-IT" sz="2000" i="1" dirty="0" smtClean="0">
                <a:solidFill>
                  <a:schemeClr val="bg1">
                    <a:lumMod val="85000"/>
                  </a:schemeClr>
                </a:solidFill>
              </a:rPr>
              <a:t>)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5497333" y="2957343"/>
            <a:ext cx="27350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chemeClr val="bg1">
                    <a:lumMod val="85000"/>
                  </a:schemeClr>
                </a:solidFill>
              </a:rPr>
              <a:t>Source stability in 1 hour</a:t>
            </a:r>
            <a:endParaRPr lang="en-US" sz="2000" i="1" dirty="0">
              <a:solidFill>
                <a:schemeClr val="bg1">
                  <a:lumMod val="8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3218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10" grpId="0"/>
      <p:bldP spid="11" grpId="0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627</Words>
  <Application>Microsoft Office PowerPoint</Application>
  <PresentationFormat>Presentazione su schermo (16:9)</PresentationFormat>
  <Paragraphs>128</Paragraphs>
  <Slides>21</Slides>
  <Notes>1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21</vt:i4>
      </vt:variant>
    </vt:vector>
  </HeadingPairs>
  <TitlesOfParts>
    <vt:vector size="29" baseType="lpstr">
      <vt:lpstr>Arial</vt:lpstr>
      <vt:lpstr>Death Star</vt:lpstr>
      <vt:lpstr>Symbol</vt:lpstr>
      <vt:lpstr>Wingdings</vt:lpstr>
      <vt:lpstr>Freestyle Script</vt:lpstr>
      <vt:lpstr>Calibri Light</vt:lpstr>
      <vt:lpstr>Calibri</vt:lpstr>
      <vt:lpstr>Tema di Office</vt:lpstr>
      <vt:lpstr>Presentazione standard di PowerPoint</vt:lpstr>
      <vt:lpstr>Presentazione standard di PowerPoint</vt:lpstr>
      <vt:lpstr>Into the  darkness…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Into the darkness…</dc:title>
  <dc:creator>Ferny</dc:creator>
  <cp:lastModifiedBy>Fernando Pedichini</cp:lastModifiedBy>
  <cp:revision>113</cp:revision>
  <dcterms:created xsi:type="dcterms:W3CDTF">2017-09-23T14:38:55Z</dcterms:created>
  <dcterms:modified xsi:type="dcterms:W3CDTF">2017-09-26T13:35:15Z</dcterms:modified>
</cp:coreProperties>
</file>