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25691" y="-31750"/>
            <a:ext cx="13796967" cy="692626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sldNum" sz="quarter" idx="2"/>
          </p:nvPr>
        </p:nvSpPr>
        <p:spPr>
          <a:xfrm>
            <a:off x="6289222" y="6221732"/>
            <a:ext cx="263979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702128" indent="-244928">
              <a:spcBef>
                <a:spcPts val="500"/>
              </a:spcBef>
              <a:buFontTx/>
              <a:defRPr b="1" sz="2400"/>
            </a:lvl2pPr>
            <a:lvl3pPr marL="1143000" indent="-228600">
              <a:spcBef>
                <a:spcPts val="500"/>
              </a:spcBef>
              <a:buFontTx/>
              <a:defRPr b="1" sz="2400"/>
            </a:lvl3pPr>
            <a:lvl4pPr marL="1645920" indent="-274320">
              <a:spcBef>
                <a:spcPts val="500"/>
              </a:spcBef>
              <a:buFontTx/>
              <a:defRPr b="1" sz="2400"/>
            </a:lvl4pPr>
            <a:lvl5pPr marL="2103120" indent="-274320">
              <a:spcBef>
                <a:spcPts val="500"/>
              </a:spcBef>
              <a:buFontTx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228600" y="4724398"/>
            <a:ext cx="9525000" cy="140059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5210924"/>
            <a:ext cx="2230316" cy="10685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981200" y="973030"/>
            <a:ext cx="6324600" cy="383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/>
            </a:pPr>
            <a:r>
              <a:t>A CMOS Image Sensor with Non-Destructive Readout Capability: Performance and Operational Considerations for Ground-Based Astronomy</a:t>
            </a:r>
          </a:p>
          <a:p>
            <a:pPr>
              <a:defRPr b="1" sz="2400"/>
            </a:pPr>
          </a:p>
          <a:p>
            <a:pPr>
              <a:defRPr b="1" sz="2400"/>
            </a:pPr>
          </a:p>
          <a:p>
            <a:pPr>
              <a:defRPr b="1" sz="2400"/>
            </a:pPr>
            <a:br/>
            <a:r>
              <a:rPr sz="1800"/>
              <a:t>Presented by: Gary Sims, Spectral Instruments</a:t>
            </a:r>
            <a:br>
              <a:rPr sz="1800"/>
            </a:br>
            <a:br>
              <a:rPr sz="1800"/>
            </a:br>
            <a:r>
              <a:rPr sz="1600"/>
              <a:t>At Imager Labs: Gene Atlas</a:t>
            </a:r>
            <a:endParaRPr sz="1600"/>
          </a:p>
          <a:p>
            <a:pPr>
              <a:defRPr b="1" sz="2400"/>
            </a:pPr>
            <a:endParaRPr sz="1600"/>
          </a:p>
          <a:p>
            <a:pPr>
              <a:defRPr b="1" sz="1600"/>
            </a:pPr>
            <a:r>
              <a:t>At Spectral Instruments: </a:t>
            </a:r>
            <a:r>
              <a:rPr b="0"/>
              <a:t>Roger Cover, Dan Gilmore, Hans Meyer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1110S Camera Platform</a:t>
            </a:r>
          </a:p>
        </p:txBody>
      </p:sp>
      <p:sp>
        <p:nvSpPr>
          <p:cNvPr id="142" name="Shape 142"/>
          <p:cNvSpPr/>
          <p:nvPr/>
        </p:nvSpPr>
        <p:spPr>
          <a:xfrm>
            <a:off x="2275510" y="1142126"/>
            <a:ext cx="4592980" cy="1318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</a:pPr>
            <a:r>
              <a:t>16 port 100 MHz 16 bit full digital sampling</a:t>
            </a:r>
          </a:p>
          <a:p>
            <a:pPr>
              <a:lnSpc>
                <a:spcPct val="120000"/>
              </a:lnSpc>
            </a:pPr>
            <a:r>
              <a:t>Cryo-Cooled </a:t>
            </a:r>
          </a:p>
          <a:p>
            <a:pPr>
              <a:lnSpc>
                <a:spcPct val="120000"/>
              </a:lnSpc>
            </a:pPr>
            <a:r>
              <a:t>Used with large-area 4 to 16 port CCDs</a:t>
            </a:r>
          </a:p>
        </p:txBody>
      </p:sp>
      <p:pic>
        <p:nvPicPr>
          <p:cNvPr id="143" name="_D0A419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379" y="2462749"/>
            <a:ext cx="4512956" cy="368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1110-camera-profile---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6373" y="2462749"/>
            <a:ext cx="2459060" cy="3688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EIA Transmission Chart - High Light</a:t>
            </a:r>
          </a:p>
        </p:txBody>
      </p:sp>
      <p:pic>
        <p:nvPicPr>
          <p:cNvPr id="147" name="IL 2K EIA chart high ligh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942839"/>
            <a:ext cx="7137400" cy="5275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EIA Transmission Chart - Low Light</a:t>
            </a:r>
          </a:p>
        </p:txBody>
      </p:sp>
      <p:pic>
        <p:nvPicPr>
          <p:cNvPr id="150" name="IL 2K EIA chart low ligh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364" y="743021"/>
            <a:ext cx="7267272" cy="5371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EIA Transmission Chart - Ratio X 1000</a:t>
            </a:r>
          </a:p>
        </p:txBody>
      </p:sp>
      <p:pic>
        <p:nvPicPr>
          <p:cNvPr id="153" name="IL 2K EIA chart ratio x 1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694" y="803527"/>
            <a:ext cx="7212806" cy="533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Reset/Dark - Reset/Dark</a:t>
            </a:r>
          </a:p>
        </p:txBody>
      </p:sp>
      <p:sp>
        <p:nvSpPr>
          <p:cNvPr id="156" name="Shape 156"/>
          <p:cNvSpPr/>
          <p:nvPr/>
        </p:nvSpPr>
        <p:spPr>
          <a:xfrm>
            <a:off x="3076020" y="5805172"/>
            <a:ext cx="314436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40 e- noise dominated by kTC</a:t>
            </a:r>
          </a:p>
        </p:txBody>
      </p:sp>
      <p:pic>
        <p:nvPicPr>
          <p:cNvPr id="157" name="IL 2K reset dark - reset dark 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3672" y="815203"/>
            <a:ext cx="6553201" cy="4844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Reset/Dark - Dark</a:t>
            </a:r>
          </a:p>
        </p:txBody>
      </p:sp>
      <p:sp>
        <p:nvSpPr>
          <p:cNvPr id="160" name="Shape 160"/>
          <p:cNvSpPr/>
          <p:nvPr/>
        </p:nvSpPr>
        <p:spPr>
          <a:xfrm>
            <a:off x="2999820" y="5767072"/>
            <a:ext cx="350199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6.8 e- noise with no optimization</a:t>
            </a:r>
          </a:p>
        </p:txBody>
      </p:sp>
      <p:pic>
        <p:nvPicPr>
          <p:cNvPr id="161" name="IL 2K -135C adjacent frame subtracted da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874883"/>
            <a:ext cx="6416110" cy="4742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371600" y="381000"/>
            <a:ext cx="6553200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/>
            </a:pPr>
            <a:r>
              <a:t>Reset/Dark - 100</a:t>
            </a:r>
            <a:r>
              <a:rPr baseline="31999"/>
              <a:t>th</a:t>
            </a:r>
            <a:r>
              <a:t> Dark (100 seconds) at -80C</a:t>
            </a:r>
          </a:p>
        </p:txBody>
      </p:sp>
      <p:pic>
        <p:nvPicPr>
          <p:cNvPr id="164" name="IL 2K -80C 100sec da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689" y="1148181"/>
            <a:ext cx="6742622" cy="4984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371600" y="381000"/>
            <a:ext cx="6553200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/>
            </a:pPr>
            <a:r>
              <a:t>Reset/Dark - 100</a:t>
            </a:r>
            <a:r>
              <a:rPr baseline="31999"/>
              <a:t>th</a:t>
            </a:r>
            <a:r>
              <a:t> Dark (100 seconds) at -135C</a:t>
            </a:r>
          </a:p>
        </p:txBody>
      </p:sp>
      <p:pic>
        <p:nvPicPr>
          <p:cNvPr id="167" name="IL 2K -140C 100sec dark jm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5355" y="1197533"/>
            <a:ext cx="6785690" cy="5024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574800" y="4064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Initial Results are Promising</a:t>
            </a:r>
          </a:p>
        </p:txBody>
      </p:sp>
      <p:sp>
        <p:nvSpPr>
          <p:cNvPr id="170" name="Shape 170"/>
          <p:cNvSpPr/>
          <p:nvPr/>
        </p:nvSpPr>
        <p:spPr>
          <a:xfrm>
            <a:off x="1669706" y="1700532"/>
            <a:ext cx="5956989" cy="302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Noise O.K, and probably excellent once optimized</a:t>
            </a:r>
          </a:p>
          <a:p>
            <a:pPr/>
            <a:r>
              <a:t>Linearity good</a:t>
            </a:r>
          </a:p>
          <a:p>
            <a:pPr/>
            <a:r>
              <a:t>No readout lag, or other obvious issues when NDRO used</a:t>
            </a:r>
          </a:p>
          <a:p>
            <a:pPr/>
            <a:r>
              <a:t>No change in characteristics when cooled</a:t>
            </a:r>
          </a:p>
          <a:p>
            <a:pPr/>
          </a:p>
          <a:p>
            <a:pPr/>
            <a:r>
              <a:t>High dark current in preliminary measurements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574800" y="4064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Operational Considerations</a:t>
            </a:r>
          </a:p>
        </p:txBody>
      </p:sp>
      <p:sp>
        <p:nvSpPr>
          <p:cNvPr id="173" name="Shape 173"/>
          <p:cNvSpPr/>
          <p:nvPr/>
        </p:nvSpPr>
        <p:spPr>
          <a:xfrm>
            <a:off x="1669706" y="1700532"/>
            <a:ext cx="7070744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Well capacity severely limits dynamic range.  Do not operate </a:t>
            </a:r>
          </a:p>
          <a:p>
            <a:pPr/>
            <a:r>
              <a:t>like a CCD, use it like an IR sensor.</a:t>
            </a:r>
          </a:p>
          <a:p>
            <a:pPr/>
          </a:p>
          <a:p>
            <a:pPr/>
            <a:r>
              <a:t>Read at 1-5 frames/second using NDRO “up the ramp” sampling to:</a:t>
            </a:r>
          </a:p>
          <a:p>
            <a:pPr lvl="2"/>
            <a:r>
              <a:t>     synthetically expand dynamic range 10X to 100X</a:t>
            </a:r>
          </a:p>
          <a:p>
            <a:pPr lvl="2"/>
            <a:r>
              <a:t>     discriminate and remove “cosmic rays”</a:t>
            </a:r>
          </a:p>
          <a:p>
            <a:pPr lvl="2"/>
            <a:r>
              <a:t>     decrease read noise - hopefully to &lt;&lt; 1e-</a:t>
            </a:r>
          </a:p>
          <a:p>
            <a:pPr lvl="2"/>
            <a:r>
              <a:t>     throw away the mechanical shutter</a:t>
            </a:r>
          </a:p>
          <a:p>
            <a:pPr lvl="2"/>
          </a:p>
          <a:p>
            <a:pPr lvl="2"/>
          </a:p>
          <a:p>
            <a:pPr lvl="2"/>
          </a:p>
          <a:p>
            <a:pPr lvl="2"/>
            <a:r>
              <a:t>If read noise is sufficiently low, binning is no longer necessary</a:t>
            </a:r>
          </a:p>
          <a:p>
            <a:pPr lvl="2"/>
          </a:p>
          <a:p>
            <a:pPr lvl="2"/>
          </a:p>
          <a:p>
            <a:pPr lvl="2"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371600" y="381000"/>
            <a:ext cx="6553200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600"/>
            </a:lvl1pPr>
          </a:lstStyle>
          <a:p>
            <a:pPr/>
            <a:r>
              <a:t>Evaluating CMOS Image Sensors for Low Light, “Long Stare” Applications</a:t>
            </a:r>
          </a:p>
        </p:txBody>
      </p:sp>
      <p:sp>
        <p:nvSpPr>
          <p:cNvPr id="118" name="Shape 118"/>
          <p:cNvSpPr/>
          <p:nvPr/>
        </p:nvSpPr>
        <p:spPr>
          <a:xfrm>
            <a:off x="1155700" y="3136900"/>
            <a:ext cx="7924800" cy="222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250000"/>
              </a:lnSpc>
              <a:buSzPct val="100000"/>
              <a:buAutoNum type="arabicParenR" startAt="1"/>
              <a:defRPr sz="2400"/>
            </a:pPr>
            <a:r>
              <a:t>Ground based astronomy imaging and spectroscopy</a:t>
            </a:r>
          </a:p>
          <a:p>
            <a:pPr marL="300789" indent="-300789">
              <a:lnSpc>
                <a:spcPct val="250000"/>
              </a:lnSpc>
              <a:buSzPct val="100000"/>
              <a:buAutoNum type="arabicParenR" startAt="1"/>
              <a:defRPr sz="2400"/>
            </a:pPr>
            <a:r>
              <a:t>Bioluminescence and fluorescence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574800" y="4064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Operational Considerations (continued)</a:t>
            </a:r>
          </a:p>
        </p:txBody>
      </p:sp>
      <p:sp>
        <p:nvSpPr>
          <p:cNvPr id="176" name="Shape 176"/>
          <p:cNvSpPr/>
          <p:nvPr/>
        </p:nvSpPr>
        <p:spPr>
          <a:xfrm>
            <a:off x="1762791" y="1713232"/>
            <a:ext cx="6755527" cy="329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Any row can be read either destructively, or non-destructively.  </a:t>
            </a:r>
          </a:p>
          <a:p>
            <a:pPr/>
          </a:p>
          <a:p>
            <a:pPr/>
            <a:r>
              <a:t>Use destructive readout on selected rows at top and bottom </a:t>
            </a:r>
          </a:p>
          <a:p>
            <a:pPr/>
            <a:r>
              <a:t>of the array for guiding.  </a:t>
            </a:r>
          </a:p>
          <a:p>
            <a:pPr lvl="2"/>
          </a:p>
          <a:p>
            <a:pPr lvl="2"/>
          </a:p>
          <a:p>
            <a:pPr lvl="2"/>
          </a:p>
          <a:p>
            <a:pPr/>
          </a:p>
          <a:p>
            <a:pPr/>
          </a:p>
          <a:p>
            <a:pPr>
              <a:defRPr b="1"/>
            </a:pPr>
            <a:r>
              <a:t>Do not try to force a CMOS sensor to be a CCD!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2954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Next Up</a:t>
            </a:r>
          </a:p>
        </p:txBody>
      </p:sp>
      <p:pic>
        <p:nvPicPr>
          <p:cNvPr id="179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366" y="847354"/>
            <a:ext cx="7576236" cy="5163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196883" y="381000"/>
            <a:ext cx="6553201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Next Up</a:t>
            </a:r>
          </a:p>
        </p:txBody>
      </p:sp>
      <p:pic>
        <p:nvPicPr>
          <p:cNvPr id="182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1123950"/>
            <a:ext cx="7825288" cy="4447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371600" y="381000"/>
            <a:ext cx="6553200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600"/>
            </a:lvl1pPr>
          </a:lstStyle>
          <a:p>
            <a:pPr/>
            <a:r>
              <a:t>Why use a CMOS part when a CCD will do the job?</a:t>
            </a:r>
          </a:p>
        </p:txBody>
      </p:sp>
      <p:sp>
        <p:nvSpPr>
          <p:cNvPr id="121" name="Shape 121"/>
          <p:cNvSpPr/>
          <p:nvPr/>
        </p:nvSpPr>
        <p:spPr>
          <a:xfrm>
            <a:off x="1028700" y="1930400"/>
            <a:ext cx="7924800" cy="595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/>
            </a:pPr>
            <a:r>
              <a:t>1) In principle, CMOS sensors can do some things better than a CCD:</a:t>
            </a:r>
          </a:p>
          <a:p>
            <a:pPr>
              <a:defRPr sz="2400"/>
            </a:pPr>
          </a:p>
          <a:p>
            <a:pPr lvl="3" indent="685800">
              <a:defRPr sz="2400"/>
            </a:pPr>
            <a:r>
              <a:t>Anti blooming</a:t>
            </a:r>
          </a:p>
          <a:p>
            <a:pPr lvl="3" indent="685800">
              <a:defRPr sz="2400"/>
            </a:pPr>
            <a:r>
              <a:t>Lower noise readout</a:t>
            </a:r>
          </a:p>
          <a:p>
            <a:pPr lvl="3" indent="685800">
              <a:defRPr sz="2400"/>
            </a:pPr>
            <a:r>
              <a:t>Larger size possible from 8” - 12” wafers</a:t>
            </a:r>
          </a:p>
          <a:p>
            <a:pPr lvl="3" indent="685800">
              <a:defRPr sz="2400"/>
            </a:pPr>
            <a:r>
              <a:t>????</a:t>
            </a:r>
          </a:p>
          <a:p>
            <a:pPr lvl="3" indent="685800">
              <a:defRPr sz="2400"/>
            </a:pPr>
          </a:p>
          <a:p>
            <a:pPr>
              <a:lnSpc>
                <a:spcPct val="250000"/>
              </a:lnSpc>
              <a:defRPr sz="2400"/>
            </a:pPr>
            <a:r>
              <a:t>2) Future availability of CCDs</a:t>
            </a:r>
          </a:p>
          <a:p>
            <a:pPr>
              <a:lnSpc>
                <a:spcPct val="250000"/>
              </a:lnSpc>
              <a:defRPr sz="2400"/>
            </a:pPr>
          </a:p>
          <a:p>
            <a:pPr>
              <a:lnSpc>
                <a:spcPct val="250000"/>
              </a:lnSpc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/>
            </a:pP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723" y="692150"/>
            <a:ext cx="8156554" cy="5022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371600" y="381000"/>
            <a:ext cx="6553200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600"/>
            </a:lvl1pPr>
          </a:lstStyle>
          <a:p>
            <a:pPr/>
            <a:r>
              <a:t>There are things that current CMOS sensors do not do:</a:t>
            </a:r>
          </a:p>
        </p:txBody>
      </p:sp>
      <p:sp>
        <p:nvSpPr>
          <p:cNvPr id="127" name="Shape 127"/>
          <p:cNvSpPr/>
          <p:nvPr/>
        </p:nvSpPr>
        <p:spPr>
          <a:xfrm>
            <a:off x="1491753" y="2438400"/>
            <a:ext cx="7779247" cy="453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01052" indent="-401052">
              <a:buSzPct val="100000"/>
              <a:buAutoNum type="arabicParenR" startAt="1"/>
              <a:defRPr sz="2400"/>
            </a:pPr>
            <a:r>
              <a:t>Binning.</a:t>
            </a:r>
          </a:p>
          <a:p>
            <a:pPr>
              <a:defRPr sz="2400"/>
            </a:pPr>
          </a:p>
          <a:p>
            <a:pPr>
              <a:lnSpc>
                <a:spcPct val="200000"/>
              </a:lnSpc>
              <a:defRPr sz="2400"/>
            </a:pPr>
            <a:r>
              <a:t>2) TDI readout, nod and shuffle readout.</a:t>
            </a:r>
          </a:p>
          <a:p>
            <a:pPr>
              <a:lnSpc>
                <a:spcPct val="250000"/>
              </a:lnSpc>
              <a:defRPr sz="2400"/>
            </a:pPr>
            <a:r>
              <a:t> </a:t>
            </a:r>
          </a:p>
          <a:p>
            <a:pPr>
              <a:lnSpc>
                <a:spcPct val="250000"/>
              </a:lnSpc>
              <a:defRPr sz="2400"/>
            </a:pPr>
          </a:p>
          <a:p>
            <a:pPr>
              <a:lnSpc>
                <a:spcPct val="250000"/>
              </a:lnSpc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371600" y="774700"/>
            <a:ext cx="6553200" cy="110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400"/>
            </a:lvl1pPr>
          </a:lstStyle>
          <a:p>
            <a:pPr/>
            <a:r>
              <a:t>GPixel G400</a:t>
            </a:r>
          </a:p>
        </p:txBody>
      </p:sp>
      <p:sp>
        <p:nvSpPr>
          <p:cNvPr id="130" name="Shape 130"/>
          <p:cNvSpPr/>
          <p:nvPr/>
        </p:nvSpPr>
        <p:spPr>
          <a:xfrm>
            <a:off x="2267808" y="2316482"/>
            <a:ext cx="6109799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/>
            </a:pPr>
            <a:r>
              <a:t>2K x 2K 11 micron pixels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available backside illuminated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2-3 e- readout noise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fully integrated sensor with A/D converters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GPixel G400 at -60C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674" y="807017"/>
            <a:ext cx="7334652" cy="5421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371600" y="381000"/>
            <a:ext cx="65532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Imager Labs “DaVinci” 2K and 4K</a:t>
            </a:r>
          </a:p>
        </p:txBody>
      </p:sp>
      <p:sp>
        <p:nvSpPr>
          <p:cNvPr id="136" name="Shape 136"/>
          <p:cNvSpPr/>
          <p:nvPr/>
        </p:nvSpPr>
        <p:spPr>
          <a:xfrm>
            <a:off x="1839084" y="1516382"/>
            <a:ext cx="6330920" cy="435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2K x 2K or 4K x 4K 15 micron pixel</a:t>
            </a:r>
          </a:p>
          <a:p>
            <a:pPr/>
          </a:p>
          <a:p>
            <a:pPr/>
            <a:r>
              <a:t>3T pixel with cascode amplifier</a:t>
            </a:r>
          </a:p>
          <a:p>
            <a:pPr/>
          </a:p>
          <a:p>
            <a:pPr/>
            <a:r>
              <a:t>Simple “rolling shutter” architecture (no A/D converters)</a:t>
            </a:r>
          </a:p>
          <a:p>
            <a:pPr/>
          </a:p>
          <a:p>
            <a:pPr/>
            <a:r>
              <a:t>Non-destructive readout</a:t>
            </a:r>
          </a:p>
          <a:p>
            <a:pPr/>
          </a:p>
          <a:p>
            <a:pPr/>
            <a:r>
              <a:t>High gain (112 uV/e-), resulting in low noise</a:t>
            </a:r>
          </a:p>
          <a:p>
            <a:pPr/>
          </a:p>
          <a:p>
            <a:pPr/>
            <a:r>
              <a:t>Limited output capacity (about 14 ke-)</a:t>
            </a:r>
          </a:p>
          <a:p>
            <a:pPr/>
          </a:p>
          <a:p>
            <a:pPr/>
            <a:r>
              <a:t>QE 60% peak, 40% at 400 nm, 37% at 800 nm (12 micron epi)</a:t>
            </a:r>
          </a:p>
          <a:p>
            <a:pPr/>
          </a:p>
          <a:p>
            <a:pPr/>
            <a:r>
              <a:t>8+8 or 16+16 analog outputs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151466" y="558800"/>
            <a:ext cx="6553201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/>
            </a:lvl1pPr>
          </a:lstStyle>
          <a:p>
            <a:pPr/>
            <a:r>
              <a:t>Cascode Amplifier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471083"/>
            <a:ext cx="3352800" cy="417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