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5" r:id="rId5"/>
    <p:sldId id="269" r:id="rId6"/>
    <p:sldId id="264" r:id="rId7"/>
    <p:sldId id="266" r:id="rId8"/>
    <p:sldId id="267" r:id="rId9"/>
    <p:sldId id="258" r:id="rId10"/>
    <p:sldId id="259" r:id="rId11"/>
    <p:sldId id="260" r:id="rId12"/>
    <p:sldId id="263" r:id="rId13"/>
    <p:sldId id="261" r:id="rId14"/>
    <p:sldId id="262" r:id="rId15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48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26/09/2017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26/09/2017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26/09/2017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26/09/2017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8"/>
          <a:stretch/>
        </p:blipFill>
        <p:spPr>
          <a:xfrm>
            <a:off x="0" y="-122464"/>
            <a:ext cx="9144000" cy="493224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07504" y="4547904"/>
            <a:ext cx="903649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F. Pedichini, M. Mattioli, M.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Stangalini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G. Li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Causi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V.Testa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214" y="-10627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May Mice help scientists to develop a </a:t>
            </a:r>
          </a:p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Smart Wave Front Sensor Detector?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7504" y="3795886"/>
            <a:ext cx="1564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 mouse Story</a:t>
            </a:r>
          </a:p>
          <a:p>
            <a:r>
              <a:rPr lang="en-US" dirty="0"/>
              <a:t>b</a:t>
            </a:r>
            <a:r>
              <a:rPr lang="en-US" dirty="0" smtClean="0"/>
              <a:t>y: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5398"/>
            <a:ext cx="9144000" cy="377064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23528" y="289266"/>
            <a:ext cx="31277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>
                    <a:lumMod val="95000"/>
                  </a:schemeClr>
                </a:solidFill>
              </a:rPr>
              <a:t>It works…!</a:t>
            </a:r>
            <a:endParaRPr lang="en-US" sz="5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9127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31032" y="339502"/>
            <a:ext cx="56886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This contribution was developed with the support of SDW2017 – BMBF grant 03Z22AN11</a:t>
            </a:r>
          </a:p>
          <a:p>
            <a:pPr algn="ctr"/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The authors declare that a full</a:t>
            </a:r>
          </a:p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w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orking Logitech mouse was sacrificed to</a:t>
            </a:r>
          </a:p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t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he glory of AO science.</a:t>
            </a:r>
          </a:p>
          <a:p>
            <a:pPr algn="ctr"/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Mouse remnants are still half-alive</a:t>
            </a:r>
          </a:p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i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n our optical Lab and they take part in</a:t>
            </a:r>
          </a:p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our nightmares…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05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9816" y="354271"/>
            <a:ext cx="7884368" cy="443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3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131840" y="2162349"/>
            <a:ext cx="28646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</a:rPr>
              <a:t>Thank you !</a:t>
            </a:r>
            <a:endParaRPr lang="en-US" sz="4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48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shack hartmann wavefront sen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" y="1608911"/>
            <a:ext cx="4564410" cy="319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322696" y="10429"/>
            <a:ext cx="6453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Overview of a Shack Hartmann Wave Front Sensor</a:t>
            </a:r>
          </a:p>
          <a:p>
            <a:pPr algn="ctr"/>
            <a:r>
              <a:rPr lang="en-US" sz="2400" dirty="0"/>
              <a:t>t</a:t>
            </a:r>
            <a:r>
              <a:rPr lang="en-US" sz="2400" dirty="0" smtClean="0"/>
              <a:t>he work-horse of many Adaptive Optics System</a:t>
            </a:r>
            <a:endParaRPr lang="en-US" sz="2400" dirty="0"/>
          </a:p>
        </p:txBody>
      </p:sp>
      <p:pic>
        <p:nvPicPr>
          <p:cNvPr id="3" name="image39.png" descr="Screenshot - 140616 - 14:49:08.png"/>
          <p:cNvPicPr/>
          <p:nvPr/>
        </p:nvPicPr>
        <p:blipFill rotWithShape="1">
          <a:blip r:embed="rId3"/>
          <a:srcRect t="-215" b="52704"/>
          <a:stretch/>
        </p:blipFill>
        <p:spPr>
          <a:xfrm>
            <a:off x="4308" y="3326938"/>
            <a:ext cx="4644009" cy="1816562"/>
          </a:xfrm>
          <a:prstGeom prst="rect">
            <a:avLst/>
          </a:prstGeom>
          <a:ln/>
        </p:spPr>
      </p:pic>
      <p:pic>
        <p:nvPicPr>
          <p:cNvPr id="5" name="image39.png" descr="Screenshot - 140616 - 14:49:08.png"/>
          <p:cNvPicPr/>
          <p:nvPr/>
        </p:nvPicPr>
        <p:blipFill rotWithShape="1">
          <a:blip r:embed="rId3"/>
          <a:srcRect t="50000"/>
          <a:stretch/>
        </p:blipFill>
        <p:spPr>
          <a:xfrm>
            <a:off x="4307" y="1427609"/>
            <a:ext cx="4644009" cy="1911737"/>
          </a:xfrm>
          <a:prstGeom prst="rect">
            <a:avLst/>
          </a:prstGeom>
          <a:ln/>
        </p:spPr>
      </p:pic>
      <p:pic>
        <p:nvPicPr>
          <p:cNvPr id="4" name="Picture 2" descr="first_ligh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1" t="1165"/>
          <a:stretch/>
        </p:blipFill>
        <p:spPr bwMode="auto">
          <a:xfrm>
            <a:off x="4580164" y="1010741"/>
            <a:ext cx="4551591" cy="412459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01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5769412" y="659227"/>
            <a:ext cx="2880320" cy="432048"/>
            <a:chOff x="323528" y="396499"/>
            <a:chExt cx="2880320" cy="432048"/>
          </a:xfrm>
        </p:grpSpPr>
        <p:sp>
          <p:nvSpPr>
            <p:cNvPr id="2" name="Rettangolo 1"/>
            <p:cNvSpPr/>
            <p:nvPr/>
          </p:nvSpPr>
          <p:spPr>
            <a:xfrm>
              <a:off x="323528" y="396499"/>
              <a:ext cx="43204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3" name="Rettangolo 2"/>
            <p:cNvSpPr/>
            <p:nvPr/>
          </p:nvSpPr>
          <p:spPr>
            <a:xfrm>
              <a:off x="935596" y="396499"/>
              <a:ext cx="43204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1547664" y="396499"/>
              <a:ext cx="43204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5" name="Rettangolo 4"/>
            <p:cNvSpPr/>
            <p:nvPr/>
          </p:nvSpPr>
          <p:spPr>
            <a:xfrm>
              <a:off x="2159732" y="396499"/>
              <a:ext cx="43204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..</a:t>
              </a:r>
              <a:endParaRPr lang="en-US" sz="1600" dirty="0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2771800" y="396499"/>
              <a:ext cx="43204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..</a:t>
              </a:r>
              <a:endParaRPr lang="en-US" sz="1600" dirty="0"/>
            </a:p>
          </p:txBody>
        </p:sp>
      </p:grpSp>
      <p:grpSp>
        <p:nvGrpSpPr>
          <p:cNvPr id="8" name="Gruppo 7"/>
          <p:cNvGrpSpPr/>
          <p:nvPr/>
        </p:nvGrpSpPr>
        <p:grpSpPr>
          <a:xfrm>
            <a:off x="5769412" y="1235291"/>
            <a:ext cx="2880320" cy="432048"/>
            <a:chOff x="323528" y="396499"/>
            <a:chExt cx="2880320" cy="432048"/>
          </a:xfrm>
        </p:grpSpPr>
        <p:sp>
          <p:nvSpPr>
            <p:cNvPr id="9" name="Rettangolo 8"/>
            <p:cNvSpPr/>
            <p:nvPr/>
          </p:nvSpPr>
          <p:spPr>
            <a:xfrm>
              <a:off x="323528" y="396499"/>
              <a:ext cx="43204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935596" y="396499"/>
              <a:ext cx="43204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1547664" y="396499"/>
              <a:ext cx="43204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2159732" y="396499"/>
              <a:ext cx="43204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71800" y="396499"/>
              <a:ext cx="43204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5769412" y="1811355"/>
            <a:ext cx="2880320" cy="432048"/>
            <a:chOff x="323528" y="396499"/>
            <a:chExt cx="2880320" cy="432048"/>
          </a:xfrm>
        </p:grpSpPr>
        <p:sp>
          <p:nvSpPr>
            <p:cNvPr id="15" name="Rettangolo 14"/>
            <p:cNvSpPr/>
            <p:nvPr/>
          </p:nvSpPr>
          <p:spPr>
            <a:xfrm>
              <a:off x="323528" y="396499"/>
              <a:ext cx="43204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935596" y="396499"/>
              <a:ext cx="43204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1547664" y="396499"/>
              <a:ext cx="43204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2159732" y="396499"/>
              <a:ext cx="43204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2771800" y="396499"/>
              <a:ext cx="43204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5769412" y="2387419"/>
            <a:ext cx="2880320" cy="432048"/>
            <a:chOff x="323528" y="396499"/>
            <a:chExt cx="2880320" cy="432048"/>
          </a:xfrm>
        </p:grpSpPr>
        <p:sp>
          <p:nvSpPr>
            <p:cNvPr id="21" name="Rettangolo 20"/>
            <p:cNvSpPr/>
            <p:nvPr/>
          </p:nvSpPr>
          <p:spPr>
            <a:xfrm>
              <a:off x="323528" y="396499"/>
              <a:ext cx="43204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935596" y="396499"/>
              <a:ext cx="43204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1547664" y="396499"/>
              <a:ext cx="43204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2159732" y="396499"/>
              <a:ext cx="43204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2771800" y="396499"/>
              <a:ext cx="43204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5769412" y="2963483"/>
            <a:ext cx="2880320" cy="432048"/>
            <a:chOff x="323528" y="396499"/>
            <a:chExt cx="2880320" cy="432048"/>
          </a:xfrm>
        </p:grpSpPr>
        <p:sp>
          <p:nvSpPr>
            <p:cNvPr id="27" name="Rettangolo 26"/>
            <p:cNvSpPr/>
            <p:nvPr/>
          </p:nvSpPr>
          <p:spPr>
            <a:xfrm>
              <a:off x="323528" y="396499"/>
              <a:ext cx="43204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..</a:t>
              </a:r>
              <a:endParaRPr lang="en-US" sz="1600" dirty="0"/>
            </a:p>
          </p:txBody>
        </p:sp>
        <p:sp>
          <p:nvSpPr>
            <p:cNvPr id="28" name="Rettangolo 27"/>
            <p:cNvSpPr/>
            <p:nvPr/>
          </p:nvSpPr>
          <p:spPr>
            <a:xfrm>
              <a:off x="935596" y="396499"/>
              <a:ext cx="43204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..</a:t>
              </a:r>
              <a:endParaRPr lang="en-US" sz="1600" dirty="0"/>
            </a:p>
          </p:txBody>
        </p:sp>
        <p:sp>
          <p:nvSpPr>
            <p:cNvPr id="29" name="Rettangolo 28"/>
            <p:cNvSpPr/>
            <p:nvPr/>
          </p:nvSpPr>
          <p:spPr>
            <a:xfrm>
              <a:off x="1547664" y="396499"/>
              <a:ext cx="43204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N-2</a:t>
              </a:r>
              <a:endParaRPr lang="en-US" sz="1600" dirty="0"/>
            </a:p>
          </p:txBody>
        </p:sp>
        <p:sp>
          <p:nvSpPr>
            <p:cNvPr id="30" name="Rettangolo 29"/>
            <p:cNvSpPr/>
            <p:nvPr/>
          </p:nvSpPr>
          <p:spPr>
            <a:xfrm>
              <a:off x="2159732" y="396499"/>
              <a:ext cx="43204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N-1</a:t>
              </a:r>
              <a:endParaRPr lang="en-US" sz="1600" dirty="0"/>
            </a:p>
          </p:txBody>
        </p:sp>
        <p:sp>
          <p:nvSpPr>
            <p:cNvPr id="31" name="Rettangolo 30"/>
            <p:cNvSpPr/>
            <p:nvPr/>
          </p:nvSpPr>
          <p:spPr>
            <a:xfrm>
              <a:off x="2771800" y="396499"/>
              <a:ext cx="43204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N</a:t>
              </a:r>
              <a:endParaRPr lang="en-US" sz="1600" dirty="0"/>
            </a:p>
          </p:txBody>
        </p:sp>
      </p:grpSp>
      <p:sp>
        <p:nvSpPr>
          <p:cNvPr id="38" name="CasellaDiTesto 37"/>
          <p:cNvSpPr txBox="1"/>
          <p:nvPr/>
        </p:nvSpPr>
        <p:spPr>
          <a:xfrm>
            <a:off x="251520" y="3075806"/>
            <a:ext cx="50742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bri Light" panose="020F0302020204030204" pitchFamily="34" charset="0"/>
              </a:rPr>
              <a:t>We cannot stop AO evolution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bri Light" panose="020F0302020204030204" pitchFamily="34" charset="0"/>
              </a:rPr>
              <a:t>AO WFC input is </a:t>
            </a:r>
            <a:r>
              <a:rPr lang="en-US" sz="2400" b="1" dirty="0" smtClean="0">
                <a:latin typeface="Calibri Light" panose="020F0302020204030204" pitchFamily="34" charset="0"/>
              </a:rPr>
              <a:t>2 x N </a:t>
            </a:r>
            <a:r>
              <a:rPr lang="en-US" sz="2400" dirty="0" smtClean="0">
                <a:latin typeface="Calibri Light" panose="020F0302020204030204" pitchFamily="34" charset="0"/>
              </a:rPr>
              <a:t>slopes (N</a:t>
            </a:r>
            <a:r>
              <a:rPr lang="en-US" sz="2400" dirty="0" smtClean="0">
                <a:latin typeface="Calibri Light" panose="020F0302020204030204" pitchFamily="34" charset="0"/>
                <a:sym typeface="Symbol"/>
              </a:rPr>
              <a:t>D</a:t>
            </a:r>
            <a:r>
              <a:rPr lang="en-US" sz="2400" baseline="30000" dirty="0" smtClean="0">
                <a:latin typeface="Calibri Light" panose="020F0302020204030204" pitchFamily="34" charset="0"/>
                <a:sym typeface="Symbol"/>
              </a:rPr>
              <a:t>2</a:t>
            </a:r>
            <a:r>
              <a:rPr lang="en-US" sz="2400" dirty="0" smtClean="0">
                <a:latin typeface="Calibri Light" panose="020F0302020204030204" pitchFamily="34" charset="0"/>
                <a:sym typeface="Symbol"/>
              </a:rPr>
              <a:t>)</a:t>
            </a:r>
            <a:endParaRPr lang="en-US" sz="2400" dirty="0" smtClean="0">
              <a:latin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bri Light" panose="020F0302020204030204" pitchFamily="34" charset="0"/>
              </a:rPr>
              <a:t>Not Billion of pixel/s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bri Light" panose="020F0302020204030204" pitchFamily="34" charset="0"/>
              </a:rPr>
              <a:t>Best result are for LGS and DAY/SUN</a:t>
            </a:r>
            <a:endParaRPr lang="en-US" sz="2400" dirty="0">
              <a:latin typeface="Calibri Light" panose="020F0302020204030204" pitchFamily="34" charset="0"/>
            </a:endParaRPr>
          </a:p>
        </p:txBody>
      </p:sp>
      <p:graphicFrame>
        <p:nvGraphicFramePr>
          <p:cNvPr id="39" name="Tabella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959522"/>
              </p:ext>
            </p:extLst>
          </p:nvPr>
        </p:nvGraphicFramePr>
        <p:xfrm>
          <a:off x="107504" y="151274"/>
          <a:ext cx="5184576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DAY/SUN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Cell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format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x 5 = 25pix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 x 25 = 625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 x 32 = 1024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 actuators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Loop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time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1-2ms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0.5-1ms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Data rate 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(8 bit A/D)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 MB</a:t>
                      </a:r>
                    </a:p>
                    <a:p>
                      <a:pPr algn="ctr"/>
                      <a:r>
                        <a:rPr lang="en-US" dirty="0" smtClean="0"/>
                        <a:t>USB - ETH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500-250MB</a:t>
                      </a:r>
                    </a:p>
                    <a:p>
                      <a:pPr algn="ctr"/>
                      <a:r>
                        <a:rPr lang="en-US" dirty="0" smtClean="0"/>
                        <a:t>ETH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GB</a:t>
                      </a:r>
                    </a:p>
                    <a:p>
                      <a:pPr algn="ctr"/>
                      <a:r>
                        <a:rPr lang="en-US" dirty="0" err="1" smtClean="0"/>
                        <a:t>CamLink</a:t>
                      </a:r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4615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"/>
          <a:stretch/>
        </p:blipFill>
        <p:spPr bwMode="auto">
          <a:xfrm>
            <a:off x="0" y="0"/>
            <a:ext cx="5144134" cy="307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" b="4983"/>
          <a:stretch/>
        </p:blipFill>
        <p:spPr bwMode="auto">
          <a:xfrm>
            <a:off x="4365171" y="575887"/>
            <a:ext cx="4706821" cy="451614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720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107504" y="114767"/>
            <a:ext cx="6773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Hacking Optical Mouse (do it at Home!)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1985"/>
            <a:ext cx="809625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uppo 23"/>
          <p:cNvGrpSpPr/>
          <p:nvPr/>
        </p:nvGrpSpPr>
        <p:grpSpPr>
          <a:xfrm>
            <a:off x="73476" y="760953"/>
            <a:ext cx="8599023" cy="4104456"/>
            <a:chOff x="77433" y="771550"/>
            <a:chExt cx="8599023" cy="4104456"/>
          </a:xfrm>
        </p:grpSpPr>
        <p:grpSp>
          <p:nvGrpSpPr>
            <p:cNvPr id="17" name="Gruppo 16"/>
            <p:cNvGrpSpPr/>
            <p:nvPr/>
          </p:nvGrpSpPr>
          <p:grpSpPr>
            <a:xfrm>
              <a:off x="77433" y="771550"/>
              <a:ext cx="8599023" cy="4011361"/>
              <a:chOff x="77433" y="771550"/>
              <a:chExt cx="8599023" cy="4011361"/>
            </a:xfrm>
          </p:grpSpPr>
          <p:sp>
            <p:nvSpPr>
              <p:cNvPr id="9" name="Rettangolo 8"/>
              <p:cNvSpPr/>
              <p:nvPr/>
            </p:nvSpPr>
            <p:spPr>
              <a:xfrm>
                <a:off x="179512" y="771550"/>
                <a:ext cx="8496944" cy="21396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uppo 11"/>
              <p:cNvGrpSpPr/>
              <p:nvPr/>
            </p:nvGrpSpPr>
            <p:grpSpPr>
              <a:xfrm>
                <a:off x="77433" y="1191985"/>
                <a:ext cx="8599023" cy="3590926"/>
                <a:chOff x="77433" y="1191985"/>
                <a:chExt cx="8599023" cy="3590926"/>
              </a:xfrm>
            </p:grpSpPr>
            <p:sp>
              <p:nvSpPr>
                <p:cNvPr id="10" name="Rettangolo 9"/>
                <p:cNvSpPr/>
                <p:nvPr/>
              </p:nvSpPr>
              <p:spPr>
                <a:xfrm>
                  <a:off x="5076056" y="1191985"/>
                  <a:ext cx="3600400" cy="34385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ttangolo 13"/>
                <p:cNvSpPr/>
                <p:nvPr/>
              </p:nvSpPr>
              <p:spPr>
                <a:xfrm>
                  <a:off x="77433" y="1344385"/>
                  <a:ext cx="2118303" cy="34385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0" name="Rettangolo 19"/>
            <p:cNvSpPr/>
            <p:nvPr/>
          </p:nvSpPr>
          <p:spPr>
            <a:xfrm>
              <a:off x="1979712" y="3363838"/>
              <a:ext cx="4104456" cy="1512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S/H </a:t>
              </a:r>
              <a:r>
                <a:rPr lang="en-US" dirty="0" err="1" smtClean="0">
                  <a:solidFill>
                    <a:srgbClr val="FF0000"/>
                  </a:solidFill>
                </a:rPr>
                <a:t>lenslet</a:t>
              </a:r>
              <a:endParaRPr lang="en-US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focus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2" name="Connettore 2 21"/>
            <p:cNvCxnSpPr>
              <a:endCxn id="20" idx="0"/>
            </p:cNvCxnSpPr>
            <p:nvPr/>
          </p:nvCxnSpPr>
          <p:spPr>
            <a:xfrm flipV="1">
              <a:off x="3851920" y="3363838"/>
              <a:ext cx="180020" cy="75608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2 25"/>
            <p:cNvCxnSpPr/>
            <p:nvPr/>
          </p:nvCxnSpPr>
          <p:spPr>
            <a:xfrm flipH="1" flipV="1">
              <a:off x="4036976" y="3363838"/>
              <a:ext cx="180020" cy="75608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e 24"/>
          <p:cNvSpPr/>
          <p:nvPr/>
        </p:nvSpPr>
        <p:spPr>
          <a:xfrm>
            <a:off x="3763584" y="4070526"/>
            <a:ext cx="504056" cy="16942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76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317" y="-20538"/>
            <a:ext cx="6147859" cy="345817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2" t="15663" r="38690" b="31692"/>
          <a:stretch/>
        </p:blipFill>
        <p:spPr>
          <a:xfrm rot="5400000">
            <a:off x="5720571" y="1431497"/>
            <a:ext cx="4027715" cy="270782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139952" y="3621331"/>
            <a:ext cx="2088232" cy="9233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18 x 18 pixel array</a:t>
            </a:r>
          </a:p>
          <a:p>
            <a:pPr algn="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ead out electronic</a:t>
            </a:r>
          </a:p>
          <a:p>
            <a:pPr algn="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ata processing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" name="Connettore 2 5"/>
          <p:cNvCxnSpPr/>
          <p:nvPr/>
        </p:nvCxnSpPr>
        <p:spPr>
          <a:xfrm flipV="1">
            <a:off x="6156176" y="2643758"/>
            <a:ext cx="1440160" cy="115212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>
            <a:stCxn id="4" idx="3"/>
          </p:cNvCxnSpPr>
          <p:nvPr/>
        </p:nvCxnSpPr>
        <p:spPr>
          <a:xfrm flipV="1">
            <a:off x="6228184" y="3003798"/>
            <a:ext cx="1224136" cy="107919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V="1">
            <a:off x="6156176" y="3363838"/>
            <a:ext cx="1440160" cy="100811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" y="0"/>
            <a:ext cx="894521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39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5143500"/>
          </a:xfrm>
          <a:prstGeom prst="rect">
            <a:avLst/>
          </a:prstGeom>
        </p:spPr>
      </p:pic>
      <p:cxnSp>
        <p:nvCxnSpPr>
          <p:cNvPr id="7" name="Connettore 1 6"/>
          <p:cNvCxnSpPr/>
          <p:nvPr/>
        </p:nvCxnSpPr>
        <p:spPr>
          <a:xfrm>
            <a:off x="4337940" y="1886524"/>
            <a:ext cx="882132" cy="97325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4067944" y="3003798"/>
            <a:ext cx="216024" cy="216024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 flipV="1">
            <a:off x="4572000" y="3003798"/>
            <a:ext cx="648072" cy="288032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2195736" y="1059582"/>
            <a:ext cx="1440160" cy="151216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flipH="1">
            <a:off x="4337940" y="1419622"/>
            <a:ext cx="2394300" cy="466902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1619672" y="505584"/>
            <a:ext cx="80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source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339753" y="257175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f#15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r</a:t>
            </a:r>
            <a:r>
              <a:rPr lang="en-US" dirty="0" smtClean="0">
                <a:solidFill>
                  <a:srgbClr val="FFFF00"/>
                </a:solidFill>
              </a:rPr>
              <a:t>elay lens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084168" y="2968664"/>
            <a:ext cx="785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Piezo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t</a:t>
            </a:r>
            <a:r>
              <a:rPr lang="en-US" dirty="0" smtClean="0">
                <a:solidFill>
                  <a:srgbClr val="FFFF00"/>
                </a:solidFill>
              </a:rPr>
              <a:t>ip/tilt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797838" y="690250"/>
            <a:ext cx="870751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l</a:t>
            </a:r>
            <a:r>
              <a:rPr lang="en-US" dirty="0" smtClean="0">
                <a:solidFill>
                  <a:srgbClr val="FFFF00"/>
                </a:solidFill>
              </a:rPr>
              <a:t>iving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 mouse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8" name="Connettore 2 7"/>
          <p:cNvCxnSpPr>
            <a:stCxn id="14" idx="1"/>
          </p:cNvCxnSpPr>
          <p:nvPr/>
        </p:nvCxnSpPr>
        <p:spPr>
          <a:xfrm flipH="1">
            <a:off x="6855439" y="1013416"/>
            <a:ext cx="942399" cy="32316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506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4151876" y="2003850"/>
            <a:ext cx="1027376" cy="1027376"/>
          </a:xfrm>
          <a:prstGeom prst="ellipse">
            <a:avLst/>
          </a:prstGeom>
          <a:noFill/>
          <a:ln w="127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e 5"/>
          <p:cNvSpPr/>
          <p:nvPr/>
        </p:nvSpPr>
        <p:spPr>
          <a:xfrm>
            <a:off x="4228076" y="2080050"/>
            <a:ext cx="874976" cy="874976"/>
          </a:xfrm>
          <a:prstGeom prst="ellipse">
            <a:avLst/>
          </a:prstGeom>
          <a:noFill/>
          <a:ln w="127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igura a mano libera 6"/>
          <p:cNvSpPr/>
          <p:nvPr/>
        </p:nvSpPr>
        <p:spPr>
          <a:xfrm>
            <a:off x="3241881" y="3264062"/>
            <a:ext cx="898071" cy="819856"/>
          </a:xfrm>
          <a:custGeom>
            <a:avLst/>
            <a:gdLst>
              <a:gd name="connsiteX0" fmla="*/ 0 w 898071"/>
              <a:gd name="connsiteY0" fmla="*/ 426850 h 819856"/>
              <a:gd name="connsiteX1" fmla="*/ 220435 w 898071"/>
              <a:gd name="connsiteY1" fmla="*/ 10471 h 819856"/>
              <a:gd name="connsiteX2" fmla="*/ 693964 w 898071"/>
              <a:gd name="connsiteY2" fmla="*/ 810571 h 819856"/>
              <a:gd name="connsiteX3" fmla="*/ 898071 w 898071"/>
              <a:gd name="connsiteY3" fmla="*/ 410521 h 8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8071" h="819856">
                <a:moveTo>
                  <a:pt x="0" y="426850"/>
                </a:moveTo>
                <a:cubicBezTo>
                  <a:pt x="52387" y="186684"/>
                  <a:pt x="104774" y="-53482"/>
                  <a:pt x="220435" y="10471"/>
                </a:cubicBezTo>
                <a:cubicBezTo>
                  <a:pt x="336096" y="74424"/>
                  <a:pt x="581025" y="743896"/>
                  <a:pt x="693964" y="810571"/>
                </a:cubicBezTo>
                <a:cubicBezTo>
                  <a:pt x="806903" y="877246"/>
                  <a:pt x="843643" y="568364"/>
                  <a:pt x="898071" y="410521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/>
          <p:cNvSpPr txBox="1"/>
          <p:nvPr/>
        </p:nvSpPr>
        <p:spPr>
          <a:xfrm>
            <a:off x="3707904" y="2943984"/>
            <a:ext cx="2659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1Hz  1mRad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853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98" y="0"/>
            <a:ext cx="844680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19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225</Words>
  <Application>Microsoft Office PowerPoint</Application>
  <PresentationFormat>Presentazione su schermo (16:9)</PresentationFormat>
  <Paragraphs>73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Ferny</dc:creator>
  <cp:lastModifiedBy>Fernando Pedichini</cp:lastModifiedBy>
  <cp:revision>63</cp:revision>
  <dcterms:created xsi:type="dcterms:W3CDTF">2017-09-23T14:39:13Z</dcterms:created>
  <dcterms:modified xsi:type="dcterms:W3CDTF">2017-09-26T18:57:46Z</dcterms:modified>
</cp:coreProperties>
</file>