
<file path=[Content_Types].xml><?xml version="1.0" encoding="utf-8"?>
<Types xmlns="http://schemas.openxmlformats.org/package/2006/content-types">
  <Default Extension="emf" ContentType="image/x-emf"/>
  <Default Extension="doc" ContentType="application/msword"/>
  <Default Extension="xml" ContentType="application/xml"/>
  <Default Extension="bin" ContentType="application/vnd.openxmlformats-officedocument.oleObject"/>
  <Default Extension="jpeg" ContentType="image/jpeg"/>
  <Default Extension="vml" ContentType="application/vnd.openxmlformats-officedocument.vmlDrawing"/>
  <Default Extension="tif" ContentType="image/tiff"/>
  <Default Extension="png" ContentType="image/png"/>
  <Default Extension="wmf" ContentType="image/x-wm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89" r:id="rId3"/>
    <p:sldMasterId id="2147483734" r:id="rId4"/>
    <p:sldMasterId id="2147483741" r:id="rId5"/>
    <p:sldMasterId id="2147483754" r:id="rId6"/>
    <p:sldMasterId id="2147483786" r:id="rId7"/>
    <p:sldMasterId id="2147483812" r:id="rId8"/>
    <p:sldMasterId id="2147483820" r:id="rId9"/>
    <p:sldMasterId id="2147483867" r:id="rId10"/>
    <p:sldMasterId id="2147483881" r:id="rId11"/>
    <p:sldMasterId id="2147483894" r:id="rId12"/>
  </p:sldMasterIdLst>
  <p:notesMasterIdLst>
    <p:notesMasterId r:id="rId37"/>
  </p:notesMasterIdLst>
  <p:sldIdLst>
    <p:sldId id="292" r:id="rId13"/>
    <p:sldId id="313" r:id="rId14"/>
    <p:sldId id="310" r:id="rId15"/>
    <p:sldId id="275" r:id="rId16"/>
    <p:sldId id="276" r:id="rId17"/>
    <p:sldId id="266" r:id="rId18"/>
    <p:sldId id="288" r:id="rId19"/>
    <p:sldId id="263" r:id="rId20"/>
    <p:sldId id="315" r:id="rId21"/>
    <p:sldId id="308" r:id="rId22"/>
    <p:sldId id="286" r:id="rId23"/>
    <p:sldId id="289" r:id="rId24"/>
    <p:sldId id="279" r:id="rId25"/>
    <p:sldId id="300" r:id="rId26"/>
    <p:sldId id="301" r:id="rId27"/>
    <p:sldId id="280" r:id="rId28"/>
    <p:sldId id="305" r:id="rId29"/>
    <p:sldId id="306" r:id="rId30"/>
    <p:sldId id="307" r:id="rId31"/>
    <p:sldId id="295" r:id="rId32"/>
    <p:sldId id="297" r:id="rId33"/>
    <p:sldId id="309" r:id="rId34"/>
    <p:sldId id="311" r:id="rId35"/>
    <p:sldId id="31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5E5E5E"/>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22" autoAdjust="0"/>
    <p:restoredTop sz="89880"/>
  </p:normalViewPr>
  <p:slideViewPr>
    <p:cSldViewPr snapToGrid="0">
      <p:cViewPr>
        <p:scale>
          <a:sx n="101" d="100"/>
          <a:sy n="101" d="100"/>
        </p:scale>
        <p:origin x="2424" y="88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16" d="100"/>
          <a:sy n="116" d="100"/>
        </p:scale>
        <p:origin x="4232" y="19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A6E7A-FA3D-4648-A5E6-E6D8EA7E6DBA}" type="datetimeFigureOut">
              <a:rPr lang="en-US" smtClean="0"/>
              <a:t>9/28/17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89112-0EA0-AE40-97CB-A1115995E8D7}" type="slidenum">
              <a:rPr lang="en-US" smtClean="0"/>
              <a:t>‹#›</a:t>
            </a:fld>
            <a:endParaRPr lang="en-US" dirty="0"/>
          </a:p>
        </p:txBody>
      </p:sp>
    </p:spTree>
    <p:extLst>
      <p:ext uri="{BB962C8B-B14F-4D97-AF65-F5344CB8AC3E}">
        <p14:creationId xmlns:p14="http://schemas.microsoft.com/office/powerpoint/2010/main" val="1713543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48DEB-8D6C-4193-B714-C030EDABC341}" type="slidenum">
              <a:rPr lang="en-US">
                <a:solidFill>
                  <a:srgbClr val="000000"/>
                </a:solidFill>
              </a:rPr>
              <a:pPr/>
              <a:t>3</a:t>
            </a:fld>
            <a:endParaRPr lang="en-US">
              <a:solidFill>
                <a:srgbClr val="000000"/>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612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JPL’s end to end back illumination detector processing is</a:t>
            </a:r>
            <a:r>
              <a:rPr lang="en-US" baseline="0" dirty="0" smtClean="0"/>
              <a:t> versatile and can be applied to detectors that are fully fabricated.</a:t>
            </a:r>
          </a:p>
          <a:p>
            <a:endParaRPr lang="en-US" baseline="0" dirty="0" smtClean="0"/>
          </a:p>
          <a:p>
            <a:r>
              <a:rPr lang="en-US" baseline="0" dirty="0" smtClean="0"/>
              <a:t>From top left:</a:t>
            </a:r>
          </a:p>
          <a:p>
            <a:endParaRPr lang="en-US" baseline="0" dirty="0" smtClean="0"/>
          </a:p>
          <a:p>
            <a:pPr marL="228600" indent="-228600">
              <a:buAutoNum type="arabicPeriod"/>
            </a:pPr>
            <a:r>
              <a:rPr lang="en-US" baseline="0" dirty="0" smtClean="0"/>
              <a:t>Fully VLSI  fabricated device wafer</a:t>
            </a:r>
          </a:p>
          <a:p>
            <a:pPr marL="228600" indent="-228600">
              <a:buAutoNum type="arabicPeriod"/>
            </a:pPr>
            <a:r>
              <a:rPr lang="en-US" baseline="0" dirty="0" smtClean="0"/>
              <a:t>“Handle” wafer bonded using direct wafer bonding to the device wafer</a:t>
            </a:r>
          </a:p>
          <a:p>
            <a:pPr marL="228600" indent="-228600">
              <a:buAutoNum type="arabicPeriod"/>
            </a:pPr>
            <a:r>
              <a:rPr lang="en-US" baseline="0" dirty="0" smtClean="0"/>
              <a:t>Device wafer gets thinned down to a few microns. Bonded handle wafer provides structural support</a:t>
            </a:r>
          </a:p>
          <a:p>
            <a:pPr marL="228600" indent="-228600">
              <a:buAutoNum type="arabicPeriod"/>
            </a:pPr>
            <a:r>
              <a:rPr lang="en-US" baseline="0" dirty="0" smtClean="0"/>
              <a:t>After thinning, wafer gets cleaned and put in the Molecular beam epitaxy (MBE) machine for delta doping/</a:t>
            </a:r>
            <a:r>
              <a:rPr lang="en-US" baseline="0" dirty="0" err="1" smtClean="0"/>
              <a:t>superlattice</a:t>
            </a:r>
            <a:r>
              <a:rPr lang="en-US" baseline="0" dirty="0" smtClean="0"/>
              <a:t> doping</a:t>
            </a:r>
          </a:p>
          <a:p>
            <a:pPr marL="228600" indent="-228600">
              <a:buAutoNum type="arabicPeriod"/>
            </a:pPr>
            <a:r>
              <a:rPr lang="en-US" baseline="0" dirty="0" smtClean="0"/>
              <a:t>After delta doping the handle wafer gets patterned and etched to expose the bond pads. Bond pads are used for </a:t>
            </a:r>
            <a:r>
              <a:rPr lang="en-US" baseline="0" dirty="0" err="1" smtClean="0"/>
              <a:t>wirebonding</a:t>
            </a:r>
            <a:r>
              <a:rPr lang="en-US" baseline="0" dirty="0" smtClean="0"/>
              <a:t> and electronic connection</a:t>
            </a:r>
          </a:p>
          <a:p>
            <a:pPr marL="228600" indent="-228600">
              <a:buAutoNum type="arabicPeriod"/>
            </a:pPr>
            <a:r>
              <a:rPr lang="en-US" baseline="0" dirty="0" smtClean="0"/>
              <a:t>Wafer gets diced. Atomic Layer Deposition (ALD) is used for depositing AR coatings and/or Visible-rejection filters. This will make silicon arrays solar blind!!</a:t>
            </a:r>
            <a:endParaRPr lang="en-US" dirty="0"/>
          </a:p>
        </p:txBody>
      </p:sp>
      <p:sp>
        <p:nvSpPr>
          <p:cNvPr id="4" name="Slide Number Placeholder 3"/>
          <p:cNvSpPr>
            <a:spLocks noGrp="1"/>
          </p:cNvSpPr>
          <p:nvPr>
            <p:ph type="sldNum" sz="quarter" idx="10"/>
          </p:nvPr>
        </p:nvSpPr>
        <p:spPr/>
        <p:txBody>
          <a:bodyPr/>
          <a:lstStyle/>
          <a:p>
            <a:fld id="{A180D9B7-CAE4-EE49-8049-A5D1228AD56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5058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Commercialization of superlattice-doped detectors</a:t>
            </a:r>
          </a:p>
          <a:p>
            <a:pPr lvl="1"/>
            <a:r>
              <a:rPr lang="en-US" sz="1800" dirty="0" smtClean="0">
                <a:solidFill>
                  <a:srgbClr val="000000"/>
                </a:solidFill>
              </a:rPr>
              <a:t>Superlattice doping and ALD coatings, </a:t>
            </a:r>
            <a:r>
              <a:rPr lang="en-US" sz="1800" dirty="0" err="1" smtClean="0">
                <a:solidFill>
                  <a:srgbClr val="000000"/>
                </a:solidFill>
              </a:rPr>
              <a:t>Alacron</a:t>
            </a:r>
            <a:r>
              <a:rPr lang="en-US" sz="1800" dirty="0" smtClean="0">
                <a:solidFill>
                  <a:srgbClr val="000000"/>
                </a:solidFill>
              </a:rPr>
              <a:t> Inc.</a:t>
            </a:r>
          </a:p>
          <a:p>
            <a:pPr lvl="2"/>
            <a:r>
              <a:rPr lang="en-US" sz="1600" dirty="0" smtClean="0">
                <a:solidFill>
                  <a:srgbClr val="000000"/>
                </a:solidFill>
              </a:rPr>
              <a:t>Space Act Agreement for technology transfer of superlattice-doping technology.  </a:t>
            </a:r>
          </a:p>
          <a:p>
            <a:pPr lvl="2"/>
            <a:r>
              <a:rPr lang="en-US" sz="1600" dirty="0" smtClean="0">
                <a:solidFill>
                  <a:srgbClr val="000000"/>
                </a:solidFill>
              </a:rPr>
              <a:t>Exclusively licensed superlattice doping for semiconductor industry applications</a:t>
            </a:r>
          </a:p>
          <a:p>
            <a:pPr lvl="3"/>
            <a:r>
              <a:rPr lang="en-US" sz="1400" dirty="0" smtClean="0">
                <a:solidFill>
                  <a:srgbClr val="000000"/>
                </a:solidFill>
              </a:rPr>
              <a:t>US patents # 8,680,637, # 8,828,852, # 8,395,243, #9,123,622</a:t>
            </a:r>
          </a:p>
          <a:p>
            <a:pPr lvl="2"/>
            <a:r>
              <a:rPr lang="en-US" sz="1600" dirty="0" err="1" smtClean="0">
                <a:solidFill>
                  <a:srgbClr val="000000"/>
                </a:solidFill>
              </a:rPr>
              <a:t>Alacron</a:t>
            </a:r>
            <a:r>
              <a:rPr lang="en-US" sz="1600" dirty="0" smtClean="0">
                <a:solidFill>
                  <a:srgbClr val="000000"/>
                </a:solidFill>
              </a:rPr>
              <a:t> is offering superlattice-doping as a service to detector manufacturers</a:t>
            </a:r>
          </a:p>
          <a:p>
            <a:pPr lvl="1"/>
            <a:r>
              <a:rPr lang="en-US" sz="1800" dirty="0" smtClean="0">
                <a:solidFill>
                  <a:srgbClr val="000000"/>
                </a:solidFill>
              </a:rPr>
              <a:t>Others</a:t>
            </a:r>
          </a:p>
          <a:p>
            <a:pPr lvl="2"/>
            <a:r>
              <a:rPr lang="en-US" sz="1600" dirty="0" smtClean="0">
                <a:solidFill>
                  <a:srgbClr val="000000"/>
                </a:solidFill>
              </a:rPr>
              <a:t>Hybrid advanced detectors, US patent #6,107,619, #6,346,700</a:t>
            </a:r>
          </a:p>
          <a:p>
            <a:pPr lvl="3"/>
            <a:r>
              <a:rPr lang="en-US" sz="1400" dirty="0" smtClean="0">
                <a:solidFill>
                  <a:srgbClr val="000000"/>
                </a:solidFill>
              </a:rPr>
              <a:t>licensed by Sony, Micron, Panasonic, Samsung, Toshiba, Nikon, Cannon, etc.</a:t>
            </a:r>
          </a:p>
          <a:p>
            <a:pPr lvl="2"/>
            <a:r>
              <a:rPr lang="en-US" sz="1600" dirty="0" smtClean="0">
                <a:solidFill>
                  <a:srgbClr val="000000"/>
                </a:solidFill>
              </a:rPr>
              <a:t>Delta and superlattice doping, US patents #6,403,963 , #7,800,040, #8,828,852</a:t>
            </a:r>
          </a:p>
          <a:p>
            <a:pPr lvl="3"/>
            <a:r>
              <a:rPr lang="en-US" sz="1400" dirty="0" smtClean="0">
                <a:solidFill>
                  <a:srgbClr val="000000"/>
                </a:solidFill>
              </a:rPr>
              <a:t>licensed by Sony, Micron, Panasonic, Samsung, Toshiba, Nikon, Cannon, etc.</a:t>
            </a:r>
          </a:p>
          <a:p>
            <a:pPr lvl="2"/>
            <a:r>
              <a:rPr lang="en-US" sz="1600" dirty="0" smtClean="0">
                <a:solidFill>
                  <a:srgbClr val="000000"/>
                </a:solidFill>
              </a:rPr>
              <a:t>ALD AR coatings, US patents #9,123,622, #8,680,637</a:t>
            </a:r>
          </a:p>
          <a:p>
            <a:pPr lvl="2"/>
            <a:r>
              <a:rPr lang="en-US" sz="1600" dirty="0" smtClean="0">
                <a:solidFill>
                  <a:srgbClr val="000000"/>
                </a:solidFill>
              </a:rPr>
              <a:t>Solid-State Curved Focal Plane Array / Back surface contact, US Patents # 7,786,421, #7,800,040 </a:t>
            </a:r>
          </a:p>
          <a:p>
            <a:pPr lvl="3"/>
            <a:r>
              <a:rPr lang="en-US" sz="1400" dirty="0" smtClean="0">
                <a:solidFill>
                  <a:srgbClr val="000000"/>
                </a:solidFill>
              </a:rPr>
              <a:t>licensed by </a:t>
            </a:r>
            <a:r>
              <a:rPr lang="en-US" sz="1400" dirty="0" err="1" smtClean="0">
                <a:solidFill>
                  <a:srgbClr val="000000"/>
                </a:solidFill>
              </a:rPr>
              <a:t>Omnivision</a:t>
            </a:r>
            <a:r>
              <a:rPr lang="en-US" sz="1400" dirty="0" smtClean="0">
                <a:solidFill>
                  <a:srgbClr val="000000"/>
                </a:solidFill>
              </a:rPr>
              <a:t>, Forza, and CMOSIS</a:t>
            </a:r>
          </a:p>
          <a:p>
            <a:endParaRPr lang="en-US" dirty="0"/>
          </a:p>
        </p:txBody>
      </p:sp>
      <p:sp>
        <p:nvSpPr>
          <p:cNvPr id="4" name="Slide Number Placeholder 3"/>
          <p:cNvSpPr>
            <a:spLocks noGrp="1"/>
          </p:cNvSpPr>
          <p:nvPr>
            <p:ph type="sldNum" sz="quarter" idx="10"/>
          </p:nvPr>
        </p:nvSpPr>
        <p:spPr/>
        <p:txBody>
          <a:bodyPr/>
          <a:lstStyle/>
          <a:p>
            <a:fld id="{1B189112-0EA0-AE40-97CB-A1115995E8D7}" type="slidenum">
              <a:rPr lang="en-US" smtClean="0"/>
              <a:t>22</a:t>
            </a:fld>
            <a:endParaRPr lang="en-US" dirty="0"/>
          </a:p>
        </p:txBody>
      </p:sp>
    </p:spTree>
    <p:extLst>
      <p:ext uri="{BB962C8B-B14F-4D97-AF65-F5344CB8AC3E}">
        <p14:creationId xmlns:p14="http://schemas.microsoft.com/office/powerpoint/2010/main" val="89338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solidFill>
                  <a:prstClr val="black"/>
                </a:solidFill>
              </a:rPr>
              <a:t>Sandia </a:t>
            </a:r>
            <a:r>
              <a:rPr lang="en-US" sz="2000" dirty="0" smtClean="0">
                <a:solidFill>
                  <a:prstClr val="black"/>
                </a:solidFill>
                <a:cs typeface="Arial" pitchFamily="34" charset="0"/>
              </a:rPr>
              <a:t>Z-Machine</a:t>
            </a:r>
          </a:p>
          <a:p>
            <a:pPr lvl="1"/>
            <a:r>
              <a:rPr lang="en-US" sz="1600" dirty="0" smtClean="0">
                <a:solidFill>
                  <a:prstClr val="black"/>
                </a:solidFill>
                <a:cs typeface="Arial" pitchFamily="34" charset="0"/>
              </a:rPr>
              <a:t>Used for inertial confinement fusion and weapon physics experiments in support of the Stockpile Stewardship Program</a:t>
            </a:r>
          </a:p>
          <a:p>
            <a:pPr lvl="1"/>
            <a:endParaRPr lang="en-US" sz="500" dirty="0" smtClean="0">
              <a:solidFill>
                <a:prstClr val="black"/>
              </a:solidFill>
              <a:cs typeface="Arial" pitchFamily="34" charset="0"/>
            </a:endParaRPr>
          </a:p>
          <a:p>
            <a:pPr lvl="1"/>
            <a:r>
              <a:rPr lang="en-US" sz="1600" dirty="0" smtClean="0">
                <a:solidFill>
                  <a:prstClr val="black"/>
                </a:solidFill>
                <a:cs typeface="Arial" pitchFamily="34" charset="0"/>
              </a:rPr>
              <a:t>Magnetic fields are used to implode BB sized targets</a:t>
            </a:r>
            <a:r>
              <a:rPr lang="en-US" sz="1600" kern="0" dirty="0" smtClean="0">
                <a:solidFill>
                  <a:prstClr val="black"/>
                </a:solidFill>
                <a:cs typeface="Arial" pitchFamily="34" charset="0"/>
              </a:rPr>
              <a:t> </a:t>
            </a:r>
            <a:r>
              <a:rPr lang="en-US" sz="1400" kern="0" dirty="0" smtClean="0">
                <a:solidFill>
                  <a:prstClr val="black"/>
                </a:solidFill>
                <a:cs typeface="Arial" pitchFamily="34" charset="0"/>
              </a:rPr>
              <a:t>(i</a:t>
            </a:r>
            <a:r>
              <a:rPr lang="en-US" sz="1400" dirty="0" smtClean="0">
                <a:solidFill>
                  <a:prstClr val="black"/>
                </a:solidFill>
                <a:cs typeface="Arial" pitchFamily="34" charset="0"/>
              </a:rPr>
              <a:t>mplosion collisions occur along Z-axis, thus called the “Z-Pinch” )</a:t>
            </a:r>
          </a:p>
          <a:p>
            <a:pPr lvl="2"/>
            <a:endParaRPr lang="en-US" sz="1600" kern="0" dirty="0" smtClean="0">
              <a:solidFill>
                <a:prstClr val="black"/>
              </a:solidFill>
              <a:cs typeface="Arial" pitchFamily="34" charset="0"/>
            </a:endParaRPr>
          </a:p>
          <a:p>
            <a:r>
              <a:rPr lang="en-US" sz="2000" dirty="0" smtClean="0">
                <a:solidFill>
                  <a:prstClr val="black"/>
                </a:solidFill>
                <a:cs typeface="Arial" pitchFamily="34" charset="0"/>
              </a:rPr>
              <a:t>Z-Pinch Imaging</a:t>
            </a:r>
            <a:endParaRPr lang="en-US" sz="2000" kern="0" dirty="0" smtClean="0">
              <a:solidFill>
                <a:prstClr val="black"/>
              </a:solidFill>
              <a:cs typeface="Arial" pitchFamily="34" charset="0"/>
            </a:endParaRPr>
          </a:p>
          <a:p>
            <a:pPr lvl="1"/>
            <a:r>
              <a:rPr lang="en-US" sz="1600" dirty="0" smtClean="0">
                <a:solidFill>
                  <a:prstClr val="black"/>
                </a:solidFill>
                <a:cs typeface="Arial" pitchFamily="34" charset="0"/>
              </a:rPr>
              <a:t>Z-</a:t>
            </a:r>
            <a:r>
              <a:rPr lang="en-US" sz="1600" dirty="0" err="1" smtClean="0">
                <a:solidFill>
                  <a:prstClr val="black"/>
                </a:solidFill>
                <a:cs typeface="Arial" pitchFamily="34" charset="0"/>
              </a:rPr>
              <a:t>Beamlet</a:t>
            </a:r>
            <a:r>
              <a:rPr lang="en-US" sz="1600" dirty="0" smtClean="0">
                <a:solidFill>
                  <a:prstClr val="black"/>
                </a:solidFill>
                <a:cs typeface="Arial" pitchFamily="34" charset="0"/>
              </a:rPr>
              <a:t> (ZBL) is a laser used to generate 6KeV X-rays that act as a “flash bulb” in order to image the Z-Pinch</a:t>
            </a:r>
          </a:p>
          <a:p>
            <a:pPr lvl="1"/>
            <a:endParaRPr lang="en-US" sz="500" dirty="0" smtClean="0">
              <a:solidFill>
                <a:prstClr val="black"/>
              </a:solidFill>
              <a:cs typeface="Arial" pitchFamily="34" charset="0"/>
            </a:endParaRPr>
          </a:p>
          <a:p>
            <a:pPr lvl="1"/>
            <a:r>
              <a:rPr lang="en-US" sz="1600" dirty="0" smtClean="0">
                <a:solidFill>
                  <a:prstClr val="black"/>
                </a:solidFill>
                <a:cs typeface="Arial" pitchFamily="34" charset="0"/>
              </a:rPr>
              <a:t>Dual crystal imager system splits the X-Rays spatially and temporally thus allowing for two images to be captured</a:t>
            </a:r>
          </a:p>
          <a:p>
            <a:endParaRPr lang="en-US" dirty="0"/>
          </a:p>
        </p:txBody>
      </p:sp>
      <p:sp>
        <p:nvSpPr>
          <p:cNvPr id="4" name="Slide Number Placeholder 3"/>
          <p:cNvSpPr>
            <a:spLocks noGrp="1"/>
          </p:cNvSpPr>
          <p:nvPr>
            <p:ph type="sldNum" sz="quarter" idx="10"/>
          </p:nvPr>
        </p:nvSpPr>
        <p:spPr/>
        <p:txBody>
          <a:bodyPr/>
          <a:lstStyle/>
          <a:p>
            <a:fld id="{3538B397-191F-4F9A-BE0A-A056213B084C}"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84136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Roughly</a:t>
            </a:r>
            <a:r>
              <a:rPr lang="en-US" baseline="0" dirty="0" smtClean="0"/>
              <a:t> </a:t>
            </a:r>
            <a:r>
              <a:rPr lang="en-US" dirty="0" smtClean="0"/>
              <a:t>equivalent</a:t>
            </a:r>
            <a:r>
              <a:rPr lang="en-US" baseline="0" dirty="0" smtClean="0"/>
              <a:t> to 0.5 </a:t>
            </a:r>
            <a:r>
              <a:rPr lang="mr-IN" baseline="0" dirty="0" smtClean="0"/>
              <a:t>–</a:t>
            </a:r>
            <a:r>
              <a:rPr lang="en-US" baseline="0" dirty="0" smtClean="0"/>
              <a:t> 5x10^6 photons hitting a 15µm pixel</a:t>
            </a:r>
            <a:endParaRPr lang="en-US" dirty="0"/>
          </a:p>
        </p:txBody>
      </p:sp>
      <p:sp>
        <p:nvSpPr>
          <p:cNvPr id="4" name="Slide Number Placeholder 3"/>
          <p:cNvSpPr>
            <a:spLocks noGrp="1"/>
          </p:cNvSpPr>
          <p:nvPr>
            <p:ph type="sldNum" sz="quarter" idx="10"/>
          </p:nvPr>
        </p:nvSpPr>
        <p:spPr/>
        <p:txBody>
          <a:bodyPr/>
          <a:lstStyle/>
          <a:p>
            <a:fld id="{1B189112-0EA0-AE40-97CB-A1115995E8D7}" type="slidenum">
              <a:rPr lang="en-US" smtClean="0"/>
              <a:t>6</a:t>
            </a:fld>
            <a:endParaRPr lang="en-US" dirty="0"/>
          </a:p>
        </p:txBody>
      </p:sp>
    </p:spTree>
    <p:extLst>
      <p:ext uri="{BB962C8B-B14F-4D97-AF65-F5344CB8AC3E}">
        <p14:creationId xmlns:p14="http://schemas.microsoft.com/office/powerpoint/2010/main" val="174928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Blouke</a:t>
            </a:r>
            <a:r>
              <a:rPr lang="en-US" dirty="0" smtClean="0"/>
              <a:t> model 1991:  Formal model, depends on surface recombination velocity and near surface electric field.  </a:t>
            </a:r>
            <a:r>
              <a:rPr lang="en-US" dirty="0" err="1" smtClean="0"/>
              <a:t>Blouke</a:t>
            </a:r>
            <a:r>
              <a:rPr lang="en-US" dirty="0" smtClean="0"/>
              <a:t> assumes a Gaussian dopant density.</a:t>
            </a:r>
          </a:p>
          <a:p>
            <a:pPr lvl="1"/>
            <a:r>
              <a:rPr lang="en-US" dirty="0" smtClean="0"/>
              <a:t>Surface may be either accumulated or depleted, modeled by </a:t>
            </a:r>
            <a:r>
              <a:rPr lang="en-US" dirty="0" err="1" smtClean="0"/>
              <a:t>Blouke</a:t>
            </a:r>
            <a:r>
              <a:rPr lang="en-US" dirty="0" smtClean="0"/>
              <a:t> as positive or negative surface electric field. </a:t>
            </a:r>
          </a:p>
          <a:p>
            <a:pPr lvl="1"/>
            <a:r>
              <a:rPr lang="en-US" dirty="0" smtClean="0"/>
              <a:t>Model calculates excess carrier concentration, and uses continuity equation to calculate currents, with the surface recombination velocity as a boundary condition for x=0. </a:t>
            </a:r>
          </a:p>
          <a:p>
            <a:pPr lvl="1"/>
            <a:r>
              <a:rPr lang="en-US" dirty="0" smtClean="0"/>
              <a:t>Surface recombination is one loss mechanism, as a non-zero surface recombination velocity reduces the excess carrier concentration (thereby reducing the signal).</a:t>
            </a:r>
          </a:p>
          <a:p>
            <a:pPr lvl="1"/>
            <a:r>
              <a:rPr lang="en-US" dirty="0" smtClean="0"/>
              <a:t>Bulk recombination is the second important loss mechanism, modeled in terms of a recombination rate that depends on the minority carrier lifetime.  Rn(x) = delta n(x)/tau  </a:t>
            </a:r>
          </a:p>
          <a:p>
            <a:r>
              <a:rPr lang="en-US" dirty="0" smtClean="0"/>
              <a:t>Stern et al. 1994:  The formal model is solved numerically, and the results of this model are compared to a “</a:t>
            </a:r>
            <a:r>
              <a:rPr lang="en-US" dirty="0" err="1" smtClean="0"/>
              <a:t>semiempirical</a:t>
            </a:r>
            <a:r>
              <a:rPr lang="en-US" dirty="0" smtClean="0"/>
              <a:t>” model that assumes a linear relationship between CCE and depth, up to some layer thickness t.</a:t>
            </a:r>
          </a:p>
          <a:p>
            <a:r>
              <a:rPr lang="en-US" dirty="0" err="1" smtClean="0"/>
              <a:t>Jerram</a:t>
            </a:r>
            <a:r>
              <a:rPr lang="en-US" dirty="0" smtClean="0"/>
              <a:t> et al. 2010:  Uses “</a:t>
            </a:r>
            <a:r>
              <a:rPr lang="en-US" dirty="0" err="1" smtClean="0"/>
              <a:t>semiempirical</a:t>
            </a:r>
            <a:r>
              <a:rPr lang="en-US" dirty="0" smtClean="0"/>
              <a:t>” model from Stern 1994 (with slight variation in the equation, possibly to correct an error in the Stern equation).</a:t>
            </a:r>
          </a:p>
          <a:p>
            <a:r>
              <a:rPr lang="en-US" dirty="0" smtClean="0"/>
              <a:t>There are only two parameters in the </a:t>
            </a:r>
            <a:r>
              <a:rPr lang="en-US" dirty="0" err="1" smtClean="0"/>
              <a:t>semiempirical</a:t>
            </a:r>
            <a:r>
              <a:rPr lang="en-US" dirty="0" smtClean="0"/>
              <a:t> model, which are the thickness of the doped layer and a parameter “P</a:t>
            </a:r>
            <a:r>
              <a:rPr lang="en-US" baseline="-25000" dirty="0" smtClean="0"/>
              <a:t>0</a:t>
            </a:r>
            <a:r>
              <a:rPr lang="en-US" dirty="0" smtClean="0"/>
              <a:t>”.  The latter corresponds to the probability that an electron generated at the surface will be collected. Because charge generated near the surface interacts with both the surface and the bulk, P</a:t>
            </a:r>
            <a:r>
              <a:rPr lang="en-US" baseline="-25000" dirty="0" smtClean="0"/>
              <a:t>0</a:t>
            </a:r>
            <a:r>
              <a:rPr lang="en-US" dirty="0" smtClean="0"/>
              <a:t> is affected by both surface and Auger recombination. </a:t>
            </a:r>
          </a:p>
          <a:p>
            <a:r>
              <a:rPr lang="en-US" dirty="0" smtClean="0"/>
              <a:t> A comparison of ion implantation alone with ion implantation + SL doping gives some insight into the relative importance of surface and bulk recombination.  From the data, it appears that the two are roughly comparable.</a:t>
            </a:r>
            <a:endParaRPr lang="en-US" dirty="0"/>
          </a:p>
        </p:txBody>
      </p:sp>
      <p:sp>
        <p:nvSpPr>
          <p:cNvPr id="4" name="Slide Number Placeholder 3"/>
          <p:cNvSpPr>
            <a:spLocks noGrp="1"/>
          </p:cNvSpPr>
          <p:nvPr>
            <p:ph type="sldNum" sz="quarter" idx="10"/>
          </p:nvPr>
        </p:nvSpPr>
        <p:spPr/>
        <p:txBody>
          <a:bodyPr/>
          <a:lstStyle/>
          <a:p>
            <a:fld id="{1B189112-0EA0-AE40-97CB-A1115995E8D7}" type="slidenum">
              <a:rPr lang="en-US" smtClean="0"/>
              <a:t>8</a:t>
            </a:fld>
            <a:endParaRPr lang="en-US" dirty="0"/>
          </a:p>
        </p:txBody>
      </p:sp>
    </p:spTree>
    <p:extLst>
      <p:ext uri="{BB962C8B-B14F-4D97-AF65-F5344CB8AC3E}">
        <p14:creationId xmlns:p14="http://schemas.microsoft.com/office/powerpoint/2010/main" val="78728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a:t>
            </a:r>
            <a:r>
              <a:rPr lang="en-US" baseline="0" dirty="0" smtClean="0"/>
              <a:t> limitations</a:t>
            </a:r>
          </a:p>
          <a:p>
            <a:r>
              <a:rPr lang="en-US" baseline="0" dirty="0" smtClean="0"/>
              <a:t>Degradation of surfaces – high energy photons and particles can kill detectors</a:t>
            </a:r>
            <a:endParaRPr lang="en-US" dirty="0"/>
          </a:p>
        </p:txBody>
      </p:sp>
      <p:sp>
        <p:nvSpPr>
          <p:cNvPr id="4" name="Slide Number Placeholder 3"/>
          <p:cNvSpPr>
            <a:spLocks noGrp="1"/>
          </p:cNvSpPr>
          <p:nvPr>
            <p:ph type="sldNum" sz="quarter" idx="10"/>
          </p:nvPr>
        </p:nvSpPr>
        <p:spPr/>
        <p:txBody>
          <a:bodyPr/>
          <a:lstStyle/>
          <a:p>
            <a:fld id="{14477A4F-C933-4EC5-8456-950F570E15B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675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 surface “dead layer” for 3D doping vs. 2D doping as a function of interface trap density.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Times New Roman" pitchFamily="1" charset="0"/>
              </a:rPr>
              <a:t>Hoenk </a:t>
            </a:r>
            <a:r>
              <a:rPr lang="en-US" sz="1200" i="1" dirty="0" smtClean="0">
                <a:solidFill>
                  <a:srgbClr val="000000"/>
                </a:solidFill>
                <a:latin typeface="Times New Roman" pitchFamily="1" charset="0"/>
              </a:rPr>
              <a:t>et al.</a:t>
            </a:r>
            <a:r>
              <a:rPr lang="en-US" sz="1200" dirty="0" smtClean="0">
                <a:solidFill>
                  <a:srgbClr val="000000"/>
                </a:solidFill>
                <a:latin typeface="Times New Roman" pitchFamily="1" charset="0"/>
              </a:rPr>
              <a:t>, </a:t>
            </a:r>
            <a:r>
              <a:rPr lang="en-US" sz="1200" i="1" dirty="0" smtClean="0">
                <a:solidFill>
                  <a:srgbClr val="000000"/>
                </a:solidFill>
                <a:latin typeface="Times New Roman" pitchFamily="1" charset="0"/>
              </a:rPr>
              <a:t>Proc. SPIE</a:t>
            </a:r>
            <a:r>
              <a:rPr lang="en-US" sz="1200" dirty="0" smtClean="0">
                <a:solidFill>
                  <a:srgbClr val="000000"/>
                </a:solidFill>
                <a:latin typeface="Times New Roman" pitchFamily="1" charset="0"/>
              </a:rPr>
              <a:t>. 9154, High Energy, Optical and Infrared Detectors for Astronomy VI, Montreal 2014</a:t>
            </a:r>
          </a:p>
          <a:p>
            <a:endParaRPr lang="en-US" dirty="0"/>
          </a:p>
        </p:txBody>
      </p:sp>
      <p:sp>
        <p:nvSpPr>
          <p:cNvPr id="4" name="Slide Number Placeholder 3"/>
          <p:cNvSpPr>
            <a:spLocks noGrp="1"/>
          </p:cNvSpPr>
          <p:nvPr>
            <p:ph type="sldNum" sz="quarter" idx="10"/>
          </p:nvPr>
        </p:nvSpPr>
        <p:spPr/>
        <p:txBody>
          <a:bodyPr/>
          <a:lstStyle/>
          <a:p>
            <a:fld id="{14477A4F-C933-4EC5-8456-950F570E15BD}"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146785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smtClean="0"/>
              <a:t>Ion implanted surface </a:t>
            </a:r>
          </a:p>
          <a:p>
            <a:pPr lvl="1"/>
            <a:r>
              <a:rPr lang="en-US" kern="0" dirty="0" smtClean="0">
                <a:solidFill>
                  <a:schemeClr val="tx1"/>
                </a:solidFill>
              </a:rPr>
              <a:t>Low concentration of holes in surface depletion layer suppresses recombination</a:t>
            </a:r>
          </a:p>
          <a:p>
            <a:pPr lvl="1"/>
            <a:r>
              <a:rPr lang="en-US" kern="0" dirty="0" smtClean="0">
                <a:solidFill>
                  <a:schemeClr val="tx1"/>
                </a:solidFill>
              </a:rPr>
              <a:t>Variable surface charge leads to low QE, hysteresis, and persistence</a:t>
            </a:r>
          </a:p>
          <a:p>
            <a:pPr lvl="1"/>
            <a:endParaRPr lang="en-US" kern="0" dirty="0" smtClean="0">
              <a:solidFill>
                <a:schemeClr val="tx1"/>
              </a:solidFill>
            </a:endParaRPr>
          </a:p>
          <a:p>
            <a:r>
              <a:rPr lang="en-US" kern="0" dirty="0" smtClean="0"/>
              <a:t>Superlattice-doped surface</a:t>
            </a:r>
          </a:p>
          <a:p>
            <a:pPr lvl="1"/>
            <a:r>
              <a:rPr lang="en-US" kern="0" dirty="0" smtClean="0">
                <a:solidFill>
                  <a:schemeClr val="tx1"/>
                </a:solidFill>
              </a:rPr>
              <a:t>Extremely high concentration of holes bound to the superlattice-doped layer</a:t>
            </a:r>
          </a:p>
          <a:p>
            <a:pPr lvl="1"/>
            <a:r>
              <a:rPr lang="en-US" kern="0" dirty="0" smtClean="0">
                <a:solidFill>
                  <a:schemeClr val="tx1"/>
                </a:solidFill>
              </a:rPr>
              <a:t>Surface trap states are depopulated on very short timescales </a:t>
            </a:r>
          </a:p>
          <a:p>
            <a:pPr lvl="1"/>
            <a:r>
              <a:rPr lang="en-US" kern="0" dirty="0" smtClean="0">
                <a:solidFill>
                  <a:schemeClr val="tx1"/>
                </a:solidFill>
              </a:rPr>
              <a:t>Surface dark current is suppressed</a:t>
            </a:r>
          </a:p>
          <a:p>
            <a:pPr lvl="1"/>
            <a:r>
              <a:rPr lang="en-US" kern="0" dirty="0" smtClean="0">
                <a:solidFill>
                  <a:schemeClr val="tx1"/>
                </a:solidFill>
              </a:rPr>
              <a:t>Persistence is suppressed</a:t>
            </a:r>
          </a:p>
          <a:p>
            <a:endParaRPr lang="en-US" dirty="0"/>
          </a:p>
        </p:txBody>
      </p:sp>
      <p:sp>
        <p:nvSpPr>
          <p:cNvPr id="4" name="Slide Number Placeholder 3"/>
          <p:cNvSpPr>
            <a:spLocks noGrp="1"/>
          </p:cNvSpPr>
          <p:nvPr>
            <p:ph type="sldNum" sz="quarter" idx="10"/>
          </p:nvPr>
        </p:nvSpPr>
        <p:spPr/>
        <p:txBody>
          <a:bodyPr/>
          <a:lstStyle/>
          <a:p>
            <a:fld id="{1B189112-0EA0-AE40-97CB-A1115995E8D7}" type="slidenum">
              <a:rPr lang="en-US" smtClean="0"/>
              <a:t>16</a:t>
            </a:fld>
            <a:endParaRPr lang="en-US" dirty="0"/>
          </a:p>
        </p:txBody>
      </p:sp>
    </p:spTree>
    <p:extLst>
      <p:ext uri="{BB962C8B-B14F-4D97-AF65-F5344CB8AC3E}">
        <p14:creationId xmlns:p14="http://schemas.microsoft.com/office/powerpoint/2010/main" val="116709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ct val="0"/>
              </a:spcAft>
            </a:pPr>
            <a:endParaRPr lang="en-US" sz="1200" dirty="0" smtClean="0">
              <a:solidFill>
                <a:srgbClr val="000000"/>
              </a:solidFill>
              <a:latin typeface="Times New Roman" pitchFamily="1" charset="0"/>
            </a:endParaRPr>
          </a:p>
          <a:p>
            <a:pPr fontAlgn="base">
              <a:spcBef>
                <a:spcPct val="0"/>
              </a:spcBef>
              <a:spcAft>
                <a:spcPct val="0"/>
              </a:spcAft>
            </a:pPr>
            <a:endParaRPr lang="en-US" sz="1200" dirty="0" smtClean="0">
              <a:solidFill>
                <a:srgbClr val="000000"/>
              </a:solidFill>
              <a:latin typeface="Times New Roman" pitchFamily="1" charset="0"/>
            </a:endParaRPr>
          </a:p>
          <a:p>
            <a:pPr fontAlgn="base">
              <a:spcBef>
                <a:spcPct val="0"/>
              </a:spcBef>
              <a:spcAft>
                <a:spcPct val="0"/>
              </a:spcAft>
            </a:pPr>
            <a:r>
              <a:rPr lang="en-US" sz="1200" dirty="0" smtClean="0">
                <a:solidFill>
                  <a:srgbClr val="000000"/>
                </a:solidFill>
                <a:latin typeface="Times New Roman" pitchFamily="1" charset="0"/>
              </a:rPr>
              <a:t>Superlattice doped avalanche photodiodes with integrated metal-dielectric filters. </a:t>
            </a:r>
          </a:p>
          <a:p>
            <a:pPr fontAlgn="base">
              <a:spcBef>
                <a:spcPct val="0"/>
              </a:spcBef>
              <a:spcAft>
                <a:spcPct val="0"/>
              </a:spcAft>
            </a:pPr>
            <a:r>
              <a:rPr lang="en-US" sz="1200" dirty="0" smtClean="0">
                <a:solidFill>
                  <a:srgbClr val="000000"/>
                </a:solidFill>
                <a:latin typeface="Times"/>
              </a:rPr>
              <a:t>Source: Hoenk </a:t>
            </a:r>
            <a:r>
              <a:rPr lang="en-US" sz="1200" i="1" dirty="0" smtClean="0">
                <a:solidFill>
                  <a:srgbClr val="000000"/>
                </a:solidFill>
                <a:latin typeface="Times"/>
              </a:rPr>
              <a:t>et al.</a:t>
            </a:r>
            <a:r>
              <a:rPr lang="en-US" sz="1200" dirty="0" smtClean="0">
                <a:solidFill>
                  <a:srgbClr val="000000"/>
                </a:solidFill>
                <a:latin typeface="Times"/>
              </a:rPr>
              <a:t>, “Solar-blind, superlattice-doped avalanche photodiodes,” SPIE Astronomical Telescopes and Instrumentation, Edinburgh, Scotland, 2016</a:t>
            </a:r>
          </a:p>
        </p:txBody>
      </p:sp>
      <p:sp>
        <p:nvSpPr>
          <p:cNvPr id="4" name="Slide Number Placeholder 3"/>
          <p:cNvSpPr>
            <a:spLocks noGrp="1"/>
          </p:cNvSpPr>
          <p:nvPr>
            <p:ph type="sldNum" sz="quarter" idx="10"/>
          </p:nvPr>
        </p:nvSpPr>
        <p:spPr/>
        <p:txBody>
          <a:bodyPr/>
          <a:lstStyle/>
          <a:p>
            <a:fld id="{1B189112-0EA0-AE40-97CB-A1115995E8D7}" type="slidenum">
              <a:rPr lang="en-US" smtClean="0"/>
              <a:t>18</a:t>
            </a:fld>
            <a:endParaRPr lang="en-US" dirty="0"/>
          </a:p>
        </p:txBody>
      </p:sp>
    </p:spTree>
    <p:extLst>
      <p:ext uri="{BB962C8B-B14F-4D97-AF65-F5344CB8AC3E}">
        <p14:creationId xmlns:p14="http://schemas.microsoft.com/office/powerpoint/2010/main" val="183933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411CE-3260-4A6F-ACD5-635CE21C068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1739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gif"/><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tiff"/><Relationship Id="rId3"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gif"/><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tiff"/><Relationship Id="rId3"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tiff"/><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5.jpeg"/><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1.png"/><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3.png"/><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gif"/><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tiff"/><Relationship Id="rId3"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100" name="Rectangle 4"/>
          <p:cNvSpPr>
            <a:spLocks noGrp="1" noChangeArrowheads="1"/>
          </p:cNvSpPr>
          <p:nvPr>
            <p:ph type="dt" sz="half" idx="2"/>
          </p:nvPr>
        </p:nvSpPr>
        <p:spPr/>
        <p:txBody>
          <a:bodyPr/>
          <a:lstStyle>
            <a:lvl1pPr>
              <a:defRPr/>
            </a:lvl1pPr>
          </a:lstStyle>
          <a:p>
            <a:r>
              <a:rPr lang="en-US" dirty="0">
                <a:solidFill>
                  <a:srgbClr val="000000"/>
                </a:solidFill>
              </a:rPr>
              <a:t>Presentation date</a:t>
            </a:r>
          </a:p>
        </p:txBody>
      </p:sp>
      <p:sp>
        <p:nvSpPr>
          <p:cNvPr id="4101" name="Rectangle 5"/>
          <p:cNvSpPr>
            <a:spLocks noGrp="1" noChangeArrowheads="1"/>
          </p:cNvSpPr>
          <p:nvPr>
            <p:ph type="ftr" sz="quarter" idx="3"/>
          </p:nvPr>
        </p:nvSpPr>
        <p:spPr/>
        <p:txBody>
          <a:bodyPr/>
          <a:lstStyle>
            <a:lvl1pPr>
              <a:defRPr/>
            </a:lvl1pPr>
          </a:lstStyle>
          <a:p>
            <a:r>
              <a:rPr lang="en-US" dirty="0">
                <a:solidFill>
                  <a:srgbClr val="000000"/>
                </a:solidFill>
              </a:rPr>
              <a:t>Presentation title</a:t>
            </a:r>
          </a:p>
        </p:txBody>
      </p:sp>
      <p:sp>
        <p:nvSpPr>
          <p:cNvPr id="4102" name="Rectangle 6"/>
          <p:cNvSpPr>
            <a:spLocks noGrp="1" noChangeArrowheads="1"/>
          </p:cNvSpPr>
          <p:nvPr>
            <p:ph type="sldNum" sz="quarter" idx="4"/>
          </p:nvPr>
        </p:nvSpPr>
        <p:spPr/>
        <p:txBody>
          <a:bodyPr/>
          <a:lstStyle>
            <a:lvl1pPr>
              <a:defRPr/>
            </a:lvl1pPr>
          </a:lstStyle>
          <a:p>
            <a:fld id="{60E3C202-3BD9-4819-8BC3-DD47C7BB5B5B}" type="slidenum">
              <a:rPr lang="en-US">
                <a:solidFill>
                  <a:srgbClr val="000000"/>
                </a:solidFill>
              </a:rPr>
              <a:pPr/>
              <a:t>‹#›</a:t>
            </a:fld>
            <a:endParaRPr lang="en-US" dirty="0">
              <a:solidFill>
                <a:srgbClr val="000000"/>
              </a:solidFill>
            </a:endParaRP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417" y="317977"/>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1524000" y="228600"/>
            <a:ext cx="1491114"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56FBA0D5-1BB2-434D-A0C9-5595CDC3FDE3}"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pic>
        <p:nvPicPr>
          <p:cNvPr id="11" name="Picture 10"/>
          <p:cNvPicPr/>
          <p:nvPr userDrawn="1"/>
        </p:nvPicPr>
        <p:blipFill>
          <a:blip r:embed="rId4" cstate="print">
            <a:extLst>
              <a:ext uri="{28A0092B-C50C-407E-A947-70E740481C1C}">
                <a14:useLocalDpi xmlns:a14="http://schemas.microsoft.com/office/drawing/2010/main" val="0"/>
              </a:ext>
            </a:extLst>
          </a:blip>
          <a:stretch>
            <a:fillRect/>
          </a:stretch>
        </p:blipFill>
        <p:spPr>
          <a:xfrm>
            <a:off x="10617200" y="130353"/>
            <a:ext cx="1219200" cy="566420"/>
          </a:xfrm>
          <a:prstGeom prst="rect">
            <a:avLst/>
          </a:prstGeom>
          <a:noFill/>
          <a:ln>
            <a:noFill/>
          </a:ln>
          <a:extLst>
            <a:ext uri="{FAA26D3D-D897-4be2-8F04-BA451C77F1D7}">
              <ma14:placeholderFlag xmlns:ma14="http://schemas.microsoft.com/office/mac/drawingml/2011/main"/>
            </a:ext>
          </a:extLst>
        </p:spPr>
      </p:pic>
      <p:pic>
        <p:nvPicPr>
          <p:cNvPr id="12" name="Picture 11" descr="IEEE Photonics Society"/>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64854" y="205819"/>
            <a:ext cx="2262293" cy="479425"/>
          </a:xfrm>
          <a:prstGeom prst="rect">
            <a:avLst/>
          </a:prstGeom>
          <a:noFill/>
          <a:extLst/>
        </p:spPr>
      </p:pic>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a:t>
            </a:r>
            <a:r>
              <a:rPr lang="en-US" dirty="0" smtClean="0">
                <a:solidFill>
                  <a:srgbClr val="000000"/>
                </a:solidFill>
              </a:rPr>
              <a:t>10</a:t>
            </a:r>
            <a:r>
              <a:rPr lang="mr-IN" dirty="0" smtClean="0">
                <a:solidFill>
                  <a:srgbClr val="000000"/>
                </a:solidFill>
              </a:rPr>
              <a:t>/17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pic>
        <p:nvPicPr>
          <p:cNvPr id="8"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5/10/17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pic>
        <p:nvPicPr>
          <p:cNvPr id="10"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9153"/>
            <a:ext cx="12192000" cy="728485"/>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630872" y="1600201"/>
            <a:ext cx="1095152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
        <p:nvSpPr>
          <p:cNvPr id="7"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5/10/17</a:t>
            </a:r>
            <a:endParaRPr lang="en-US" dirty="0">
              <a:solidFill>
                <a:srgbClr val="000000"/>
              </a:solidFill>
            </a:endParaRPr>
          </a:p>
        </p:txBody>
      </p:sp>
      <p:sp>
        <p:nvSpPr>
          <p:cNvPr id="8"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9"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3415" cy="6858000"/>
          </a:xfrm>
          <a:prstGeom prst="rect">
            <a:avLst/>
          </a:prstGeom>
        </p:spPr>
      </p:pic>
      <p:pic>
        <p:nvPicPr>
          <p:cNvPr id="7"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FFFFFF"/>
                </a:solidFill>
              </a:rPr>
              <a:t>National Aeronautics and </a:t>
            </a:r>
            <a:br>
              <a:rPr lang="en-US" sz="700" dirty="0">
                <a:solidFill>
                  <a:srgbClr val="FFFFFF"/>
                </a:solidFill>
              </a:rPr>
            </a:br>
            <a:r>
              <a:rPr lang="en-US" sz="700" dirty="0">
                <a:solidFill>
                  <a:srgbClr val="FFFFFF"/>
                </a:solidFill>
              </a:rPr>
              <a:t>Space Administration</a:t>
            </a:r>
          </a:p>
          <a:p>
            <a:pPr fontAlgn="base">
              <a:spcBef>
                <a:spcPct val="0"/>
              </a:spcBef>
              <a:spcAft>
                <a:spcPct val="0"/>
              </a:spcAft>
            </a:pPr>
            <a:endParaRPr lang="en-US" sz="700" dirty="0">
              <a:solidFill>
                <a:srgbClr val="FFFFFF"/>
              </a:solidFill>
            </a:endParaRPr>
          </a:p>
          <a:p>
            <a:pPr fontAlgn="base">
              <a:spcBef>
                <a:spcPct val="0"/>
              </a:spcBef>
              <a:spcAft>
                <a:spcPct val="0"/>
              </a:spcAft>
            </a:pPr>
            <a:r>
              <a:rPr lang="en-US" sz="700" b="1" dirty="0">
                <a:solidFill>
                  <a:srgbClr val="FFFFFF"/>
                </a:solidFill>
              </a:rPr>
              <a:t>Jet Propulsion Laboratory</a:t>
            </a:r>
          </a:p>
          <a:p>
            <a:pPr fontAlgn="base">
              <a:spcBef>
                <a:spcPct val="0"/>
              </a:spcBef>
              <a:spcAft>
                <a:spcPct val="0"/>
              </a:spcAft>
            </a:pPr>
            <a:r>
              <a:rPr lang="en-US" sz="700" dirty="0">
                <a:solidFill>
                  <a:srgbClr val="FFFFFF"/>
                </a:solidFill>
              </a:rPr>
              <a:t>California Institute of Technology</a:t>
            </a:r>
          </a:p>
          <a:p>
            <a:pPr fontAlgn="base">
              <a:spcBef>
                <a:spcPct val="0"/>
              </a:spcBef>
              <a:spcAft>
                <a:spcPct val="0"/>
              </a:spcAft>
            </a:pPr>
            <a:r>
              <a:rPr lang="en-US" sz="700" dirty="0">
                <a:solidFill>
                  <a:srgbClr val="FFFFFF"/>
                </a:solidFill>
              </a:rPr>
              <a:t>Pasadena, California</a:t>
            </a:r>
          </a:p>
        </p:txBody>
      </p:sp>
    </p:spTree>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r="2076" b="107"/>
          <a:stretch/>
        </p:blipFill>
        <p:spPr>
          <a:xfrm>
            <a:off x="1" y="0"/>
            <a:ext cx="12221377" cy="6502400"/>
          </a:xfrm>
          <a:prstGeom prst="rect">
            <a:avLst/>
          </a:prstGeom>
          <a:effectLst/>
        </p:spPr>
      </p:pic>
      <p:pic>
        <p:nvPicPr>
          <p:cNvPr id="10" name="Picture 2" descr="ttps://upload.wikimedia.org/wikipedia/commons/thumb/3/32/Sandia_National_Laboratories_logo.svg/640px-Sa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55200" y="75286"/>
            <a:ext cx="2249088" cy="674726"/>
          </a:xfrm>
          <a:prstGeom prst="rect">
            <a:avLst/>
          </a:prstGeom>
          <a:solidFill>
            <a:schemeClr val="bg1"/>
          </a:solidFill>
          <a:extLst/>
        </p:spPr>
      </p:pic>
    </p:spTree>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pic>
        <p:nvPicPr>
          <p:cNvPr id="11" name="Picture 10"/>
          <p:cNvPicPr/>
          <p:nvPr userDrawn="1"/>
        </p:nvPicPr>
        <p:blipFill>
          <a:blip r:embed="rId4" cstate="print">
            <a:extLst>
              <a:ext uri="{28A0092B-C50C-407E-A947-70E740481C1C}">
                <a14:useLocalDpi xmlns:a14="http://schemas.microsoft.com/office/drawing/2010/main" val="0"/>
              </a:ext>
            </a:extLst>
          </a:blip>
          <a:stretch>
            <a:fillRect/>
          </a:stretch>
        </p:blipFill>
        <p:spPr>
          <a:xfrm>
            <a:off x="10617200" y="130353"/>
            <a:ext cx="1219200" cy="566420"/>
          </a:xfrm>
          <a:prstGeom prst="rect">
            <a:avLst/>
          </a:prstGeom>
          <a:noFill/>
          <a:ln>
            <a:noFill/>
          </a:ln>
          <a:extLst>
            <a:ext uri="{FAA26D3D-D897-4be2-8F04-BA451C77F1D7}">
              <ma14:placeholderFlag xmlns:ma14="http://schemas.microsoft.com/office/mac/drawingml/2011/main"/>
            </a:ext>
          </a:extLst>
        </p:spPr>
      </p:pic>
      <p:pic>
        <p:nvPicPr>
          <p:cNvPr id="12" name="Picture 11" descr="IEEE Photonics Society"/>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64854" y="205819"/>
            <a:ext cx="2262293" cy="479425"/>
          </a:xfrm>
          <a:prstGeom prst="rect">
            <a:avLst/>
          </a:prstGeom>
          <a:noFill/>
          <a:extLst/>
        </p:spPr>
      </p:pic>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a:t>
            </a:r>
            <a:r>
              <a:rPr lang="en-US" dirty="0" smtClean="0">
                <a:solidFill>
                  <a:srgbClr val="000000"/>
                </a:solidFill>
              </a:rPr>
              <a:t>10</a:t>
            </a:r>
            <a:r>
              <a:rPr lang="mr-IN" dirty="0" smtClean="0">
                <a:solidFill>
                  <a:srgbClr val="000000"/>
                </a:solidFill>
              </a:rPr>
              <a:t>/17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pic>
        <p:nvPicPr>
          <p:cNvPr id="8"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5/10/17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pic>
        <p:nvPicPr>
          <p:cNvPr id="10"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AE8BD295-696C-4552-BEB3-9F8453FDA18B}"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9153"/>
            <a:ext cx="12192000" cy="728485"/>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630872" y="1600201"/>
            <a:ext cx="1095152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
        <p:nvSpPr>
          <p:cNvPr id="7"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5/10/17</a:t>
            </a:r>
            <a:endParaRPr lang="en-US" dirty="0">
              <a:solidFill>
                <a:srgbClr val="000000"/>
              </a:solidFill>
            </a:endParaRPr>
          </a:p>
        </p:txBody>
      </p:sp>
      <p:sp>
        <p:nvSpPr>
          <p:cNvPr id="8"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9"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3415" cy="6858000"/>
          </a:xfrm>
          <a:prstGeom prst="rect">
            <a:avLst/>
          </a:prstGeom>
        </p:spPr>
      </p:pic>
      <p:pic>
        <p:nvPicPr>
          <p:cNvPr id="7"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FFFFFF"/>
                </a:solidFill>
              </a:rPr>
              <a:t>National Aeronautics and </a:t>
            </a:r>
            <a:br>
              <a:rPr lang="en-US" sz="700" dirty="0">
                <a:solidFill>
                  <a:srgbClr val="FFFFFF"/>
                </a:solidFill>
              </a:rPr>
            </a:br>
            <a:r>
              <a:rPr lang="en-US" sz="700" dirty="0">
                <a:solidFill>
                  <a:srgbClr val="FFFFFF"/>
                </a:solidFill>
              </a:rPr>
              <a:t>Space Administration</a:t>
            </a:r>
          </a:p>
          <a:p>
            <a:pPr fontAlgn="base">
              <a:spcBef>
                <a:spcPct val="0"/>
              </a:spcBef>
              <a:spcAft>
                <a:spcPct val="0"/>
              </a:spcAft>
            </a:pPr>
            <a:endParaRPr lang="en-US" sz="700" dirty="0">
              <a:solidFill>
                <a:srgbClr val="FFFFFF"/>
              </a:solidFill>
            </a:endParaRPr>
          </a:p>
          <a:p>
            <a:pPr fontAlgn="base">
              <a:spcBef>
                <a:spcPct val="0"/>
              </a:spcBef>
              <a:spcAft>
                <a:spcPct val="0"/>
              </a:spcAft>
            </a:pPr>
            <a:r>
              <a:rPr lang="en-US" sz="700" b="1" dirty="0">
                <a:solidFill>
                  <a:srgbClr val="FFFFFF"/>
                </a:solidFill>
              </a:rPr>
              <a:t>Jet Propulsion Laboratory</a:t>
            </a:r>
          </a:p>
          <a:p>
            <a:pPr fontAlgn="base">
              <a:spcBef>
                <a:spcPct val="0"/>
              </a:spcBef>
              <a:spcAft>
                <a:spcPct val="0"/>
              </a:spcAft>
            </a:pPr>
            <a:r>
              <a:rPr lang="en-US" sz="700" dirty="0">
                <a:solidFill>
                  <a:srgbClr val="FFFFFF"/>
                </a:solidFill>
              </a:rPr>
              <a:t>California Institute of Technology</a:t>
            </a:r>
          </a:p>
          <a:p>
            <a:pPr fontAlgn="base">
              <a:spcBef>
                <a:spcPct val="0"/>
              </a:spcBef>
              <a:spcAft>
                <a:spcPct val="0"/>
              </a:spcAft>
            </a:pPr>
            <a:r>
              <a:rPr lang="en-US" sz="700" dirty="0">
                <a:solidFill>
                  <a:srgbClr val="FFFFFF"/>
                </a:solidFill>
              </a:rPr>
              <a:t>Pasadena, California</a:t>
            </a:r>
          </a:p>
        </p:txBody>
      </p:sp>
    </p:spTree>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r="2076" b="107"/>
          <a:stretch/>
        </p:blipFill>
        <p:spPr>
          <a:xfrm>
            <a:off x="1" y="0"/>
            <a:ext cx="12221377" cy="6502400"/>
          </a:xfrm>
          <a:prstGeom prst="rect">
            <a:avLst/>
          </a:prstGeom>
          <a:effectLst/>
        </p:spPr>
      </p:pic>
      <p:pic>
        <p:nvPicPr>
          <p:cNvPr id="10" name="Picture 2" descr="ttps://upload.wikimedia.org/wikipedia/commons/thumb/3/32/Sandia_National_Laboratories_logo.svg/640px-Sa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55200" y="75286"/>
            <a:ext cx="2249088" cy="674726"/>
          </a:xfrm>
          <a:prstGeom prst="rect">
            <a:avLst/>
          </a:prstGeom>
          <a:solidFill>
            <a:schemeClr val="bg1"/>
          </a:solidFill>
          <a:extLst/>
        </p:spPr>
      </p:pic>
    </p:spTree>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cstate="hqprint">
            <a:extLst>
              <a:ext uri="{28A0092B-C50C-407E-A947-70E740481C1C}">
                <a14:useLocalDpi xmlns:a14="http://schemas.microsoft.com/office/drawing/2010/main"/>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100" name="Rectangle 4"/>
          <p:cNvSpPr>
            <a:spLocks noGrp="1" noChangeArrowheads="1"/>
          </p:cNvSpPr>
          <p:nvPr>
            <p:ph type="dt" sz="half" idx="2"/>
          </p:nvPr>
        </p:nvSpPr>
        <p:spPr/>
        <p:txBody>
          <a:bodyPr/>
          <a:lstStyle>
            <a:lvl1pPr>
              <a:defRPr/>
            </a:lvl1pPr>
          </a:lstStyle>
          <a:p>
            <a:r>
              <a:rPr lang="en-US">
                <a:solidFill>
                  <a:srgbClr val="000000"/>
                </a:solidFill>
              </a:rPr>
              <a:t>Presentation date</a:t>
            </a:r>
          </a:p>
        </p:txBody>
      </p:sp>
      <p:sp>
        <p:nvSpPr>
          <p:cNvPr id="4101" name="Rectangle 5"/>
          <p:cNvSpPr>
            <a:spLocks noGrp="1" noChangeArrowheads="1"/>
          </p:cNvSpPr>
          <p:nvPr>
            <p:ph type="ftr" sz="quarter" idx="3"/>
          </p:nvPr>
        </p:nvSpPr>
        <p:spPr/>
        <p:txBody>
          <a:bodyPr/>
          <a:lstStyle>
            <a:lvl1pPr>
              <a:defRPr/>
            </a:lvl1pPr>
          </a:lstStyle>
          <a:p>
            <a:r>
              <a:rPr lang="en-US">
                <a:solidFill>
                  <a:srgbClr val="000000"/>
                </a:solidFill>
              </a:rPr>
              <a:t>Presentation title</a:t>
            </a:r>
          </a:p>
        </p:txBody>
      </p:sp>
      <p:sp>
        <p:nvSpPr>
          <p:cNvPr id="4102" name="Rectangle 6"/>
          <p:cNvSpPr>
            <a:spLocks noGrp="1" noChangeArrowheads="1"/>
          </p:cNvSpPr>
          <p:nvPr>
            <p:ph type="sldNum" sz="quarter" idx="4"/>
          </p:nvPr>
        </p:nvSpPr>
        <p:spPr/>
        <p:txBody>
          <a:bodyPr/>
          <a:lstStyle>
            <a:lvl1pPr>
              <a:defRPr/>
            </a:lvl1pPr>
          </a:lstStyle>
          <a:p>
            <a:fld id="{60E3C202-3BD9-4819-8BC3-DD47C7BB5B5B}" type="slidenum">
              <a:rPr lang="en-US">
                <a:solidFill>
                  <a:srgbClr val="000000"/>
                </a:solidFill>
              </a:rPr>
              <a:pPr/>
              <a:t>‹#›</a:t>
            </a:fld>
            <a:endParaRPr lang="en-US">
              <a:solidFill>
                <a:srgbClr val="000000"/>
              </a:solidFill>
            </a:endParaRP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000" y="304800"/>
            <a:ext cx="1026584" cy="649288"/>
          </a:xfrm>
          <a:prstGeom prst="rect">
            <a:avLst/>
          </a:prstGeom>
          <a:noFill/>
          <a:extLst>
            <a:ext uri="{909E8E84-426E-40dd-AFC4-6F175D3DCCD1}">
              <a14:hiddenFill xmlns:a14="http://schemas.microsoft.com/office/drawing/2010/main" xmlns="">
                <a:solidFill>
                  <a:srgbClr val="FFFFFF"/>
                </a:solidFill>
              </a14:hiddenFill>
            </a:ext>
          </a:extLst>
        </p:spPr>
      </p:pic>
      <p:sp>
        <p:nvSpPr>
          <p:cNvPr id="4105" name="Rectangle 9"/>
          <p:cNvSpPr>
            <a:spLocks noChangeArrowheads="1"/>
          </p:cNvSpPr>
          <p:nvPr userDrawn="1"/>
        </p:nvSpPr>
        <p:spPr bwMode="auto">
          <a:xfrm>
            <a:off x="1524000" y="228600"/>
            <a:ext cx="1491114" cy="738664"/>
          </a:xfrm>
          <a:prstGeom prst="rect">
            <a:avLst/>
          </a:prstGeom>
          <a:noFill/>
          <a:ln>
            <a:noFill/>
          </a:ln>
          <a:effectLst/>
          <a:extLst>
            <a:ext uri="{909E8E84-426E-40dd-AFC4-6F175D3DCCD1}">
              <a14:hiddenFill xmlns:a14="http://schemas.microsoft.com/office/drawing/2010/main" xmlns="">
                <a:solidFill>
                  <a:srgbClr val="EBEBF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a:solidFill>
                  <a:srgbClr val="000000"/>
                </a:solidFill>
              </a:rPr>
              <a:t>National Aeronautics and </a:t>
            </a:r>
            <a:br>
              <a:rPr lang="en-US" sz="700">
                <a:solidFill>
                  <a:srgbClr val="000000"/>
                </a:solidFill>
              </a:rPr>
            </a:br>
            <a:r>
              <a:rPr lang="en-US" sz="700">
                <a:solidFill>
                  <a:srgbClr val="000000"/>
                </a:solidFill>
              </a:rPr>
              <a:t>Space Administration</a:t>
            </a:r>
          </a:p>
          <a:p>
            <a:pPr fontAlgn="base">
              <a:spcBef>
                <a:spcPct val="0"/>
              </a:spcBef>
              <a:spcAft>
                <a:spcPct val="0"/>
              </a:spcAft>
            </a:pPr>
            <a:endParaRPr lang="en-US" sz="700">
              <a:solidFill>
                <a:srgbClr val="000000"/>
              </a:solidFill>
            </a:endParaRPr>
          </a:p>
          <a:p>
            <a:pPr fontAlgn="base">
              <a:spcBef>
                <a:spcPct val="0"/>
              </a:spcBef>
              <a:spcAft>
                <a:spcPct val="0"/>
              </a:spcAft>
            </a:pPr>
            <a:r>
              <a:rPr lang="en-US" sz="700" b="1">
                <a:solidFill>
                  <a:srgbClr val="000000"/>
                </a:solidFill>
              </a:rPr>
              <a:t>Jet Propulsion Laboratory</a:t>
            </a:r>
          </a:p>
          <a:p>
            <a:pPr fontAlgn="base">
              <a:spcBef>
                <a:spcPct val="0"/>
              </a:spcBef>
              <a:spcAft>
                <a:spcPct val="0"/>
              </a:spcAft>
            </a:pPr>
            <a:r>
              <a:rPr lang="en-US" sz="700">
                <a:solidFill>
                  <a:srgbClr val="000000"/>
                </a:solidFill>
              </a:rPr>
              <a:t>California Institute of Technology</a:t>
            </a:r>
          </a:p>
          <a:p>
            <a:pPr fontAlgn="base">
              <a:spcBef>
                <a:spcPct val="0"/>
              </a:spcBef>
              <a:spcAft>
                <a:spcPct val="0"/>
              </a:spcAft>
            </a:pPr>
            <a:r>
              <a:rPr lang="en-US" sz="700">
                <a:solidFill>
                  <a:srgbClr val="000000"/>
                </a:solidFill>
              </a:rPr>
              <a:t>Pasadena, California</a:t>
            </a: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6817EAE6-7DEC-48A8-92CB-0314ED127447}" type="slidenum">
              <a:rPr lang="en-US">
                <a:solidFill>
                  <a:srgbClr val="000000"/>
                </a:solidFill>
              </a:rPr>
              <a:pPr/>
              <a:t>‹#›</a:t>
            </a:fld>
            <a:endParaRPr lang="en-US">
              <a:solidFill>
                <a:srgbClr val="000000"/>
              </a:solidFill>
            </a:endParaRPr>
          </a:p>
        </p:txBody>
      </p:sp>
      <p:sp>
        <p:nvSpPr>
          <p:cNvPr id="9"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10"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70BE7216-C784-4583-AC67-CA20309AA2CE}" type="slidenum">
              <a:rPr lang="en-US">
                <a:solidFill>
                  <a:srgbClr val="000000"/>
                </a:solidFill>
              </a:rPr>
              <a:pPr/>
              <a:t>‹#›</a:t>
            </a:fld>
            <a:endParaRPr lang="en-US">
              <a:solidFill>
                <a:srgbClr val="000000"/>
              </a:solidFill>
            </a:endParaRPr>
          </a:p>
        </p:txBody>
      </p:sp>
      <p:sp>
        <p:nvSpPr>
          <p:cNvPr id="7"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8"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745BB789-2CDF-4E31-AFA3-2C79A5769993}" type="slidenum">
              <a:rPr lang="en-US">
                <a:solidFill>
                  <a:srgbClr val="000000"/>
                </a:solidFill>
              </a:rPr>
              <a:pPr/>
              <a:t>‹#›</a:t>
            </a:fld>
            <a:endParaRPr lang="en-US">
              <a:solidFill>
                <a:srgbClr val="000000"/>
              </a:solidFill>
            </a:endParaRPr>
          </a:p>
        </p:txBody>
      </p:sp>
      <p:sp>
        <p:nvSpPr>
          <p:cNvPr id="8" name="Rectangle 4"/>
          <p:cNvSpPr>
            <a:spLocks noGrp="1" noChangeArrowheads="1"/>
          </p:cNvSpPr>
          <p:nvPr>
            <p:ph type="dt" sz="half" idx="13"/>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9"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lvl1pPr>
              <a:defRPr/>
            </a:lvl1pPr>
          </a:lstStyle>
          <a:p>
            <a:fld id="{448B97C9-FC80-4750-8787-D1DEEA1962AD}" type="slidenum">
              <a:rPr lang="en-US">
                <a:solidFill>
                  <a:srgbClr val="000000"/>
                </a:solidFill>
              </a:rPr>
              <a:pPr/>
              <a:t>‹#›</a:t>
            </a:fld>
            <a:endParaRPr lang="en-US">
              <a:solidFill>
                <a:srgbClr val="000000"/>
              </a:solidFill>
            </a:endParaRPr>
          </a:p>
        </p:txBody>
      </p:sp>
      <p:sp>
        <p:nvSpPr>
          <p:cNvPr id="10" name="Rectangle 4"/>
          <p:cNvSpPr>
            <a:spLocks noGrp="1" noChangeArrowheads="1"/>
          </p:cNvSpPr>
          <p:nvPr>
            <p:ph type="dt" sz="half" idx="13"/>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11" name="Rectangle 5"/>
          <p:cNvSpPr>
            <a:spLocks noGrp="1" noChangeArrowheads="1"/>
          </p:cNvSpPr>
          <p:nvPr>
            <p:ph type="ftr" sz="quarter" idx="14"/>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lvl1pPr>
          </a:lstStyle>
          <a:p>
            <a:fld id="{C4C34A86-0A5E-4357-8178-D9587BBF2126}" type="slidenum">
              <a:rPr lang="en-US">
                <a:solidFill>
                  <a:srgbClr val="000000"/>
                </a:solidFill>
              </a:rPr>
              <a:pPr/>
              <a:t>‹#›</a:t>
            </a:fld>
            <a:endParaRPr lang="en-US">
              <a:solidFill>
                <a:srgbClr val="000000"/>
              </a:solidFill>
            </a:endParaRPr>
          </a:p>
        </p:txBody>
      </p:sp>
      <p:sp>
        <p:nvSpPr>
          <p:cNvPr id="6"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7"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3E41E39-DA54-4A51-9AD8-785737BF250F}" type="slidenum">
              <a:rPr lang="en-US">
                <a:solidFill>
                  <a:srgbClr val="000000"/>
                </a:solidFill>
              </a:rPr>
              <a:pPr/>
              <a:t>‹#›</a:t>
            </a:fld>
            <a:endParaRPr lang="en-US">
              <a:solidFill>
                <a:srgbClr val="000000"/>
              </a:solidFill>
            </a:endParaRPr>
          </a:p>
        </p:txBody>
      </p:sp>
      <p:sp>
        <p:nvSpPr>
          <p:cNvPr id="5" name="Date Placeholder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6" name="Footer Placeholder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defRPr/>
            </a:lvl1pPr>
          </a:lstStyle>
          <a:p>
            <a:fld id="{55E1935E-E262-4664-B1D6-139E33E398FD}" type="slidenum">
              <a:rPr lang="en-US">
                <a:solidFill>
                  <a:srgbClr val="000000"/>
                </a:solidFill>
              </a:rPr>
              <a:pPr/>
              <a:t>‹#›</a:t>
            </a:fld>
            <a:endParaRPr lang="en-US">
              <a:solidFill>
                <a:srgbClr val="000000"/>
              </a:solidFill>
            </a:endParaRPr>
          </a:p>
        </p:txBody>
      </p:sp>
      <p:sp>
        <p:nvSpPr>
          <p:cNvPr id="8" name="Rectangle 4"/>
          <p:cNvSpPr>
            <a:spLocks noGrp="1" noChangeArrowheads="1"/>
          </p:cNvSpPr>
          <p:nvPr>
            <p:ph type="dt" sz="half" idx="13"/>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9"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defRPr/>
            </a:lvl1pPr>
          </a:lstStyle>
          <a:p>
            <a:fld id="{5E46DBFA-AE10-4E05-A53D-220764379314}" type="slidenum">
              <a:rPr lang="en-US">
                <a:solidFill>
                  <a:srgbClr val="000000"/>
                </a:solidFill>
              </a:rPr>
              <a:pPr/>
              <a:t>‹#›</a:t>
            </a:fld>
            <a:endParaRPr lang="en-US">
              <a:solidFill>
                <a:srgbClr val="000000"/>
              </a:solidFill>
            </a:endParaRPr>
          </a:p>
        </p:txBody>
      </p:sp>
      <p:sp>
        <p:nvSpPr>
          <p:cNvPr id="8" name="Rectangle 4"/>
          <p:cNvSpPr>
            <a:spLocks noGrp="1" noChangeArrowheads="1"/>
          </p:cNvSpPr>
          <p:nvPr>
            <p:ph type="dt" sz="half" idx="13"/>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9"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56FBA0D5-1BB2-434D-A0C9-5595CDC3FDE3}" type="slidenum">
              <a:rPr lang="en-US">
                <a:solidFill>
                  <a:srgbClr val="000000"/>
                </a:solidFill>
              </a:rPr>
              <a:pPr/>
              <a:t>‹#›</a:t>
            </a:fld>
            <a:endParaRPr lang="en-US">
              <a:solidFill>
                <a:srgbClr val="000000"/>
              </a:solidFill>
            </a:endParaRPr>
          </a:p>
        </p:txBody>
      </p:sp>
      <p:sp>
        <p:nvSpPr>
          <p:cNvPr id="7"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8"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AE8BD295-696C-4552-BEB3-9F8453FDA18B}" type="slidenum">
              <a:rPr lang="en-US">
                <a:solidFill>
                  <a:srgbClr val="000000"/>
                </a:solidFill>
              </a:rPr>
              <a:pPr/>
              <a:t>‹#›</a:t>
            </a:fld>
            <a:endParaRPr lang="en-US">
              <a:solidFill>
                <a:srgbClr val="000000"/>
              </a:solidFill>
            </a:endParaRPr>
          </a:p>
        </p:txBody>
      </p:sp>
      <p:sp>
        <p:nvSpPr>
          <p:cNvPr id="7"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smtClean="0">
                <a:solidFill>
                  <a:srgbClr val="000000"/>
                </a:solidFill>
              </a:rPr>
              <a:t>August 17, 2015</a:t>
            </a:r>
            <a:endParaRPr lang="en-US" dirty="0">
              <a:solidFill>
                <a:srgbClr val="000000"/>
              </a:solidFill>
            </a:endParaRPr>
          </a:p>
        </p:txBody>
      </p:sp>
      <p:sp>
        <p:nvSpPr>
          <p:cNvPr id="8"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Extreme Imaging</a:t>
            </a:r>
            <a:endParaRPr lang="en-US" dirty="0">
              <a:solidFill>
                <a:srgbClr val="000000"/>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9BEC85-96E7-8D40-A53A-AF36C56EF930}"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3749C2-0A77-2142-96DC-1A4921DF266E}"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40C8A0D-53FD-D241-ACE0-D7C5811C473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61A57CE-8D03-AF49-AF20-93237DAAF19B}"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82C24C5-9D9E-3C4A-BE48-0C71C37D5FC6}"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100" name="Rectangle 4"/>
          <p:cNvSpPr>
            <a:spLocks noGrp="1" noChangeArrowheads="1"/>
          </p:cNvSpPr>
          <p:nvPr>
            <p:ph type="dt" sz="half" idx="2"/>
          </p:nvPr>
        </p:nvSpPr>
        <p:spPr>
          <a:xfrm>
            <a:off x="914400" y="6248400"/>
            <a:ext cx="2540000" cy="457200"/>
          </a:xfrm>
          <a:prstGeom prst="rect">
            <a:avLst/>
          </a:prstGeom>
        </p:spPr>
        <p:txBody>
          <a:bodyPr/>
          <a:lstStyle>
            <a:lvl1pPr>
              <a:defRPr/>
            </a:lvl1pPr>
          </a:lstStyle>
          <a:p>
            <a:fld id="{92480EDC-7CC4-4D91-AF15-99DCDF08CE18}" type="datetime1">
              <a:rPr lang="en-US" smtClean="0">
                <a:solidFill>
                  <a:srgbClr val="000000"/>
                </a:solidFill>
              </a:rPr>
              <a:pPr/>
              <a:t>9/28/17</a:t>
            </a:fld>
            <a:endParaRPr lang="en-US" dirty="0">
              <a:solidFill>
                <a:srgbClr val="000000"/>
              </a:solidFill>
            </a:endParaRPr>
          </a:p>
        </p:txBody>
      </p:sp>
      <p:sp>
        <p:nvSpPr>
          <p:cNvPr id="4101" name="Rectangle 5"/>
          <p:cNvSpPr>
            <a:spLocks noGrp="1" noChangeArrowheads="1"/>
          </p:cNvSpPr>
          <p:nvPr>
            <p:ph type="ftr" sz="quarter" idx="3"/>
          </p:nvPr>
        </p:nvSpPr>
        <p:spPr>
          <a:xfrm>
            <a:off x="4165600" y="6248400"/>
            <a:ext cx="3860800" cy="457200"/>
          </a:xfrm>
          <a:prstGeom prst="rect">
            <a:avLst/>
          </a:prstGeom>
        </p:spPr>
        <p:txBody>
          <a:bodyPr/>
          <a:lstStyle>
            <a:lvl1pPr>
              <a:defRPr/>
            </a:lvl1pPr>
          </a:lstStyle>
          <a:p>
            <a:r>
              <a:rPr lang="en-US" dirty="0" smtClean="0">
                <a:solidFill>
                  <a:srgbClr val="000000"/>
                </a:solidFill>
              </a:rPr>
              <a:t>JPL Office of the Chief Technologist</a:t>
            </a:r>
            <a:endParaRPr lang="en-US" dirty="0">
              <a:solidFill>
                <a:srgbClr val="000000"/>
              </a:solidFill>
            </a:endParaRPr>
          </a:p>
        </p:txBody>
      </p:sp>
      <p:sp>
        <p:nvSpPr>
          <p:cNvPr id="4102" name="Rectangle 6"/>
          <p:cNvSpPr>
            <a:spLocks noGrp="1" noChangeArrowheads="1"/>
          </p:cNvSpPr>
          <p:nvPr>
            <p:ph type="sldNum" sz="quarter" idx="4"/>
          </p:nvPr>
        </p:nvSpPr>
        <p:spPr>
          <a:xfrm>
            <a:off x="8737600" y="6248400"/>
            <a:ext cx="2540000" cy="457200"/>
          </a:xfrm>
          <a:prstGeom prst="rect">
            <a:avLst/>
          </a:prstGeom>
        </p:spPr>
        <p:txBody>
          <a:bodyPr/>
          <a:lstStyle>
            <a:lvl1pPr algn="r">
              <a:defRPr/>
            </a:lvl1pPr>
          </a:lstStyle>
          <a:p>
            <a:fld id="{60E3C202-3BD9-4819-8BC3-DD47C7BB5B5B}" type="slidenum">
              <a:rPr lang="en-US" smtClean="0">
                <a:solidFill>
                  <a:srgbClr val="000000"/>
                </a:solidFill>
              </a:rPr>
              <a:pPr/>
              <a:t>‹#›</a:t>
            </a:fld>
            <a:endParaRPr lang="en-US" dirty="0">
              <a:solidFill>
                <a:srgbClr val="000000"/>
              </a:solidFill>
            </a:endParaRP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792768"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pic>
        <p:nvPicPr>
          <p:cNvPr id="10" name="Picture 2" descr="ttps://upload.wikimedia.org/wikipedia/commons/thumb/3/32/Sandia_National_Laboratories_logo.svg/640px-Sa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73032" y="75286"/>
            <a:ext cx="1706880" cy="6827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24F2C1B-4C32-DA46-8E71-2D7D4CA4ECEE}"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6BB01E-8A34-684E-A29E-DBE399496D5C}"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86345C-38D1-A241-9EF1-3D0493FE8611}"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837378-E8E3-104E-BE5F-AE559B519AB1}"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2301D3C-8307-8E4E-85BE-E8EA05E0186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F2D5A4-C320-1345-83B1-0C4215677231}"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5/4/17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dirty="0">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JPL Office of the Chief Technologist</a:t>
            </a:r>
            <a:endParaRPr lang="en-US" dirty="0">
              <a:solidFill>
                <a:srgbClr val="000000"/>
              </a:solidFill>
            </a:endParaRPr>
          </a:p>
        </p:txBody>
      </p:sp>
      <p:pic>
        <p:nvPicPr>
          <p:cNvPr id="9" name="Picture 2" descr="ttps://upload.wikimedia.org/wikipedia/commons/thumb/3/32/Sandia_National_Laboratories_logo.svg/640px-Sa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7778" y="75286"/>
            <a:ext cx="1706880" cy="682752"/>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5/4/17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dirty="0">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JPL Office of the Chief Technologist</a:t>
            </a:r>
            <a:endParaRPr lang="en-US" dirty="0">
              <a:solidFill>
                <a:srgbClr val="000000"/>
              </a:solidFill>
            </a:endParaRPr>
          </a:p>
        </p:txBody>
      </p:sp>
      <p:pic>
        <p:nvPicPr>
          <p:cNvPr id="9" name="Picture 2" descr="ttps://upload.wikimedia.org/wikipedia/commons/thumb/3/32/Sandia_National_Laboratories_logo.svg/640px-Sa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3032" y="75286"/>
            <a:ext cx="1706880" cy="6827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userDrawn="1"/>
        </p:nvSpPr>
        <p:spPr bwMode="auto">
          <a:xfrm>
            <a:off x="837014"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9153"/>
            <a:ext cx="12192000" cy="728485"/>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630872" y="1600201"/>
            <a:ext cx="1095152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userDrawn="1"/>
        </p:nvSpPr>
        <p:spPr bwMode="auto">
          <a:xfrm>
            <a:off x="792768"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
        <p:nvSpPr>
          <p:cNvPr id="7"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5/4/17</a:t>
            </a:r>
            <a:endParaRPr lang="en-US" dirty="0">
              <a:solidFill>
                <a:srgbClr val="000000"/>
              </a:solidFill>
            </a:endParaRPr>
          </a:p>
        </p:txBody>
      </p:sp>
      <p:sp>
        <p:nvSpPr>
          <p:cNvPr id="8"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dirty="0">
              <a:solidFill>
                <a:srgbClr val="000000"/>
              </a:solidFill>
            </a:endParaRPr>
          </a:p>
        </p:txBody>
      </p:sp>
      <p:sp>
        <p:nvSpPr>
          <p:cNvPr id="9"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r>
              <a:rPr lang="en-US" dirty="0" smtClean="0">
                <a:solidFill>
                  <a:srgbClr val="000000"/>
                </a:solidFill>
              </a:rPr>
              <a:t>JPL Office of the Chief Technologist</a:t>
            </a:r>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solidFill>
                  <a:srgbClr val="000000"/>
                </a:solidFill>
              </a:rPr>
              <a:t>5/4/2017</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dirty="0" smtClean="0">
                <a:solidFill>
                  <a:srgbClr val="000000"/>
                </a:solidFill>
              </a:rPr>
              <a:t>JPL Office of the Chief Technologist</a:t>
            </a:r>
            <a:endParaRPr lang="en-US" dirty="0">
              <a:solidFill>
                <a:srgbClr val="000000"/>
              </a:solidFill>
            </a:endParaRPr>
          </a:p>
        </p:txBody>
      </p:sp>
      <p:sp>
        <p:nvSpPr>
          <p:cNvPr id="5" name="Slide Number Placeholder 4"/>
          <p:cNvSpPr>
            <a:spLocks noGrp="1"/>
          </p:cNvSpPr>
          <p:nvPr>
            <p:ph type="sldNum" sz="quarter" idx="12"/>
          </p:nvPr>
        </p:nvSpPr>
        <p:spPr/>
        <p:txBody>
          <a:bodyPr/>
          <a:lstStyle>
            <a:lvl1pPr algn="r">
              <a:defRPr/>
            </a:lvl1pPr>
          </a:lstStyle>
          <a:p>
            <a:fld id="{5F56466A-18F5-CD4D-9203-192620ADC696}" type="slidenum">
              <a:rPr lang="en-US" smtClean="0">
                <a:solidFill>
                  <a:srgbClr val="000000"/>
                </a:solidFill>
              </a:rPr>
              <a:pPr/>
              <a:t>‹#›</a:t>
            </a:fld>
            <a:endParaRPr lang="en-US" dirty="0">
              <a:solidFill>
                <a:srgbClr val="00000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3415" cy="6858000"/>
          </a:xfrm>
          <a:prstGeom prst="rect">
            <a:avLst/>
          </a:prstGeom>
        </p:spPr>
      </p:pic>
      <p:pic>
        <p:nvPicPr>
          <p:cNvPr id="7"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userDrawn="1"/>
        </p:nvSpPr>
        <p:spPr bwMode="auto">
          <a:xfrm>
            <a:off x="940253"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FFFFFF"/>
                </a:solidFill>
              </a:rPr>
              <a:t>National Aeronautics and </a:t>
            </a:r>
            <a:br>
              <a:rPr lang="en-US" sz="700" dirty="0">
                <a:solidFill>
                  <a:srgbClr val="FFFFFF"/>
                </a:solidFill>
              </a:rPr>
            </a:br>
            <a:r>
              <a:rPr lang="en-US" sz="700" dirty="0">
                <a:solidFill>
                  <a:srgbClr val="FFFFFF"/>
                </a:solidFill>
              </a:rPr>
              <a:t>Space Administration</a:t>
            </a:r>
          </a:p>
          <a:p>
            <a:pPr fontAlgn="base">
              <a:spcBef>
                <a:spcPct val="0"/>
              </a:spcBef>
              <a:spcAft>
                <a:spcPct val="0"/>
              </a:spcAft>
            </a:pPr>
            <a:endParaRPr lang="en-US" sz="700" dirty="0">
              <a:solidFill>
                <a:srgbClr val="FFFFFF"/>
              </a:solidFill>
            </a:endParaRPr>
          </a:p>
          <a:p>
            <a:pPr fontAlgn="base">
              <a:spcBef>
                <a:spcPct val="0"/>
              </a:spcBef>
              <a:spcAft>
                <a:spcPct val="0"/>
              </a:spcAft>
            </a:pPr>
            <a:r>
              <a:rPr lang="en-US" sz="700" b="1" dirty="0">
                <a:solidFill>
                  <a:srgbClr val="FFFFFF"/>
                </a:solidFill>
              </a:rPr>
              <a:t>Jet Propulsion Laboratory</a:t>
            </a:r>
          </a:p>
          <a:p>
            <a:pPr fontAlgn="base">
              <a:spcBef>
                <a:spcPct val="0"/>
              </a:spcBef>
              <a:spcAft>
                <a:spcPct val="0"/>
              </a:spcAft>
            </a:pPr>
            <a:r>
              <a:rPr lang="en-US" sz="700" dirty="0">
                <a:solidFill>
                  <a:srgbClr val="FFFFFF"/>
                </a:solidFill>
              </a:rPr>
              <a:t>California Institute of Technology</a:t>
            </a:r>
          </a:p>
          <a:p>
            <a:pPr fontAlgn="base">
              <a:spcBef>
                <a:spcPct val="0"/>
              </a:spcBef>
              <a:spcAft>
                <a:spcPct val="0"/>
              </a:spcAft>
            </a:pPr>
            <a:r>
              <a:rPr lang="en-US" sz="700" dirty="0">
                <a:solidFill>
                  <a:srgbClr val="FFFFFF"/>
                </a:solidFill>
              </a:rPr>
              <a:t>Pasadena, California</a:t>
            </a:r>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r="2076" b="107"/>
          <a:stretch/>
        </p:blipFill>
        <p:spPr>
          <a:xfrm>
            <a:off x="1" y="0"/>
            <a:ext cx="12221377" cy="6502400"/>
          </a:xfrm>
          <a:prstGeom prst="rect">
            <a:avLst/>
          </a:prstGeom>
          <a:effectLst/>
        </p:spPr>
      </p:pic>
      <p:pic>
        <p:nvPicPr>
          <p:cNvPr id="10" name="Picture 2" descr="ttps://upload.wikimedia.org/wikipedia/commons/thumb/3/32/Sandia_National_Laboratories_logo.svg/640px-Sa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55200" y="75286"/>
            <a:ext cx="2249088" cy="674726"/>
          </a:xfrm>
          <a:prstGeom prst="rect">
            <a:avLst/>
          </a:prstGeom>
          <a:solidFill>
            <a:schemeClr val="bg1"/>
          </a:solidFill>
          <a:extLst/>
        </p:spPr>
      </p:pic>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6817EAE6-7DEC-48A8-92CB-0314ED127447}"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01600" y="5943601"/>
            <a:ext cx="2438400" cy="4482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3" name="Picture 13" descr="NNSAlogo_Black.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83633" y="6119813"/>
            <a:ext cx="1365251" cy="247650"/>
          </a:xfrm>
          <a:prstGeom prst="rect">
            <a:avLst/>
          </a:prstGeom>
          <a:noFill/>
          <a:ln w="9525">
            <a:noFill/>
            <a:miter lim="800000"/>
            <a:headEnd/>
            <a:tailEnd/>
          </a:ln>
        </p:spPr>
      </p:pic>
      <p:pic>
        <p:nvPicPr>
          <p:cNvPr id="16" name="Picture 12" descr="NNSAlogo_Black.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840089" y="6115573"/>
            <a:ext cx="1134316" cy="276233"/>
          </a:xfrm>
          <a:prstGeom prst="rect">
            <a:avLst/>
          </a:prstGeom>
          <a:noFill/>
          <a:ln w="9525">
            <a:noFill/>
            <a:miter lim="800000"/>
            <a:headEnd/>
            <a:tailEnd/>
          </a:ln>
        </p:spPr>
      </p:pic>
      <p:sp>
        <p:nvSpPr>
          <p:cNvPr id="4" name="Rectangle 3"/>
          <p:cNvSpPr/>
          <p:nvPr/>
        </p:nvSpPr>
        <p:spPr>
          <a:xfrm>
            <a:off x="0" y="0"/>
            <a:ext cx="12192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5" name="Picture 6" descr="SNL_Stacked_Whit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5600" y="1008064"/>
            <a:ext cx="2032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SNL_Mott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36185" y="1185863"/>
            <a:ext cx="719243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8" name="Rectangle 7"/>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9" name="TextBox 8"/>
          <p:cNvSpPr txBox="1"/>
          <p:nvPr/>
        </p:nvSpPr>
        <p:spPr>
          <a:xfrm>
            <a:off x="3021949" y="6096001"/>
            <a:ext cx="8560451" cy="335989"/>
          </a:xfrm>
          <a:prstGeom prst="rect">
            <a:avLst/>
          </a:prstGeom>
          <a:noFill/>
        </p:spPr>
        <p:txBody>
          <a:bodyPr wrap="square">
            <a:spAutoFit/>
          </a:bodyPr>
          <a:lstStyle/>
          <a:p>
            <a:pPr algn="r" eaLnBrk="0" hangingPunct="0">
              <a:defRPr/>
            </a:pPr>
            <a:r>
              <a:rPr lang="en-US" sz="950" baseline="30000" dirty="0">
                <a:solidFill>
                  <a:prstClr val="black"/>
                </a:solidFill>
              </a:rPr>
              <a:t>Sandia National Laboratories is a multi-program laboratory managed and operated by Sandia Corporation, a wholly owned subsidiary of </a:t>
            </a:r>
            <a:br>
              <a:rPr lang="en-US" sz="950" baseline="30000" dirty="0">
                <a:solidFill>
                  <a:prstClr val="black"/>
                </a:solidFill>
              </a:rPr>
            </a:br>
            <a:r>
              <a:rPr lang="en-US" sz="950" baseline="30000" dirty="0">
                <a:solidFill>
                  <a:prstClr val="black"/>
                </a:solidFill>
              </a:rPr>
              <a:t>Lockheed Martin Corporation, for the U.S. Department of Energy’s National Nuclear Security Administration under contract DE-AC04-94AL85000. SAND No. 2012-XXXXP</a:t>
            </a:r>
            <a:r>
              <a:rPr lang="en-US" sz="950" dirty="0">
                <a:solidFill>
                  <a:prstClr val="black"/>
                </a:solidFill>
              </a:rPr>
              <a:t> </a:t>
            </a:r>
            <a:endParaRPr lang="en-US" sz="950" baseline="30000" dirty="0">
              <a:solidFill>
                <a:prstClr val="black"/>
              </a:solidFill>
            </a:endParaRPr>
          </a:p>
        </p:txBody>
      </p:sp>
      <p:sp>
        <p:nvSpPr>
          <p:cNvPr id="2" name="Title 1"/>
          <p:cNvSpPr>
            <a:spLocks noGrp="1"/>
          </p:cNvSpPr>
          <p:nvPr>
            <p:ph type="ctrTitle"/>
          </p:nvPr>
        </p:nvSpPr>
        <p:spPr>
          <a:xfrm>
            <a:off x="1227528" y="4260258"/>
            <a:ext cx="10363200" cy="898198"/>
          </a:xfrm>
        </p:spPr>
        <p:txBody>
          <a:bodyPr/>
          <a:lstStyle>
            <a:lvl1pPr algn="r">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059137" y="5173653"/>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0" name="Picture 6" descr="C:\Users\cwsumpt\Desktop\ASIC Desig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98384" y="1663338"/>
            <a:ext cx="1695797" cy="164592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5" descr="C:\Users\cwsumpt\Documents\Web Pages\Internal Site\1750\1753\fatalic3_layout copy.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894507" y="1687560"/>
            <a:ext cx="1944693" cy="1600200"/>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33" name="Picture 13" descr="NNSAlogo_Black.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83633" y="6119813"/>
            <a:ext cx="1365251" cy="247650"/>
          </a:xfrm>
          <a:prstGeom prst="rect">
            <a:avLst/>
          </a:prstGeom>
          <a:noFill/>
          <a:ln w="9525">
            <a:noFill/>
            <a:miter lim="800000"/>
            <a:headEnd/>
            <a:tailEnd/>
          </a:ln>
        </p:spPr>
      </p:pic>
      <p:pic>
        <p:nvPicPr>
          <p:cNvPr id="34" name="Picture 12" descr="NNSAlogo_Black.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1840089" y="6115573"/>
            <a:ext cx="1134316" cy="276233"/>
          </a:xfrm>
          <a:prstGeom prst="rect">
            <a:avLst/>
          </a:prstGeom>
          <a:noFill/>
          <a:ln w="9525">
            <a:noFill/>
            <a:miter lim="800000"/>
            <a:headEnd/>
            <a:tailEnd/>
          </a:ln>
        </p:spPr>
      </p:pic>
      <p:sp>
        <p:nvSpPr>
          <p:cNvPr id="4" name="Rectangle 3"/>
          <p:cNvSpPr/>
          <p:nvPr/>
        </p:nvSpPr>
        <p:spPr>
          <a:xfrm>
            <a:off x="0" y="0"/>
            <a:ext cx="12192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5" name="Rectangle 4"/>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6" name="Rectangle 5"/>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7" name="TextBox 6"/>
          <p:cNvSpPr txBox="1"/>
          <p:nvPr/>
        </p:nvSpPr>
        <p:spPr>
          <a:xfrm>
            <a:off x="4174067" y="6172201"/>
            <a:ext cx="7416800" cy="276999"/>
          </a:xfrm>
          <a:prstGeom prst="rect">
            <a:avLst/>
          </a:prstGeom>
          <a:noFill/>
        </p:spPr>
        <p:txBody>
          <a:bodyPr>
            <a:spAutoFit/>
          </a:bodyPr>
          <a:lstStyle/>
          <a:p>
            <a:pPr algn="r" eaLnBrk="0" hangingPunct="0">
              <a:defRPr/>
            </a:pPr>
            <a:r>
              <a:rPr lang="en-US" sz="900" baseline="30000" dirty="0">
                <a:solidFill>
                  <a:prstClr val="black"/>
                </a:solidFill>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2013-XXXXP </a:t>
            </a:r>
          </a:p>
        </p:txBody>
      </p:sp>
      <p:sp>
        <p:nvSpPr>
          <p:cNvPr id="9" name="Rectangle 8"/>
          <p:cNvSpPr/>
          <p:nvPr/>
        </p:nvSpPr>
        <p:spPr>
          <a:xfrm>
            <a:off x="1" y="1676401"/>
            <a:ext cx="5024967" cy="16160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pic>
        <p:nvPicPr>
          <p:cNvPr id="13" name="Picture 7" descr="SNL_Mott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36185" y="711200"/>
            <a:ext cx="719243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4"/>
          <p:cNvSpPr>
            <a:spLocks noGrp="1" noChangeArrowheads="1"/>
          </p:cNvSpPr>
          <p:nvPr>
            <p:ph type="dt" sz="half" idx="10"/>
          </p:nvPr>
        </p:nvSpPr>
        <p:spPr>
          <a:xfrm>
            <a:off x="9245601" y="5797551"/>
            <a:ext cx="2334684" cy="322263"/>
          </a:xfrm>
          <a:prstGeom prst="rect">
            <a:avLst/>
          </a:prstGeom>
        </p:spPr>
        <p:txBody>
          <a:bodyPr/>
          <a:lstStyle>
            <a:lvl1pPr algn="r">
              <a:defRPr sz="1100" smtClean="0">
                <a:latin typeface="Calibri"/>
                <a:cs typeface="Calibri"/>
              </a:defRPr>
            </a:lvl1pPr>
          </a:lstStyle>
          <a:p>
            <a:endParaRPr lang="en-US" dirty="0">
              <a:solidFill>
                <a:prstClr val="black"/>
              </a:solidFill>
            </a:endParaRPr>
          </a:p>
        </p:txBody>
      </p:sp>
      <p:sp>
        <p:nvSpPr>
          <p:cNvPr id="16" name="Rectangle 5"/>
          <p:cNvSpPr>
            <a:spLocks noGrp="1" noChangeArrowheads="1"/>
          </p:cNvSpPr>
          <p:nvPr>
            <p:ph type="ftr" sz="quarter" idx="11"/>
          </p:nvPr>
        </p:nvSpPr>
        <p:spPr>
          <a:xfrm>
            <a:off x="4163484" y="6519863"/>
            <a:ext cx="3860800" cy="284162"/>
          </a:xfrm>
          <a:prstGeom prst="rect">
            <a:avLst/>
          </a:prstGeom>
        </p:spPr>
        <p:txBody>
          <a:bodyPr/>
          <a:lstStyle>
            <a:lvl1pPr algn="ctr">
              <a:defRPr sz="1400" dirty="0">
                <a:solidFill>
                  <a:srgbClr val="FFFFFF"/>
                </a:solidFill>
                <a:latin typeface="Calibri"/>
                <a:cs typeface="Calibri"/>
              </a:defRPr>
            </a:lvl1pPr>
          </a:lstStyle>
          <a:p>
            <a:pPr eaLnBrk="0" fontAlgn="base" hangingPunct="0">
              <a:spcBef>
                <a:spcPct val="0"/>
              </a:spcBef>
              <a:spcAft>
                <a:spcPct val="0"/>
              </a:spcAft>
            </a:pPr>
            <a:endParaRPr lang="en-US"/>
          </a:p>
        </p:txBody>
      </p:sp>
      <p:pic>
        <p:nvPicPr>
          <p:cNvPr id="17" name="Picture 13" descr="Picture 13.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0" y="1667003"/>
            <a:ext cx="5059680" cy="1785937"/>
          </a:xfrm>
          <a:prstGeom prst="rect">
            <a:avLst/>
          </a:prstGeom>
          <a:noFill/>
          <a:ln w="9525">
            <a:noFill/>
            <a:miter lim="800000"/>
            <a:headEnd/>
            <a:tailEnd/>
          </a:ln>
        </p:spPr>
      </p:pic>
      <p:pic>
        <p:nvPicPr>
          <p:cNvPr id="1031" name="Picture 7" descr="C:\Users\cwsumpt\Documents\Conferences and Exhibits\Graphics\Images\MESAFab\1700 Photos\Org 1700 Photos_Page_01_Image_0002.jp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16200000" flipH="1">
            <a:off x="9801735" y="885730"/>
            <a:ext cx="1600200" cy="3199683"/>
          </a:xfrm>
          <a:prstGeom prst="round2SameRect">
            <a:avLst/>
          </a:prstGeom>
          <a:noFill/>
          <a:extLst>
            <a:ext uri="{909E8E84-426E-40dd-AFC4-6F175D3DCCD1}">
              <a14:hiddenFill xmlns:a14="http://schemas.microsoft.com/office/drawing/2010/main" xmlns="">
                <a:solidFill>
                  <a:srgbClr val="FFFFFF"/>
                </a:solidFill>
              </a14:hiddenFill>
            </a:ext>
          </a:extLst>
        </p:spPr>
      </p:pic>
      <p:pic>
        <p:nvPicPr>
          <p:cNvPr id="32" name="Picture 6" descr="SNL_Stacked_Whit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9245600" y="533401"/>
            <a:ext cx="2032000" cy="585787"/>
          </a:xfrm>
          <a:prstGeom prst="rect">
            <a:avLst/>
          </a:prstGeom>
          <a:noFill/>
          <a:ln w="9525">
            <a:noFill/>
            <a:miter lim="800000"/>
            <a:headEnd/>
            <a:tailEnd/>
          </a:ln>
        </p:spPr>
      </p:pic>
      <p:pic>
        <p:nvPicPr>
          <p:cNvPr id="19" name="Picture 18" descr="World Map.png"/>
          <p:cNvPicPr>
            <a:picLocks noChangeAspect="1"/>
          </p:cNvPicPr>
          <p:nvPr userDrawn="1"/>
        </p:nvPicPr>
        <p:blipFill>
          <a:blip r:embed="rId10" cstate="screen">
            <a:alphaModFix amt="45000"/>
            <a:extLst>
              <a:ext uri="{28A0092B-C50C-407E-A947-70E740481C1C}">
                <a14:useLocalDpi xmlns:a14="http://schemas.microsoft.com/office/drawing/2010/main"/>
              </a:ext>
            </a:extLst>
          </a:blip>
          <a:stretch>
            <a:fillRect/>
          </a:stretch>
        </p:blipFill>
        <p:spPr>
          <a:xfrm>
            <a:off x="0" y="0"/>
            <a:ext cx="6375400" cy="1593850"/>
          </a:xfrm>
          <a:prstGeom prst="rect">
            <a:avLst/>
          </a:prstGeom>
        </p:spPr>
      </p:pic>
      <p:sp>
        <p:nvSpPr>
          <p:cNvPr id="22" name="Title 1"/>
          <p:cNvSpPr>
            <a:spLocks noGrp="1"/>
          </p:cNvSpPr>
          <p:nvPr>
            <p:ph type="ctrTitle"/>
          </p:nvPr>
        </p:nvSpPr>
        <p:spPr>
          <a:xfrm>
            <a:off x="1227528" y="3517300"/>
            <a:ext cx="10363200" cy="898198"/>
          </a:xfrm>
        </p:spPr>
        <p:txBody>
          <a:bodyPr/>
          <a:lstStyle>
            <a:lvl1pPr algn="r">
              <a:defRPr b="1">
                <a:solidFill>
                  <a:srgbClr val="9D8C78"/>
                </a:solidFill>
              </a:defRPr>
            </a:lvl1pPr>
          </a:lstStyle>
          <a:p>
            <a:r>
              <a:rPr lang="en-US" smtClean="0"/>
              <a:t>Click to edit Master title style</a:t>
            </a:r>
            <a:endParaRPr lang="en-US" dirty="0"/>
          </a:p>
        </p:txBody>
      </p:sp>
      <p:sp>
        <p:nvSpPr>
          <p:cNvPr id="23" name="Subtitle 2"/>
          <p:cNvSpPr>
            <a:spLocks noGrp="1"/>
          </p:cNvSpPr>
          <p:nvPr>
            <p:ph type="subTitle" idx="1"/>
          </p:nvPr>
        </p:nvSpPr>
        <p:spPr>
          <a:xfrm>
            <a:off x="4059137" y="4430695"/>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12192000" cy="661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5" name="Rectangle 4"/>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6" name="Rectangle 5"/>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7" name="TextBox 6"/>
          <p:cNvSpPr txBox="1"/>
          <p:nvPr/>
        </p:nvSpPr>
        <p:spPr>
          <a:xfrm>
            <a:off x="4174067" y="6172200"/>
            <a:ext cx="7416800" cy="287338"/>
          </a:xfrm>
          <a:prstGeom prst="rect">
            <a:avLst/>
          </a:prstGeom>
          <a:noFill/>
        </p:spPr>
        <p:txBody>
          <a:bodyPr>
            <a:spAutoFit/>
          </a:bodyPr>
          <a:lstStyle/>
          <a:p>
            <a:pPr algn="r" eaLnBrk="0" hangingPunct="0">
              <a:defRPr/>
            </a:pPr>
            <a:r>
              <a:rPr lang="en-US" sz="950" baseline="30000" dirty="0">
                <a:solidFill>
                  <a:prstClr val="black"/>
                </a:solidFill>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8" name="Picture 13" descr="NNSAlogo_Black.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633" y="6119813"/>
            <a:ext cx="1365251"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 y="1455739"/>
            <a:ext cx="5024967" cy="18367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sp>
        <p:nvSpPr>
          <p:cNvPr id="10" name="Rectangle 9"/>
          <p:cNvSpPr/>
          <p:nvPr/>
        </p:nvSpPr>
        <p:spPr>
          <a:xfrm>
            <a:off x="5135033" y="1455739"/>
            <a:ext cx="3048000" cy="18367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1" name="Rectangle 10"/>
          <p:cNvSpPr/>
          <p:nvPr/>
        </p:nvSpPr>
        <p:spPr>
          <a:xfrm>
            <a:off x="8301568" y="1455739"/>
            <a:ext cx="3890433" cy="18367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12" name="Picture 6" descr="SNL_Stacked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45600" y="533400"/>
            <a:ext cx="20320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7" descr="SNL_Motto.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6185" y="601663"/>
            <a:ext cx="719243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descr="SNL_color_stack.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45600" y="407989"/>
            <a:ext cx="2032000" cy="66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0" y="3370264"/>
            <a:ext cx="12192000" cy="39687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16" name="Picture 12" descr="NNSAlogo_Black.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39384" y="6115051"/>
            <a:ext cx="113453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27528" y="3678173"/>
            <a:ext cx="10363200" cy="898198"/>
          </a:xfrm>
        </p:spPr>
        <p:txBody>
          <a:bodyPr/>
          <a:lstStyle>
            <a:lvl1pPr algn="r">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17" name="Rectangle 4"/>
          <p:cNvSpPr>
            <a:spLocks noGrp="1" noChangeArrowheads="1"/>
          </p:cNvSpPr>
          <p:nvPr>
            <p:ph type="dt" sz="half" idx="10"/>
          </p:nvPr>
        </p:nvSpPr>
        <p:spPr>
          <a:xfrm>
            <a:off x="9245601" y="5797551"/>
            <a:ext cx="2334684" cy="322263"/>
          </a:xfrm>
          <a:prstGeom prst="rect">
            <a:avLst/>
          </a:prstGeom>
        </p:spPr>
        <p:txBody>
          <a:bodyPr/>
          <a:lstStyle>
            <a:lvl1pPr algn="r">
              <a:defRPr sz="1100" smtClean="0">
                <a:latin typeface="Calibri"/>
                <a:cs typeface="Calibri"/>
              </a:defRPr>
            </a:lvl1pPr>
          </a:lstStyle>
          <a:p>
            <a:endParaRPr lang="en-US" dirty="0">
              <a:solidFill>
                <a:prstClr val="black"/>
              </a:solidFill>
            </a:endParaRPr>
          </a:p>
        </p:txBody>
      </p:sp>
      <p:sp>
        <p:nvSpPr>
          <p:cNvPr id="18" name="Rectangle 5"/>
          <p:cNvSpPr>
            <a:spLocks noGrp="1" noChangeArrowheads="1"/>
          </p:cNvSpPr>
          <p:nvPr>
            <p:ph type="ftr" sz="quarter" idx="11"/>
          </p:nvPr>
        </p:nvSpPr>
        <p:spPr>
          <a:xfrm>
            <a:off x="4163484" y="6519863"/>
            <a:ext cx="3860800" cy="284162"/>
          </a:xfrm>
          <a:prstGeom prst="rect">
            <a:avLst/>
          </a:prstGeom>
        </p:spPr>
        <p:txBody>
          <a:bodyPr/>
          <a:lstStyle>
            <a:lvl1pPr algn="ctr">
              <a:defRPr sz="1400" dirty="0">
                <a:solidFill>
                  <a:srgbClr val="FFFFFF"/>
                </a:solidFill>
                <a:latin typeface="Calibri"/>
                <a:cs typeface="Calibri"/>
              </a:defRPr>
            </a:lvl1pPr>
          </a:lstStyle>
          <a:p>
            <a:pPr eaLnBrk="0" fontAlgn="base" hangingPunct="0">
              <a:spcBef>
                <a:spcPct val="0"/>
              </a:spcBef>
              <a:spcAft>
                <a:spcPct val="0"/>
              </a:spcAft>
            </a:pPr>
            <a:endParaRPr lang="en-US"/>
          </a:p>
        </p:txBody>
      </p:sp>
    </p:spTree>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12192000" cy="661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5" name="Rectangle 4"/>
          <p:cNvSpPr/>
          <p:nvPr/>
        </p:nvSpPr>
        <p:spPr>
          <a:xfrm>
            <a:off x="0" y="3370264"/>
            <a:ext cx="12192000" cy="3089275"/>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6" name="Rectangle 5"/>
          <p:cNvSpPr/>
          <p:nvPr/>
        </p:nvSpPr>
        <p:spPr>
          <a:xfrm>
            <a:off x="0" y="6553200"/>
            <a:ext cx="12192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7" name="Rectangle 6"/>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8" name="TextBox 7"/>
          <p:cNvSpPr txBox="1"/>
          <p:nvPr/>
        </p:nvSpPr>
        <p:spPr>
          <a:xfrm>
            <a:off x="4174067" y="6172200"/>
            <a:ext cx="7416800" cy="287338"/>
          </a:xfrm>
          <a:prstGeom prst="rect">
            <a:avLst/>
          </a:prstGeom>
          <a:noFill/>
        </p:spPr>
        <p:txBody>
          <a:bodyPr>
            <a:spAutoFit/>
          </a:bodyPr>
          <a:lstStyle/>
          <a:p>
            <a:pPr algn="r" eaLnBrk="0" hangingPunct="0">
              <a:defRPr/>
            </a:pPr>
            <a:r>
              <a:rPr lang="en-US" sz="950" baseline="30000" dirty="0">
                <a:solidFill>
                  <a:prstClr val="black"/>
                </a:solidFill>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9" name="Picture 12" descr="NNSAlogo_Black.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9384" y="6115051"/>
            <a:ext cx="113453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descr="NNSAlogo_Black.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633" y="6119813"/>
            <a:ext cx="1365251"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1" y="1455739"/>
            <a:ext cx="5024967" cy="18367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sp>
        <p:nvSpPr>
          <p:cNvPr id="12" name="Rectangle 11"/>
          <p:cNvSpPr/>
          <p:nvPr/>
        </p:nvSpPr>
        <p:spPr>
          <a:xfrm>
            <a:off x="5135033" y="1455739"/>
            <a:ext cx="3048000" cy="18367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3" name="Rectangle 12"/>
          <p:cNvSpPr/>
          <p:nvPr/>
        </p:nvSpPr>
        <p:spPr>
          <a:xfrm>
            <a:off x="8301568" y="1455739"/>
            <a:ext cx="3890433" cy="18367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14" name="Picture 6" descr="SNL_Stacked_Whit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5600" y="533400"/>
            <a:ext cx="20320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 descr="SNL_Mott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36185" y="601663"/>
            <a:ext cx="719243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8" descr="SNL_color_stack.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45600" y="407989"/>
            <a:ext cx="2032000" cy="66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27528" y="3678173"/>
            <a:ext cx="10363200" cy="898198"/>
          </a:xfrm>
        </p:spPr>
        <p:txBody>
          <a:bodyPr/>
          <a:lstStyle>
            <a:lvl1pPr algn="r">
              <a:defRPr>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17" name="Rectangle 4"/>
          <p:cNvSpPr>
            <a:spLocks noGrp="1" noChangeArrowheads="1"/>
          </p:cNvSpPr>
          <p:nvPr>
            <p:ph type="dt" sz="half" idx="10"/>
          </p:nvPr>
        </p:nvSpPr>
        <p:spPr>
          <a:xfrm>
            <a:off x="9245601" y="5797551"/>
            <a:ext cx="2334684" cy="322263"/>
          </a:xfrm>
          <a:prstGeom prst="rect">
            <a:avLst/>
          </a:prstGeom>
        </p:spPr>
        <p:txBody>
          <a:bodyPr/>
          <a:lstStyle>
            <a:lvl1pPr algn="r">
              <a:defRPr sz="1100" smtClean="0">
                <a:latin typeface="Calibri"/>
                <a:cs typeface="Calibri"/>
              </a:defRPr>
            </a:lvl1pPr>
          </a:lstStyle>
          <a:p>
            <a:endParaRPr lang="en-US" dirty="0">
              <a:solidFill>
                <a:prstClr val="black"/>
              </a:solidFill>
            </a:endParaRPr>
          </a:p>
        </p:txBody>
      </p:sp>
      <p:sp>
        <p:nvSpPr>
          <p:cNvPr id="18" name="Rectangle 5"/>
          <p:cNvSpPr>
            <a:spLocks noGrp="1" noChangeArrowheads="1"/>
          </p:cNvSpPr>
          <p:nvPr>
            <p:ph type="ftr" sz="quarter" idx="11"/>
          </p:nvPr>
        </p:nvSpPr>
        <p:spPr>
          <a:xfrm>
            <a:off x="4163484" y="6519863"/>
            <a:ext cx="3860800" cy="284162"/>
          </a:xfrm>
          <a:prstGeom prst="rect">
            <a:avLst/>
          </a:prstGeom>
        </p:spPr>
        <p:txBody>
          <a:bodyPr/>
          <a:lstStyle>
            <a:lvl1pPr algn="ctr">
              <a:defRPr sz="1400" dirty="0">
                <a:solidFill>
                  <a:srgbClr val="FFFFFF"/>
                </a:solidFill>
                <a:latin typeface="Calibri"/>
                <a:cs typeface="Calibri"/>
              </a:defRPr>
            </a:lvl1pPr>
          </a:lstStyle>
          <a:p>
            <a:pPr eaLnBrk="0" fontAlgn="base" hangingPunct="0">
              <a:spcBef>
                <a:spcPct val="0"/>
              </a:spcBef>
              <a:spcAft>
                <a:spcPct val="0"/>
              </a:spcAft>
            </a:pPr>
            <a:endParaRPr lang="en-US"/>
          </a:p>
        </p:txBody>
      </p:sp>
    </p:spTree>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5" name="Rectangle 4"/>
          <p:cNvSpPr/>
          <p:nvPr/>
        </p:nvSpPr>
        <p:spPr>
          <a:xfrm>
            <a:off x="0" y="4040188"/>
            <a:ext cx="3312584" cy="281781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6" name="Rectangle 5"/>
          <p:cNvSpPr/>
          <p:nvPr/>
        </p:nvSpPr>
        <p:spPr>
          <a:xfrm>
            <a:off x="0" y="1"/>
            <a:ext cx="3312584" cy="89376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7" name="Rectangle 6"/>
          <p:cNvSpPr/>
          <p:nvPr/>
        </p:nvSpPr>
        <p:spPr>
          <a:xfrm>
            <a:off x="11741152" y="0"/>
            <a:ext cx="450849" cy="6858000"/>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prstClr val="white"/>
              </a:solidFill>
            </a:endParaRPr>
          </a:p>
        </p:txBody>
      </p:sp>
      <p:sp>
        <p:nvSpPr>
          <p:cNvPr id="8" name="TextBox 7"/>
          <p:cNvSpPr txBox="1"/>
          <p:nvPr/>
        </p:nvSpPr>
        <p:spPr>
          <a:xfrm>
            <a:off x="3604684" y="6264275"/>
            <a:ext cx="7416800" cy="287338"/>
          </a:xfrm>
          <a:prstGeom prst="rect">
            <a:avLst/>
          </a:prstGeom>
          <a:noFill/>
        </p:spPr>
        <p:txBody>
          <a:bodyPr>
            <a:spAutoFit/>
          </a:bodyPr>
          <a:lstStyle/>
          <a:p>
            <a:pPr eaLnBrk="0" hangingPunct="0">
              <a:defRPr/>
            </a:pPr>
            <a:r>
              <a:rPr lang="en-US" sz="950" baseline="30000" dirty="0">
                <a:solidFill>
                  <a:prstClr val="black"/>
                </a:solidFill>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sp>
        <p:nvSpPr>
          <p:cNvPr id="9" name="Rectangle 8"/>
          <p:cNvSpPr/>
          <p:nvPr/>
        </p:nvSpPr>
        <p:spPr>
          <a:xfrm>
            <a:off x="0" y="989013"/>
            <a:ext cx="1811867" cy="13954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100" dirty="0">
                <a:solidFill>
                  <a:prstClr val="white">
                    <a:lumMod val="65000"/>
                  </a:prstClr>
                </a:solidFill>
              </a:rPr>
              <a:t>Photos placed in horizontal position </a:t>
            </a:r>
            <a:br>
              <a:rPr lang="en-US" sz="1100" dirty="0">
                <a:solidFill>
                  <a:prstClr val="white">
                    <a:lumMod val="65000"/>
                  </a:prstClr>
                </a:solidFill>
              </a:rPr>
            </a:br>
            <a:r>
              <a:rPr lang="en-US" sz="1100" dirty="0">
                <a:solidFill>
                  <a:prstClr val="white">
                    <a:lumMod val="65000"/>
                  </a:prstClr>
                </a:solidFill>
              </a:rPr>
              <a:t>with even amount of white space</a:t>
            </a:r>
            <a:br>
              <a:rPr lang="en-US" sz="1100" dirty="0">
                <a:solidFill>
                  <a:prstClr val="white">
                    <a:lumMod val="65000"/>
                  </a:prstClr>
                </a:solidFill>
              </a:rPr>
            </a:br>
            <a:r>
              <a:rPr lang="en-US" sz="1100" dirty="0">
                <a:solidFill>
                  <a:prstClr val="white">
                    <a:lumMod val="65000"/>
                  </a:prstClr>
                </a:solidFill>
              </a:rPr>
              <a:t> between photos and header</a:t>
            </a:r>
          </a:p>
        </p:txBody>
      </p:sp>
      <p:pic>
        <p:nvPicPr>
          <p:cNvPr id="10" name="Picture 6" descr="SNL_Stacked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251" y="4338639"/>
            <a:ext cx="2032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descr="SNL_Motto.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934" y="5157788"/>
            <a:ext cx="1293284"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3" descr="NNSAlogo_Black.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5118" y="5932488"/>
            <a:ext cx="1365249"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0" y="2484439"/>
            <a:ext cx="3312584" cy="146843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sp>
        <p:nvSpPr>
          <p:cNvPr id="14" name="Rectangle 13"/>
          <p:cNvSpPr/>
          <p:nvPr/>
        </p:nvSpPr>
        <p:spPr>
          <a:xfrm>
            <a:off x="1962152" y="989013"/>
            <a:ext cx="1350433" cy="13954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000" dirty="0">
              <a:solidFill>
                <a:prstClr val="white">
                  <a:lumMod val="65000"/>
                </a:prstClr>
              </a:solidFill>
            </a:endParaRPr>
          </a:p>
        </p:txBody>
      </p:sp>
      <p:sp>
        <p:nvSpPr>
          <p:cNvPr id="15" name="Rectangle 14"/>
          <p:cNvSpPr/>
          <p:nvPr/>
        </p:nvSpPr>
        <p:spPr>
          <a:xfrm>
            <a:off x="11590867" y="0"/>
            <a:ext cx="103717" cy="68580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prstClr val="white"/>
              </a:solidFill>
            </a:endParaRPr>
          </a:p>
        </p:txBody>
      </p:sp>
      <p:pic>
        <p:nvPicPr>
          <p:cNvPr id="16" name="Picture 12" descr="NNSAlogo_Black.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6918" y="5921376"/>
            <a:ext cx="113453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619337" y="1250965"/>
            <a:ext cx="7961583" cy="1233338"/>
          </a:xfrm>
        </p:spPr>
        <p:txBody>
          <a:bodyPr/>
          <a:lstStyle>
            <a:lvl1pPr algn="l">
              <a:lnSpc>
                <a:spcPts val="3800"/>
              </a:lnSpc>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619337" y="2588979"/>
            <a:ext cx="7521783"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17" name="Rectangle 4"/>
          <p:cNvSpPr>
            <a:spLocks noGrp="1" noChangeArrowheads="1"/>
          </p:cNvSpPr>
          <p:nvPr>
            <p:ph type="dt" sz="half" idx="10"/>
          </p:nvPr>
        </p:nvSpPr>
        <p:spPr>
          <a:xfrm>
            <a:off x="3619500" y="265113"/>
            <a:ext cx="2844800" cy="476250"/>
          </a:xfrm>
          <a:prstGeom prst="rect">
            <a:avLst/>
          </a:prstGeom>
        </p:spPr>
        <p:txBody>
          <a:bodyPr/>
          <a:lstStyle>
            <a:lvl1pPr algn="l">
              <a:defRPr sz="1100" smtClean="0">
                <a:latin typeface="Calibri"/>
                <a:cs typeface="Calibri"/>
              </a:defRPr>
            </a:lvl1pPr>
          </a:lstStyle>
          <a:p>
            <a:endParaRPr lang="en-US" dirty="0">
              <a:solidFill>
                <a:prstClr val="black"/>
              </a:solidFill>
            </a:endParaRPr>
          </a:p>
        </p:txBody>
      </p:sp>
      <p:sp>
        <p:nvSpPr>
          <p:cNvPr id="18" name="Rectangle 5"/>
          <p:cNvSpPr>
            <a:spLocks noGrp="1" noChangeArrowheads="1"/>
          </p:cNvSpPr>
          <p:nvPr>
            <p:ph type="ftr" sz="quarter" idx="11"/>
          </p:nvPr>
        </p:nvSpPr>
        <p:spPr>
          <a:xfrm>
            <a:off x="3611033" y="6519863"/>
            <a:ext cx="3860800" cy="284162"/>
          </a:xfrm>
          <a:prstGeom prst="rect">
            <a:avLst/>
          </a:prstGeom>
        </p:spPr>
        <p:txBody>
          <a:bodyPr/>
          <a:lstStyle>
            <a:lvl1pPr algn="l">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5" name="Rectangle 4"/>
          <p:cNvSpPr/>
          <p:nvPr/>
        </p:nvSpPr>
        <p:spPr>
          <a:xfrm>
            <a:off x="6096000" y="1"/>
            <a:ext cx="6096000" cy="281781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6" name="Rectangle 5"/>
          <p:cNvSpPr/>
          <p:nvPr/>
        </p:nvSpPr>
        <p:spPr>
          <a:xfrm>
            <a:off x="6096000" y="5964238"/>
            <a:ext cx="6096000" cy="89376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7" name="Rectangle 6"/>
          <p:cNvSpPr/>
          <p:nvPr/>
        </p:nvSpPr>
        <p:spPr>
          <a:xfrm>
            <a:off x="6096000" y="2908301"/>
            <a:ext cx="1811867" cy="13954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100" dirty="0">
                <a:solidFill>
                  <a:prstClr val="white">
                    <a:lumMod val="65000"/>
                  </a:prstClr>
                </a:solidFill>
              </a:rPr>
              <a:t>Photos placed in horizontal position </a:t>
            </a:r>
            <a:br>
              <a:rPr lang="en-US" sz="1100" dirty="0">
                <a:solidFill>
                  <a:prstClr val="white">
                    <a:lumMod val="65000"/>
                  </a:prstClr>
                </a:solidFill>
              </a:rPr>
            </a:br>
            <a:r>
              <a:rPr lang="en-US" sz="1100" dirty="0">
                <a:solidFill>
                  <a:prstClr val="white">
                    <a:lumMod val="65000"/>
                  </a:prstClr>
                </a:solidFill>
              </a:rPr>
              <a:t>with even amount of white space</a:t>
            </a:r>
            <a:br>
              <a:rPr lang="en-US" sz="1100" dirty="0">
                <a:solidFill>
                  <a:prstClr val="white">
                    <a:lumMod val="65000"/>
                  </a:prstClr>
                </a:solidFill>
              </a:rPr>
            </a:br>
            <a:r>
              <a:rPr lang="en-US" sz="1100" dirty="0">
                <a:solidFill>
                  <a:prstClr val="white">
                    <a:lumMod val="65000"/>
                  </a:prstClr>
                </a:solidFill>
              </a:rPr>
              <a:t> between photos and header</a:t>
            </a:r>
          </a:p>
        </p:txBody>
      </p:sp>
      <p:pic>
        <p:nvPicPr>
          <p:cNvPr id="8" name="Picture 6" descr="SNL_Stacked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90617" y="1489075"/>
            <a:ext cx="20320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6096000" y="4403725"/>
            <a:ext cx="6096000" cy="146843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sp>
        <p:nvSpPr>
          <p:cNvPr id="10" name="Rectangle 9"/>
          <p:cNvSpPr/>
          <p:nvPr/>
        </p:nvSpPr>
        <p:spPr>
          <a:xfrm>
            <a:off x="8058152" y="2908301"/>
            <a:ext cx="4133849" cy="13954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000" dirty="0">
              <a:solidFill>
                <a:prstClr val="white">
                  <a:lumMod val="65000"/>
                </a:prstClr>
              </a:solidFill>
            </a:endParaRPr>
          </a:p>
        </p:txBody>
      </p:sp>
      <p:sp>
        <p:nvSpPr>
          <p:cNvPr id="11" name="Rectangle 10"/>
          <p:cNvSpPr/>
          <p:nvPr/>
        </p:nvSpPr>
        <p:spPr>
          <a:xfrm rot="10800000">
            <a:off x="150285" y="0"/>
            <a:ext cx="450849" cy="6858000"/>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prstClr val="white"/>
              </a:solidFill>
            </a:endParaRPr>
          </a:p>
        </p:txBody>
      </p:sp>
      <p:sp>
        <p:nvSpPr>
          <p:cNvPr id="12" name="TextBox 11"/>
          <p:cNvSpPr txBox="1"/>
          <p:nvPr/>
        </p:nvSpPr>
        <p:spPr>
          <a:xfrm>
            <a:off x="933451" y="6375401"/>
            <a:ext cx="5016500" cy="384175"/>
          </a:xfrm>
          <a:prstGeom prst="rect">
            <a:avLst/>
          </a:prstGeom>
          <a:noFill/>
        </p:spPr>
        <p:txBody>
          <a:bodyPr>
            <a:spAutoFit/>
          </a:bodyPr>
          <a:lstStyle/>
          <a:p>
            <a:pPr eaLnBrk="0" hangingPunct="0">
              <a:defRPr/>
            </a:pPr>
            <a:r>
              <a:rPr lang="en-US" sz="950" baseline="30000" dirty="0">
                <a:solidFill>
                  <a:prstClr val="black"/>
                </a:solidFill>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3" name="Picture 13" descr="NNSAlogo_Black.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8918" y="6051550"/>
            <a:ext cx="1365249"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rot="10800000">
            <a:off x="0" y="0"/>
            <a:ext cx="103717" cy="68580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prstClr val="white"/>
              </a:solidFill>
            </a:endParaRPr>
          </a:p>
        </p:txBody>
      </p:sp>
      <p:pic>
        <p:nvPicPr>
          <p:cNvPr id="15" name="Picture 12" descr="NNSAlogo_Black.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0718" y="6040439"/>
            <a:ext cx="113453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1" descr="SNL_motto_2 lines.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1151" y="1585914"/>
            <a:ext cx="2580216"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96558" y="1250965"/>
            <a:ext cx="5052687" cy="1233338"/>
          </a:xfrm>
        </p:spPr>
        <p:txBody>
          <a:bodyPr/>
          <a:lstStyle>
            <a:lvl1pPr algn="l">
              <a:lnSpc>
                <a:spcPts val="3800"/>
              </a:lnSpc>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96558" y="2588979"/>
            <a:ext cx="4781753"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17" name="Rectangle 4"/>
          <p:cNvSpPr>
            <a:spLocks noGrp="1" noChangeArrowheads="1"/>
          </p:cNvSpPr>
          <p:nvPr>
            <p:ph type="dt" sz="half" idx="10"/>
          </p:nvPr>
        </p:nvSpPr>
        <p:spPr>
          <a:xfrm>
            <a:off x="897467" y="265113"/>
            <a:ext cx="1371600" cy="285750"/>
          </a:xfrm>
          <a:prstGeom prst="rect">
            <a:avLst/>
          </a:prstGeom>
        </p:spPr>
        <p:txBody>
          <a:bodyPr/>
          <a:lstStyle>
            <a:lvl1pPr algn="l">
              <a:defRPr sz="1100" smtClean="0">
                <a:latin typeface="Calibri"/>
                <a:cs typeface="Calibri"/>
              </a:defRPr>
            </a:lvl1pPr>
          </a:lstStyle>
          <a:p>
            <a:endParaRPr lang="en-US" dirty="0">
              <a:solidFill>
                <a:prstClr val="black"/>
              </a:solidFill>
            </a:endParaRPr>
          </a:p>
        </p:txBody>
      </p:sp>
      <p:sp>
        <p:nvSpPr>
          <p:cNvPr id="18" name="Rectangle 5"/>
          <p:cNvSpPr>
            <a:spLocks noGrp="1" noChangeArrowheads="1"/>
          </p:cNvSpPr>
          <p:nvPr>
            <p:ph type="ftr" sz="quarter" idx="11"/>
          </p:nvPr>
        </p:nvSpPr>
        <p:spPr>
          <a:xfrm>
            <a:off x="6151033" y="6519863"/>
            <a:ext cx="3860800" cy="284162"/>
          </a:xfrm>
          <a:prstGeom prst="rect">
            <a:avLst/>
          </a:prstGeom>
        </p:spPr>
        <p:txBody>
          <a:bodyPr/>
          <a:lstStyle>
            <a:lvl1pPr algn="l">
              <a:defRPr sz="1400" dirty="0">
                <a:solidFill>
                  <a:srgbClr val="FFFFFF"/>
                </a:solidFill>
                <a:latin typeface="Calibri"/>
                <a:cs typeface="Calibri"/>
              </a:defRPr>
            </a:lvl1pPr>
          </a:lstStyle>
          <a:p>
            <a:pPr eaLnBrk="0" fontAlgn="base" hangingPunct="0">
              <a:spcBef>
                <a:spcPct val="0"/>
              </a:spcBef>
              <a:spcAft>
                <a:spcPct val="0"/>
              </a:spcAft>
            </a:pPr>
            <a:endParaRPr lang="en-US"/>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0332" y="1"/>
            <a:ext cx="10972800" cy="732183"/>
          </a:xfrm>
        </p:spPr>
        <p:txBody>
          <a:bodyPr/>
          <a:lstStyle>
            <a:lvl1pPr>
              <a:defRPr sz="320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8000" y="1020762"/>
            <a:ext cx="10972800" cy="4846638"/>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6"/>
          <p:cNvSpPr>
            <a:spLocks noGrp="1" noChangeArrowheads="1"/>
          </p:cNvSpPr>
          <p:nvPr>
            <p:ph type="sldNum" sz="quarter" idx="11"/>
          </p:nvPr>
        </p:nvSpPr>
        <p:spPr/>
        <p:txBody>
          <a:bodyPr/>
          <a:lstStyle>
            <a:lvl1pPr>
              <a:defRPr smtClean="0"/>
            </a:lvl1pPr>
          </a:lstStyle>
          <a:p>
            <a:fld id="{73C8E616-FAB1-4A02-85EC-5E7543187A17}" type="slidenum">
              <a:rPr lang="en-US">
                <a:solidFill>
                  <a:prstClr val="black"/>
                </a:solidFill>
              </a:rPr>
              <a:pPr/>
              <a:t>‹#›</a:t>
            </a:fld>
            <a:endParaRPr lang="en-US" dirty="0">
              <a:solidFill>
                <a:prstClr val="black"/>
              </a:solidFill>
            </a:endParaRPr>
          </a:p>
        </p:txBody>
      </p:sp>
      <p:sp>
        <p:nvSpPr>
          <p:cNvPr id="6" name="Date Placeholder 5"/>
          <p:cNvSpPr>
            <a:spLocks noGrp="1"/>
          </p:cNvSpPr>
          <p:nvPr>
            <p:ph type="dt" sz="half" idx="12"/>
          </p:nvPr>
        </p:nvSpPr>
        <p:spPr>
          <a:xfrm>
            <a:off x="146051" y="6167438"/>
            <a:ext cx="1987549" cy="284162"/>
          </a:xfrm>
          <a:prstGeom prst="rect">
            <a:avLst/>
          </a:prstGeom>
        </p:spPr>
        <p:txBody>
          <a:bodyPr/>
          <a:lstStyle/>
          <a:p>
            <a:endParaRPr lang="en-US" dirty="0">
              <a:solidFill>
                <a:prstClr val="black"/>
              </a:solidFill>
            </a:endParaRPr>
          </a:p>
        </p:txBody>
      </p:sp>
      <p:sp>
        <p:nvSpPr>
          <p:cNvPr id="7" name="Footer Placeholder 6"/>
          <p:cNvSpPr>
            <a:spLocks noGrp="1"/>
          </p:cNvSpPr>
          <p:nvPr>
            <p:ph type="ftr" sz="quarter" idx="13"/>
          </p:nvPr>
        </p:nvSpPr>
        <p:spPr>
          <a:xfrm>
            <a:off x="4163484" y="6519863"/>
            <a:ext cx="3860800" cy="284162"/>
          </a:xfrm>
          <a:prstGeom prst="rect">
            <a:avLst/>
          </a:prstGeom>
        </p:spPr>
        <p:txBody>
          <a:bodyPr/>
          <a:lstStyle/>
          <a:p>
            <a:pPr eaLnBrk="0" fontAlgn="base" hangingPunct="0">
              <a:spcBef>
                <a:spcPct val="0"/>
              </a:spcBef>
              <a:spcAft>
                <a:spcPct val="0"/>
              </a:spcAft>
            </a:pPr>
            <a:endParaRPr lang="en-US" sz="2400">
              <a:solidFill>
                <a:prstClr val="black"/>
              </a:solidFill>
              <a:latin typeface="Times New Roman" pitchFamily="18" charset="0"/>
            </a:endParaRPr>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
        <p:nvSpPr>
          <p:cNvPr id="7" name="Rectangle 5"/>
          <p:cNvSpPr txBox="1">
            <a:spLocks noChangeArrowheads="1"/>
          </p:cNvSpPr>
          <p:nvPr/>
        </p:nvSpPr>
        <p:spPr bwMode="auto">
          <a:xfrm>
            <a:off x="4366684" y="6553200"/>
            <a:ext cx="3860800" cy="2841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1" fontAlgn="auto" latinLnBrk="0" hangingPunct="1">
              <a:spcBef>
                <a:spcPts val="0"/>
              </a:spcBef>
              <a:spcAft>
                <a:spcPts val="0"/>
              </a:spcAft>
              <a:defRPr sz="1400" kern="1200" dirty="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mtClean="0">
                <a:solidFill>
                  <a:prstClr val="black"/>
                </a:solidFill>
              </a:rPr>
              <a:t>Official Use Only</a:t>
            </a:r>
            <a:endParaRPr lang="en-US" sz="1400">
              <a:solidFill>
                <a:prstClr val="black"/>
              </a:solidFill>
            </a:endParaRPr>
          </a:p>
        </p:txBody>
      </p:sp>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7080" y="29817"/>
            <a:ext cx="10972800" cy="992188"/>
          </a:xfrm>
        </p:spPr>
        <p:txBody>
          <a:bodyPr/>
          <a:lstStyle>
            <a:lvl1pPr>
              <a:defRPr sz="32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noChangeArrowheads="1"/>
          </p:cNvSpPr>
          <p:nvPr>
            <p:ph type="sldNum" sz="quarter" idx="12"/>
          </p:nvPr>
        </p:nvSpPr>
        <p:spPr>
          <a:xfrm>
            <a:off x="-5348" y="6483350"/>
            <a:ext cx="812800" cy="374650"/>
          </a:xfrm>
          <a:ln/>
        </p:spPr>
        <p:txBody>
          <a:bodyPr/>
          <a:lstStyle>
            <a:lvl1pPr>
              <a:defRPr sz="900"/>
            </a:lvl1pPr>
          </a:lstStyle>
          <a:p>
            <a:pPr>
              <a:defRPr/>
            </a:pPr>
            <a:fld id="{55CA2FFB-87A4-4FEB-A5F3-149F3733CA37}" type="slidenum">
              <a:rPr lang="en-US" smtClean="0">
                <a:solidFill>
                  <a:prstClr val="black"/>
                </a:solidFill>
              </a:rPr>
              <a:pPr>
                <a:defRPr/>
              </a:pPr>
              <a:t>‹#›</a:t>
            </a:fld>
            <a:endParaRPr lang="en-US" dirty="0">
              <a:solidFill>
                <a:prstClr val="black"/>
              </a:solidFill>
            </a:endParaRPr>
          </a:p>
        </p:txBody>
      </p:sp>
      <p:sp>
        <p:nvSpPr>
          <p:cNvPr id="8" name="Rectangle 5"/>
          <p:cNvSpPr>
            <a:spLocks noGrp="1" noChangeArrowheads="1"/>
          </p:cNvSpPr>
          <p:nvPr>
            <p:ph type="ftr" sz="quarter" idx="13"/>
          </p:nvPr>
        </p:nvSpPr>
        <p:spPr>
          <a:xfrm>
            <a:off x="4163484" y="6519863"/>
            <a:ext cx="3860800" cy="284162"/>
          </a:xfrm>
          <a:prstGeom prst="rect">
            <a:avLst/>
          </a:prstGeom>
        </p:spPr>
        <p:txBody>
          <a:bodyPr/>
          <a:lstStyle>
            <a:lvl1pPr algn="ctr">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3828" y="39756"/>
            <a:ext cx="10972800" cy="992188"/>
          </a:xfrm>
        </p:spPr>
        <p:txBody>
          <a:bodyPr/>
          <a:lstStyle>
            <a:lvl1pPr>
              <a:defRPr sz="2800" b="1">
                <a:latin typeface="Arial Narrow"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
        <p:nvSpPr>
          <p:cNvPr id="10" name="Rectangle 5"/>
          <p:cNvSpPr>
            <a:spLocks noGrp="1" noChangeArrowheads="1"/>
          </p:cNvSpPr>
          <p:nvPr>
            <p:ph type="ftr" sz="quarter" idx="13"/>
          </p:nvPr>
        </p:nvSpPr>
        <p:spPr>
          <a:xfrm>
            <a:off x="4163484" y="6519863"/>
            <a:ext cx="3860800" cy="284162"/>
          </a:xfrm>
          <a:prstGeom prst="rect">
            <a:avLst/>
          </a:prstGeom>
        </p:spPr>
        <p:txBody>
          <a:bodyPr/>
          <a:lstStyle>
            <a:lvl1pPr algn="ctr">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70BE7216-C784-4583-AC67-CA20309AA2CE}"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7080" y="39756"/>
            <a:ext cx="10972800" cy="992188"/>
          </a:xfrm>
        </p:spPr>
        <p:txBody>
          <a:bodyPr/>
          <a:lstStyle>
            <a:lvl1pPr>
              <a:defRPr sz="2800" b="1">
                <a:latin typeface="Arial Narrow" pitchFamily="34" charset="0"/>
              </a:defRPr>
            </a:lvl1pPr>
          </a:lstStyle>
          <a:p>
            <a:r>
              <a:rPr lang="en-US" smtClean="0"/>
              <a:t>Click to edit Master title style</a:t>
            </a:r>
            <a:endParaRPr lang="en-US" dirty="0"/>
          </a:p>
        </p:txBody>
      </p:sp>
      <p:sp>
        <p:nvSpPr>
          <p:cNvPr id="5" name="Rectangle 6"/>
          <p:cNvSpPr>
            <a:spLocks noGrp="1" noChangeArrowheads="1"/>
          </p:cNvSpPr>
          <p:nvPr>
            <p:ph type="sldNum" sz="quarter" idx="12"/>
          </p:nvPr>
        </p:nvSpPr>
        <p:spPr>
          <a:xfrm>
            <a:off x="0" y="6096000"/>
            <a:ext cx="812800" cy="374650"/>
          </a:xfrm>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
        <p:nvSpPr>
          <p:cNvPr id="6" name="Footer Placeholder 5"/>
          <p:cNvSpPr>
            <a:spLocks noGrp="1" noChangeArrowheads="1"/>
          </p:cNvSpPr>
          <p:nvPr>
            <p:ph type="ftr" sz="quarter" idx="13"/>
          </p:nvPr>
        </p:nvSpPr>
        <p:spPr>
          <a:xfrm>
            <a:off x="4163484" y="6519863"/>
            <a:ext cx="3860800" cy="284162"/>
          </a:xfrm>
          <a:prstGeom prst="rect">
            <a:avLst/>
          </a:prstGeom>
        </p:spPr>
        <p:txBody>
          <a:bodyPr/>
          <a:lstStyle>
            <a:lvl1pPr algn="ctr">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
        <p:nvSpPr>
          <p:cNvPr id="8" name="Rectangle 5"/>
          <p:cNvSpPr>
            <a:spLocks noGrp="1" noChangeArrowheads="1"/>
          </p:cNvSpPr>
          <p:nvPr>
            <p:ph type="ftr" sz="quarter" idx="13"/>
          </p:nvPr>
        </p:nvSpPr>
        <p:spPr>
          <a:xfrm>
            <a:off x="4163484" y="6519863"/>
            <a:ext cx="3860800" cy="284162"/>
          </a:xfrm>
          <a:prstGeom prst="rect">
            <a:avLst/>
          </a:prstGeom>
        </p:spPr>
        <p:txBody>
          <a:bodyPr/>
          <a:lstStyle>
            <a:lvl1pPr algn="ctr">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6" name="Footer Placeholder 5"/>
          <p:cNvSpPr>
            <a:spLocks noGrp="1" noChangeArrowheads="1"/>
          </p:cNvSpPr>
          <p:nvPr>
            <p:ph type="ftr" sz="quarter" idx="11"/>
          </p:nvPr>
        </p:nvSpPr>
        <p:spPr>
          <a:xfrm>
            <a:off x="4163484" y="6519863"/>
            <a:ext cx="3860800" cy="284162"/>
          </a:xfrm>
          <a:prstGeom prst="rect">
            <a:avLst/>
          </a:prstGeom>
          <a:ln/>
        </p:spPr>
        <p:txBody>
          <a:bodyPr/>
          <a:lstStyle>
            <a:lvl1pPr>
              <a:defRPr/>
            </a:lvl1p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7"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5" name="Rectangle 5"/>
          <p:cNvSpPr>
            <a:spLocks noGrp="1" noChangeArrowheads="1"/>
          </p:cNvSpPr>
          <p:nvPr>
            <p:ph type="ftr" sz="quarter" idx="11"/>
          </p:nvPr>
        </p:nvSpPr>
        <p:spPr>
          <a:xfrm>
            <a:off x="4163484" y="6519863"/>
            <a:ext cx="3860800" cy="284162"/>
          </a:xfrm>
          <a:prstGeom prst="rect">
            <a:avLst/>
          </a:prstGeom>
          <a:ln/>
        </p:spPr>
        <p:txBody>
          <a:bodyPr/>
          <a:lstStyle>
            <a:lvl1pPr>
              <a:defRPr/>
            </a:lvl1p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46051" y="6167438"/>
            <a:ext cx="1987549" cy="284162"/>
          </a:xfrm>
          <a:prstGeom prst="rect">
            <a:avLst/>
          </a:prstGeom>
          <a:ln/>
        </p:spPr>
        <p:txBody>
          <a:bodyPr/>
          <a:lstStyle>
            <a:lvl1pPr>
              <a:defRPr/>
            </a:lvl1pPr>
          </a:lstStyle>
          <a:p>
            <a:endParaRPr lang="en-US" dirty="0">
              <a:solidFill>
                <a:prstClr val="black"/>
              </a:solidFill>
            </a:endParaRPr>
          </a:p>
        </p:txBody>
      </p:sp>
      <p:sp>
        <p:nvSpPr>
          <p:cNvPr id="5" name="Rectangle 5"/>
          <p:cNvSpPr>
            <a:spLocks noGrp="1" noChangeArrowheads="1"/>
          </p:cNvSpPr>
          <p:nvPr>
            <p:ph type="ftr" sz="quarter" idx="11"/>
          </p:nvPr>
        </p:nvSpPr>
        <p:spPr>
          <a:xfrm>
            <a:off x="4163484" y="6519863"/>
            <a:ext cx="3860800" cy="284162"/>
          </a:xfrm>
          <a:prstGeom prst="rect">
            <a:avLst/>
          </a:prstGeom>
          <a:ln/>
        </p:spPr>
        <p:txBody>
          <a:bodyPr/>
          <a:lstStyle>
            <a:lvl1pPr>
              <a:defRPr/>
            </a:lvl1p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73C8E616-FAB1-4A02-85EC-5E7543187A17}"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46051" y="6167438"/>
            <a:ext cx="1987549" cy="284162"/>
          </a:xfrm>
          <a:prstGeom prst="rect">
            <a:avLst/>
          </a:prstGeom>
        </p:spPr>
        <p:txBody>
          <a:bodyPr/>
          <a:lstStyle>
            <a:lvl1pPr>
              <a:defRPr smtClean="0"/>
            </a:lvl1pPr>
          </a:lstStyle>
          <a:p>
            <a:endParaRPr lang="en-US" dirty="0">
              <a:solidFill>
                <a:prstClr val="black"/>
              </a:solidFill>
            </a:endParaRPr>
          </a:p>
        </p:txBody>
      </p:sp>
      <p:sp>
        <p:nvSpPr>
          <p:cNvPr id="7" name="Footer Placeholder 6"/>
          <p:cNvSpPr>
            <a:spLocks noGrp="1"/>
          </p:cNvSpPr>
          <p:nvPr>
            <p:ph type="ftr" sz="quarter" idx="11"/>
          </p:nvPr>
        </p:nvSpPr>
        <p:spPr>
          <a:xfrm>
            <a:off x="4163484" y="6519863"/>
            <a:ext cx="3860800" cy="284162"/>
          </a:xfrm>
          <a:prstGeom prst="rect">
            <a:avLst/>
          </a:prstGeom>
        </p:spPr>
        <p:txBody>
          <a:bodyPr/>
          <a:lstStyle>
            <a:lvl1pPr>
              <a:defRPr/>
            </a:lvl1p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smtClean="0"/>
            </a:lvl1pPr>
          </a:lstStyle>
          <a:p>
            <a:fld id="{73C8E616-FAB1-4A02-85EC-5E7543187A17}" type="slidenum">
              <a:rPr lang="en-US">
                <a:solidFill>
                  <a:prstClr val="black"/>
                </a:solidFill>
              </a:rPr>
              <a:pPr/>
              <a:t>‹#›</a:t>
            </a:fld>
            <a:endParaRPr lang="en-US" dirty="0">
              <a:solidFill>
                <a:prstClr val="black"/>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1740" y="334618"/>
            <a:ext cx="10972800" cy="458587"/>
          </a:xfrm>
          <a:prstGeom prst="rect">
            <a:avLst/>
          </a:prstGeom>
          <a:noFill/>
          <a:ln w="9525">
            <a:solidFill>
              <a:srgbClr val="30788E"/>
            </a:solidFill>
            <a:miter lim="800000"/>
            <a:headEnd/>
            <a:tailEnd/>
          </a:ln>
        </p:spPr>
        <p:txBody>
          <a:bodyPr vert="horz" wrap="square" lIns="91440" tIns="45720" rIns="91440" bIns="45720" numCol="1" anchor="t" anchorCtr="0" compatLnSpc="1">
            <a:prstTxWarp prst="textNoShape">
              <a:avLst/>
            </a:prstTxWarp>
            <a:spAutoFit/>
          </a:bodyPr>
          <a:lstStyle>
            <a:lvl1pPr>
              <a:defRPr lang="en-US" sz="2800" b="1" dirty="0" smtClean="0">
                <a:solidFill>
                  <a:schemeClr val="tx1"/>
                </a:solidFill>
                <a:latin typeface="Arial Narrow" pitchFamily="34" charset="0"/>
                <a:ea typeface="MS PGothic" pitchFamily="34" charset="-128"/>
                <a:cs typeface="Arial" pitchFamily="34" charset="0"/>
              </a:defRPr>
            </a:lvl1pPr>
          </a:lstStyle>
          <a:p>
            <a:pPr lvl="0" algn="l" rtl="0" eaLnBrk="0" fontAlgn="base" hangingPunct="0">
              <a:lnSpc>
                <a:spcPct val="85000"/>
              </a:lnSpc>
              <a:spcBef>
                <a:spcPct val="0"/>
              </a:spcBef>
              <a:spcAft>
                <a:spcPct val="0"/>
              </a:spcAft>
            </a:pPr>
            <a:r>
              <a:rPr lang="en-US" dirty="0" smtClean="0"/>
              <a:t>Click to edit Master title style </a:t>
            </a:r>
            <a:endParaRPr lang="en-US"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64563" y="282230"/>
            <a:ext cx="11700933"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sz="2800" b="1">
                <a:latin typeface="Arial Narrow" pitchFamily="34" charset="0"/>
              </a:defRPr>
            </a:lvl1pPr>
          </a:lstStyle>
          <a:p>
            <a:pPr lvl="0"/>
            <a:r>
              <a:rPr lang="en-US" smtClean="0"/>
              <a:t>Click to edit Master title style</a:t>
            </a:r>
            <a:endParaRPr lang="en-US" dirty="0" smtClean="0"/>
          </a:p>
        </p:txBody>
      </p:sp>
      <p:sp>
        <p:nvSpPr>
          <p:cNvPr id="4" name="Rectangle 5"/>
          <p:cNvSpPr>
            <a:spLocks noGrp="1" noChangeArrowheads="1"/>
          </p:cNvSpPr>
          <p:nvPr>
            <p:ph type="ftr" sz="quarter" idx="12"/>
          </p:nvPr>
        </p:nvSpPr>
        <p:spPr>
          <a:xfrm>
            <a:off x="4163484" y="6519863"/>
            <a:ext cx="3860800" cy="284162"/>
          </a:xfrm>
          <a:prstGeom prst="rect">
            <a:avLst/>
          </a:prstGeom>
        </p:spPr>
        <p:txBody>
          <a:bodyPr/>
          <a:lstStyle>
            <a:lvl1pPr algn="ctr">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64563" y="282230"/>
            <a:ext cx="11700933"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sz="2800" b="1">
                <a:latin typeface="Arial Narrow" pitchFamily="34" charset="0"/>
              </a:defRPr>
            </a:lvl1pPr>
          </a:lstStyle>
          <a:p>
            <a:pPr lvl="0"/>
            <a:r>
              <a:rPr lang="en-US" smtClean="0"/>
              <a:t>Click to edit Master title style</a:t>
            </a:r>
            <a:endParaRPr lang="en-US" dirty="0" smtClean="0"/>
          </a:p>
        </p:txBody>
      </p:sp>
      <p:sp>
        <p:nvSpPr>
          <p:cNvPr id="4" name="Rectangle 5"/>
          <p:cNvSpPr>
            <a:spLocks noGrp="1" noChangeArrowheads="1"/>
          </p:cNvSpPr>
          <p:nvPr>
            <p:ph type="ftr" sz="quarter" idx="12"/>
          </p:nvPr>
        </p:nvSpPr>
        <p:spPr>
          <a:xfrm>
            <a:off x="4163484" y="6519863"/>
            <a:ext cx="3860800" cy="284162"/>
          </a:xfrm>
          <a:prstGeom prst="rect">
            <a:avLst/>
          </a:prstGeom>
        </p:spPr>
        <p:txBody>
          <a:bodyPr/>
          <a:lstStyle>
            <a:lvl1pPr algn="ctr">
              <a:defRPr sz="1400" dirty="0">
                <a:solidFill>
                  <a:schemeClr val="tx1"/>
                </a:solidFill>
                <a:latin typeface="Calibri"/>
                <a:cs typeface="Calibri"/>
              </a:defRPr>
            </a:lvl1pPr>
          </a:lstStyle>
          <a:p>
            <a:pPr eaLnBrk="0" fontAlgn="base" hangingPunct="0">
              <a:spcBef>
                <a:spcPct val="0"/>
              </a:spcBef>
              <a:spcAft>
                <a:spcPct val="0"/>
              </a:spcAft>
            </a:pPr>
            <a:endParaRPr lang="en-US">
              <a:solidFill>
                <a:prstClr val="black"/>
              </a:solidFill>
            </a:endParaRPr>
          </a:p>
        </p:txBody>
      </p:sp>
    </p:spTree>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7" name="Slide Number Placeholder 6"/>
          <p:cNvSpPr>
            <a:spLocks noGrp="1"/>
          </p:cNvSpPr>
          <p:nvPr>
            <p:ph type="sldNum" sz="quarter" idx="12"/>
          </p:nvPr>
        </p:nvSpPr>
        <p:spPr/>
        <p:txBody>
          <a:bodyPr/>
          <a:lstStyle>
            <a:lvl1pPr>
              <a:defRPr/>
            </a:lvl1pPr>
          </a:lstStyle>
          <a:p>
            <a:fld id="{745BB789-2CDF-4E31-AFA3-2C79A5769993}"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64563" y="272291"/>
            <a:ext cx="11700933"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sz="2800" b="1">
                <a:latin typeface="Arial Narrow" pitchFamily="34" charset="0"/>
              </a:defRPr>
            </a:lvl1pPr>
          </a:lstStyle>
          <a:p>
            <a:pPr lvl="0"/>
            <a:r>
              <a:rPr lang="en-US" smtClean="0"/>
              <a:t>Click to edit Master title style</a:t>
            </a:r>
            <a:endParaRPr lang="en-US" dirty="0" smtClean="0"/>
          </a:p>
        </p:txBody>
      </p:sp>
    </p:spTree>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0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1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0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8" name="Footer Placeholder 7"/>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9" name="Slide Number Placeholder 8"/>
          <p:cNvSpPr>
            <a:spLocks noGrp="1"/>
          </p:cNvSpPr>
          <p:nvPr>
            <p:ph type="sldNum" sz="quarter" idx="12"/>
          </p:nvPr>
        </p:nvSpPr>
        <p:spPr/>
        <p:txBody>
          <a:bodyPr/>
          <a:lstStyle>
            <a:lvl1pPr>
              <a:defRPr/>
            </a:lvl1pPr>
          </a:lstStyle>
          <a:p>
            <a:fld id="{448B97C9-FC80-4750-8787-D1DEEA1962AD}"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6_Blank">
    <p:spTree>
      <p:nvGrpSpPr>
        <p:cNvPr id="1" name=""/>
        <p:cNvGrpSpPr/>
        <p:nvPr/>
      </p:nvGrpSpPr>
      <p:grpSpPr>
        <a:xfrm>
          <a:off x="0" y="0"/>
          <a:ext cx="0" cy="0"/>
          <a:chOff x="0" y="0"/>
          <a:chExt cx="0" cy="0"/>
        </a:xfrm>
      </p:grpSpPr>
      <p:sp>
        <p:nvSpPr>
          <p:cNvPr id="3" name="Rectangle 225"/>
          <p:cNvSpPr>
            <a:spLocks noGrp="1" noChangeArrowheads="1"/>
          </p:cNvSpPr>
          <p:nvPr>
            <p:ph type="title"/>
          </p:nvPr>
        </p:nvSpPr>
        <p:spPr bwMode="auto">
          <a:xfrm>
            <a:off x="491067" y="252414"/>
            <a:ext cx="1170093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Tree>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r>
              <a:rPr lang="en-US" smtClean="0"/>
              <a:t>Click icon to add table</a:t>
            </a:r>
            <a:endParaRPr lang="en-US"/>
          </a:p>
        </p:txBody>
      </p:sp>
      <p:sp>
        <p:nvSpPr>
          <p:cNvPr id="4" name="Footer Placeholder 3"/>
          <p:cNvSpPr>
            <a:spLocks noGrp="1"/>
          </p:cNvSpPr>
          <p:nvPr>
            <p:ph type="ftr" sz="quarter" idx="10"/>
          </p:nvPr>
        </p:nvSpPr>
        <p:spPr>
          <a:xfrm>
            <a:off x="4470400" y="6324600"/>
            <a:ext cx="3860800" cy="457200"/>
          </a:xfrm>
          <a:prstGeom prst="rect">
            <a:avLst/>
          </a:prstGeom>
        </p:spPr>
        <p:txBody>
          <a:bodyPr/>
          <a:lstStyle>
            <a:lvl1pPr>
              <a:defRPr/>
            </a:lvl1p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5" name="Rectangle 6"/>
          <p:cNvSpPr>
            <a:spLocks noGrp="1" noChangeArrowheads="1"/>
          </p:cNvSpPr>
          <p:nvPr>
            <p:ph type="sldNum" sz="quarter" idx="4"/>
          </p:nvPr>
        </p:nvSpPr>
        <p:spPr bwMode="auto">
          <a:xfrm>
            <a:off x="11074400" y="6153150"/>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Calibri"/>
                <a:cs typeface="Calibri"/>
              </a:defRPr>
            </a:lvl1pPr>
          </a:lstStyle>
          <a:p>
            <a:fld id="{73C8E616-FAB1-4A02-85EC-5E7543187A17}" type="slidenum">
              <a:rPr lang="en-US">
                <a:solidFill>
                  <a:prstClr val="black"/>
                </a:solidFill>
              </a:rPr>
              <a:pPr/>
              <a:t>‹#›</a:t>
            </a:fld>
            <a:endParaRPr lang="en-US" dirty="0">
              <a:solidFill>
                <a:prstClr val="black"/>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cstate="screen">
            <a:extLst>
              <a:ext uri="{28A0092B-C50C-407E-A947-70E740481C1C}">
                <a14:useLocalDpi xmlns:a14="http://schemas.microsoft.com/office/drawing/2010/main"/>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100" name="Rectangle 4"/>
          <p:cNvSpPr>
            <a:spLocks noGrp="1" noChangeArrowheads="1"/>
          </p:cNvSpPr>
          <p:nvPr>
            <p:ph type="dt" sz="half" idx="2"/>
          </p:nvPr>
        </p:nvSpPr>
        <p:spPr>
          <a:xfrm>
            <a:off x="914400" y="6248400"/>
            <a:ext cx="2540000" cy="457200"/>
          </a:xfrm>
          <a:prstGeom prst="rect">
            <a:avLst/>
          </a:prstGeom>
        </p:spPr>
        <p:txBody>
          <a:bodyPr/>
          <a:lstStyle>
            <a:lvl1pPr>
              <a:defRPr/>
            </a:lvl1pPr>
          </a:lstStyle>
          <a:p>
            <a:fld id="{92480EDC-7CC4-4D91-AF15-99DCDF08CE18}" type="datetime1">
              <a:rPr lang="en-US" smtClean="0">
                <a:solidFill>
                  <a:srgbClr val="000000"/>
                </a:solidFill>
              </a:rPr>
              <a:pPr/>
              <a:t>9/28/17</a:t>
            </a:fld>
            <a:endParaRPr lang="en-US">
              <a:solidFill>
                <a:srgbClr val="000000"/>
              </a:solidFill>
            </a:endParaRPr>
          </a:p>
        </p:txBody>
      </p:sp>
      <p:sp>
        <p:nvSpPr>
          <p:cNvPr id="4101" name="Rectangle 5"/>
          <p:cNvSpPr>
            <a:spLocks noGrp="1" noChangeArrowheads="1"/>
          </p:cNvSpPr>
          <p:nvPr>
            <p:ph type="ftr" sz="quarter" idx="3"/>
          </p:nvPr>
        </p:nvSpPr>
        <p:spPr>
          <a:xfrm>
            <a:off x="4165600" y="6248400"/>
            <a:ext cx="3860800" cy="457200"/>
          </a:xfrm>
          <a:prstGeom prst="rect">
            <a:avLst/>
          </a:prstGeom>
        </p:spPr>
        <p:txBody>
          <a:bodyPr/>
          <a:lstStyle>
            <a:lvl1pPr>
              <a:defRPr/>
            </a:lvl1pPr>
          </a:lstStyle>
          <a:p>
            <a:endParaRPr lang="en-US" dirty="0">
              <a:solidFill>
                <a:srgbClr val="000000"/>
              </a:solidFill>
            </a:endParaRPr>
          </a:p>
        </p:txBody>
      </p:sp>
      <p:sp>
        <p:nvSpPr>
          <p:cNvPr id="4102" name="Rectangle 6"/>
          <p:cNvSpPr>
            <a:spLocks noGrp="1" noChangeArrowheads="1"/>
          </p:cNvSpPr>
          <p:nvPr>
            <p:ph type="sldNum" sz="quarter" idx="4"/>
          </p:nvPr>
        </p:nvSpPr>
        <p:spPr>
          <a:xfrm>
            <a:off x="8737600" y="6248400"/>
            <a:ext cx="2540000" cy="457200"/>
          </a:xfrm>
          <a:prstGeom prst="rect">
            <a:avLst/>
          </a:prstGeom>
        </p:spPr>
        <p:txBody>
          <a:bodyPr/>
          <a:lstStyle>
            <a:lvl1pPr algn="r">
              <a:defRPr/>
            </a:lvl1pPr>
          </a:lstStyle>
          <a:p>
            <a:fld id="{60E3C202-3BD9-4819-8BC3-DD47C7BB5B5B}" type="slidenum">
              <a:rPr lang="en-US" smtClean="0">
                <a:solidFill>
                  <a:srgbClr val="000000"/>
                </a:solidFill>
              </a:rPr>
              <a:pPr/>
              <a:t>‹#›</a:t>
            </a:fld>
            <a:endParaRPr lang="en-US">
              <a:solidFill>
                <a:srgbClr val="000000"/>
              </a:solidFill>
            </a:endParaRPr>
          </a:p>
        </p:txBody>
      </p:sp>
      <p:pic>
        <p:nvPicPr>
          <p:cNvPr id="4104" name="Picture 8"/>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pic>
        <p:nvPicPr>
          <p:cNvPr id="10" name="Picture 2" descr="ttps://upload.wikimedia.org/wikipedia/commons/thumb/3/32/Sandia_National_Laboratories_logo.svg/640px-San"/>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753600" y="75286"/>
            <a:ext cx="2249088" cy="67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6/2/17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en-US" dirty="0">
              <a:solidFill>
                <a:srgbClr val="000000"/>
              </a:solidFill>
            </a:endParaRPr>
          </a:p>
        </p:txBody>
      </p:sp>
      <p:pic>
        <p:nvPicPr>
          <p:cNvPr id="9" name="Picture 2" descr="ttps://upload.wikimedia.org/wikipedia/commons/thumb/3/32/Sandia_National_Laboratories_logo.svg/640px-San"/>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53600" y="75286"/>
            <a:ext cx="2249088" cy="674726"/>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6/2/17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en-US" dirty="0">
              <a:solidFill>
                <a:srgbClr val="000000"/>
              </a:solidFill>
            </a:endParaRPr>
          </a:p>
        </p:txBody>
      </p:sp>
      <p:pic>
        <p:nvPicPr>
          <p:cNvPr id="9" name="Picture 2" descr="ttps://upload.wikimedia.org/wikipedia/commons/thumb/3/32/Sandia_National_Laboratories_logo.svg/640px-San"/>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52100" y="75286"/>
            <a:ext cx="1688592" cy="6766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97" y="762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userDrawn="1"/>
        </p:nvSpPr>
        <p:spPr bwMode="auto">
          <a:xfrm>
            <a:off x="844387" y="76200"/>
            <a:ext cx="1632114"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1" r="2076" b="107"/>
          <a:stretch/>
        </p:blipFill>
        <p:spPr>
          <a:xfrm>
            <a:off x="1" y="0"/>
            <a:ext cx="12221377" cy="6502400"/>
          </a:xfrm>
          <a:prstGeom prst="rect">
            <a:avLst/>
          </a:prstGeom>
          <a:effectLst/>
        </p:spPr>
      </p:pic>
      <p:pic>
        <p:nvPicPr>
          <p:cNvPr id="10" name="Picture 2" descr="ttps://upload.wikimedia.org/wikipedia/commons/thumb/3/32/Sandia_National_Laboratories_logo.svg/640px-San"/>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55200" y="75286"/>
            <a:ext cx="2249088" cy="674726"/>
          </a:xfrm>
          <a:prstGeom prst="rect">
            <a:avLst/>
          </a:prstGeom>
          <a:solidFill>
            <a:schemeClr val="bg1"/>
          </a:solidFill>
          <a:extLst/>
        </p:spPr>
      </p:pic>
    </p:spTree>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100" name="Rectangle 4"/>
          <p:cNvSpPr>
            <a:spLocks noGrp="1" noChangeArrowheads="1"/>
          </p:cNvSpPr>
          <p:nvPr>
            <p:ph type="dt" sz="half" idx="2"/>
          </p:nvPr>
        </p:nvSpPr>
        <p:spPr/>
        <p:txBody>
          <a:bodyPr/>
          <a:lstStyle>
            <a:lvl1pPr>
              <a:defRPr/>
            </a:lvl1pPr>
          </a:lstStyle>
          <a:p>
            <a:r>
              <a:rPr lang="en-US">
                <a:solidFill>
                  <a:srgbClr val="000000"/>
                </a:solidFill>
              </a:rPr>
              <a:t>Presentation date</a:t>
            </a:r>
          </a:p>
        </p:txBody>
      </p:sp>
      <p:sp>
        <p:nvSpPr>
          <p:cNvPr id="4101" name="Rectangle 5"/>
          <p:cNvSpPr>
            <a:spLocks noGrp="1" noChangeArrowheads="1"/>
          </p:cNvSpPr>
          <p:nvPr>
            <p:ph type="ftr" sz="quarter" idx="3"/>
          </p:nvPr>
        </p:nvSpPr>
        <p:spPr/>
        <p:txBody>
          <a:bodyPr/>
          <a:lstStyle>
            <a:lvl1pPr>
              <a:defRPr/>
            </a:lvl1pPr>
          </a:lstStyle>
          <a:p>
            <a:r>
              <a:rPr lang="en-US">
                <a:solidFill>
                  <a:srgbClr val="000000"/>
                </a:solidFill>
              </a:rPr>
              <a:t>Presentation title</a:t>
            </a:r>
          </a:p>
        </p:txBody>
      </p:sp>
      <p:sp>
        <p:nvSpPr>
          <p:cNvPr id="4102" name="Rectangle 6"/>
          <p:cNvSpPr>
            <a:spLocks noGrp="1" noChangeArrowheads="1"/>
          </p:cNvSpPr>
          <p:nvPr>
            <p:ph type="sldNum" sz="quarter" idx="4"/>
          </p:nvPr>
        </p:nvSpPr>
        <p:spPr/>
        <p:txBody>
          <a:bodyPr/>
          <a:lstStyle>
            <a:lvl1pPr>
              <a:defRPr/>
            </a:lvl1pPr>
          </a:lstStyle>
          <a:p>
            <a:fld id="{60E3C202-3BD9-4819-8BC3-DD47C7BB5B5B}" type="slidenum">
              <a:rPr lang="en-US">
                <a:solidFill>
                  <a:srgbClr val="000000"/>
                </a:solidFill>
              </a:rPr>
              <a:pPr/>
              <a:t>‹#›</a:t>
            </a:fld>
            <a:endParaRPr lang="en-US">
              <a:solidFill>
                <a:srgbClr val="000000"/>
              </a:solidFill>
            </a:endParaRP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770" y="3048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979712" y="228600"/>
            <a:ext cx="1491114"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6817EAE6-7DEC-48A8-92CB-0314ED127447}"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70BE7216-C784-4583-AC67-CA20309AA2CE}"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5" name="Slide Number Placeholder 4"/>
          <p:cNvSpPr>
            <a:spLocks noGrp="1"/>
          </p:cNvSpPr>
          <p:nvPr>
            <p:ph type="sldNum" sz="quarter" idx="12"/>
          </p:nvPr>
        </p:nvSpPr>
        <p:spPr/>
        <p:txBody>
          <a:bodyPr/>
          <a:lstStyle>
            <a:lvl1pPr>
              <a:defRPr/>
            </a:lvl1pPr>
          </a:lstStyle>
          <a:p>
            <a:fld id="{C4C34A86-0A5E-4357-8178-D9587BBF2126}"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Presentation date</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Presentation title</a:t>
            </a:r>
          </a:p>
        </p:txBody>
      </p:sp>
      <p:sp>
        <p:nvSpPr>
          <p:cNvPr id="7" name="Slide Number Placeholder 6"/>
          <p:cNvSpPr>
            <a:spLocks noGrp="1"/>
          </p:cNvSpPr>
          <p:nvPr>
            <p:ph type="sldNum" sz="quarter" idx="12"/>
          </p:nvPr>
        </p:nvSpPr>
        <p:spPr/>
        <p:txBody>
          <a:bodyPr/>
          <a:lstStyle>
            <a:lvl1pPr>
              <a:defRPr/>
            </a:lvl1pPr>
          </a:lstStyle>
          <a:p>
            <a:fld id="{745BB789-2CDF-4E31-AFA3-2C79A5769993}"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Presentation date</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Presentation title</a:t>
            </a:r>
          </a:p>
        </p:txBody>
      </p:sp>
      <p:sp>
        <p:nvSpPr>
          <p:cNvPr id="9" name="Slide Number Placeholder 8"/>
          <p:cNvSpPr>
            <a:spLocks noGrp="1"/>
          </p:cNvSpPr>
          <p:nvPr>
            <p:ph type="sldNum" sz="quarter" idx="12"/>
          </p:nvPr>
        </p:nvSpPr>
        <p:spPr/>
        <p:txBody>
          <a:bodyPr/>
          <a:lstStyle>
            <a:lvl1pPr>
              <a:defRPr/>
            </a:lvl1pPr>
          </a:lstStyle>
          <a:p>
            <a:fld id="{448B97C9-FC80-4750-8787-D1DEEA1962AD}"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Presentation date</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Presentation title</a:t>
            </a:r>
          </a:p>
        </p:txBody>
      </p:sp>
      <p:sp>
        <p:nvSpPr>
          <p:cNvPr id="5" name="Slide Number Placeholder 4"/>
          <p:cNvSpPr>
            <a:spLocks noGrp="1"/>
          </p:cNvSpPr>
          <p:nvPr>
            <p:ph type="sldNum" sz="quarter" idx="12"/>
          </p:nvPr>
        </p:nvSpPr>
        <p:spPr/>
        <p:txBody>
          <a:bodyPr/>
          <a:lstStyle>
            <a:lvl1pPr>
              <a:defRPr/>
            </a:lvl1pPr>
          </a:lstStyle>
          <a:p>
            <a:fld id="{C4C34A86-0A5E-4357-8178-D9587BBF2126}"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Presentation date</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Presentation title</a:t>
            </a:r>
          </a:p>
        </p:txBody>
      </p:sp>
      <p:sp>
        <p:nvSpPr>
          <p:cNvPr id="4" name="Slide Number Placeholder 3"/>
          <p:cNvSpPr>
            <a:spLocks noGrp="1"/>
          </p:cNvSpPr>
          <p:nvPr>
            <p:ph type="sldNum" sz="quarter" idx="12"/>
          </p:nvPr>
        </p:nvSpPr>
        <p:spPr/>
        <p:txBody>
          <a:bodyPr/>
          <a:lstStyle>
            <a:lvl1pPr>
              <a:defRPr/>
            </a:lvl1pPr>
          </a:lstStyle>
          <a:p>
            <a:fld id="{F3E41E39-DA54-4A51-9AD8-785737BF250F}"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Presentation date</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Presentation title</a:t>
            </a:r>
          </a:p>
        </p:txBody>
      </p:sp>
      <p:sp>
        <p:nvSpPr>
          <p:cNvPr id="7" name="Slide Number Placeholder 6"/>
          <p:cNvSpPr>
            <a:spLocks noGrp="1"/>
          </p:cNvSpPr>
          <p:nvPr>
            <p:ph type="sldNum" sz="quarter" idx="12"/>
          </p:nvPr>
        </p:nvSpPr>
        <p:spPr/>
        <p:txBody>
          <a:bodyPr/>
          <a:lstStyle>
            <a:lvl1pPr>
              <a:defRPr/>
            </a:lvl1pPr>
          </a:lstStyle>
          <a:p>
            <a:fld id="{55E1935E-E262-4664-B1D6-139E33E398FD}"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Presentation date</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Presentation title</a:t>
            </a:r>
          </a:p>
        </p:txBody>
      </p:sp>
      <p:sp>
        <p:nvSpPr>
          <p:cNvPr id="7" name="Slide Number Placeholder 6"/>
          <p:cNvSpPr>
            <a:spLocks noGrp="1"/>
          </p:cNvSpPr>
          <p:nvPr>
            <p:ph type="sldNum" sz="quarter" idx="12"/>
          </p:nvPr>
        </p:nvSpPr>
        <p:spPr/>
        <p:txBody>
          <a:bodyPr/>
          <a:lstStyle>
            <a:lvl1pPr>
              <a:defRPr/>
            </a:lvl1pPr>
          </a:lstStyle>
          <a:p>
            <a:fld id="{5E46DBFA-AE10-4E05-A53D-220764379314}"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56FBA0D5-1BB2-434D-A0C9-5595CDC3FDE3}"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Presentation date</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title</a:t>
            </a:r>
          </a:p>
        </p:txBody>
      </p:sp>
      <p:sp>
        <p:nvSpPr>
          <p:cNvPr id="6" name="Slide Number Placeholder 5"/>
          <p:cNvSpPr>
            <a:spLocks noGrp="1"/>
          </p:cNvSpPr>
          <p:nvPr>
            <p:ph type="sldNum" sz="quarter" idx="12"/>
          </p:nvPr>
        </p:nvSpPr>
        <p:spPr/>
        <p:txBody>
          <a:bodyPr/>
          <a:lstStyle>
            <a:lvl1pPr>
              <a:defRPr/>
            </a:lvl1pPr>
          </a:lstStyle>
          <a:p>
            <a:fld id="{AE8BD295-696C-4552-BEB3-9F8453FDA18B}"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C424D873-5195-41E8-AB49-39239C458BE4}" type="datetimeFigureOut">
              <a:rPr lang="en-US">
                <a:solidFill>
                  <a:srgbClr val="DBF5F9">
                    <a:shade val="90000"/>
                  </a:srgbClr>
                </a:solidFill>
              </a:rPr>
              <a:pPr>
                <a:defRPr/>
              </a:pPr>
              <a:t>9/28/17</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BE5B555F-F0EE-49A3-9CEE-45E0EF1501CB}" type="slidenum">
              <a:rPr lang="en-US">
                <a:solidFill>
                  <a:srgbClr val="DBF5F9">
                    <a:shade val="90000"/>
                  </a:srgbClr>
                </a:solidFill>
              </a:rPr>
              <a:pPr>
                <a:defRPr/>
              </a:pPr>
              <a:t>‹#›</a:t>
            </a:fld>
            <a:endParaRPr lang="en-US">
              <a:solidFill>
                <a:srgbClr val="DBF5F9">
                  <a:shade val="90000"/>
                </a:srgbClr>
              </a:solidFill>
            </a:endParaRPr>
          </a:p>
        </p:txBody>
      </p:sp>
      <p:sp>
        <p:nvSpPr>
          <p:cNvPr id="7" name="Footer Placeholder 21"/>
          <p:cNvSpPr txBox="1">
            <a:spLocks/>
          </p:cNvSpPr>
          <p:nvPr userDrawn="1"/>
        </p:nvSpPr>
        <p:spPr>
          <a:xfrm>
            <a:off x="3887755" y="6381329"/>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sz="1200" dirty="0">
              <a:solidFill>
                <a:srgbClr val="DBF5F9">
                  <a:shade val="90000"/>
                </a:srgbClr>
              </a:solidFill>
            </a:endParaRPr>
          </a:p>
        </p:txBody>
      </p:sp>
    </p:spTree>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3" name="Footer Placeholder 2"/>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4" name="Slide Number Placeholder 3"/>
          <p:cNvSpPr>
            <a:spLocks noGrp="1"/>
          </p:cNvSpPr>
          <p:nvPr>
            <p:ph type="sldNum" sz="quarter" idx="12"/>
          </p:nvPr>
        </p:nvSpPr>
        <p:spPr/>
        <p:txBody>
          <a:bodyPr/>
          <a:lstStyle>
            <a:lvl1pPr>
              <a:defRPr/>
            </a:lvl1pPr>
          </a:lstStyle>
          <a:p>
            <a:fld id="{F3E41E39-DA54-4A51-9AD8-785737BF250F}"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946021-E0C0-4C96-9C1B-B4041289AB21}" type="datetimeFigureOut">
              <a:rPr lang="en-US">
                <a:solidFill>
                  <a:srgbClr val="04617B">
                    <a:shade val="90000"/>
                  </a:srgbClr>
                </a:solidFill>
              </a:rPr>
              <a:pPr>
                <a:defRPr/>
              </a:pPr>
              <a:t>9/28/17</a:t>
            </a:fld>
            <a:endParaRPr lang="en-US">
              <a:solidFill>
                <a:srgbClr val="04617B">
                  <a:shade val="9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F3CBFAFF-105C-4252-A600-501F97E91975}" type="slidenum">
              <a:rPr lang="en-US">
                <a:solidFill>
                  <a:srgbClr val="04617B">
                    <a:shade val="90000"/>
                  </a:srgbClr>
                </a:solidFill>
              </a:rPr>
              <a:pPr>
                <a:defRPr/>
              </a:pPr>
              <a:t>‹#›</a:t>
            </a:fld>
            <a:endParaRPr lang="en-US">
              <a:solidFill>
                <a:srgbClr val="04617B">
                  <a:shade val="90000"/>
                </a:srgbClr>
              </a:solidFill>
            </a:endParaRPr>
          </a:p>
        </p:txBody>
      </p:sp>
      <p:sp>
        <p:nvSpPr>
          <p:cNvPr id="6" name="Footer Placeholder 21"/>
          <p:cNvSpPr>
            <a:spLocks noGrp="1"/>
          </p:cNvSpPr>
          <p:nvPr>
            <p:ph type="ftr" sz="quarter" idx="12"/>
          </p:nvPr>
        </p:nvSpPr>
        <p:spPr/>
        <p:txBody>
          <a:bodyPr/>
          <a:lstStyle>
            <a:lvl1pPr algn="l" eaLnBrk="1" latinLnBrk="0" hangingPunct="1">
              <a:defRPr kumimoji="0" sz="1200" baseline="0">
                <a:solidFill>
                  <a:schemeClr val="tx1"/>
                </a:solidFill>
              </a:defRPr>
            </a:lvl1pPr>
          </a:lstStyle>
          <a:p>
            <a:pPr>
              <a:defRPr/>
            </a:pPr>
            <a:endParaRPr lang="en-US" dirty="0">
              <a:solidFill>
                <a:prstClr val="black"/>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D9E878-B9B8-4E24-8D42-F33EA29F3D53}" type="datetimeFigureOut">
              <a:rPr lang="en-US">
                <a:solidFill>
                  <a:srgbClr val="DBF5F9">
                    <a:shade val="90000"/>
                  </a:srgbClr>
                </a:solidFill>
              </a:rPr>
              <a:pPr>
                <a:defRPr/>
              </a:pPr>
              <a:t>9/28/17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9253F96-E6E3-4C21-B724-939AF169C4B0}" type="slidenum">
              <a:rPr lang="en-US">
                <a:solidFill>
                  <a:srgbClr val="DBF5F9">
                    <a:shade val="90000"/>
                  </a:srgbClr>
                </a:solidFill>
              </a:rPr>
              <a:pPr>
                <a:defRPr/>
              </a:pPr>
              <a:t>‹#›</a:t>
            </a:fld>
            <a:endParaRPr lang="en-US">
              <a:solidFill>
                <a:srgbClr val="DBF5F9">
                  <a:shade val="90000"/>
                </a:srgbClr>
              </a:solidFill>
            </a:endParaRPr>
          </a:p>
        </p:txBody>
      </p:sp>
      <p:sp>
        <p:nvSpPr>
          <p:cNvPr id="7" name="Footer Placeholder 21"/>
          <p:cNvSpPr txBox="1">
            <a:spLocks/>
          </p:cNvSpPr>
          <p:nvPr userDrawn="1"/>
        </p:nvSpPr>
        <p:spPr>
          <a:xfrm>
            <a:off x="3695733" y="6381329"/>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sz="1200" dirty="0">
              <a:solidFill>
                <a:srgbClr val="DBF5F9">
                  <a:shade val="90000"/>
                </a:srgbClr>
              </a:solidFill>
            </a:endParaRPr>
          </a:p>
        </p:txBody>
      </p:sp>
    </p:spTree>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7B9BB8F-5662-437B-A56F-65CFCA1371A3}"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baseline="0"/>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FB2C8E40-260A-4CC6-8B93-38E6239A0E9E}"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B74AC8D1-4B98-4AD2-BCA0-803EDF933036}"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9BF8F4D2-2E05-41CC-A83C-A0E2534FD78B}"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F01FFE72-FB22-4E84-AF89-CA6017EFBA06}"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8658D18-A55A-4F71-B351-AB68AFF598CD}"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030AE5C-BBF1-4095-A8A7-C316EAE60C0B}"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AFB7A379-05F6-4B92-A232-A7C5483197B0}"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2D0B095-1F28-432D-AD1E-88C01BE1F572}"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520E7FC-13B6-4AD0-822E-9EC32DE13257}"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F6F2616-72C8-4019-BEC8-48EFA0979DF5}" type="datetimeFigureOut">
              <a:rPr lang="en-US">
                <a:solidFill>
                  <a:srgbClr val="04617B">
                    <a:shade val="90000"/>
                  </a:srgbClr>
                </a:solidFill>
              </a:rPr>
              <a:pPr>
                <a:defRPr/>
              </a:pPr>
              <a:t>9/28/17</a:t>
            </a:fld>
            <a:endParaRPr lang="en-US">
              <a:solidFill>
                <a:srgbClr val="04617B">
                  <a:shade val="90000"/>
                </a:srgbClr>
              </a:solidFill>
            </a:endParaRPr>
          </a:p>
        </p:txBody>
      </p:sp>
      <p:sp>
        <p:nvSpPr>
          <p:cNvPr id="10" name="Slide Number Placeholder 6"/>
          <p:cNvSpPr>
            <a:spLocks noGrp="1"/>
          </p:cNvSpPr>
          <p:nvPr>
            <p:ph type="sldNum" sz="quarter" idx="11"/>
          </p:nvPr>
        </p:nvSpPr>
        <p:spPr>
          <a:xfrm>
            <a:off x="10769600" y="6356351"/>
            <a:ext cx="812800" cy="365125"/>
          </a:xfrm>
        </p:spPr>
        <p:txBody>
          <a:bodyPr/>
          <a:lstStyle>
            <a:lvl1pPr>
              <a:defRPr/>
            </a:lvl1pPr>
          </a:lstStyle>
          <a:p>
            <a:pPr>
              <a:defRPr/>
            </a:pPr>
            <a:fld id="{08D206F2-7F0B-4A79-9C8B-B8C30341EA6B}" type="slidenum">
              <a:rPr lang="en-US">
                <a:solidFill>
                  <a:srgbClr val="04617B">
                    <a:shade val="90000"/>
                  </a:srgbClr>
                </a:solidFill>
              </a:rPr>
              <a:pPr>
                <a:defRPr/>
              </a:pPr>
              <a:t>‹#›</a:t>
            </a:fld>
            <a:endParaRPr lang="en-US">
              <a:solidFill>
                <a:srgbClr val="04617B">
                  <a:shade val="90000"/>
                </a:srgbClr>
              </a:solidFill>
            </a:endParaRPr>
          </a:p>
        </p:txBody>
      </p:sp>
      <p:sp>
        <p:nvSpPr>
          <p:cNvPr id="11" name="Footer Placeholder 21"/>
          <p:cNvSpPr>
            <a:spLocks noGrp="1"/>
          </p:cNvSpPr>
          <p:nvPr>
            <p:ph type="ftr" sz="quarter" idx="12"/>
          </p:nvPr>
        </p:nvSpPr>
        <p:spPr/>
        <p:txBody>
          <a:bodyPr/>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3C0A00C-BFD2-4173-894B-B50D654DC028}"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E7F32990-0D8D-4313-B1F3-E0980712BB0F}"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C956590-466C-4DE4-A02C-97D9D07A2514}"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125781F-29B4-4E55-AA86-F03E09ABDD8B}" type="slidenum">
              <a:rPr lang="en-US">
                <a:solidFill>
                  <a:srgbClr val="04617B">
                    <a:shade val="90000"/>
                  </a:srgbClr>
                </a:solidFill>
              </a:rPr>
              <a:pPr>
                <a:defRPr/>
              </a:pPr>
              <a:t>‹#›</a:t>
            </a:fld>
            <a:endParaRPr lang="en-US" dirty="0">
              <a:solidFill>
                <a:srgbClr val="04617B">
                  <a:shade val="90000"/>
                </a:srgb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7" name="Slide Number Placeholder 6"/>
          <p:cNvSpPr>
            <a:spLocks noGrp="1"/>
          </p:cNvSpPr>
          <p:nvPr>
            <p:ph type="sldNum" sz="quarter" idx="12"/>
          </p:nvPr>
        </p:nvSpPr>
        <p:spPr/>
        <p:txBody>
          <a:bodyPr/>
          <a:lstStyle>
            <a:lvl1pPr>
              <a:defRPr/>
            </a:lvl1pPr>
          </a:lstStyle>
          <a:p>
            <a:fld id="{55E1935E-E262-4664-B1D6-139E33E398FD}"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9153"/>
            <a:ext cx="12192000" cy="728485"/>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630872" y="1600201"/>
            <a:ext cx="1095152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8"/>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
        <p:nvSpPr>
          <p:cNvPr id="7"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6/2/17</a:t>
            </a:r>
            <a:endParaRPr lang="en-US" dirty="0">
              <a:solidFill>
                <a:srgbClr val="000000"/>
              </a:solidFill>
            </a:endParaRPr>
          </a:p>
        </p:txBody>
      </p:sp>
      <p:sp>
        <p:nvSpPr>
          <p:cNvPr id="8"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9"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en-US" dirty="0">
              <a:solidFill>
                <a:srgbClr val="000000"/>
              </a:solidFill>
            </a:endParaRPr>
          </a:p>
        </p:txBody>
      </p:sp>
    </p:spTree>
    <p:extLst>
      <p:ext uri="{BB962C8B-B14F-4D97-AF65-F5344CB8AC3E}">
        <p14:creationId xmlns:p14="http://schemas.microsoft.com/office/powerpoint/2010/main" val="173350138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dirty="0">
                <a:solidFill>
                  <a:srgbClr val="000000"/>
                </a:solidFill>
              </a:rPr>
              <a:t>Presentation date</a:t>
            </a: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Presentation title</a:t>
            </a:r>
          </a:p>
        </p:txBody>
      </p:sp>
      <p:sp>
        <p:nvSpPr>
          <p:cNvPr id="7" name="Slide Number Placeholder 6"/>
          <p:cNvSpPr>
            <a:spLocks noGrp="1"/>
          </p:cNvSpPr>
          <p:nvPr>
            <p:ph type="sldNum" sz="quarter" idx="12"/>
          </p:nvPr>
        </p:nvSpPr>
        <p:spPr/>
        <p:txBody>
          <a:bodyPr/>
          <a:lstStyle>
            <a:lvl1pPr>
              <a:defRPr/>
            </a:lvl1pPr>
          </a:lstStyle>
          <a:p>
            <a:fld id="{5E46DBFA-AE10-4E05-A53D-220764379314}" type="slidenum">
              <a:rPr lang="en-US">
                <a:solidFill>
                  <a:srgbClr val="000000"/>
                </a:solidFill>
              </a:rPr>
              <a:pPr/>
              <a:t>‹#›</a:t>
            </a:fld>
            <a:endParaRPr lang="en-US" dirty="0">
              <a:solidFill>
                <a:srgbClr val="000000"/>
              </a:solidFill>
            </a:endParaRPr>
          </a:p>
        </p:txBody>
      </p:sp>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BFAF2-1193-EA4C-8C7C-475E1B3A2233}" type="datetimeFigureOut">
              <a:rPr lang="en-US" smtClean="0">
                <a:solidFill>
                  <a:prstClr val="black">
                    <a:tint val="75000"/>
                  </a:prstClr>
                </a:solidFill>
              </a:rPr>
              <a:pPr/>
              <a:t>9/28/17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38CDF-8654-854B-A066-946E15DBC1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954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295400"/>
            <a:ext cx="53848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771900"/>
            <a:ext cx="53848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t="937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pic>
        <p:nvPicPr>
          <p:cNvPr id="4104"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pic>
        <p:nvPicPr>
          <p:cNvPr id="11" name="Picture 10"/>
          <p:cNvPicPr/>
          <p:nvPr userDrawn="1"/>
        </p:nvPicPr>
        <p:blipFill>
          <a:blip r:embed="rId4" cstate="print">
            <a:extLst>
              <a:ext uri="{28A0092B-C50C-407E-A947-70E740481C1C}">
                <a14:useLocalDpi xmlns:a14="http://schemas.microsoft.com/office/drawing/2010/main" val="0"/>
              </a:ext>
            </a:extLst>
          </a:blip>
          <a:stretch>
            <a:fillRect/>
          </a:stretch>
        </p:blipFill>
        <p:spPr>
          <a:xfrm>
            <a:off x="10617200" y="130353"/>
            <a:ext cx="1219200" cy="566420"/>
          </a:xfrm>
          <a:prstGeom prst="rect">
            <a:avLst/>
          </a:prstGeom>
          <a:noFill/>
          <a:ln>
            <a:noFill/>
          </a:ln>
          <a:extLst>
            <a:ext uri="{FAA26D3D-D897-4be2-8F04-BA451C77F1D7}">
              <ma14:placeholderFlag xmlns:ma14="http://schemas.microsoft.com/office/mac/drawingml/2011/main"/>
            </a:ext>
          </a:extLst>
        </p:spPr>
      </p:pic>
      <p:pic>
        <p:nvPicPr>
          <p:cNvPr id="12" name="Picture 11" descr="IEEE Photonics Society"/>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64854" y="205819"/>
            <a:ext cx="2262293" cy="479425"/>
          </a:xfrm>
          <a:prstGeom prst="rect">
            <a:avLst/>
          </a:prstGeom>
          <a:noFill/>
          <a:extLst/>
        </p:spPr>
      </p:pic>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a:t>
            </a:r>
            <a:r>
              <a:rPr lang="en-US" dirty="0" smtClean="0">
                <a:solidFill>
                  <a:srgbClr val="000000"/>
                </a:solidFill>
              </a:rPr>
              <a:t>10</a:t>
            </a:r>
            <a:r>
              <a:rPr lang="mr-IN" dirty="0" smtClean="0">
                <a:solidFill>
                  <a:srgbClr val="000000"/>
                </a:solidFill>
              </a:rPr>
              <a:t>/17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pic>
        <p:nvPicPr>
          <p:cNvPr id="8"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371600"/>
            <a:ext cx="10972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5/10/17</a:t>
            </a:r>
            <a:endParaRPr lang="en-US" dirty="0">
              <a:solidFill>
                <a:srgbClr val="000000"/>
              </a:solidFill>
            </a:endParaRPr>
          </a:p>
        </p:txBody>
      </p:sp>
      <p:sp>
        <p:nvSpPr>
          <p:cNvPr id="6"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12"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pic>
        <p:nvPicPr>
          <p:cNvPr id="10"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9153"/>
            <a:ext cx="12192000" cy="728485"/>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630872" y="1600201"/>
            <a:ext cx="1095152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userDrawn="1"/>
        </p:nvSpPr>
        <p:spPr bwMode="auto">
          <a:xfrm>
            <a:off x="7808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
        <p:nvSpPr>
          <p:cNvPr id="7" name="Date Placeholder 3"/>
          <p:cNvSpPr>
            <a:spLocks noGrp="1"/>
          </p:cNvSpPr>
          <p:nvPr>
            <p:ph type="dt" sz="half" idx="10"/>
          </p:nvPr>
        </p:nvSpPr>
        <p:spPr>
          <a:xfrm>
            <a:off x="914400" y="6629400"/>
            <a:ext cx="2540000" cy="228600"/>
          </a:xfrm>
          <a:prstGeom prst="rect">
            <a:avLst/>
          </a:prstGeom>
        </p:spPr>
        <p:txBody>
          <a:bodyPr/>
          <a:lstStyle>
            <a:lvl1pPr>
              <a:defRPr sz="1000">
                <a:latin typeface="+mn-lt"/>
              </a:defRPr>
            </a:lvl1pPr>
          </a:lstStyle>
          <a:p>
            <a:r>
              <a:rPr lang="mr-IN" dirty="0" smtClean="0">
                <a:solidFill>
                  <a:srgbClr val="000000"/>
                </a:solidFill>
              </a:rPr>
              <a:t>5/10/17</a:t>
            </a:r>
            <a:endParaRPr lang="en-US" dirty="0">
              <a:solidFill>
                <a:srgbClr val="000000"/>
              </a:solidFill>
            </a:endParaRPr>
          </a:p>
        </p:txBody>
      </p:sp>
      <p:sp>
        <p:nvSpPr>
          <p:cNvPr id="8" name="Slide Number Placeholder 5"/>
          <p:cNvSpPr>
            <a:spLocks noGrp="1"/>
          </p:cNvSpPr>
          <p:nvPr>
            <p:ph type="sldNum" sz="quarter" idx="12"/>
          </p:nvPr>
        </p:nvSpPr>
        <p:spPr>
          <a:xfrm>
            <a:off x="8737600" y="6629400"/>
            <a:ext cx="2540000" cy="228600"/>
          </a:xfrm>
          <a:prstGeom prst="rect">
            <a:avLst/>
          </a:prstGeom>
        </p:spPr>
        <p:txBody>
          <a:bodyPr/>
          <a:lstStyle>
            <a:lvl1pPr algn="r">
              <a:defRPr sz="1000">
                <a:latin typeface="+mn-lt"/>
              </a:defRPr>
            </a:lvl1pPr>
          </a:lstStyle>
          <a:p>
            <a:fld id="{6817EAE6-7DEC-48A8-92CB-0314ED127447}" type="slidenum">
              <a:rPr lang="en-US" smtClean="0">
                <a:solidFill>
                  <a:srgbClr val="000000"/>
                </a:solidFill>
              </a:rPr>
              <a:pPr/>
              <a:t>‹#›</a:t>
            </a:fld>
            <a:endParaRPr lang="en-US">
              <a:solidFill>
                <a:srgbClr val="000000"/>
              </a:solidFill>
            </a:endParaRPr>
          </a:p>
        </p:txBody>
      </p:sp>
      <p:sp>
        <p:nvSpPr>
          <p:cNvPr id="9"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3415" cy="6858000"/>
          </a:xfrm>
          <a:prstGeom prst="rect">
            <a:avLst/>
          </a:prstGeom>
        </p:spPr>
      </p:pic>
      <p:pic>
        <p:nvPicPr>
          <p:cNvPr id="7" name="Picture 8"/>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97" y="76200"/>
            <a:ext cx="1066803" cy="6747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userDrawn="1"/>
        </p:nvSpPr>
        <p:spPr bwMode="auto">
          <a:xfrm>
            <a:off x="1072986" y="76200"/>
            <a:ext cx="3295815"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700" dirty="0">
                <a:solidFill>
                  <a:srgbClr val="FFFFFF"/>
                </a:solidFill>
              </a:rPr>
              <a:t>National Aeronautics and </a:t>
            </a:r>
            <a:br>
              <a:rPr lang="en-US" sz="700" dirty="0">
                <a:solidFill>
                  <a:srgbClr val="FFFFFF"/>
                </a:solidFill>
              </a:rPr>
            </a:br>
            <a:r>
              <a:rPr lang="en-US" sz="700" dirty="0">
                <a:solidFill>
                  <a:srgbClr val="FFFFFF"/>
                </a:solidFill>
              </a:rPr>
              <a:t>Space Administration</a:t>
            </a:r>
          </a:p>
          <a:p>
            <a:pPr fontAlgn="base">
              <a:spcBef>
                <a:spcPct val="0"/>
              </a:spcBef>
              <a:spcAft>
                <a:spcPct val="0"/>
              </a:spcAft>
            </a:pPr>
            <a:endParaRPr lang="en-US" sz="700" dirty="0">
              <a:solidFill>
                <a:srgbClr val="FFFFFF"/>
              </a:solidFill>
            </a:endParaRPr>
          </a:p>
          <a:p>
            <a:pPr fontAlgn="base">
              <a:spcBef>
                <a:spcPct val="0"/>
              </a:spcBef>
              <a:spcAft>
                <a:spcPct val="0"/>
              </a:spcAft>
            </a:pPr>
            <a:r>
              <a:rPr lang="en-US" sz="700" b="1" dirty="0">
                <a:solidFill>
                  <a:srgbClr val="FFFFFF"/>
                </a:solidFill>
              </a:rPr>
              <a:t>Jet Propulsion Laboratory</a:t>
            </a:r>
          </a:p>
          <a:p>
            <a:pPr fontAlgn="base">
              <a:spcBef>
                <a:spcPct val="0"/>
              </a:spcBef>
              <a:spcAft>
                <a:spcPct val="0"/>
              </a:spcAft>
            </a:pPr>
            <a:r>
              <a:rPr lang="en-US" sz="700" dirty="0">
                <a:solidFill>
                  <a:srgbClr val="FFFFFF"/>
                </a:solidFill>
              </a:rPr>
              <a:t>California Institute of Technology</a:t>
            </a:r>
          </a:p>
          <a:p>
            <a:pPr fontAlgn="base">
              <a:spcBef>
                <a:spcPct val="0"/>
              </a:spcBef>
              <a:spcAft>
                <a:spcPct val="0"/>
              </a:spcAft>
            </a:pPr>
            <a:r>
              <a:rPr lang="en-US" sz="700" dirty="0">
                <a:solidFill>
                  <a:srgbClr val="FFFFFF"/>
                </a:solidFill>
              </a:rPr>
              <a:t>Pasadena, California</a:t>
            </a:r>
          </a:p>
        </p:txBody>
      </p:sp>
    </p:spTree>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r="2076" b="107"/>
          <a:stretch/>
        </p:blipFill>
        <p:spPr>
          <a:xfrm>
            <a:off x="1" y="0"/>
            <a:ext cx="12221377" cy="6502400"/>
          </a:xfrm>
          <a:prstGeom prst="rect">
            <a:avLst/>
          </a:prstGeom>
          <a:effectLst/>
        </p:spPr>
      </p:pic>
      <p:pic>
        <p:nvPicPr>
          <p:cNvPr id="10" name="Picture 2" descr="ttps://upload.wikimedia.org/wikipedia/commons/thumb/3/32/Sandia_National_Laboratories_logo.svg/640px-Sa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55200" y="75286"/>
            <a:ext cx="2249088" cy="674726"/>
          </a:xfrm>
          <a:prstGeom prst="rect">
            <a:avLst/>
          </a:prstGeom>
          <a:solidFill>
            <a:schemeClr val="bg1"/>
          </a:solidFill>
          <a:extLst/>
        </p:spPr>
      </p:pic>
    </p:spTree>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endParaRPr lang="en-US" dirty="0"/>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theme" Target="../theme/theme10.xml"/><Relationship Id="rId1" Type="http://schemas.openxmlformats.org/officeDocument/2006/relationships/slideLayout" Target="../slideLayouts/slideLayout107.xml"/><Relationship Id="rId2"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9.xml"/><Relationship Id="rId21" Type="http://schemas.openxmlformats.org/officeDocument/2006/relationships/slideLayout" Target="../slideLayouts/slideLayout40.xml"/><Relationship Id="rId22" Type="http://schemas.openxmlformats.org/officeDocument/2006/relationships/slideLayout" Target="../slideLayouts/slideLayout41.xml"/><Relationship Id="rId23" Type="http://schemas.openxmlformats.org/officeDocument/2006/relationships/slideLayout" Target="../slideLayouts/slideLayout42.xml"/><Relationship Id="rId24" Type="http://schemas.openxmlformats.org/officeDocument/2006/relationships/slideLayout" Target="../slideLayouts/slideLayout43.xml"/><Relationship Id="rId25" Type="http://schemas.openxmlformats.org/officeDocument/2006/relationships/slideLayout" Target="../slideLayouts/slideLayout44.xml"/><Relationship Id="rId26" Type="http://schemas.openxmlformats.org/officeDocument/2006/relationships/slideLayout" Target="../slideLayouts/slideLayout45.xml"/><Relationship Id="rId27" Type="http://schemas.openxmlformats.org/officeDocument/2006/relationships/slideLayout" Target="../slideLayouts/slideLayout46.xml"/><Relationship Id="rId28" Type="http://schemas.openxmlformats.org/officeDocument/2006/relationships/slideLayout" Target="../slideLayouts/slideLayout47.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30" Type="http://schemas.openxmlformats.org/officeDocument/2006/relationships/slideLayout" Target="../slideLayouts/slideLayout49.xml"/><Relationship Id="rId31" Type="http://schemas.openxmlformats.org/officeDocument/2006/relationships/slideLayout" Target="../slideLayouts/slideLayout50.xml"/><Relationship Id="rId32" Type="http://schemas.openxmlformats.org/officeDocument/2006/relationships/slideLayout" Target="../slideLayouts/slideLayout51.xml"/><Relationship Id="rId9" Type="http://schemas.openxmlformats.org/officeDocument/2006/relationships/slideLayout" Target="../slideLayouts/slideLayout28.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33" Type="http://schemas.openxmlformats.org/officeDocument/2006/relationships/theme" Target="../theme/theme3.xml"/><Relationship Id="rId34" Type="http://schemas.openxmlformats.org/officeDocument/2006/relationships/image" Target="../media/image6.png"/><Relationship Id="rId35" Type="http://schemas.openxmlformats.org/officeDocument/2006/relationships/image" Target="../media/image7.jpeg"/><Relationship Id="rId36" Type="http://schemas.openxmlformats.org/officeDocument/2006/relationships/image" Target="../media/image1.png"/><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Relationship Id="rId18" Type="http://schemas.openxmlformats.org/officeDocument/2006/relationships/slideLayout" Target="../slideLayouts/slideLayout37.xml"/><Relationship Id="rId1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theme" Target="../theme/theme4.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theme" Target="../theme/theme8.xml"/><Relationship Id="rId1" Type="http://schemas.openxmlformats.org/officeDocument/2006/relationships/slideLayout" Target="../slideLayouts/slideLayout93.xml"/><Relationship Id="rId2"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theme" Target="../theme/theme9.xml"/><Relationship Id="rId1" Type="http://schemas.openxmlformats.org/officeDocument/2006/relationships/slideLayout" Target="../slideLayouts/slideLayout100.xml"/><Relationship Id="rId2"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2743200" y="52387"/>
            <a:ext cx="9347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400176"/>
            <a:ext cx="103632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pPr fontAlgn="base">
              <a:spcBef>
                <a:spcPct val="0"/>
              </a:spcBef>
              <a:spcAft>
                <a:spcPct val="0"/>
              </a:spcAft>
            </a:pPr>
            <a:r>
              <a:rPr lang="en-US" dirty="0">
                <a:solidFill>
                  <a:srgbClr val="000000"/>
                </a:solidFill>
              </a:rPr>
              <a:t>Presentation date</a:t>
            </a:r>
          </a:p>
        </p:txBody>
      </p:sp>
      <p:sp>
        <p:nvSpPr>
          <p:cNvPr id="1029"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a:solidFill>
                  <a:srgbClr val="000000"/>
                </a:solidFill>
              </a:rPr>
              <a:t>Presentation title</a:t>
            </a:r>
          </a:p>
        </p:txBody>
      </p:sp>
      <p:sp>
        <p:nvSpPr>
          <p:cNvPr id="1030" name="Rectangle 6"/>
          <p:cNvSpPr>
            <a:spLocks noGrp="1" noChangeArrowheads="1"/>
          </p:cNvSpPr>
          <p:nvPr>
            <p:ph type="sldNum" sz="quarter" idx="4"/>
          </p:nvPr>
        </p:nvSpPr>
        <p:spPr bwMode="auto">
          <a:xfrm>
            <a:off x="87376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pPr fontAlgn="base">
              <a:spcBef>
                <a:spcPct val="0"/>
              </a:spcBef>
              <a:spcAft>
                <a:spcPct val="0"/>
              </a:spcAft>
            </a:pPr>
            <a:fld id="{6AD96DB6-DD10-4513-BB72-D4CC0A40949F}" type="slidenum">
              <a:rPr lang="en-US">
                <a:solidFill>
                  <a:srgbClr val="000000"/>
                </a:solidFill>
              </a:rPr>
              <a:pPr fontAlgn="base">
                <a:spcBef>
                  <a:spcPct val="0"/>
                </a:spcBef>
                <a:spcAft>
                  <a:spcPct val="0"/>
                </a:spcAft>
              </a:pPr>
              <a:t>‹#›</a:t>
            </a:fld>
            <a:endParaRPr lang="en-US" dirty="0">
              <a:solidFill>
                <a:srgbClr val="000000"/>
              </a:solidFill>
            </a:endParaRPr>
          </a:p>
        </p:txBody>
      </p:sp>
      <p:pic>
        <p:nvPicPr>
          <p:cNvPr id="1032" name="Picture 8"/>
          <p:cNvPicPr>
            <a:picLocks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1" y="152400"/>
            <a:ext cx="768927" cy="64928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9"/>
          <p:cNvSpPr>
            <a:spLocks noChangeArrowheads="1"/>
          </p:cNvSpPr>
          <p:nvPr userDrawn="1"/>
        </p:nvSpPr>
        <p:spPr bwMode="auto">
          <a:xfrm>
            <a:off x="807028" y="102020"/>
            <a:ext cx="1491114"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ext uri="{BB962C8B-B14F-4D97-AF65-F5344CB8AC3E}">
        <p14:creationId xmlns:p14="http://schemas.microsoft.com/office/powerpoint/2010/main" val="1594970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b="1">
          <a:solidFill>
            <a:schemeClr val="accent2"/>
          </a:solidFill>
          <a:latin typeface="+mn-lt"/>
          <a:ea typeface="+mn-ea"/>
          <a:cs typeface="+mn-cs"/>
        </a:defRPr>
      </a:lvl1pPr>
      <a:lvl2pPr marL="742950" indent="-285750" algn="l" rtl="0" fontAlgn="base">
        <a:spcBef>
          <a:spcPct val="20000"/>
        </a:spcBef>
        <a:spcAft>
          <a:spcPct val="0"/>
        </a:spcAft>
        <a:buChar char="–"/>
        <a:defRPr sz="1600" b="1">
          <a:solidFill>
            <a:schemeClr val="accent2"/>
          </a:solidFill>
          <a:latin typeface="+mn-lt"/>
        </a:defRPr>
      </a:lvl2pPr>
      <a:lvl3pPr marL="1143000" indent="-228600" algn="l" rtl="0" fontAlgn="base">
        <a:spcBef>
          <a:spcPct val="20000"/>
        </a:spcBef>
        <a:spcAft>
          <a:spcPct val="0"/>
        </a:spcAft>
        <a:buChar char="•"/>
        <a:defRPr sz="1400" b="1">
          <a:solidFill>
            <a:schemeClr val="accent2"/>
          </a:solidFill>
          <a:latin typeface="+mn-lt"/>
        </a:defRPr>
      </a:lvl3pPr>
      <a:lvl4pPr marL="1600200" indent="-228600" algn="l" rtl="0" fontAlgn="base">
        <a:spcBef>
          <a:spcPct val="20000"/>
        </a:spcBef>
        <a:spcAft>
          <a:spcPct val="0"/>
        </a:spcAft>
        <a:buChar char="–"/>
        <a:defRPr sz="1200" b="1">
          <a:solidFill>
            <a:schemeClr val="accent2"/>
          </a:solidFill>
          <a:latin typeface="+mn-lt"/>
        </a:defRPr>
      </a:lvl4pPr>
      <a:lvl5pPr marL="2057400" indent="-228600" algn="l" rtl="0" fontAlgn="base">
        <a:spcBef>
          <a:spcPct val="20000"/>
        </a:spcBef>
        <a:spcAft>
          <a:spcPct val="0"/>
        </a:spcAft>
        <a:buChar char="»"/>
        <a:defRPr sz="12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914400" y="10477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914400" y="1371600"/>
            <a:ext cx="1036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Date Placeholder 3"/>
          <p:cNvSpPr>
            <a:spLocks noGrp="1"/>
          </p:cNvSpPr>
          <p:nvPr>
            <p:ph type="dt" sz="half" idx="2"/>
          </p:nvPr>
        </p:nvSpPr>
        <p:spPr>
          <a:xfrm>
            <a:off x="914400" y="6629400"/>
            <a:ext cx="2540000" cy="228600"/>
          </a:xfrm>
          <a:prstGeom prst="rect">
            <a:avLst/>
          </a:prstGeom>
        </p:spPr>
        <p:txBody>
          <a:bodyPr/>
          <a:lstStyle>
            <a:lvl1pPr>
              <a:defRPr sz="1000">
                <a:latin typeface="+mn-lt"/>
              </a:defRPr>
            </a:lvl1pPr>
          </a:lstStyle>
          <a:p>
            <a:pPr fontAlgn="base">
              <a:spcBef>
                <a:spcPct val="0"/>
              </a:spcBef>
              <a:spcAft>
                <a:spcPct val="0"/>
              </a:spcAft>
            </a:pPr>
            <a:r>
              <a:rPr lang="en-US" dirty="0" smtClean="0">
                <a:solidFill>
                  <a:srgbClr val="000000"/>
                </a:solidFill>
              </a:rPr>
              <a:t>5/10/17</a:t>
            </a:r>
            <a:endParaRPr lang="en-US" dirty="0">
              <a:solidFill>
                <a:srgbClr val="000000"/>
              </a:solidFill>
            </a:endParaRPr>
          </a:p>
        </p:txBody>
      </p:sp>
      <p:sp>
        <p:nvSpPr>
          <p:cNvPr id="12" name="Slide Number Placeholder 5"/>
          <p:cNvSpPr>
            <a:spLocks noGrp="1"/>
          </p:cNvSpPr>
          <p:nvPr>
            <p:ph type="sldNum" sz="quarter" idx="4"/>
          </p:nvPr>
        </p:nvSpPr>
        <p:spPr>
          <a:xfrm>
            <a:off x="8737600" y="6629400"/>
            <a:ext cx="2540000" cy="228600"/>
          </a:xfrm>
          <a:prstGeom prst="rect">
            <a:avLst/>
          </a:prstGeom>
        </p:spPr>
        <p:txBody>
          <a:bodyPr/>
          <a:lstStyle>
            <a:lvl1pPr>
              <a:defRPr sz="1000">
                <a:latin typeface="+mn-lt"/>
              </a:defRPr>
            </a:lvl1pPr>
          </a:lstStyle>
          <a:p>
            <a:pPr fontAlgn="base">
              <a:spcBef>
                <a:spcPct val="0"/>
              </a:spcBef>
              <a:spcAft>
                <a:spcPct val="0"/>
              </a:spcAft>
            </a:pPr>
            <a:fld id="{6817EAE6-7DEC-48A8-92CB-0314ED12744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4294050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Lst>
  <p:timing>
    <p:tnLst>
      <p:par>
        <p:cTn id="1" dur="indefinite" restart="never" nodeType="tmRoot"/>
      </p:par>
    </p:tnLst>
  </p:timing>
  <p:hf hdr="0"/>
  <p:txStyles>
    <p:titleStyle>
      <a:lvl1pPr algn="ctr" rtl="0" fontAlgn="base">
        <a:spcBef>
          <a:spcPct val="0"/>
        </a:spcBef>
        <a:spcAft>
          <a:spcPct val="0"/>
        </a:spcAft>
        <a:defRPr sz="24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2743200" y="52387"/>
            <a:ext cx="934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400176"/>
            <a:ext cx="10363200" cy="469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pPr fontAlgn="base">
              <a:spcBef>
                <a:spcPct val="0"/>
              </a:spcBef>
              <a:spcAft>
                <a:spcPct val="0"/>
              </a:spcAft>
            </a:pPr>
            <a:r>
              <a:rPr lang="en-US" dirty="0" smtClean="0">
                <a:solidFill>
                  <a:srgbClr val="000000"/>
                </a:solidFill>
              </a:rPr>
              <a:t>August 17, 2015</a:t>
            </a: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Extreme Imaging</a:t>
            </a: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4008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pPr fontAlgn="base">
              <a:spcBef>
                <a:spcPct val="0"/>
              </a:spcBef>
              <a:spcAft>
                <a:spcPct val="0"/>
              </a:spcAft>
            </a:pPr>
            <a:fld id="{6AD96DB6-DD10-4513-BB72-D4CC0A40949F}" type="slidenum">
              <a:rPr lang="en-US">
                <a:solidFill>
                  <a:srgbClr val="000000"/>
                </a:solidFill>
              </a:rPr>
              <a:pPr fontAlgn="base">
                <a:spcBef>
                  <a:spcPct val="0"/>
                </a:spcBef>
                <a:spcAft>
                  <a:spcPct val="0"/>
                </a:spcAft>
              </a:pPr>
              <a:t>‹#›</a:t>
            </a:fld>
            <a:endParaRPr lang="en-US">
              <a:solidFill>
                <a:srgbClr val="000000"/>
              </a:solidFill>
            </a:endParaRPr>
          </a:p>
        </p:txBody>
      </p:sp>
      <p:pic>
        <p:nvPicPr>
          <p:cNvPr id="1032" name="Picture 8"/>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600" y="152400"/>
            <a:ext cx="1026584" cy="649288"/>
          </a:xfrm>
          <a:prstGeom prst="rect">
            <a:avLst/>
          </a:prstGeom>
          <a:noFill/>
          <a:extLst>
            <a:ext uri="{909E8E84-426E-40dd-AFC4-6F175D3DCCD1}">
              <a14:hiddenFill xmlns:a14="http://schemas.microsoft.com/office/drawing/2010/main" xmlns="">
                <a:solidFill>
                  <a:srgbClr val="FFFFFF"/>
                </a:solidFill>
              </a14:hiddenFill>
            </a:ext>
          </a:extLst>
        </p:spPr>
      </p:pic>
      <p:sp>
        <p:nvSpPr>
          <p:cNvPr id="1033" name="Rectangle 9"/>
          <p:cNvSpPr>
            <a:spLocks noChangeArrowheads="1"/>
          </p:cNvSpPr>
          <p:nvPr userDrawn="1"/>
        </p:nvSpPr>
        <p:spPr bwMode="auto">
          <a:xfrm>
            <a:off x="1117600" y="76200"/>
            <a:ext cx="1491114" cy="738664"/>
          </a:xfrm>
          <a:prstGeom prst="rect">
            <a:avLst/>
          </a:prstGeom>
          <a:noFill/>
          <a:ln>
            <a:noFill/>
          </a:ln>
          <a:effectLst/>
          <a:extLst>
            <a:ext uri="{909E8E84-426E-40dd-AFC4-6F175D3DCCD1}">
              <a14:hiddenFill xmlns:a14="http://schemas.microsoft.com/office/drawing/2010/main" xmlns="">
                <a:solidFill>
                  <a:srgbClr val="EBEBF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ext uri="{BB962C8B-B14F-4D97-AF65-F5344CB8AC3E}">
        <p14:creationId xmlns:p14="http://schemas.microsoft.com/office/powerpoint/2010/main" val="198836105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p:txStyles>
    <p:title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b="1">
          <a:solidFill>
            <a:schemeClr val="accent2"/>
          </a:solidFill>
          <a:latin typeface="+mn-lt"/>
          <a:ea typeface="+mn-ea"/>
          <a:cs typeface="+mn-cs"/>
        </a:defRPr>
      </a:lvl1pPr>
      <a:lvl2pPr marL="742950" indent="-285750" algn="l" rtl="0" fontAlgn="base">
        <a:spcBef>
          <a:spcPct val="20000"/>
        </a:spcBef>
        <a:spcAft>
          <a:spcPct val="0"/>
        </a:spcAft>
        <a:buChar char="–"/>
        <a:defRPr sz="1600" b="1">
          <a:solidFill>
            <a:schemeClr val="accent2"/>
          </a:solidFill>
          <a:latin typeface="+mn-lt"/>
        </a:defRPr>
      </a:lvl2pPr>
      <a:lvl3pPr marL="1143000" indent="-228600" algn="l" rtl="0" fontAlgn="base">
        <a:spcBef>
          <a:spcPct val="20000"/>
        </a:spcBef>
        <a:spcAft>
          <a:spcPct val="0"/>
        </a:spcAft>
        <a:buChar char="•"/>
        <a:defRPr sz="1400" b="1">
          <a:solidFill>
            <a:schemeClr val="accent2"/>
          </a:solidFill>
          <a:latin typeface="+mn-lt"/>
        </a:defRPr>
      </a:lvl3pPr>
      <a:lvl4pPr marL="1600200" indent="-228600" algn="l" rtl="0" fontAlgn="base">
        <a:spcBef>
          <a:spcPct val="20000"/>
        </a:spcBef>
        <a:spcAft>
          <a:spcPct val="0"/>
        </a:spcAft>
        <a:buChar char="–"/>
        <a:defRPr sz="1200" b="1">
          <a:solidFill>
            <a:schemeClr val="accent2"/>
          </a:solidFill>
          <a:latin typeface="+mn-lt"/>
        </a:defRPr>
      </a:lvl4pPr>
      <a:lvl5pPr marL="2057400" indent="-228600" algn="l" rtl="0" fontAlgn="base">
        <a:spcBef>
          <a:spcPct val="20000"/>
        </a:spcBef>
        <a:spcAft>
          <a:spcPct val="0"/>
        </a:spcAft>
        <a:buChar char="»"/>
        <a:defRPr sz="12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defRPr>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D47B469F-293A-FB44-8505-C8BA916A70F7}" type="slidenum">
              <a:rPr lang="en-US" smtClean="0">
                <a:solidFill>
                  <a:srgbClr val="000000"/>
                </a:solidFill>
                <a:ea typeface="ＭＳ Ｐゴシック" charset="0"/>
              </a:rPr>
              <a:pPr eaLnBrk="0" fontAlgn="base" hangingPunct="0">
                <a:spcBef>
                  <a:spcPct val="0"/>
                </a:spcBef>
                <a:spcAft>
                  <a:spcPct val="0"/>
                </a:spcAft>
              </a:pPr>
              <a:t>‹#›</a:t>
            </a:fld>
            <a:endParaRPr lang="en-US" smtClean="0">
              <a:solidFill>
                <a:srgbClr val="000000"/>
              </a:solidFill>
              <a:ea typeface="ＭＳ Ｐゴシック" charset="0"/>
            </a:endParaRPr>
          </a:p>
        </p:txBody>
      </p:sp>
    </p:spTree>
    <p:extLst>
      <p:ext uri="{BB962C8B-B14F-4D97-AF65-F5344CB8AC3E}">
        <p14:creationId xmlns:p14="http://schemas.microsoft.com/office/powerpoint/2010/main" val="3906275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914400" y="10477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914400" y="1371600"/>
            <a:ext cx="1036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Date Placeholder 3"/>
          <p:cNvSpPr>
            <a:spLocks noGrp="1"/>
          </p:cNvSpPr>
          <p:nvPr>
            <p:ph type="dt" sz="half" idx="2"/>
          </p:nvPr>
        </p:nvSpPr>
        <p:spPr>
          <a:xfrm>
            <a:off x="914400" y="6629400"/>
            <a:ext cx="2540000" cy="228600"/>
          </a:xfrm>
          <a:prstGeom prst="rect">
            <a:avLst/>
          </a:prstGeom>
        </p:spPr>
        <p:txBody>
          <a:bodyPr/>
          <a:lstStyle>
            <a:lvl1pPr>
              <a:defRPr sz="1000">
                <a:latin typeface="+mn-lt"/>
              </a:defRPr>
            </a:lvl1pPr>
          </a:lstStyle>
          <a:p>
            <a:pPr fontAlgn="base">
              <a:spcBef>
                <a:spcPct val="0"/>
              </a:spcBef>
              <a:spcAft>
                <a:spcPct val="0"/>
              </a:spcAft>
            </a:pPr>
            <a:r>
              <a:rPr lang="en-US" dirty="0" smtClean="0">
                <a:solidFill>
                  <a:srgbClr val="000000"/>
                </a:solidFill>
              </a:rPr>
              <a:t>5/4/17</a:t>
            </a:r>
            <a:endParaRPr lang="en-US" dirty="0">
              <a:solidFill>
                <a:srgbClr val="000000"/>
              </a:solidFill>
            </a:endParaRPr>
          </a:p>
        </p:txBody>
      </p:sp>
      <p:sp>
        <p:nvSpPr>
          <p:cNvPr id="12" name="Slide Number Placeholder 5"/>
          <p:cNvSpPr>
            <a:spLocks noGrp="1"/>
          </p:cNvSpPr>
          <p:nvPr>
            <p:ph type="sldNum" sz="quarter" idx="4"/>
          </p:nvPr>
        </p:nvSpPr>
        <p:spPr>
          <a:xfrm>
            <a:off x="8737600" y="6629400"/>
            <a:ext cx="2540000" cy="228600"/>
          </a:xfrm>
          <a:prstGeom prst="rect">
            <a:avLst/>
          </a:prstGeom>
        </p:spPr>
        <p:txBody>
          <a:bodyPr/>
          <a:lstStyle>
            <a:lvl1pPr>
              <a:defRPr sz="1000">
                <a:latin typeface="+mn-lt"/>
              </a:defRPr>
            </a:lvl1pPr>
          </a:lstStyle>
          <a:p>
            <a:pPr fontAlgn="base">
              <a:spcBef>
                <a:spcPct val="0"/>
              </a:spcBef>
              <a:spcAft>
                <a:spcPct val="0"/>
              </a:spcAft>
            </a:pPr>
            <a:fld id="{6817EAE6-7DEC-48A8-92CB-0314ED127447}" type="slidenum">
              <a:rPr lang="en-US" smtClean="0">
                <a:solidFill>
                  <a:srgbClr val="000000"/>
                </a:solidFill>
              </a:rPr>
              <a:pPr fontAlgn="base">
                <a:spcBef>
                  <a:spcPct val="0"/>
                </a:spcBef>
                <a:spcAft>
                  <a:spcPct val="0"/>
                </a:spcAft>
              </a:pPr>
              <a:t>‹#›</a:t>
            </a:fld>
            <a:endParaRPr lang="en-US" dirty="0">
              <a:solidFill>
                <a:srgbClr val="000000"/>
              </a:solidFill>
            </a:endParaRPr>
          </a:p>
        </p:txBody>
      </p:sp>
      <p:sp>
        <p:nvSpPr>
          <p:cNvPr id="13"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dirty="0" smtClean="0">
                <a:solidFill>
                  <a:srgbClr val="000000"/>
                </a:solidFill>
              </a:rPr>
              <a:t>JPL Office of the Chief Technologist</a:t>
            </a:r>
            <a:endParaRPr lang="en-US" dirty="0">
              <a:solidFill>
                <a:srgbClr val="000000"/>
              </a:solidFill>
            </a:endParaRPr>
          </a:p>
        </p:txBody>
      </p:sp>
    </p:spTree>
    <p:extLst>
      <p:ext uri="{BB962C8B-B14F-4D97-AF65-F5344CB8AC3E}">
        <p14:creationId xmlns:p14="http://schemas.microsoft.com/office/powerpoint/2010/main" val="13932024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iming>
    <p:tnLst>
      <p:par>
        <p:cTn id="1" dur="indefinite" restart="never" nodeType="tmRoot"/>
      </p:par>
    </p:tnLst>
  </p:timing>
  <p:hf hdr="0"/>
  <p:txStyles>
    <p:titleStyle>
      <a:lvl1pPr algn="ctr" rtl="0" fontAlgn="base">
        <a:spcBef>
          <a:spcPct val="0"/>
        </a:spcBef>
        <a:spcAft>
          <a:spcPct val="0"/>
        </a:spcAft>
        <a:defRPr sz="24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844240"/>
            <a:ext cx="12192000" cy="45719"/>
          </a:xfrm>
          <a:prstGeom prst="rect">
            <a:avLst/>
          </a:prstGeom>
          <a:gradFill flip="none" rotWithShape="1">
            <a:gsLst>
              <a:gs pos="0">
                <a:schemeClr val="tx2">
                  <a:lumMod val="75000"/>
                </a:schemeClr>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8" name="Rectangle 7"/>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030" name="Rectangle 3"/>
          <p:cNvSpPr>
            <a:spLocks noGrp="1" noChangeArrowheads="1"/>
          </p:cNvSpPr>
          <p:nvPr>
            <p:ph type="body" idx="1"/>
          </p:nvPr>
        </p:nvSpPr>
        <p:spPr bwMode="auto">
          <a:xfrm>
            <a:off x="609600" y="964354"/>
            <a:ext cx="10972800" cy="5161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6"/>
          <p:cNvSpPr>
            <a:spLocks noGrp="1" noChangeArrowheads="1"/>
          </p:cNvSpPr>
          <p:nvPr>
            <p:ph type="sldNum" sz="quarter" idx="4"/>
          </p:nvPr>
        </p:nvSpPr>
        <p:spPr bwMode="auto">
          <a:xfrm>
            <a:off x="11074400" y="6153150"/>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Calibri"/>
                <a:cs typeface="Calibri"/>
              </a:defRPr>
            </a:lvl1pPr>
          </a:lstStyle>
          <a:p>
            <a:pPr eaLnBrk="0" hangingPunct="0"/>
            <a:fld id="{73C8E616-FAB1-4A02-85EC-5E7543187A17}" type="slidenum">
              <a:rPr lang="en-US">
                <a:solidFill>
                  <a:prstClr val="black"/>
                </a:solidFill>
              </a:rPr>
              <a:pPr eaLnBrk="0" hangingPunct="0"/>
              <a:t>‹#›</a:t>
            </a:fld>
            <a:endParaRPr lang="en-US" dirty="0">
              <a:solidFill>
                <a:prstClr val="black"/>
              </a:solidFill>
            </a:endParaRPr>
          </a:p>
        </p:txBody>
      </p:sp>
      <p:pic>
        <p:nvPicPr>
          <p:cNvPr id="11" name="Picture 8" descr="SNL_color_stack.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10727960" y="123671"/>
            <a:ext cx="1408176" cy="612648"/>
          </a:xfrm>
          <a:prstGeom prst="rect">
            <a:avLst/>
          </a:prstGeom>
          <a:noFill/>
          <a:ln w="9525">
            <a:noFill/>
            <a:miter lim="800000"/>
            <a:headEnd/>
            <a:tailEnd/>
          </a:ln>
        </p:spPr>
      </p:pic>
      <p:pic>
        <p:nvPicPr>
          <p:cNvPr id="10" name="Picture 2" descr="C:\Users\cwsumpt\Desktop\ASIC logo.jp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09930" y="6119224"/>
            <a:ext cx="1481328" cy="274320"/>
          </a:xfrm>
          <a:prstGeom prst="rect">
            <a:avLst/>
          </a:prstGeom>
          <a:noFill/>
          <a:extLst>
            <a:ext uri="{909E8E84-426E-40dd-AFC4-6F175D3DCCD1}">
              <a14:hiddenFill xmlns:a14="http://schemas.microsoft.com/office/drawing/2010/main" xmlns="">
                <a:solidFill>
                  <a:srgbClr val="FFFFFF"/>
                </a:solidFill>
              </a14:hiddenFill>
            </a:ext>
          </a:extLst>
        </p:spPr>
      </p:pic>
      <p:sp>
        <p:nvSpPr>
          <p:cNvPr id="1029" name="Rectangle 2"/>
          <p:cNvSpPr>
            <a:spLocks noGrp="1" noChangeArrowheads="1"/>
          </p:cNvSpPr>
          <p:nvPr>
            <p:ph type="title"/>
          </p:nvPr>
        </p:nvSpPr>
        <p:spPr bwMode="auto">
          <a:xfrm>
            <a:off x="2361643" y="1"/>
            <a:ext cx="8366318"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13" name="Picture 8"/>
          <p:cNvPicPr>
            <a:picLocks noChangeArrowheads="1"/>
          </p:cNvPicPr>
          <p:nvPr userDrawn="1"/>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1" y="152400"/>
            <a:ext cx="768927" cy="6492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9"/>
          <p:cNvSpPr>
            <a:spLocks noChangeArrowheads="1"/>
          </p:cNvSpPr>
          <p:nvPr userDrawn="1"/>
        </p:nvSpPr>
        <p:spPr bwMode="auto">
          <a:xfrm>
            <a:off x="870528" y="102020"/>
            <a:ext cx="1491114"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ext uri="{BB962C8B-B14F-4D97-AF65-F5344CB8AC3E}">
        <p14:creationId xmlns:p14="http://schemas.microsoft.com/office/powerpoint/2010/main" val="138863951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cs typeface="Calibri" pitchFamily="34" charset="0"/>
        </a:defRPr>
      </a:lvl2pPr>
      <a:lvl3pPr algn="l" rtl="0" eaLnBrk="1" fontAlgn="base" hangingPunct="1">
        <a:spcBef>
          <a:spcPct val="0"/>
        </a:spcBef>
        <a:spcAft>
          <a:spcPct val="0"/>
        </a:spcAft>
        <a:defRPr sz="4000">
          <a:solidFill>
            <a:srgbClr val="102E54"/>
          </a:solidFill>
          <a:latin typeface="Calibri" charset="0"/>
          <a:ea typeface="ＭＳ Ｐゴシック" charset="-128"/>
          <a:cs typeface="Calibri" pitchFamily="34" charset="0"/>
        </a:defRPr>
      </a:lvl3pPr>
      <a:lvl4pPr algn="l" rtl="0" eaLnBrk="1" fontAlgn="base" hangingPunct="1">
        <a:spcBef>
          <a:spcPct val="0"/>
        </a:spcBef>
        <a:spcAft>
          <a:spcPct val="0"/>
        </a:spcAft>
        <a:defRPr sz="4000">
          <a:solidFill>
            <a:srgbClr val="102E54"/>
          </a:solidFill>
          <a:latin typeface="Calibri" charset="0"/>
          <a:ea typeface="ＭＳ Ｐゴシック" charset="-128"/>
          <a:cs typeface="Calibri" pitchFamily="34" charset="0"/>
        </a:defRPr>
      </a:lvl4pPr>
      <a:lvl5pPr algn="l" rtl="0" eaLnBrk="1" fontAlgn="base" hangingPunct="1">
        <a:spcBef>
          <a:spcPct val="0"/>
        </a:spcBef>
        <a:spcAft>
          <a:spcPct val="0"/>
        </a:spcAft>
        <a:defRPr sz="4000">
          <a:solidFill>
            <a:srgbClr val="102E54"/>
          </a:solidFill>
          <a:latin typeface="Calibri" charset="0"/>
          <a:ea typeface="ＭＳ Ｐゴシック" charset="-128"/>
          <a:cs typeface="Calibri" pitchFamily="34" charset="0"/>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2"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2"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2"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914400" y="10477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914400" y="1371600"/>
            <a:ext cx="1036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Date Placeholder 3"/>
          <p:cNvSpPr>
            <a:spLocks noGrp="1"/>
          </p:cNvSpPr>
          <p:nvPr>
            <p:ph type="dt" sz="half" idx="2"/>
          </p:nvPr>
        </p:nvSpPr>
        <p:spPr>
          <a:xfrm>
            <a:off x="914400" y="6629400"/>
            <a:ext cx="2540000" cy="228600"/>
          </a:xfrm>
          <a:prstGeom prst="rect">
            <a:avLst/>
          </a:prstGeom>
        </p:spPr>
        <p:txBody>
          <a:bodyPr/>
          <a:lstStyle>
            <a:lvl1pPr>
              <a:defRPr sz="1000">
                <a:latin typeface="+mn-lt"/>
              </a:defRPr>
            </a:lvl1pPr>
          </a:lstStyle>
          <a:p>
            <a:pPr fontAlgn="base">
              <a:spcBef>
                <a:spcPct val="0"/>
              </a:spcBef>
              <a:spcAft>
                <a:spcPct val="0"/>
              </a:spcAft>
            </a:pPr>
            <a:r>
              <a:rPr lang="mr-IN" dirty="0" smtClean="0">
                <a:solidFill>
                  <a:srgbClr val="000000"/>
                </a:solidFill>
              </a:rPr>
              <a:t>6/2/17</a:t>
            </a:r>
            <a:endParaRPr lang="en-US" dirty="0">
              <a:solidFill>
                <a:srgbClr val="000000"/>
              </a:solidFill>
            </a:endParaRPr>
          </a:p>
        </p:txBody>
      </p:sp>
      <p:sp>
        <p:nvSpPr>
          <p:cNvPr id="12" name="Slide Number Placeholder 5"/>
          <p:cNvSpPr>
            <a:spLocks noGrp="1"/>
          </p:cNvSpPr>
          <p:nvPr>
            <p:ph type="sldNum" sz="quarter" idx="4"/>
          </p:nvPr>
        </p:nvSpPr>
        <p:spPr>
          <a:xfrm>
            <a:off x="8737600" y="6629400"/>
            <a:ext cx="2540000" cy="228600"/>
          </a:xfrm>
          <a:prstGeom prst="rect">
            <a:avLst/>
          </a:prstGeom>
        </p:spPr>
        <p:txBody>
          <a:bodyPr/>
          <a:lstStyle>
            <a:lvl1pPr>
              <a:defRPr sz="1000">
                <a:latin typeface="+mn-lt"/>
              </a:defRPr>
            </a:lvl1pPr>
          </a:lstStyle>
          <a:p>
            <a:pPr fontAlgn="base">
              <a:spcBef>
                <a:spcPct val="0"/>
              </a:spcBef>
              <a:spcAft>
                <a:spcPct val="0"/>
              </a:spcAft>
            </a:pPr>
            <a:fld id="{6817EAE6-7DEC-48A8-92CB-0314ED127447}"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13"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endParaRPr lang="en-US" dirty="0">
              <a:solidFill>
                <a:srgbClr val="000000"/>
              </a:solidFill>
            </a:endParaRPr>
          </a:p>
        </p:txBody>
      </p:sp>
    </p:spTree>
    <p:extLst>
      <p:ext uri="{BB962C8B-B14F-4D97-AF65-F5344CB8AC3E}">
        <p14:creationId xmlns:p14="http://schemas.microsoft.com/office/powerpoint/2010/main" val="15282093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9" r:id="rId4"/>
    <p:sldLayoutId id="2147483740" r:id="rId5"/>
  </p:sldLayoutIdLst>
  <p:timing>
    <p:tnLst>
      <p:par>
        <p:cTn id="1" dur="indefinite" restart="never" nodeType="tmRoot"/>
      </p:par>
    </p:tnLst>
  </p:timing>
  <p:hf hdr="0"/>
  <p:txStyles>
    <p:titleStyle>
      <a:lvl1pPr algn="ctr" rtl="0" fontAlgn="base">
        <a:spcBef>
          <a:spcPct val="0"/>
        </a:spcBef>
        <a:spcAft>
          <a:spcPct val="0"/>
        </a:spcAft>
        <a:defRPr sz="24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2743200" y="52387"/>
            <a:ext cx="9347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400176"/>
            <a:ext cx="103632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pPr fontAlgn="base">
              <a:spcBef>
                <a:spcPct val="0"/>
              </a:spcBef>
              <a:spcAft>
                <a:spcPct val="0"/>
              </a:spcAft>
            </a:pPr>
            <a:r>
              <a:rPr lang="en-US">
                <a:solidFill>
                  <a:srgbClr val="000000"/>
                </a:solidFill>
              </a:rPr>
              <a:t>Presentation date</a:t>
            </a:r>
          </a:p>
        </p:txBody>
      </p:sp>
      <p:sp>
        <p:nvSpPr>
          <p:cNvPr id="1029" name="Rectangle 5"/>
          <p:cNvSpPr>
            <a:spLocks noGrp="1" noChangeArrowheads="1"/>
          </p:cNvSpPr>
          <p:nvPr>
            <p:ph type="ftr" sz="quarter" idx="3"/>
          </p:nvPr>
        </p:nvSpPr>
        <p:spPr bwMode="auto">
          <a:xfrm>
            <a:off x="4165600" y="64008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r>
              <a:rPr lang="en-US">
                <a:solidFill>
                  <a:srgbClr val="000000"/>
                </a:solidFill>
              </a:rPr>
              <a:t>Presentation title</a:t>
            </a:r>
          </a:p>
        </p:txBody>
      </p:sp>
      <p:sp>
        <p:nvSpPr>
          <p:cNvPr id="1030" name="Rectangle 6"/>
          <p:cNvSpPr>
            <a:spLocks noGrp="1" noChangeArrowheads="1"/>
          </p:cNvSpPr>
          <p:nvPr>
            <p:ph type="sldNum" sz="quarter" idx="4"/>
          </p:nvPr>
        </p:nvSpPr>
        <p:spPr bwMode="auto">
          <a:xfrm>
            <a:off x="87376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pPr fontAlgn="base">
              <a:spcBef>
                <a:spcPct val="0"/>
              </a:spcBef>
              <a:spcAft>
                <a:spcPct val="0"/>
              </a:spcAft>
            </a:pPr>
            <a:fld id="{6AD96DB6-DD10-4513-BB72-D4CC0A40949F}" type="slidenum">
              <a:rPr lang="en-US">
                <a:solidFill>
                  <a:srgbClr val="000000"/>
                </a:solidFill>
              </a:rPr>
              <a:pPr fontAlgn="base">
                <a:spcBef>
                  <a:spcPct val="0"/>
                </a:spcBef>
                <a:spcAft>
                  <a:spcPct val="0"/>
                </a:spcAft>
              </a:pPr>
              <a:t>‹#›</a:t>
            </a:fld>
            <a:endParaRPr lang="en-US">
              <a:solidFill>
                <a:srgbClr val="000000"/>
              </a:solidFill>
            </a:endParaRPr>
          </a:p>
        </p:txBody>
      </p:sp>
      <p:pic>
        <p:nvPicPr>
          <p:cNvPr id="1032" name="Picture 8"/>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1" y="152401"/>
            <a:ext cx="768927" cy="648393"/>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9"/>
          <p:cNvSpPr>
            <a:spLocks noChangeArrowheads="1"/>
          </p:cNvSpPr>
          <p:nvPr userDrawn="1"/>
        </p:nvSpPr>
        <p:spPr bwMode="auto">
          <a:xfrm>
            <a:off x="867229" y="76200"/>
            <a:ext cx="1491114" cy="738664"/>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ext uri="{BB962C8B-B14F-4D97-AF65-F5344CB8AC3E}">
        <p14:creationId xmlns:p14="http://schemas.microsoft.com/office/powerpoint/2010/main" val="12667501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hdr="0"/>
  <p:txStyles>
    <p:title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b="1">
          <a:solidFill>
            <a:schemeClr val="accent2"/>
          </a:solidFill>
          <a:latin typeface="+mn-lt"/>
          <a:ea typeface="+mn-ea"/>
          <a:cs typeface="+mn-cs"/>
        </a:defRPr>
      </a:lvl1pPr>
      <a:lvl2pPr marL="742950" indent="-285750" algn="l" rtl="0" fontAlgn="base">
        <a:spcBef>
          <a:spcPct val="20000"/>
        </a:spcBef>
        <a:spcAft>
          <a:spcPct val="0"/>
        </a:spcAft>
        <a:buChar char="–"/>
        <a:defRPr sz="1600" b="1">
          <a:solidFill>
            <a:schemeClr val="accent2"/>
          </a:solidFill>
          <a:latin typeface="+mn-lt"/>
        </a:defRPr>
      </a:lvl2pPr>
      <a:lvl3pPr marL="1143000" indent="-228600" algn="l" rtl="0" fontAlgn="base">
        <a:spcBef>
          <a:spcPct val="20000"/>
        </a:spcBef>
        <a:spcAft>
          <a:spcPct val="0"/>
        </a:spcAft>
        <a:buChar char="•"/>
        <a:defRPr sz="1400" b="1">
          <a:solidFill>
            <a:schemeClr val="accent2"/>
          </a:solidFill>
          <a:latin typeface="+mn-lt"/>
        </a:defRPr>
      </a:lvl3pPr>
      <a:lvl4pPr marL="1600200" indent="-228600" algn="l" rtl="0" fontAlgn="base">
        <a:spcBef>
          <a:spcPct val="20000"/>
        </a:spcBef>
        <a:spcAft>
          <a:spcPct val="0"/>
        </a:spcAft>
        <a:buChar char="–"/>
        <a:defRPr sz="1200" b="1">
          <a:solidFill>
            <a:schemeClr val="accent2"/>
          </a:solidFill>
          <a:latin typeface="+mn-lt"/>
        </a:defRPr>
      </a:lvl4pPr>
      <a:lvl5pPr marL="2057400" indent="-228600" algn="l" rtl="0" fontAlgn="base">
        <a:spcBef>
          <a:spcPct val="20000"/>
        </a:spcBef>
        <a:spcAft>
          <a:spcPct val="0"/>
        </a:spcAft>
        <a:buChar char="»"/>
        <a:defRPr sz="12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black"/>
              </a:solidFill>
            </a:endParaRPr>
          </a:p>
        </p:txBody>
      </p:sp>
      <p:sp>
        <p:nvSpPr>
          <p:cNvPr id="1028"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E9EF1229-3981-44FB-AD20-03E3EE4B25B3}" type="datetimeFigureOut">
              <a:rPr lang="en-US">
                <a:solidFill>
                  <a:srgbClr val="04617B">
                    <a:shade val="90000"/>
                  </a:srgbClr>
                </a:solidFill>
              </a:rPr>
              <a:pPr>
                <a:defRPr/>
              </a:pPr>
              <a:t>9/28/17</a:t>
            </a:fld>
            <a:endParaRPr lang="en-US" dirty="0">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D1EDD560-CDC6-4A18-BCD1-2E31D64B0B2E}"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solidFill>
                  <a:prstClr val="black"/>
                </a:solidFill>
              </a:endParaRPr>
            </a:p>
          </p:txBody>
        </p:sp>
      </p:grpSp>
    </p:spTree>
    <p:extLst>
      <p:ext uri="{BB962C8B-B14F-4D97-AF65-F5344CB8AC3E}">
        <p14:creationId xmlns:p14="http://schemas.microsoft.com/office/powerpoint/2010/main" val="49816855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893"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01BFAF2-1193-EA4C-8C7C-475E1B3A2233}" type="datetimeFigureOut">
              <a:rPr lang="en-US" smtClean="0">
                <a:solidFill>
                  <a:prstClr val="black">
                    <a:tint val="75000"/>
                  </a:prstClr>
                </a:solidFill>
                <a:ea typeface="ＭＳ Ｐゴシック" charset="0"/>
                <a:cs typeface="ＭＳ Ｐゴシック" charset="0"/>
              </a:rPr>
              <a:pPr defTabSz="457200"/>
              <a:t>9/28/17</a:t>
            </a:fld>
            <a:endParaRPr lang="en-US">
              <a:solidFill>
                <a:prstClr val="black">
                  <a:tint val="75000"/>
                </a:prstClr>
              </a:solidFill>
              <a:ea typeface="ＭＳ Ｐゴシック" charset="0"/>
              <a:cs typeface="ＭＳ Ｐゴシック" charset="0"/>
            </a:endParaRPr>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a typeface="ＭＳ Ｐゴシック" charset="0"/>
              <a:cs typeface="ＭＳ Ｐゴシック" charset="0"/>
            </a:endParaRP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0138CDF-8654-854B-A066-946E15DBC133}" type="slidenum">
              <a:rPr lang="en-US" smtClean="0">
                <a:solidFill>
                  <a:prstClr val="black">
                    <a:tint val="75000"/>
                  </a:prstClr>
                </a:solidFill>
                <a:ea typeface="ＭＳ Ｐゴシック" charset="0"/>
                <a:cs typeface="ＭＳ Ｐゴシック" charset="0"/>
              </a:rPr>
              <a:pPr defTabSz="457200"/>
              <a:t>‹#›</a:t>
            </a:fld>
            <a:endParaRPr lang="en-US">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74249534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914400" y="10477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914400" y="1371600"/>
            <a:ext cx="1036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Date Placeholder 3"/>
          <p:cNvSpPr>
            <a:spLocks noGrp="1"/>
          </p:cNvSpPr>
          <p:nvPr>
            <p:ph type="dt" sz="half" idx="2"/>
          </p:nvPr>
        </p:nvSpPr>
        <p:spPr>
          <a:xfrm>
            <a:off x="914400" y="6629400"/>
            <a:ext cx="2540000" cy="228600"/>
          </a:xfrm>
          <a:prstGeom prst="rect">
            <a:avLst/>
          </a:prstGeom>
        </p:spPr>
        <p:txBody>
          <a:bodyPr/>
          <a:lstStyle>
            <a:lvl1pPr>
              <a:defRPr sz="1000">
                <a:latin typeface="+mn-lt"/>
              </a:defRPr>
            </a:lvl1pPr>
          </a:lstStyle>
          <a:p>
            <a:pPr fontAlgn="base">
              <a:spcBef>
                <a:spcPct val="0"/>
              </a:spcBef>
              <a:spcAft>
                <a:spcPct val="0"/>
              </a:spcAft>
            </a:pPr>
            <a:r>
              <a:rPr lang="en-US" dirty="0" smtClean="0">
                <a:solidFill>
                  <a:srgbClr val="000000"/>
                </a:solidFill>
              </a:rPr>
              <a:t>5/10/17</a:t>
            </a:r>
            <a:endParaRPr lang="en-US" dirty="0">
              <a:solidFill>
                <a:srgbClr val="000000"/>
              </a:solidFill>
            </a:endParaRPr>
          </a:p>
        </p:txBody>
      </p:sp>
      <p:sp>
        <p:nvSpPr>
          <p:cNvPr id="12" name="Slide Number Placeholder 5"/>
          <p:cNvSpPr>
            <a:spLocks noGrp="1"/>
          </p:cNvSpPr>
          <p:nvPr>
            <p:ph type="sldNum" sz="quarter" idx="4"/>
          </p:nvPr>
        </p:nvSpPr>
        <p:spPr>
          <a:xfrm>
            <a:off x="8737600" y="6629400"/>
            <a:ext cx="2540000" cy="228600"/>
          </a:xfrm>
          <a:prstGeom prst="rect">
            <a:avLst/>
          </a:prstGeom>
        </p:spPr>
        <p:txBody>
          <a:bodyPr/>
          <a:lstStyle>
            <a:lvl1pPr>
              <a:defRPr sz="1000">
                <a:latin typeface="+mn-lt"/>
              </a:defRPr>
            </a:lvl1pPr>
          </a:lstStyle>
          <a:p>
            <a:pPr fontAlgn="base">
              <a:spcBef>
                <a:spcPct val="0"/>
              </a:spcBef>
              <a:spcAft>
                <a:spcPct val="0"/>
              </a:spcAft>
            </a:pPr>
            <a:fld id="{6817EAE6-7DEC-48A8-92CB-0314ED12744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227995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Lst>
  <p:timing>
    <p:tnLst>
      <p:par>
        <p:cTn id="1" dur="indefinite" restart="never" nodeType="tmRoot"/>
      </p:par>
    </p:tnLst>
  </p:timing>
  <p:hf hdr="0"/>
  <p:txStyles>
    <p:titleStyle>
      <a:lvl1pPr algn="ctr" rtl="0" fontAlgn="base">
        <a:spcBef>
          <a:spcPct val="0"/>
        </a:spcBef>
        <a:spcAft>
          <a:spcPct val="0"/>
        </a:spcAft>
        <a:defRPr sz="24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1"/>
            <a:ext cx="12192000" cy="1247775"/>
          </a:xfrm>
          <a:prstGeom prst="rect">
            <a:avLst/>
          </a:prstGeom>
          <a:solidFill>
            <a:srgbClr val="EBEB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26" name="Rectangle 2"/>
          <p:cNvSpPr>
            <a:spLocks noGrp="1" noChangeArrowheads="1"/>
          </p:cNvSpPr>
          <p:nvPr>
            <p:ph type="title"/>
          </p:nvPr>
        </p:nvSpPr>
        <p:spPr bwMode="auto">
          <a:xfrm>
            <a:off x="914400" y="10477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914400" y="1371600"/>
            <a:ext cx="1036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Date Placeholder 3"/>
          <p:cNvSpPr>
            <a:spLocks noGrp="1"/>
          </p:cNvSpPr>
          <p:nvPr>
            <p:ph type="dt" sz="half" idx="2"/>
          </p:nvPr>
        </p:nvSpPr>
        <p:spPr>
          <a:xfrm>
            <a:off x="914400" y="6629400"/>
            <a:ext cx="2540000" cy="228600"/>
          </a:xfrm>
          <a:prstGeom prst="rect">
            <a:avLst/>
          </a:prstGeom>
        </p:spPr>
        <p:txBody>
          <a:bodyPr/>
          <a:lstStyle>
            <a:lvl1pPr>
              <a:defRPr sz="1000">
                <a:latin typeface="+mn-lt"/>
              </a:defRPr>
            </a:lvl1pPr>
          </a:lstStyle>
          <a:p>
            <a:pPr fontAlgn="base">
              <a:spcBef>
                <a:spcPct val="0"/>
              </a:spcBef>
              <a:spcAft>
                <a:spcPct val="0"/>
              </a:spcAft>
            </a:pPr>
            <a:r>
              <a:rPr lang="en-US" dirty="0" smtClean="0">
                <a:solidFill>
                  <a:srgbClr val="000000"/>
                </a:solidFill>
              </a:rPr>
              <a:t>5/10/17</a:t>
            </a:r>
            <a:endParaRPr lang="en-US" dirty="0">
              <a:solidFill>
                <a:srgbClr val="000000"/>
              </a:solidFill>
            </a:endParaRPr>
          </a:p>
        </p:txBody>
      </p:sp>
      <p:sp>
        <p:nvSpPr>
          <p:cNvPr id="12" name="Slide Number Placeholder 5"/>
          <p:cNvSpPr>
            <a:spLocks noGrp="1"/>
          </p:cNvSpPr>
          <p:nvPr>
            <p:ph type="sldNum" sz="quarter" idx="4"/>
          </p:nvPr>
        </p:nvSpPr>
        <p:spPr>
          <a:xfrm>
            <a:off x="8737600" y="6629400"/>
            <a:ext cx="2540000" cy="228600"/>
          </a:xfrm>
          <a:prstGeom prst="rect">
            <a:avLst/>
          </a:prstGeom>
        </p:spPr>
        <p:txBody>
          <a:bodyPr/>
          <a:lstStyle>
            <a:lvl1pPr>
              <a:defRPr sz="1000">
                <a:latin typeface="+mn-lt"/>
              </a:defRPr>
            </a:lvl1pPr>
          </a:lstStyle>
          <a:p>
            <a:pPr fontAlgn="base">
              <a:spcBef>
                <a:spcPct val="0"/>
              </a:spcBef>
              <a:spcAft>
                <a:spcPct val="0"/>
              </a:spcAft>
            </a:pPr>
            <a:fld id="{6817EAE6-7DEC-48A8-92CB-0314ED12744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9586225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Lst>
  <p:timing>
    <p:tnLst>
      <p:par>
        <p:cTn id="1" dur="indefinite" restart="never" nodeType="tmRoot"/>
      </p:par>
    </p:tnLst>
  </p:timing>
  <p:hf hdr="0"/>
  <p:txStyles>
    <p:titleStyle>
      <a:lvl1pPr algn="ctr" rtl="0" fontAlgn="base">
        <a:spcBef>
          <a:spcPct val="0"/>
        </a:spcBef>
        <a:spcAft>
          <a:spcPct val="0"/>
        </a:spcAft>
        <a:defRPr sz="24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p:titleStyle>
    <p:body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69.xml"/><Relationship Id="rId2" Type="http://schemas.openxmlformats.org/officeDocument/2006/relationships/image" Target="../media/image2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emf"/><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emf"/></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6.xml"/><Relationship Id="rId2"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16.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56.emf"/><Relationship Id="rId1" Type="http://schemas.openxmlformats.org/officeDocument/2006/relationships/slideLayout" Target="../slideLayouts/slideLayout103.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59.emf"/></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tif"/><Relationship Id="rId1" Type="http://schemas.openxmlformats.org/officeDocument/2006/relationships/slideLayout" Target="../slideLayouts/slideLayout110.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9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67.tif"/><Relationship Id="rId4" Type="http://schemas.openxmlformats.org/officeDocument/2006/relationships/image" Target="../media/image68.jpeg"/><Relationship Id="rId1" Type="http://schemas.openxmlformats.org/officeDocument/2006/relationships/slideLayout" Target="../slideLayouts/slideLayout96.xml"/><Relationship Id="rId2" Type="http://schemas.openxmlformats.org/officeDocument/2006/relationships/image" Target="../media/image6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1.xml"/><Relationship Id="rId3" Type="http://schemas.openxmlformats.org/officeDocument/2006/relationships/image" Target="../media/image69.tiff"/></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emf"/><Relationship Id="rId1" Type="http://schemas.openxmlformats.org/officeDocument/2006/relationships/slideLayout" Target="../slideLayouts/slideLayout126.xml"/><Relationship Id="rId2" Type="http://schemas.openxmlformats.org/officeDocument/2006/relationships/image" Target="../media/image7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29.wmf"/><Relationship Id="rId7"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4.t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58.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xml"/><Relationship Id="rId3" Type="http://schemas.openxmlformats.org/officeDocument/2006/relationships/image" Target="../media/image3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8.emf"/><Relationship Id="rId3"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1704" y="199764"/>
            <a:ext cx="7128792" cy="1720132"/>
          </a:xfrm>
        </p:spPr>
        <p:txBody>
          <a:bodyPr>
            <a:noAutofit/>
          </a:bodyPr>
          <a:lstStyle/>
          <a:p>
            <a:pPr algn="ctr" eaLnBrk="1" fontAlgn="auto" hangingPunct="1">
              <a:spcAft>
                <a:spcPts val="0"/>
              </a:spcAft>
              <a:defRPr/>
            </a:pPr>
            <a:r>
              <a:rPr lang="en-US" sz="4000" dirty="0"/>
              <a:t>Efficiency and Stability of </a:t>
            </a:r>
            <a:r>
              <a:rPr lang="en-US" sz="4000" dirty="0" smtClean="0"/>
              <a:t/>
            </a:r>
            <a:br>
              <a:rPr lang="en-US" sz="4000" dirty="0" smtClean="0"/>
            </a:br>
            <a:r>
              <a:rPr lang="en-US" sz="4000" dirty="0" smtClean="0"/>
              <a:t>2D-doped </a:t>
            </a:r>
            <a:r>
              <a:rPr lang="en-US" sz="4000" dirty="0"/>
              <a:t>Silicon Detectors</a:t>
            </a:r>
          </a:p>
        </p:txBody>
      </p:sp>
      <p:sp>
        <p:nvSpPr>
          <p:cNvPr id="6147" name="Subtitle 2"/>
          <p:cNvSpPr>
            <a:spLocks noGrp="1"/>
          </p:cNvSpPr>
          <p:nvPr>
            <p:ph type="subTitle" idx="1"/>
          </p:nvPr>
        </p:nvSpPr>
        <p:spPr>
          <a:xfrm>
            <a:off x="3429000" y="2272996"/>
            <a:ext cx="7239000" cy="2476804"/>
          </a:xfrm>
        </p:spPr>
        <p:txBody>
          <a:bodyPr>
            <a:scene3d>
              <a:camera prst="orthographicFront"/>
              <a:lightRig rig="threePt" dir="t"/>
            </a:scene3d>
            <a:sp3d extrusionH="101600">
              <a:bevelT w="38100" h="38100" prst="convex"/>
            </a:sp3d>
          </a:bodyPr>
          <a:lstStyle/>
          <a:p>
            <a:pPr marR="0" algn="ctr" eaLnBrk="1" hangingPunct="1">
              <a:lnSpc>
                <a:spcPct val="90000"/>
              </a:lnSpc>
            </a:pPr>
            <a:r>
              <a:rPr lang="en-US" sz="2000" b="1" dirty="0"/>
              <a:t>M.E. Hoenk, A. D. Jewell, J. J. Hennessy, T. J. Jones, </a:t>
            </a:r>
            <a:r>
              <a:rPr lang="en-US" sz="2000" b="1" dirty="0" smtClean="0"/>
              <a:t/>
            </a:r>
            <a:br>
              <a:rPr lang="en-US" sz="2000" b="1" dirty="0" smtClean="0"/>
            </a:br>
            <a:r>
              <a:rPr lang="en-US" sz="2000" b="1" dirty="0" smtClean="0"/>
              <a:t>T</a:t>
            </a:r>
            <a:r>
              <a:rPr lang="en-US" sz="2000" b="1" dirty="0"/>
              <a:t>. M. </a:t>
            </a:r>
            <a:r>
              <a:rPr lang="en-US" sz="2000" b="1" dirty="0" err="1"/>
              <a:t>Goodsall</a:t>
            </a:r>
            <a:r>
              <a:rPr lang="en-US" sz="2000" b="1" dirty="0"/>
              <a:t>, S. R. Cheng, S. </a:t>
            </a:r>
            <a:r>
              <a:rPr lang="en-US" sz="2000" b="1" dirty="0" err="1" smtClean="0"/>
              <a:t>Nikzad</a:t>
            </a:r>
            <a:endParaRPr lang="en-US" sz="2000" b="1" dirty="0" smtClean="0"/>
          </a:p>
          <a:p>
            <a:pPr marR="0" algn="ctr" eaLnBrk="1" hangingPunct="1">
              <a:lnSpc>
                <a:spcPct val="90000"/>
              </a:lnSpc>
            </a:pPr>
            <a:r>
              <a:rPr lang="en-US" sz="2000" i="1" dirty="0" smtClean="0"/>
              <a:t>Jet </a:t>
            </a:r>
            <a:r>
              <a:rPr lang="en-US" sz="2000" i="1" dirty="0"/>
              <a:t>Propulsion Laboratory, California Institute of Technology, Pasadena, CA </a:t>
            </a:r>
            <a:r>
              <a:rPr lang="en-US" sz="2000" i="1" dirty="0" smtClean="0"/>
              <a:t>91109</a:t>
            </a:r>
          </a:p>
          <a:p>
            <a:pPr marR="0" algn="ctr" eaLnBrk="1" hangingPunct="1">
              <a:lnSpc>
                <a:spcPct val="90000"/>
              </a:lnSpc>
            </a:pPr>
            <a:endParaRPr lang="en-US" sz="2000" i="1" dirty="0"/>
          </a:p>
          <a:p>
            <a:pPr marR="0" algn="ctr" eaLnBrk="1" hangingPunct="1">
              <a:lnSpc>
                <a:spcPct val="90000"/>
              </a:lnSpc>
            </a:pPr>
            <a:r>
              <a:rPr lang="en-US" sz="2000" b="1" dirty="0"/>
              <a:t>Doug Trotter, Quinn Looker, Gideon Robertson </a:t>
            </a:r>
          </a:p>
          <a:p>
            <a:pPr marR="0" algn="ctr" eaLnBrk="1" hangingPunct="1">
              <a:lnSpc>
                <a:spcPct val="90000"/>
              </a:lnSpc>
            </a:pPr>
            <a:r>
              <a:rPr lang="en-US" sz="2000" i="1" dirty="0"/>
              <a:t>Sandia National Laboratories, Albuquerque, NM 87123</a:t>
            </a:r>
          </a:p>
          <a:p>
            <a:pPr marR="0" algn="ctr" eaLnBrk="1" hangingPunct="1">
              <a:lnSpc>
                <a:spcPct val="90000"/>
              </a:lnSpc>
            </a:pPr>
            <a:endParaRPr lang="en-US" sz="2000" i="1" dirty="0"/>
          </a:p>
        </p:txBody>
      </p:sp>
      <p:sp>
        <p:nvSpPr>
          <p:cNvPr id="6" name="Rectangle 3"/>
          <p:cNvSpPr txBox="1">
            <a:spLocks noChangeArrowheads="1"/>
          </p:cNvSpPr>
          <p:nvPr/>
        </p:nvSpPr>
        <p:spPr>
          <a:xfrm>
            <a:off x="3429000" y="2514600"/>
            <a:ext cx="7239000" cy="3657600"/>
          </a:xfrm>
          <a:prstGeom prst="rect">
            <a:avLst/>
          </a:prstGeom>
        </p:spPr>
        <p:txBody>
          <a:bodyPr>
            <a:normAutofit/>
          </a:bodyPr>
          <a:lstStyle/>
          <a:p>
            <a:pPr algn="ctr">
              <a:spcBef>
                <a:spcPct val="20000"/>
              </a:spcBef>
              <a:buClr>
                <a:srgbClr val="0BD0D9"/>
              </a:buClr>
              <a:buSzPct val="95000"/>
              <a:defRPr/>
            </a:pPr>
            <a:endParaRPr lang="en-US" dirty="0">
              <a:solidFill>
                <a:srgbClr val="777777"/>
              </a:solidFill>
              <a:latin typeface="Times New Roman" pitchFamily="18" charset="0"/>
              <a:ea typeface="ＭＳ Ｐゴシック" pitchFamily="34" charset="-128"/>
            </a:endParaRPr>
          </a:p>
          <a:p>
            <a:pPr algn="ctr">
              <a:spcBef>
                <a:spcPct val="20000"/>
              </a:spcBef>
              <a:buClr>
                <a:srgbClr val="0BD0D9"/>
              </a:buClr>
              <a:buSzPct val="95000"/>
              <a:defRPr/>
            </a:pPr>
            <a:endParaRPr lang="en-US" sz="1200" dirty="0">
              <a:solidFill>
                <a:srgbClr val="777777"/>
              </a:solidFill>
              <a:latin typeface="Times New Roman" pitchFamily="18" charset="0"/>
              <a:ea typeface="ＭＳ Ｐゴシック" pitchFamily="34" charset="-128"/>
            </a:endParaRPr>
          </a:p>
        </p:txBody>
      </p:sp>
      <p:pic>
        <p:nvPicPr>
          <p:cNvPr id="6151" name="Picture 18"/>
          <p:cNvPicPr>
            <a:picLocks noChangeAspect="1" noChangeArrowheads="1"/>
          </p:cNvPicPr>
          <p:nvPr/>
        </p:nvPicPr>
        <p:blipFill>
          <a:blip r:embed="rId2" cstate="print"/>
          <a:srcRect/>
          <a:stretch>
            <a:fillRect/>
          </a:stretch>
        </p:blipFill>
        <p:spPr bwMode="auto">
          <a:xfrm>
            <a:off x="0" y="0"/>
            <a:ext cx="1876425" cy="6858000"/>
          </a:xfrm>
          <a:prstGeom prst="rect">
            <a:avLst/>
          </a:prstGeom>
          <a:noFill/>
          <a:ln w="9525">
            <a:noFill/>
            <a:miter lim="800000"/>
            <a:headEnd/>
            <a:tailEnd/>
          </a:ln>
        </p:spPr>
      </p:pic>
      <p:sp>
        <p:nvSpPr>
          <p:cNvPr id="6152" name="Text Box 3"/>
          <p:cNvSpPr txBox="1">
            <a:spLocks noChangeArrowheads="1"/>
          </p:cNvSpPr>
          <p:nvPr/>
        </p:nvSpPr>
        <p:spPr bwMode="auto">
          <a:xfrm>
            <a:off x="1876425" y="5651197"/>
            <a:ext cx="10315575" cy="1171732"/>
          </a:xfrm>
          <a:prstGeom prst="rect">
            <a:avLst/>
          </a:prstGeom>
          <a:noFill/>
          <a:ln w="9525">
            <a:noFill/>
            <a:round/>
            <a:headEnd/>
            <a:tailEnd/>
          </a:ln>
        </p:spPr>
        <p:txBody>
          <a:bodyPr wrap="square" lIns="90000" tIns="46800" rIns="90000" bIns="46800">
            <a:spAutoFit/>
          </a:bodyPr>
          <a:lstStyle/>
          <a:p>
            <a:pPr>
              <a:spcAft>
                <a:spcPts val="600"/>
              </a:spcAft>
            </a:pPr>
            <a:r>
              <a:rPr lang="en-US" sz="1200" b="1" dirty="0">
                <a:solidFill>
                  <a:schemeClr val="bg1"/>
                </a:solidFill>
              </a:rPr>
              <a:t>Reference herein to any specific commercial product, process, or service by trade name, trademark, manufacturer, or otherwise, does not constitute or imply its endorsement by the United States Government or the Jet Propulsion Laboratory, California Institute of Technology.</a:t>
            </a:r>
          </a:p>
          <a:p>
            <a:pPr>
              <a:spcAft>
                <a:spcPts val="600"/>
              </a:spcAft>
            </a:pPr>
            <a:r>
              <a:rPr lang="en-US" sz="1200" b="1" dirty="0">
                <a:solidFill>
                  <a:srgbClr val="000000"/>
                </a:solidFill>
              </a:rPr>
              <a:t>The research described in this paper was carried out at the Jet Propulsion Laboratory, California Institute of Technology, under a contract with the National Aeronautics and Space Administration, and at Sandia National Laboratories, under a contract with the Department of Energy.</a:t>
            </a:r>
          </a:p>
          <a:p>
            <a:pPr>
              <a:spcAft>
                <a:spcPts val="600"/>
              </a:spcAft>
            </a:pPr>
            <a:r>
              <a:rPr lang="en-US" sz="1200" b="1" dirty="0">
                <a:solidFill>
                  <a:schemeClr val="bg1"/>
                </a:solidFill>
              </a:rPr>
              <a:t>Copyright 2017 California Institute of Technology. U.S. Government sponsorship acknowledged.</a:t>
            </a:r>
          </a:p>
        </p:txBody>
      </p:sp>
      <p:sp>
        <p:nvSpPr>
          <p:cNvPr id="10" name="TextBox 10"/>
          <p:cNvSpPr txBox="1">
            <a:spLocks noChangeArrowheads="1"/>
          </p:cNvSpPr>
          <p:nvPr/>
        </p:nvSpPr>
        <p:spPr bwMode="auto">
          <a:xfrm>
            <a:off x="4434361" y="4686300"/>
            <a:ext cx="4824412" cy="923330"/>
          </a:xfrm>
          <a:prstGeom prst="rect">
            <a:avLst/>
          </a:prstGeom>
          <a:noFill/>
          <a:ln w="9525">
            <a:noFill/>
            <a:miter lim="800000"/>
            <a:headEnd/>
            <a:tailEnd/>
          </a:ln>
        </p:spPr>
        <p:txBody>
          <a:bodyPr>
            <a:spAutoFit/>
            <a:scene3d>
              <a:camera prst="orthographicFront"/>
              <a:lightRig rig="threePt" dir="t"/>
            </a:scene3d>
            <a:sp3d extrusionH="114300">
              <a:bevelT w="38100" h="38100" prst="convex"/>
            </a:sp3d>
          </a:bodyPr>
          <a:lstStyle/>
          <a:p>
            <a:pPr algn="ctr" defTabSz="457200"/>
            <a:r>
              <a:rPr lang="en-US" dirty="0" smtClean="0">
                <a:solidFill>
                  <a:prstClr val="white"/>
                </a:solidFill>
              </a:rPr>
              <a:t>Scientific Detectors Workshop</a:t>
            </a:r>
            <a:endParaRPr lang="en-US" dirty="0">
              <a:solidFill>
                <a:prstClr val="white"/>
              </a:solidFill>
            </a:endParaRPr>
          </a:p>
          <a:p>
            <a:pPr algn="ctr" defTabSz="457200"/>
            <a:r>
              <a:rPr lang="en-US" dirty="0" smtClean="0">
                <a:solidFill>
                  <a:prstClr val="white"/>
                </a:solidFill>
              </a:rPr>
              <a:t>Baltimore, Maryland</a:t>
            </a:r>
            <a:endParaRPr lang="en-US" dirty="0">
              <a:solidFill>
                <a:prstClr val="white"/>
              </a:solidFill>
            </a:endParaRPr>
          </a:p>
          <a:p>
            <a:pPr algn="ctr" defTabSz="457200"/>
            <a:r>
              <a:rPr lang="en-US" dirty="0" smtClean="0">
                <a:solidFill>
                  <a:prstClr val="white"/>
                </a:solidFill>
              </a:rPr>
              <a:t>September 25</a:t>
            </a:r>
            <a:r>
              <a:rPr lang="mr-IN" dirty="0" smtClean="0">
                <a:solidFill>
                  <a:prstClr val="white"/>
                </a:solidFill>
              </a:rPr>
              <a:t>–</a:t>
            </a:r>
            <a:r>
              <a:rPr lang="en-US" dirty="0" smtClean="0">
                <a:solidFill>
                  <a:prstClr val="white"/>
                </a:solidFill>
              </a:rPr>
              <a:t>29, </a:t>
            </a:r>
            <a:r>
              <a:rPr lang="en-US" dirty="0">
                <a:solidFill>
                  <a:prstClr val="white"/>
                </a:solidFill>
              </a:rPr>
              <a:t>2017</a:t>
            </a:r>
          </a:p>
        </p:txBody>
      </p:sp>
      <p:pic>
        <p:nvPicPr>
          <p:cNvPr id="11" name="Picture 8" descr="SNL_color_stack.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02057" y="-3330"/>
            <a:ext cx="1697579" cy="738557"/>
          </a:xfrm>
          <a:prstGeom prst="rect">
            <a:avLst/>
          </a:prstGeom>
          <a:solidFill>
            <a:schemeClr val="tx1"/>
          </a:solidFill>
          <a:ln w="9525">
            <a:noFill/>
            <a:miter lim="800000"/>
            <a:headEnd/>
            <a:tailEnd/>
          </a:ln>
        </p:spPr>
      </p:pic>
      <p:pic>
        <p:nvPicPr>
          <p:cNvPr id="12" name="Picture 8"/>
          <p:cNvPicPr>
            <a:picLocks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1489" y="-3436"/>
            <a:ext cx="794327" cy="738664"/>
          </a:xfrm>
          <a:prstGeom prst="rect">
            <a:avLst/>
          </a:prstGeom>
          <a:solidFill>
            <a:schemeClr val="tx1"/>
          </a:solidFill>
          <a:extLst/>
        </p:spPr>
      </p:pic>
      <p:sp>
        <p:nvSpPr>
          <p:cNvPr id="13" name="Rectangle 9"/>
          <p:cNvSpPr>
            <a:spLocks noChangeArrowheads="1"/>
          </p:cNvSpPr>
          <p:nvPr/>
        </p:nvSpPr>
        <p:spPr bwMode="auto">
          <a:xfrm>
            <a:off x="2660416" y="-3436"/>
            <a:ext cx="1491114" cy="738664"/>
          </a:xfrm>
          <a:prstGeom prst="rect">
            <a:avLst/>
          </a:prstGeom>
          <a:solidFill>
            <a:schemeClr val="tx1"/>
          </a:solidFill>
          <a:ln>
            <a:noFill/>
          </a:ln>
          <a:effectLst/>
          <a:extLst/>
        </p:spPr>
        <p:txBody>
          <a:bodyPr wrap="none">
            <a:spAutoFit/>
          </a:bodyPr>
          <a:lstStyle/>
          <a:p>
            <a:pPr fontAlgn="base">
              <a:spcBef>
                <a:spcPct val="0"/>
              </a:spcBef>
              <a:spcAft>
                <a:spcPct val="0"/>
              </a:spcAft>
            </a:pPr>
            <a:r>
              <a:rPr lang="en-US" sz="700" dirty="0">
                <a:solidFill>
                  <a:srgbClr val="000000"/>
                </a:solidFill>
              </a:rPr>
              <a:t>National Aeronautics and </a:t>
            </a:r>
            <a:br>
              <a:rPr lang="en-US" sz="700" dirty="0">
                <a:solidFill>
                  <a:srgbClr val="000000"/>
                </a:solidFill>
              </a:rPr>
            </a:br>
            <a:r>
              <a:rPr lang="en-US" sz="700" dirty="0">
                <a:solidFill>
                  <a:srgbClr val="000000"/>
                </a:solidFill>
              </a:rPr>
              <a:t>Space Administration</a:t>
            </a:r>
          </a:p>
          <a:p>
            <a:pPr fontAlgn="base">
              <a:spcBef>
                <a:spcPct val="0"/>
              </a:spcBef>
              <a:spcAft>
                <a:spcPct val="0"/>
              </a:spcAft>
            </a:pPr>
            <a:endParaRPr lang="en-US" sz="700" dirty="0">
              <a:solidFill>
                <a:srgbClr val="000000"/>
              </a:solidFill>
            </a:endParaRPr>
          </a:p>
          <a:p>
            <a:pPr fontAlgn="base">
              <a:spcBef>
                <a:spcPct val="0"/>
              </a:spcBef>
              <a:spcAft>
                <a:spcPct val="0"/>
              </a:spcAft>
            </a:pPr>
            <a:r>
              <a:rPr lang="en-US" sz="700" b="1" dirty="0">
                <a:solidFill>
                  <a:srgbClr val="000000"/>
                </a:solidFill>
              </a:rPr>
              <a:t>Jet Propulsion Laboratory</a:t>
            </a:r>
          </a:p>
          <a:p>
            <a:pPr fontAlgn="base">
              <a:spcBef>
                <a:spcPct val="0"/>
              </a:spcBef>
              <a:spcAft>
                <a:spcPct val="0"/>
              </a:spcAft>
            </a:pPr>
            <a:r>
              <a:rPr lang="en-US" sz="700" dirty="0">
                <a:solidFill>
                  <a:srgbClr val="000000"/>
                </a:solidFill>
              </a:rPr>
              <a:t>California Institute of Technology</a:t>
            </a:r>
          </a:p>
          <a:p>
            <a:pPr fontAlgn="base">
              <a:spcBef>
                <a:spcPct val="0"/>
              </a:spcBef>
              <a:spcAft>
                <a:spcPct val="0"/>
              </a:spcAft>
            </a:pPr>
            <a:r>
              <a:rPr lang="en-US" sz="700" dirty="0">
                <a:solidFill>
                  <a:srgbClr val="000000"/>
                </a:solidFill>
              </a:rPr>
              <a:t>Pasadena, California</a:t>
            </a:r>
          </a:p>
        </p:txBody>
      </p:sp>
    </p:spTree>
    <p:extLst>
      <p:ext uri="{BB962C8B-B14F-4D97-AF65-F5344CB8AC3E}">
        <p14:creationId xmlns:p14="http://schemas.microsoft.com/office/powerpoint/2010/main" val="1827664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4442" t="4268" r="10815" b="4276"/>
          <a:stretch/>
        </p:blipFill>
        <p:spPr>
          <a:xfrm>
            <a:off x="203201" y="1511300"/>
            <a:ext cx="5400553" cy="4461868"/>
          </a:xfrm>
          <a:prstGeom prst="rect">
            <a:avLst/>
          </a:prstGeom>
        </p:spPr>
      </p:pic>
      <p:sp>
        <p:nvSpPr>
          <p:cNvPr id="8" name="TextBox 7"/>
          <p:cNvSpPr txBox="1"/>
          <p:nvPr/>
        </p:nvSpPr>
        <p:spPr>
          <a:xfrm>
            <a:off x="584200" y="5994368"/>
            <a:ext cx="5137150" cy="707886"/>
          </a:xfrm>
          <a:prstGeom prst="rect">
            <a:avLst/>
          </a:prstGeom>
          <a:solidFill>
            <a:srgbClr val="0000FF"/>
          </a:solidFill>
        </p:spPr>
        <p:txBody>
          <a:bodyPr wrap="square" rtlCol="0">
            <a:spAutoFit/>
          </a:bodyPr>
          <a:lstStyle/>
          <a:p>
            <a:pPr algn="ctr"/>
            <a:r>
              <a:rPr lang="en-US" sz="2000" dirty="0" smtClean="0">
                <a:solidFill>
                  <a:srgbClr val="FFFF00"/>
                </a:solidFill>
              </a:rPr>
              <a:t>Superlattice doping virtually eliminates Auger recombination in the </a:t>
            </a:r>
            <a:r>
              <a:rPr lang="en-US" sz="2000" smtClean="0">
                <a:solidFill>
                  <a:srgbClr val="FFFF00"/>
                </a:solidFill>
              </a:rPr>
              <a:t>detector surface</a:t>
            </a:r>
            <a:endParaRPr lang="en-US" sz="2000" baseline="30000" dirty="0">
              <a:solidFill>
                <a:srgbClr val="FFFF00"/>
              </a:solidFill>
            </a:endParaRPr>
          </a:p>
        </p:txBody>
      </p:sp>
      <p:sp>
        <p:nvSpPr>
          <p:cNvPr id="9" name="TextBox 8"/>
          <p:cNvSpPr txBox="1"/>
          <p:nvPr/>
        </p:nvSpPr>
        <p:spPr>
          <a:xfrm>
            <a:off x="1193288" y="3662748"/>
            <a:ext cx="1768839" cy="646331"/>
          </a:xfrm>
          <a:prstGeom prst="rect">
            <a:avLst/>
          </a:prstGeom>
          <a:noFill/>
        </p:spPr>
        <p:txBody>
          <a:bodyPr wrap="square" rtlCol="0">
            <a:spAutoFit/>
          </a:bodyPr>
          <a:lstStyle/>
          <a:p>
            <a:pPr algn="ctr"/>
            <a:r>
              <a:rPr lang="en-US" dirty="0" smtClean="0">
                <a:solidFill>
                  <a:srgbClr val="000000"/>
                </a:solidFill>
              </a:rPr>
              <a:t>Auger lifetime</a:t>
            </a:r>
            <a:br>
              <a:rPr lang="en-US" dirty="0" smtClean="0">
                <a:solidFill>
                  <a:srgbClr val="000000"/>
                </a:solidFill>
              </a:rPr>
            </a:br>
            <a:r>
              <a:rPr lang="en-US" dirty="0" smtClean="0">
                <a:solidFill>
                  <a:srgbClr val="000000"/>
                </a:solidFill>
              </a:rPr>
              <a:t> 𝛕 ~ (N</a:t>
            </a:r>
            <a:r>
              <a:rPr lang="en-US" baseline="-25000" dirty="0" smtClean="0">
                <a:solidFill>
                  <a:srgbClr val="000000"/>
                </a:solidFill>
              </a:rPr>
              <a:t>a</a:t>
            </a:r>
            <a:r>
              <a:rPr lang="en-US" dirty="0" smtClean="0">
                <a:solidFill>
                  <a:srgbClr val="000000"/>
                </a:solidFill>
              </a:rPr>
              <a:t>)</a:t>
            </a:r>
            <a:r>
              <a:rPr lang="en-US" baseline="30000" dirty="0" smtClean="0">
                <a:solidFill>
                  <a:srgbClr val="000000"/>
                </a:solidFill>
              </a:rPr>
              <a:t>-2</a:t>
            </a:r>
            <a:endParaRPr lang="en-US" baseline="30000" dirty="0">
              <a:solidFill>
                <a:srgbClr val="000000"/>
              </a:solidFill>
            </a:endParaRPr>
          </a:p>
        </p:txBody>
      </p:sp>
      <p:cxnSp>
        <p:nvCxnSpPr>
          <p:cNvPr id="10" name="Straight Arrow Connector 9"/>
          <p:cNvCxnSpPr/>
          <p:nvPr/>
        </p:nvCxnSpPr>
        <p:spPr>
          <a:xfrm>
            <a:off x="1125390" y="3544248"/>
            <a:ext cx="19607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93288" y="3153716"/>
            <a:ext cx="1084592" cy="369332"/>
          </a:xfrm>
          <a:prstGeom prst="rect">
            <a:avLst/>
          </a:prstGeom>
          <a:noFill/>
        </p:spPr>
        <p:txBody>
          <a:bodyPr wrap="none" rtlCol="0">
            <a:spAutoFit/>
          </a:bodyPr>
          <a:lstStyle/>
          <a:p>
            <a:r>
              <a:rPr lang="en-US" dirty="0">
                <a:solidFill>
                  <a:srgbClr val="000000"/>
                </a:solidFill>
              </a:rPr>
              <a:t>𝛕</a:t>
            </a:r>
            <a:r>
              <a:rPr lang="en-US" dirty="0" smtClean="0">
                <a:solidFill>
                  <a:srgbClr val="000000"/>
                </a:solidFill>
              </a:rPr>
              <a:t> ~ 20ns</a:t>
            </a:r>
            <a:endParaRPr lang="en-US" dirty="0">
              <a:solidFill>
                <a:srgbClr val="000000"/>
              </a:solidFil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018" t="4577" r="11557" b="5582"/>
          <a:stretch/>
        </p:blipFill>
        <p:spPr>
          <a:xfrm>
            <a:off x="6121400" y="1577110"/>
            <a:ext cx="5444016" cy="4383077"/>
          </a:xfrm>
          <a:prstGeom prst="rect">
            <a:avLst/>
          </a:prstGeom>
        </p:spPr>
      </p:pic>
      <p:sp>
        <p:nvSpPr>
          <p:cNvPr id="15" name="Title 4"/>
          <p:cNvSpPr>
            <a:spLocks noGrp="1"/>
          </p:cNvSpPr>
          <p:nvPr>
            <p:ph type="title"/>
          </p:nvPr>
        </p:nvSpPr>
        <p:spPr>
          <a:xfrm>
            <a:off x="1324482" y="228600"/>
            <a:ext cx="9518754" cy="1143000"/>
          </a:xfrm>
        </p:spPr>
        <p:txBody>
          <a:bodyPr/>
          <a:lstStyle/>
          <a:p>
            <a:r>
              <a:rPr lang="en-US" sz="2400" dirty="0" smtClean="0"/>
              <a:t>Bulk Recombination</a:t>
            </a:r>
            <a:br>
              <a:rPr lang="en-US" sz="2400" dirty="0" smtClean="0"/>
            </a:br>
            <a:r>
              <a:rPr lang="en-US" sz="2400" dirty="0" smtClean="0">
                <a:solidFill>
                  <a:schemeClr val="accent2"/>
                </a:solidFill>
              </a:rPr>
              <a:t>Minority carrier lifetime and electric field strength</a:t>
            </a:r>
            <a:endParaRPr lang="en-US" sz="2400" dirty="0">
              <a:solidFill>
                <a:schemeClr val="accent2"/>
              </a:solidFill>
            </a:endParaRPr>
          </a:p>
        </p:txBody>
      </p:sp>
      <p:sp>
        <p:nvSpPr>
          <p:cNvPr id="16" name="TextBox 15"/>
          <p:cNvSpPr txBox="1"/>
          <p:nvPr/>
        </p:nvSpPr>
        <p:spPr>
          <a:xfrm>
            <a:off x="6635750" y="5999652"/>
            <a:ext cx="5041900" cy="707886"/>
          </a:xfrm>
          <a:prstGeom prst="rect">
            <a:avLst/>
          </a:prstGeom>
          <a:solidFill>
            <a:srgbClr val="0000FF"/>
          </a:solidFill>
        </p:spPr>
        <p:txBody>
          <a:bodyPr wrap="square" rtlCol="0">
            <a:spAutoFit/>
          </a:bodyPr>
          <a:lstStyle/>
          <a:p>
            <a:pPr algn="ctr"/>
            <a:r>
              <a:rPr lang="en-US" sz="2000" dirty="0" smtClean="0">
                <a:solidFill>
                  <a:srgbClr val="FFFF00"/>
                </a:solidFill>
              </a:rPr>
              <a:t>Superlattice doping isolates the surface from the detector</a:t>
            </a:r>
            <a:endParaRPr lang="en-US" sz="2000" baseline="30000" dirty="0">
              <a:solidFill>
                <a:srgbClr val="FFFF00"/>
              </a:solidFill>
            </a:endParaRPr>
          </a:p>
        </p:txBody>
      </p:sp>
    </p:spTree>
    <p:extLst>
      <p:ext uri="{BB962C8B-B14F-4D97-AF65-F5344CB8AC3E}">
        <p14:creationId xmlns:p14="http://schemas.microsoft.com/office/powerpoint/2010/main" val="56014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1"/>
            <a:ext cx="12192000" cy="1306938"/>
          </a:xfrm>
        </p:spPr>
        <p:txBody>
          <a:bodyPr/>
          <a:lstStyle/>
          <a:p>
            <a:r>
              <a:rPr lang="en-US" sz="2800" dirty="0" smtClean="0"/>
              <a:t>Surface Traps in Silicon Detectors (1)</a:t>
            </a:r>
            <a:br>
              <a:rPr lang="en-US" sz="2800" dirty="0" smtClean="0"/>
            </a:br>
            <a:r>
              <a:rPr lang="en-US" sz="2800" dirty="0" smtClean="0">
                <a:solidFill>
                  <a:srgbClr val="0432FF"/>
                </a:solidFill>
              </a:rPr>
              <a:t>Surface charging and radiation damage</a:t>
            </a:r>
            <a:endParaRPr lang="en-US" sz="2800" dirty="0">
              <a:solidFill>
                <a:srgbClr val="0432FF"/>
              </a:solidFill>
            </a:endParaRPr>
          </a:p>
        </p:txBody>
      </p:sp>
      <p:pic>
        <p:nvPicPr>
          <p:cNvPr id="6" name="Picture 5" descr="Screen Shot 2013-10-10 at 7.34.47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11055" y="1643857"/>
            <a:ext cx="1806360" cy="1715986"/>
          </a:xfrm>
          <a:prstGeom prst="rect">
            <a:avLst/>
          </a:prstGeom>
        </p:spPr>
      </p:pic>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8874" y="1643857"/>
            <a:ext cx="1703054" cy="1715986"/>
          </a:xfrm>
          <a:prstGeom prst="rect">
            <a:avLst/>
          </a:prstGeom>
          <a:noFill/>
          <a:ln w="9525">
            <a:noFill/>
            <a:round/>
            <a:headEnd/>
            <a:tailEnd/>
          </a:ln>
        </p:spPr>
      </p:pic>
      <p:pic>
        <p:nvPicPr>
          <p:cNvPr id="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09175" y="1643857"/>
            <a:ext cx="1703054" cy="1715986"/>
          </a:xfrm>
          <a:prstGeom prst="rect">
            <a:avLst/>
          </a:prstGeom>
          <a:noFill/>
          <a:ln w="9525">
            <a:noFill/>
            <a:round/>
            <a:headEnd/>
            <a:tailEnd/>
          </a:ln>
        </p:spPr>
      </p:pic>
      <p:sp>
        <p:nvSpPr>
          <p:cNvPr id="3" name="TextBox 2"/>
          <p:cNvSpPr txBox="1"/>
          <p:nvPr/>
        </p:nvSpPr>
        <p:spPr>
          <a:xfrm>
            <a:off x="2655761" y="3432760"/>
            <a:ext cx="7045518" cy="369332"/>
          </a:xfrm>
          <a:prstGeom prst="rect">
            <a:avLst/>
          </a:prstGeom>
          <a:noFill/>
        </p:spPr>
        <p:txBody>
          <a:bodyPr wrap="none" rtlCol="0">
            <a:spAutoFit/>
          </a:bodyPr>
          <a:lstStyle/>
          <a:p>
            <a:pPr defTabSz="457200"/>
            <a:r>
              <a:rPr lang="en-US" dirty="0">
                <a:solidFill>
                  <a:prstClr val="black"/>
                </a:solidFill>
              </a:rPr>
              <a:t>WF/PC 1                         </a:t>
            </a:r>
            <a:r>
              <a:rPr lang="en-US" dirty="0" smtClean="0">
                <a:solidFill>
                  <a:prstClr val="black"/>
                </a:solidFill>
              </a:rPr>
              <a:t>         WFC3                                  </a:t>
            </a:r>
            <a:r>
              <a:rPr lang="en-US" dirty="0">
                <a:solidFill>
                  <a:prstClr val="black"/>
                </a:solidFill>
              </a:rPr>
              <a:t>WFC3</a:t>
            </a:r>
          </a:p>
        </p:txBody>
      </p:sp>
      <p:sp>
        <p:nvSpPr>
          <p:cNvPr id="9" name="TextBox 8"/>
          <p:cNvSpPr txBox="1"/>
          <p:nvPr/>
        </p:nvSpPr>
        <p:spPr>
          <a:xfrm>
            <a:off x="0" y="3691079"/>
            <a:ext cx="2844368" cy="523220"/>
          </a:xfrm>
          <a:prstGeom prst="rect">
            <a:avLst/>
          </a:prstGeom>
          <a:noFill/>
        </p:spPr>
        <p:txBody>
          <a:bodyPr wrap="none" rtlCol="0">
            <a:spAutoFit/>
          </a:bodyPr>
          <a:lstStyle/>
          <a:p>
            <a:pPr defTabSz="457200"/>
            <a:r>
              <a:rPr lang="en-US" sz="2800" smtClean="0">
                <a:solidFill>
                  <a:srgbClr val="FF0000"/>
                </a:solidFill>
                <a:latin typeface="Calibri"/>
              </a:rPr>
              <a:t>Radiation-damage</a:t>
            </a:r>
            <a:endParaRPr lang="en-US" sz="2800" dirty="0">
              <a:solidFill>
                <a:prstClr val="black"/>
              </a:solidFill>
              <a:latin typeface="Calibri"/>
            </a:endParaRPr>
          </a:p>
        </p:txBody>
      </p:sp>
      <p:pic>
        <p:nvPicPr>
          <p:cNvPr id="13" name="Picture 12" descr="1998_Defise_SOHO-EIT-instrument-CCD-damage.pdf"/>
          <p:cNvPicPr>
            <a:picLocks noChangeAspect="1"/>
          </p:cNvPicPr>
          <p:nvPr/>
        </p:nvPicPr>
        <p:blipFill rotWithShape="1">
          <a:blip r:embed="rId6" cstate="screen">
            <a:extLst>
              <a:ext uri="{28A0092B-C50C-407E-A947-70E740481C1C}">
                <a14:useLocalDpi xmlns:a14="http://schemas.microsoft.com/office/drawing/2010/main"/>
              </a:ext>
            </a:extLst>
          </a:blip>
          <a:srcRect l="13541" t="51097" r="13894" b="19799"/>
          <a:stretch/>
        </p:blipFill>
        <p:spPr>
          <a:xfrm>
            <a:off x="7130143" y="4209766"/>
            <a:ext cx="4505269" cy="255641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5526" y="4209765"/>
            <a:ext cx="2286329" cy="243856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6765" y="4209765"/>
            <a:ext cx="2232197" cy="2276399"/>
          </a:xfrm>
          <a:prstGeom prst="rect">
            <a:avLst/>
          </a:prstGeom>
        </p:spPr>
      </p:pic>
      <p:sp>
        <p:nvSpPr>
          <p:cNvPr id="16" name="TextBox 15"/>
          <p:cNvSpPr txBox="1"/>
          <p:nvPr/>
        </p:nvSpPr>
        <p:spPr>
          <a:xfrm>
            <a:off x="59726" y="1320719"/>
            <a:ext cx="1863011" cy="523220"/>
          </a:xfrm>
          <a:prstGeom prst="rect">
            <a:avLst/>
          </a:prstGeom>
          <a:noFill/>
        </p:spPr>
        <p:txBody>
          <a:bodyPr wrap="none" rtlCol="0">
            <a:spAutoFit/>
          </a:bodyPr>
          <a:lstStyle/>
          <a:p>
            <a:pPr defTabSz="457200"/>
            <a:r>
              <a:rPr lang="en-US" sz="2800" dirty="0" smtClean="0">
                <a:solidFill>
                  <a:srgbClr val="FF0000"/>
                </a:solidFill>
              </a:rPr>
              <a:t>Hysteresis</a:t>
            </a:r>
            <a:endParaRPr lang="en-US" sz="2800" dirty="0">
              <a:solidFill>
                <a:prstClr val="black"/>
              </a:solidFill>
              <a:latin typeface="Calibri"/>
            </a:endParaRPr>
          </a:p>
        </p:txBody>
      </p:sp>
      <p:sp>
        <p:nvSpPr>
          <p:cNvPr id="17" name="TextBox 16"/>
          <p:cNvSpPr txBox="1"/>
          <p:nvPr/>
        </p:nvSpPr>
        <p:spPr>
          <a:xfrm>
            <a:off x="0" y="4329635"/>
            <a:ext cx="1834376" cy="1169551"/>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rPr>
              <a:t>D</a:t>
            </a:r>
            <a:r>
              <a:rPr lang="en-US" sz="1400" dirty="0">
                <a:solidFill>
                  <a:prstClr val="black"/>
                </a:solidFill>
              </a:rPr>
              <a:t>. </a:t>
            </a:r>
            <a:r>
              <a:rPr lang="en-US" sz="1400" dirty="0" smtClean="0">
                <a:solidFill>
                  <a:prstClr val="black"/>
                </a:solidFill>
              </a:rPr>
              <a:t>Moses </a:t>
            </a:r>
            <a:r>
              <a:rPr lang="en-US" sz="1400" i="1" dirty="0" smtClean="0">
                <a:solidFill>
                  <a:prstClr val="black"/>
                </a:solidFill>
              </a:rPr>
              <a:t>et al.</a:t>
            </a:r>
            <a:r>
              <a:rPr lang="en-US" sz="1400" dirty="0" smtClean="0">
                <a:solidFill>
                  <a:prstClr val="black"/>
                </a:solidFill>
              </a:rPr>
              <a:t>, </a:t>
            </a:r>
            <a:r>
              <a:rPr lang="en-US" sz="1400" dirty="0">
                <a:solidFill>
                  <a:srgbClr val="0432FF"/>
                </a:solidFill>
              </a:rPr>
              <a:t>“EIT Observations of the Extreme Ultraviolet Sun,” </a:t>
            </a:r>
            <a:r>
              <a:rPr lang="en-US" sz="1400" i="1" dirty="0"/>
              <a:t>Solar Physics</a:t>
            </a:r>
            <a:r>
              <a:rPr lang="en-US" sz="1400" dirty="0"/>
              <a:t> </a:t>
            </a:r>
            <a:r>
              <a:rPr lang="en-US" sz="1400" b="1" dirty="0"/>
              <a:t>175:</a:t>
            </a:r>
            <a:r>
              <a:rPr lang="en-US" sz="1400" dirty="0"/>
              <a:t> 571-599, 1997. </a:t>
            </a:r>
            <a:endParaRPr lang="en-US" sz="1400" dirty="0">
              <a:solidFill>
                <a:prstClr val="black"/>
              </a:solidFill>
            </a:endParaRPr>
          </a:p>
        </p:txBody>
      </p:sp>
      <p:sp>
        <p:nvSpPr>
          <p:cNvPr id="4" name="TextBox 3"/>
          <p:cNvSpPr txBox="1"/>
          <p:nvPr/>
        </p:nvSpPr>
        <p:spPr>
          <a:xfrm>
            <a:off x="91846" y="1764715"/>
            <a:ext cx="1993900" cy="1600438"/>
          </a:xfrm>
          <a:prstGeom prst="rect">
            <a:avLst/>
          </a:prstGeom>
          <a:noFill/>
        </p:spPr>
        <p:txBody>
          <a:bodyPr wrap="square" rtlCol="0">
            <a:spAutoFit/>
          </a:bodyPr>
          <a:lstStyle/>
          <a:p>
            <a:r>
              <a:rPr lang="en-US" sz="1400" dirty="0"/>
              <a:t>Collins et al., </a:t>
            </a:r>
            <a:endParaRPr lang="en-US" sz="1400" dirty="0" smtClean="0"/>
          </a:p>
          <a:p>
            <a:r>
              <a:rPr lang="en-US" sz="1400" dirty="0" smtClean="0">
                <a:solidFill>
                  <a:srgbClr val="0432FF"/>
                </a:solidFill>
              </a:rPr>
              <a:t>“Wide </a:t>
            </a:r>
            <a:r>
              <a:rPr lang="en-US" sz="1400" dirty="0">
                <a:solidFill>
                  <a:srgbClr val="0432FF"/>
                </a:solidFill>
              </a:rPr>
              <a:t>Field Camera 3 CCD Quantum Efficiency </a:t>
            </a:r>
            <a:r>
              <a:rPr lang="en-US" sz="1400" dirty="0" smtClean="0">
                <a:solidFill>
                  <a:srgbClr val="0432FF"/>
                </a:solidFill>
              </a:rPr>
              <a:t>Hysteresis: Characterization </a:t>
            </a:r>
            <a:r>
              <a:rPr lang="en-US" sz="1400" dirty="0">
                <a:solidFill>
                  <a:srgbClr val="0432FF"/>
                </a:solidFill>
              </a:rPr>
              <a:t>and </a:t>
            </a:r>
            <a:r>
              <a:rPr lang="en-US" sz="1400" dirty="0" smtClean="0">
                <a:solidFill>
                  <a:srgbClr val="0432FF"/>
                </a:solidFill>
              </a:rPr>
              <a:t>Mitigation,” </a:t>
            </a:r>
            <a:r>
              <a:rPr lang="en-US" sz="1400" dirty="0" smtClean="0"/>
              <a:t/>
            </a:r>
            <a:br>
              <a:rPr lang="en-US" sz="1400" dirty="0" smtClean="0"/>
            </a:br>
            <a:r>
              <a:rPr lang="en-US" sz="1400" i="1" dirty="0" smtClean="0"/>
              <a:t>SPIE</a:t>
            </a:r>
            <a:r>
              <a:rPr lang="en-US" sz="1400" dirty="0" smtClean="0"/>
              <a:t> 7439, 2009</a:t>
            </a:r>
            <a:endParaRPr lang="en-US" sz="1400" dirty="0"/>
          </a:p>
        </p:txBody>
      </p:sp>
    </p:spTree>
    <p:extLst>
      <p:ext uri="{BB962C8B-B14F-4D97-AF65-F5344CB8AC3E}">
        <p14:creationId xmlns:p14="http://schemas.microsoft.com/office/powerpoint/2010/main" val="1541091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439746"/>
            <a:ext cx="12192000" cy="400110"/>
          </a:xfrm>
          <a:prstGeom prst="rect">
            <a:avLst/>
          </a:prstGeom>
          <a:solidFill>
            <a:srgbClr val="0000FF"/>
          </a:solidFill>
        </p:spPr>
        <p:txBody>
          <a:bodyPr wrap="square" rtlCol="0">
            <a:spAutoFit/>
          </a:bodyPr>
          <a:lstStyle/>
          <a:p>
            <a:pPr algn="ctr"/>
            <a:r>
              <a:rPr lang="en-US" sz="2000" dirty="0" smtClean="0">
                <a:solidFill>
                  <a:srgbClr val="FFFF00"/>
                </a:solidFill>
              </a:rPr>
              <a:t>Surface charging creates </a:t>
            </a:r>
            <a:r>
              <a:rPr lang="en-US" sz="2000" i="1" dirty="0" smtClean="0">
                <a:solidFill>
                  <a:srgbClr val="FFFF00"/>
                </a:solidFill>
              </a:rPr>
              <a:t>variable</a:t>
            </a:r>
            <a:r>
              <a:rPr lang="en-US" sz="2000" dirty="0" smtClean="0">
                <a:solidFill>
                  <a:srgbClr val="FFFF00"/>
                </a:solidFill>
              </a:rPr>
              <a:t> depletion layer</a:t>
            </a:r>
            <a:endParaRPr lang="en-US" sz="2000" dirty="0">
              <a:solidFill>
                <a:srgbClr val="FFFF00"/>
              </a:solidFill>
            </a:endParaRPr>
          </a:p>
        </p:txBody>
      </p:sp>
      <p:sp>
        <p:nvSpPr>
          <p:cNvPr id="19" name="Title 4"/>
          <p:cNvSpPr>
            <a:spLocks noGrp="1"/>
          </p:cNvSpPr>
          <p:nvPr>
            <p:ph type="title"/>
          </p:nvPr>
        </p:nvSpPr>
        <p:spPr>
          <a:xfrm>
            <a:off x="1324482" y="114300"/>
            <a:ext cx="9518754" cy="1143000"/>
          </a:xfrm>
        </p:spPr>
        <p:txBody>
          <a:bodyPr/>
          <a:lstStyle/>
          <a:p>
            <a:r>
              <a:rPr lang="en-US" sz="2400" dirty="0"/>
              <a:t>Surface Traps in Silicon Detectors(2</a:t>
            </a:r>
            <a:r>
              <a:rPr lang="en-US" sz="2400" dirty="0" smtClean="0"/>
              <a:t>)</a:t>
            </a:r>
            <a:br>
              <a:rPr lang="en-US" sz="2400" dirty="0" smtClean="0"/>
            </a:br>
            <a:r>
              <a:rPr lang="en-US" sz="2400" dirty="0" smtClean="0">
                <a:solidFill>
                  <a:srgbClr val="0432FF"/>
                </a:solidFill>
              </a:rPr>
              <a:t>Radiation damage: surface charging and “dead” layer</a:t>
            </a:r>
            <a:endParaRPr lang="en-US" sz="2400" dirty="0">
              <a:solidFill>
                <a:srgbClr val="0432FF"/>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655" t="4815" r="11822" b="5497"/>
          <a:stretch/>
        </p:blipFill>
        <p:spPr>
          <a:xfrm>
            <a:off x="636614" y="1346623"/>
            <a:ext cx="5131618" cy="4375613"/>
          </a:xfrm>
          <a:prstGeom prst="rect">
            <a:avLst/>
          </a:prstGeom>
        </p:spPr>
      </p:pic>
      <p:sp>
        <p:nvSpPr>
          <p:cNvPr id="18" name="TextBox 17"/>
          <p:cNvSpPr txBox="1"/>
          <p:nvPr/>
        </p:nvSpPr>
        <p:spPr>
          <a:xfrm>
            <a:off x="1324482" y="5747636"/>
            <a:ext cx="4063933" cy="646331"/>
          </a:xfrm>
          <a:prstGeom prst="rect">
            <a:avLst/>
          </a:prstGeom>
          <a:noFill/>
        </p:spPr>
        <p:txBody>
          <a:bodyPr wrap="none" rtlCol="0">
            <a:spAutoFit/>
          </a:bodyPr>
          <a:lstStyle/>
          <a:p>
            <a:pPr algn="ctr" fontAlgn="base">
              <a:spcBef>
                <a:spcPct val="0"/>
              </a:spcBef>
              <a:spcAft>
                <a:spcPct val="0"/>
              </a:spcAft>
            </a:pPr>
            <a:r>
              <a:rPr lang="en-US" dirty="0" smtClean="0">
                <a:solidFill>
                  <a:srgbClr val="C00000"/>
                </a:solidFill>
                <a:latin typeface="Times New Roman" pitchFamily="1" charset="0"/>
              </a:rPr>
              <a:t>Surface depletion </a:t>
            </a:r>
            <a:r>
              <a:rPr lang="en-US" i="1" dirty="0" smtClean="0">
                <a:solidFill>
                  <a:srgbClr val="C00000"/>
                </a:solidFill>
                <a:latin typeface="Times New Roman" pitchFamily="1" charset="0"/>
              </a:rPr>
              <a:t>vs</a:t>
            </a:r>
            <a:r>
              <a:rPr lang="en-US" dirty="0" smtClean="0">
                <a:solidFill>
                  <a:srgbClr val="C00000"/>
                </a:solidFill>
                <a:latin typeface="Times New Roman" pitchFamily="1" charset="0"/>
              </a:rPr>
              <a:t> interface trap density</a:t>
            </a:r>
          </a:p>
          <a:p>
            <a:pPr algn="ctr" fontAlgn="base">
              <a:spcBef>
                <a:spcPct val="0"/>
              </a:spcBef>
              <a:spcAft>
                <a:spcPct val="0"/>
              </a:spcAft>
            </a:pPr>
            <a:r>
              <a:rPr lang="en-US" dirty="0" smtClean="0">
                <a:latin typeface="Times New Roman" pitchFamily="1" charset="0"/>
              </a:rPr>
              <a:t>(implant dopant density 2x10</a:t>
            </a:r>
            <a:r>
              <a:rPr lang="en-US" baseline="30000" dirty="0" smtClean="0">
                <a:latin typeface="Times New Roman" pitchFamily="1" charset="0"/>
              </a:rPr>
              <a:t>19</a:t>
            </a:r>
            <a:r>
              <a:rPr lang="en-US" dirty="0" smtClean="0">
                <a:latin typeface="Times New Roman" pitchFamily="1" charset="0"/>
              </a:rPr>
              <a:t>cm</a:t>
            </a:r>
            <a:r>
              <a:rPr lang="en-US" baseline="30000" dirty="0" smtClean="0">
                <a:latin typeface="Times New Roman" pitchFamily="1" charset="0"/>
              </a:rPr>
              <a:t>-3</a:t>
            </a:r>
            <a:r>
              <a:rPr lang="en-US" dirty="0" smtClean="0">
                <a:latin typeface="Times New Roman" pitchFamily="1" charset="0"/>
              </a:rPr>
              <a:t>)</a:t>
            </a:r>
            <a:endParaRPr lang="en-US" dirty="0">
              <a:latin typeface="Times New Roman" pitchFamily="1" charset="0"/>
            </a:endParaRPr>
          </a:p>
        </p:txBody>
      </p:sp>
      <p:sp>
        <p:nvSpPr>
          <p:cNvPr id="20" name="TextBox 19"/>
          <p:cNvSpPr txBox="1"/>
          <p:nvPr/>
        </p:nvSpPr>
        <p:spPr>
          <a:xfrm>
            <a:off x="7320038" y="5747636"/>
            <a:ext cx="3517117" cy="646331"/>
          </a:xfrm>
          <a:prstGeom prst="rect">
            <a:avLst/>
          </a:prstGeom>
          <a:noFill/>
        </p:spPr>
        <p:txBody>
          <a:bodyPr wrap="none" rtlCol="0">
            <a:spAutoFit/>
          </a:bodyPr>
          <a:lstStyle/>
          <a:p>
            <a:pPr fontAlgn="base">
              <a:spcBef>
                <a:spcPct val="0"/>
              </a:spcBef>
              <a:spcAft>
                <a:spcPct val="0"/>
              </a:spcAft>
            </a:pPr>
            <a:r>
              <a:rPr lang="en-US" dirty="0" smtClean="0">
                <a:solidFill>
                  <a:srgbClr val="C00000"/>
                </a:solidFill>
                <a:latin typeface="Times New Roman" pitchFamily="1" charset="0"/>
              </a:rPr>
              <a:t>Surface depletion </a:t>
            </a:r>
            <a:r>
              <a:rPr lang="en-US" i="1" dirty="0" smtClean="0">
                <a:solidFill>
                  <a:srgbClr val="C00000"/>
                </a:solidFill>
                <a:latin typeface="Times New Roman" pitchFamily="1" charset="0"/>
              </a:rPr>
              <a:t>vs</a:t>
            </a:r>
            <a:r>
              <a:rPr lang="en-US" dirty="0" smtClean="0">
                <a:solidFill>
                  <a:srgbClr val="C00000"/>
                </a:solidFill>
                <a:latin typeface="Times New Roman" pitchFamily="1" charset="0"/>
              </a:rPr>
              <a:t> dopant density</a:t>
            </a:r>
          </a:p>
          <a:p>
            <a:pPr fontAlgn="base">
              <a:spcBef>
                <a:spcPct val="0"/>
              </a:spcBef>
              <a:spcAft>
                <a:spcPct val="0"/>
              </a:spcAft>
            </a:pPr>
            <a:r>
              <a:rPr lang="en-US" dirty="0" smtClean="0">
                <a:latin typeface="Times New Roman" pitchFamily="1" charset="0"/>
              </a:rPr>
              <a:t>(interface trap </a:t>
            </a:r>
            <a:r>
              <a:rPr lang="en-US" dirty="0">
                <a:latin typeface="Times New Roman" pitchFamily="1" charset="0"/>
              </a:rPr>
              <a:t>density </a:t>
            </a:r>
            <a:r>
              <a:rPr lang="en-US" dirty="0" smtClean="0">
                <a:latin typeface="Times New Roman" pitchFamily="1" charset="0"/>
              </a:rPr>
              <a:t>10</a:t>
            </a:r>
            <a:r>
              <a:rPr lang="en-US" baseline="30000" dirty="0" smtClean="0">
                <a:latin typeface="Times New Roman" pitchFamily="1" charset="0"/>
              </a:rPr>
              <a:t>13</a:t>
            </a:r>
            <a:r>
              <a:rPr lang="en-US" dirty="0" smtClean="0">
                <a:latin typeface="Times New Roman" pitchFamily="1" charset="0"/>
              </a:rPr>
              <a:t>cm</a:t>
            </a:r>
            <a:r>
              <a:rPr lang="en-US" baseline="30000" dirty="0" smtClean="0">
                <a:latin typeface="Times New Roman" pitchFamily="1" charset="0"/>
              </a:rPr>
              <a:t>-3</a:t>
            </a:r>
            <a:r>
              <a:rPr lang="en-US" dirty="0" smtClean="0">
                <a:latin typeface="Times New Roman" pitchFamily="1" charset="0"/>
              </a:rPr>
              <a:t>eV</a:t>
            </a:r>
            <a:r>
              <a:rPr lang="en-US" baseline="30000" dirty="0" smtClean="0">
                <a:latin typeface="Times New Roman" pitchFamily="1" charset="0"/>
              </a:rPr>
              <a:t>-1</a:t>
            </a:r>
            <a:r>
              <a:rPr lang="en-US" dirty="0" smtClean="0">
                <a:latin typeface="Times New Roman" pitchFamily="1" charset="0"/>
              </a:rPr>
              <a:t>)</a:t>
            </a:r>
            <a:endParaRPr lang="en-US" dirty="0">
              <a:latin typeface="Times New Roman" pitchFamily="1"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372" t="4814" r="12105" b="6098"/>
          <a:stretch/>
        </p:blipFill>
        <p:spPr>
          <a:xfrm>
            <a:off x="6347278" y="1375895"/>
            <a:ext cx="5131618" cy="4346341"/>
          </a:xfrm>
          <a:prstGeom prst="rect">
            <a:avLst/>
          </a:prstGeom>
        </p:spPr>
      </p:pic>
    </p:spTree>
    <p:extLst>
      <p:ext uri="{BB962C8B-B14F-4D97-AF65-F5344CB8AC3E}">
        <p14:creationId xmlns:p14="http://schemas.microsoft.com/office/powerpoint/2010/main" val="73688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900" y="217487"/>
            <a:ext cx="9004300" cy="1143000"/>
          </a:xfrm>
        </p:spPr>
        <p:txBody>
          <a:bodyPr/>
          <a:lstStyle/>
          <a:p>
            <a:r>
              <a:rPr lang="en-US" sz="2400" dirty="0"/>
              <a:t>Surface Traps in Silicon Detectors(3</a:t>
            </a:r>
            <a:r>
              <a:rPr lang="en-US" sz="2400" dirty="0" smtClean="0"/>
              <a:t>)</a:t>
            </a:r>
            <a:br>
              <a:rPr lang="en-US" sz="2400" dirty="0" smtClean="0"/>
            </a:br>
            <a:r>
              <a:rPr lang="en-US" sz="2400" dirty="0" smtClean="0">
                <a:solidFill>
                  <a:schemeClr val="accent2"/>
                </a:solidFill>
              </a:rPr>
              <a:t>Tradeoff between QE and stability in ion implanted surfaces</a:t>
            </a:r>
            <a:endParaRPr lang="en-US" sz="2400" dirty="0">
              <a:solidFill>
                <a:schemeClr val="accent2"/>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7014" t="5490" r="8527" b="5621"/>
          <a:stretch/>
        </p:blipFill>
        <p:spPr>
          <a:xfrm>
            <a:off x="4106509" y="1692576"/>
            <a:ext cx="3726314" cy="300228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13" t="4837" r="8628" b="5751"/>
          <a:stretch/>
        </p:blipFill>
        <p:spPr>
          <a:xfrm>
            <a:off x="8128137" y="1694328"/>
            <a:ext cx="3721902" cy="301994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013" t="5359" r="7826" b="5621"/>
          <a:stretch/>
        </p:blipFill>
        <p:spPr>
          <a:xfrm>
            <a:off x="80540" y="1698603"/>
            <a:ext cx="3757286" cy="3006708"/>
          </a:xfrm>
          <a:prstGeom prst="rect">
            <a:avLst/>
          </a:prstGeom>
        </p:spPr>
      </p:pic>
      <p:cxnSp>
        <p:nvCxnSpPr>
          <p:cNvPr id="13" name="Straight Arrow Connector 12"/>
          <p:cNvCxnSpPr/>
          <p:nvPr/>
        </p:nvCxnSpPr>
        <p:spPr>
          <a:xfrm>
            <a:off x="7513681" y="5330549"/>
            <a:ext cx="12473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65959" y="5007383"/>
            <a:ext cx="2364750" cy="646331"/>
          </a:xfrm>
          <a:prstGeom prst="rect">
            <a:avLst/>
          </a:prstGeom>
          <a:noFill/>
        </p:spPr>
        <p:txBody>
          <a:bodyPr wrap="none" rtlCol="0">
            <a:spAutoFit/>
          </a:bodyPr>
          <a:lstStyle/>
          <a:p>
            <a:r>
              <a:rPr lang="en-US" dirty="0" smtClean="0"/>
              <a:t>Sandia boron implant</a:t>
            </a:r>
          </a:p>
          <a:p>
            <a:r>
              <a:rPr lang="en-US" dirty="0" smtClean="0"/>
              <a:t>N</a:t>
            </a:r>
            <a:r>
              <a:rPr lang="en-US" baseline="-25000" dirty="0" smtClean="0"/>
              <a:t>a</a:t>
            </a:r>
            <a:r>
              <a:rPr lang="en-US" dirty="0" smtClean="0"/>
              <a:t> = 2x10</a:t>
            </a:r>
            <a:r>
              <a:rPr lang="en-US" baseline="30000" dirty="0" smtClean="0"/>
              <a:t>19</a:t>
            </a:r>
            <a:r>
              <a:rPr lang="en-US" dirty="0" smtClean="0"/>
              <a:t> cm</a:t>
            </a:r>
            <a:r>
              <a:rPr lang="en-US" baseline="30000" dirty="0" smtClean="0"/>
              <a:t>-3</a:t>
            </a:r>
            <a:endParaRPr lang="en-US" dirty="0"/>
          </a:p>
        </p:txBody>
      </p:sp>
      <p:sp>
        <p:nvSpPr>
          <p:cNvPr id="17" name="TextBox 16"/>
          <p:cNvSpPr txBox="1"/>
          <p:nvPr/>
        </p:nvSpPr>
        <p:spPr>
          <a:xfrm>
            <a:off x="9000566" y="5007383"/>
            <a:ext cx="2849474" cy="1200329"/>
          </a:xfrm>
          <a:prstGeom prst="rect">
            <a:avLst/>
          </a:prstGeom>
          <a:noFill/>
        </p:spPr>
        <p:txBody>
          <a:bodyPr wrap="square" rtlCol="0">
            <a:spAutoFit/>
          </a:bodyPr>
          <a:lstStyle/>
          <a:p>
            <a:r>
              <a:rPr lang="en-US" dirty="0" smtClean="0"/>
              <a:t>Higher dose</a:t>
            </a:r>
          </a:p>
          <a:p>
            <a:r>
              <a:rPr lang="en-US" dirty="0" smtClean="0"/>
              <a:t>N</a:t>
            </a:r>
            <a:r>
              <a:rPr lang="en-US" baseline="-25000" dirty="0" smtClean="0"/>
              <a:t>a</a:t>
            </a:r>
            <a:r>
              <a:rPr lang="en-US" dirty="0" smtClean="0"/>
              <a:t> = 2x10</a:t>
            </a:r>
            <a:r>
              <a:rPr lang="en-US" baseline="30000" dirty="0" smtClean="0"/>
              <a:t>20</a:t>
            </a:r>
            <a:r>
              <a:rPr lang="en-US" dirty="0" smtClean="0"/>
              <a:t> cm</a:t>
            </a:r>
            <a:r>
              <a:rPr lang="en-US" baseline="30000" dirty="0" smtClean="0"/>
              <a:t>-3</a:t>
            </a:r>
          </a:p>
          <a:p>
            <a:r>
              <a:rPr lang="en-US" dirty="0" smtClean="0">
                <a:solidFill>
                  <a:srgbClr val="FF0000"/>
                </a:solidFill>
              </a:rPr>
              <a:t>Lower QE</a:t>
            </a:r>
          </a:p>
          <a:p>
            <a:r>
              <a:rPr lang="en-US" dirty="0" smtClean="0">
                <a:solidFill>
                  <a:srgbClr val="0432FF"/>
                </a:solidFill>
              </a:rPr>
              <a:t>Better stability</a:t>
            </a:r>
          </a:p>
        </p:txBody>
      </p:sp>
      <p:sp>
        <p:nvSpPr>
          <p:cNvPr id="18" name="TextBox 17"/>
          <p:cNvSpPr txBox="1"/>
          <p:nvPr/>
        </p:nvSpPr>
        <p:spPr>
          <a:xfrm>
            <a:off x="649880" y="5007383"/>
            <a:ext cx="1877437" cy="1200329"/>
          </a:xfrm>
          <a:prstGeom prst="rect">
            <a:avLst/>
          </a:prstGeom>
          <a:noFill/>
        </p:spPr>
        <p:txBody>
          <a:bodyPr wrap="none" rtlCol="0">
            <a:spAutoFit/>
          </a:bodyPr>
          <a:lstStyle/>
          <a:p>
            <a:r>
              <a:rPr lang="en-US" dirty="0" smtClean="0"/>
              <a:t>Lower dose</a:t>
            </a:r>
          </a:p>
          <a:p>
            <a:r>
              <a:rPr lang="en-US" dirty="0" smtClean="0"/>
              <a:t>N</a:t>
            </a:r>
            <a:r>
              <a:rPr lang="en-US" baseline="-25000" dirty="0" smtClean="0"/>
              <a:t>a</a:t>
            </a:r>
            <a:r>
              <a:rPr lang="en-US" dirty="0" smtClean="0"/>
              <a:t> = 2x10</a:t>
            </a:r>
            <a:r>
              <a:rPr lang="en-US" baseline="30000" dirty="0" smtClean="0"/>
              <a:t>18</a:t>
            </a:r>
            <a:r>
              <a:rPr lang="en-US" dirty="0" smtClean="0"/>
              <a:t> cm</a:t>
            </a:r>
            <a:r>
              <a:rPr lang="en-US" baseline="30000" dirty="0" smtClean="0"/>
              <a:t>-3</a:t>
            </a:r>
          </a:p>
          <a:p>
            <a:r>
              <a:rPr lang="en-US" dirty="0" smtClean="0">
                <a:solidFill>
                  <a:srgbClr val="0432FF"/>
                </a:solidFill>
              </a:rPr>
              <a:t>Higher QE</a:t>
            </a:r>
          </a:p>
          <a:p>
            <a:r>
              <a:rPr lang="en-US" dirty="0" smtClean="0">
                <a:solidFill>
                  <a:srgbClr val="FF0000"/>
                </a:solidFill>
              </a:rPr>
              <a:t>Lower stability</a:t>
            </a:r>
          </a:p>
        </p:txBody>
      </p:sp>
      <p:cxnSp>
        <p:nvCxnSpPr>
          <p:cNvPr id="19" name="Straight Arrow Connector 18"/>
          <p:cNvCxnSpPr/>
          <p:nvPr/>
        </p:nvCxnSpPr>
        <p:spPr>
          <a:xfrm flipH="1">
            <a:off x="2815103" y="5311134"/>
            <a:ext cx="18677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649880" y="6380119"/>
            <a:ext cx="11052263" cy="468121"/>
          </a:xfrm>
          <a:prstGeom prst="rect">
            <a:avLst/>
          </a:prstGeom>
        </p:spPr>
        <p:txBody>
          <a:bodyPr>
            <a:normAutofit/>
          </a:bodyPr>
          <a:lstStyle>
            <a:lvl1pPr marL="342900" indent="-342900" algn="l" rtl="0" fontAlgn="base">
              <a:spcBef>
                <a:spcPct val="20000"/>
              </a:spcBef>
              <a:spcAft>
                <a:spcPct val="0"/>
              </a:spcAft>
              <a:buChar char="•"/>
              <a:defRPr b="1">
                <a:solidFill>
                  <a:schemeClr val="accent2"/>
                </a:solidFill>
                <a:latin typeface="+mn-lt"/>
                <a:ea typeface="+mn-ea"/>
                <a:cs typeface="+mn-cs"/>
              </a:defRPr>
            </a:lvl1pPr>
            <a:lvl2pPr marL="742950" indent="-285750" algn="l" rtl="0" fontAlgn="base">
              <a:spcBef>
                <a:spcPct val="20000"/>
              </a:spcBef>
              <a:spcAft>
                <a:spcPct val="0"/>
              </a:spcAft>
              <a:buChar char="–"/>
              <a:defRPr sz="1600" b="1">
                <a:solidFill>
                  <a:schemeClr val="accent2"/>
                </a:solidFill>
                <a:latin typeface="+mn-lt"/>
              </a:defRPr>
            </a:lvl2pPr>
            <a:lvl3pPr marL="1143000" indent="-228600" algn="l" rtl="0" fontAlgn="base">
              <a:spcBef>
                <a:spcPct val="20000"/>
              </a:spcBef>
              <a:spcAft>
                <a:spcPct val="0"/>
              </a:spcAft>
              <a:buChar char="•"/>
              <a:defRPr sz="1400" b="1">
                <a:solidFill>
                  <a:schemeClr val="accent2"/>
                </a:solidFill>
                <a:latin typeface="+mn-lt"/>
              </a:defRPr>
            </a:lvl3pPr>
            <a:lvl4pPr marL="1600200" indent="-228600" algn="l" rtl="0" fontAlgn="base">
              <a:spcBef>
                <a:spcPct val="20000"/>
              </a:spcBef>
              <a:spcAft>
                <a:spcPct val="0"/>
              </a:spcAft>
              <a:buChar char="–"/>
              <a:defRPr sz="1200" b="1">
                <a:solidFill>
                  <a:schemeClr val="accent2"/>
                </a:solidFill>
                <a:latin typeface="+mn-lt"/>
              </a:defRPr>
            </a:lvl4pPr>
            <a:lvl5pPr marL="2057400" indent="-228600" algn="l" rtl="0" fontAlgn="base">
              <a:spcBef>
                <a:spcPct val="20000"/>
              </a:spcBef>
              <a:spcAft>
                <a:spcPct val="0"/>
              </a:spcAft>
              <a:buChar char="»"/>
              <a:defRPr sz="12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a:lstStyle>
          <a:p>
            <a:pPr marL="0" indent="0">
              <a:buNone/>
            </a:pPr>
            <a:r>
              <a:rPr lang="en-US" sz="2000" kern="0" dirty="0" smtClean="0">
                <a:solidFill>
                  <a:schemeClr val="tx1"/>
                </a:solidFill>
              </a:rPr>
              <a:t>Density of states of 2D electron </a:t>
            </a:r>
            <a:r>
              <a:rPr lang="en-US" sz="2000" kern="0" dirty="0" err="1" smtClean="0">
                <a:solidFill>
                  <a:schemeClr val="tx1"/>
                </a:solidFill>
              </a:rPr>
              <a:t>subband</a:t>
            </a:r>
            <a:r>
              <a:rPr lang="en-US" sz="2000" kern="0" dirty="0" smtClean="0">
                <a:solidFill>
                  <a:schemeClr val="tx1"/>
                </a:solidFill>
              </a:rPr>
              <a:t>:  </a:t>
            </a:r>
            <a:r>
              <a:rPr lang="en-US" sz="2000" kern="0" dirty="0" smtClean="0"/>
              <a:t>g(E)</a:t>
            </a:r>
            <a:r>
              <a:rPr lang="en-US" sz="2000" kern="0" baseline="-25000" dirty="0" smtClean="0"/>
              <a:t>2D</a:t>
            </a:r>
            <a:r>
              <a:rPr lang="en-US" sz="2000" kern="0" dirty="0" smtClean="0"/>
              <a:t>dE = (m*/𝜋ħ</a:t>
            </a:r>
            <a:r>
              <a:rPr lang="en-US" sz="2000" kern="0" baseline="30000" dirty="0" smtClean="0"/>
              <a:t>2</a:t>
            </a:r>
            <a:r>
              <a:rPr lang="en-US" sz="2000" kern="0" dirty="0" smtClean="0"/>
              <a:t>)</a:t>
            </a:r>
            <a:r>
              <a:rPr lang="en-US" sz="2000" kern="0" dirty="0" err="1" smtClean="0"/>
              <a:t>dE</a:t>
            </a:r>
            <a:r>
              <a:rPr lang="en-US" sz="2000" kern="0" dirty="0" smtClean="0"/>
              <a:t> = </a:t>
            </a:r>
            <a:r>
              <a:rPr lang="en-US" sz="2000" kern="0" dirty="0" smtClean="0">
                <a:solidFill>
                  <a:srgbClr val="FF0000"/>
                </a:solidFill>
              </a:rPr>
              <a:t>4.5x10</a:t>
            </a:r>
            <a:r>
              <a:rPr lang="en-US" sz="2000" kern="0" baseline="30000" dirty="0" smtClean="0">
                <a:solidFill>
                  <a:srgbClr val="FF0000"/>
                </a:solidFill>
              </a:rPr>
              <a:t>14</a:t>
            </a:r>
            <a:r>
              <a:rPr lang="en-US" sz="2000" kern="0" dirty="0" smtClean="0">
                <a:solidFill>
                  <a:srgbClr val="FF0000"/>
                </a:solidFill>
              </a:rPr>
              <a:t> cm</a:t>
            </a:r>
            <a:r>
              <a:rPr lang="en-US" sz="2000" kern="0" baseline="30000" dirty="0" smtClean="0">
                <a:solidFill>
                  <a:srgbClr val="FF0000"/>
                </a:solidFill>
              </a:rPr>
              <a:t>-2</a:t>
            </a:r>
            <a:r>
              <a:rPr lang="en-US" sz="2000" kern="0" dirty="0" smtClean="0">
                <a:solidFill>
                  <a:srgbClr val="FF0000"/>
                </a:solidFill>
              </a:rPr>
              <a:t>eV</a:t>
            </a:r>
            <a:r>
              <a:rPr lang="en-US" sz="2000" kern="0" baseline="30000" dirty="0" smtClean="0">
                <a:solidFill>
                  <a:srgbClr val="FF0000"/>
                </a:solidFill>
              </a:rPr>
              <a:t>-1</a:t>
            </a:r>
            <a:r>
              <a:rPr lang="en-US" sz="2000" kern="0" dirty="0" smtClean="0">
                <a:solidFill>
                  <a:srgbClr val="FF0000"/>
                </a:solidFill>
              </a:rPr>
              <a:t> </a:t>
            </a:r>
            <a:r>
              <a:rPr lang="en-US" sz="2000" kern="0" dirty="0" err="1" smtClean="0">
                <a:solidFill>
                  <a:srgbClr val="FF0000"/>
                </a:solidFill>
              </a:rPr>
              <a:t>dE</a:t>
            </a:r>
            <a:endParaRPr lang="en-US" sz="2000" kern="0" dirty="0" smtClean="0">
              <a:solidFill>
                <a:srgbClr val="FF0000"/>
              </a:solidFill>
            </a:endParaRPr>
          </a:p>
        </p:txBody>
      </p:sp>
    </p:spTree>
    <p:extLst>
      <p:ext uri="{BB962C8B-B14F-4D97-AF65-F5344CB8AC3E}">
        <p14:creationId xmlns:p14="http://schemas.microsoft.com/office/powerpoint/2010/main" val="1766874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76400" y="3028589"/>
            <a:ext cx="5638800" cy="321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phot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06695" y="1356639"/>
            <a:ext cx="2286000" cy="1641021"/>
          </a:xfrm>
          <a:prstGeom prst="rect">
            <a:avLst/>
          </a:prstGeom>
        </p:spPr>
      </p:pic>
      <p:sp>
        <p:nvSpPr>
          <p:cNvPr id="8" name="Content Placeholder 2"/>
          <p:cNvSpPr txBox="1">
            <a:spLocks/>
          </p:cNvSpPr>
          <p:nvPr/>
        </p:nvSpPr>
        <p:spPr bwMode="auto">
          <a:xfrm>
            <a:off x="185058" y="1200304"/>
            <a:ext cx="7859798" cy="231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a:lstStyle>
          <a:p>
            <a:pPr marL="227013" indent="-227013">
              <a:lnSpc>
                <a:spcPct val="150000"/>
              </a:lnSpc>
            </a:pPr>
            <a:r>
              <a:rPr lang="en-US" sz="1800" kern="0" dirty="0" smtClean="0">
                <a:solidFill>
                  <a:srgbClr val="000000"/>
                </a:solidFill>
              </a:rPr>
              <a:t>Superlattice-doped detectors </a:t>
            </a:r>
            <a:r>
              <a:rPr lang="en-US" sz="1800" kern="0" dirty="0">
                <a:solidFill>
                  <a:srgbClr val="000000"/>
                </a:solidFill>
              </a:rPr>
              <a:t>exposed to pulsed DUV lasers at 193nm and 263nm </a:t>
            </a:r>
            <a:r>
              <a:rPr lang="en-US" sz="1800" kern="0" dirty="0" smtClean="0">
                <a:solidFill>
                  <a:srgbClr val="000000"/>
                </a:solidFill>
              </a:rPr>
              <a:t>over </a:t>
            </a:r>
            <a:r>
              <a:rPr lang="en-US" sz="1800" kern="0" dirty="0">
                <a:solidFill>
                  <a:srgbClr val="000000"/>
                </a:solidFill>
              </a:rPr>
              <a:t>several months, &gt; 2 billion pulses</a:t>
            </a:r>
          </a:p>
          <a:p>
            <a:pPr marL="227013" indent="-227013">
              <a:lnSpc>
                <a:spcPct val="150000"/>
              </a:lnSpc>
            </a:pPr>
            <a:r>
              <a:rPr lang="en-US" sz="1800" kern="0" dirty="0">
                <a:solidFill>
                  <a:srgbClr val="000000"/>
                </a:solidFill>
              </a:rPr>
              <a:t>Internal QE ~100%, stable to better than 1</a:t>
            </a:r>
            <a:r>
              <a:rPr lang="en-US" sz="1800" kern="0" dirty="0" smtClean="0">
                <a:solidFill>
                  <a:srgbClr val="000000"/>
                </a:solidFill>
              </a:rPr>
              <a:t>%.  </a:t>
            </a:r>
          </a:p>
          <a:p>
            <a:pPr marL="227013" indent="-227013">
              <a:lnSpc>
                <a:spcPct val="150000"/>
              </a:lnSpc>
            </a:pPr>
            <a:r>
              <a:rPr lang="en-US" sz="1800" kern="0" dirty="0" smtClean="0">
                <a:solidFill>
                  <a:srgbClr val="000000"/>
                </a:solidFill>
              </a:rPr>
              <a:t>No measurable hysteresis or persistence</a:t>
            </a:r>
            <a:endParaRPr lang="en-US" sz="1800" kern="0" dirty="0">
              <a:solidFill>
                <a:srgbClr val="000000"/>
              </a:solidFill>
            </a:endParaRPr>
          </a:p>
        </p:txBody>
      </p:sp>
      <p:sp>
        <p:nvSpPr>
          <p:cNvPr id="9" name="TextBox 8"/>
          <p:cNvSpPr txBox="1"/>
          <p:nvPr/>
        </p:nvSpPr>
        <p:spPr>
          <a:xfrm>
            <a:off x="8153148" y="3033603"/>
            <a:ext cx="3415337" cy="738664"/>
          </a:xfrm>
          <a:prstGeom prst="rect">
            <a:avLst/>
          </a:prstGeom>
          <a:noFill/>
          <a:ln>
            <a:noFill/>
          </a:ln>
          <a:effectLst/>
        </p:spPr>
        <p:txBody>
          <a:bodyPr wrap="square" rtlCol="0">
            <a:spAutoFit/>
          </a:bodyPr>
          <a:lstStyle/>
          <a:p>
            <a:pPr fontAlgn="base">
              <a:spcBef>
                <a:spcPct val="0"/>
              </a:spcBef>
              <a:spcAft>
                <a:spcPct val="0"/>
              </a:spcAft>
            </a:pPr>
            <a:r>
              <a:rPr lang="en-US" sz="1400" dirty="0">
                <a:solidFill>
                  <a:srgbClr val="000000"/>
                </a:solidFill>
                <a:latin typeface="Times New Roman" pitchFamily="1" charset="0"/>
              </a:rPr>
              <a:t>Hoenk </a:t>
            </a:r>
            <a:r>
              <a:rPr lang="en-US" sz="1400" i="1" dirty="0">
                <a:solidFill>
                  <a:srgbClr val="000000"/>
                </a:solidFill>
                <a:latin typeface="Times New Roman" pitchFamily="1" charset="0"/>
              </a:rPr>
              <a:t>et al.</a:t>
            </a:r>
            <a:r>
              <a:rPr lang="en-US" sz="1400" dirty="0">
                <a:solidFill>
                  <a:srgbClr val="000000"/>
                </a:solidFill>
                <a:latin typeface="Times New Roman" pitchFamily="1" charset="0"/>
              </a:rPr>
              <a:t>, </a:t>
            </a:r>
            <a:r>
              <a:rPr lang="en-US" sz="1400" i="1" dirty="0">
                <a:solidFill>
                  <a:srgbClr val="000000"/>
                </a:solidFill>
                <a:latin typeface="Times New Roman" pitchFamily="1" charset="0"/>
              </a:rPr>
              <a:t>Proc. SPIE</a:t>
            </a:r>
            <a:r>
              <a:rPr lang="en-US" sz="1400" dirty="0">
                <a:solidFill>
                  <a:srgbClr val="000000"/>
                </a:solidFill>
                <a:latin typeface="Times New Roman" pitchFamily="1" charset="0"/>
              </a:rPr>
              <a:t>. 9154, High Energy, Optical, and Infrared Detectors for Astronomy VI, Montreal 2014</a:t>
            </a:r>
          </a:p>
        </p:txBody>
      </p:sp>
      <p:grpSp>
        <p:nvGrpSpPr>
          <p:cNvPr id="10" name="Group 9"/>
          <p:cNvGrpSpPr/>
          <p:nvPr/>
        </p:nvGrpSpPr>
        <p:grpSpPr>
          <a:xfrm>
            <a:off x="8276160" y="3998595"/>
            <a:ext cx="3383353" cy="2293024"/>
            <a:chOff x="4644008" y="3789040"/>
            <a:chExt cx="4373880" cy="2808312"/>
          </a:xfrm>
        </p:grpSpPr>
        <p:pic>
          <p:nvPicPr>
            <p:cNvPr id="11" name="Picture 10"/>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008" y="3789040"/>
              <a:ext cx="4373880" cy="2808312"/>
            </a:xfrm>
            <a:prstGeom prst="rect">
              <a:avLst/>
            </a:prstGeom>
            <a:noFill/>
            <a:ln>
              <a:noFill/>
            </a:ln>
          </p:spPr>
        </p:pic>
        <p:sp>
          <p:nvSpPr>
            <p:cNvPr id="12" name="Rectangle 11"/>
            <p:cNvSpPr>
              <a:spLocks/>
            </p:cNvSpPr>
            <p:nvPr/>
          </p:nvSpPr>
          <p:spPr>
            <a:xfrm>
              <a:off x="5724128" y="4797152"/>
              <a:ext cx="327198" cy="1119386"/>
            </a:xfrm>
            <a:prstGeom prst="rect">
              <a:avLst/>
            </a:prstGeom>
            <a:noFill/>
            <a:ln w="12700" cap="flat" cmpd="sng" algn="ctr">
              <a:solidFill>
                <a:srgbClr val="4F81BD">
                  <a:shade val="50000"/>
                </a:srgbClr>
              </a:solidFill>
              <a:prstDash val="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US" sz="2400">
                <a:solidFill>
                  <a:srgbClr val="FFFFFF"/>
                </a:solidFill>
              </a:endParaRPr>
            </a:p>
          </p:txBody>
        </p:sp>
      </p:grpSp>
      <p:sp>
        <p:nvSpPr>
          <p:cNvPr id="13" name="TextBox 12"/>
          <p:cNvSpPr txBox="1"/>
          <p:nvPr/>
        </p:nvSpPr>
        <p:spPr>
          <a:xfrm>
            <a:off x="8280010" y="6291619"/>
            <a:ext cx="3288476" cy="523220"/>
          </a:xfrm>
          <a:prstGeom prst="rect">
            <a:avLst/>
          </a:prstGeom>
          <a:noFill/>
        </p:spPr>
        <p:txBody>
          <a:bodyPr wrap="square" rtlCol="0">
            <a:spAutoFit/>
          </a:bodyPr>
          <a:lstStyle/>
          <a:p>
            <a:pPr fontAlgn="base">
              <a:spcBef>
                <a:spcPct val="0"/>
              </a:spcBef>
              <a:spcAft>
                <a:spcPct val="0"/>
              </a:spcAft>
            </a:pPr>
            <a:r>
              <a:rPr lang="en-US" sz="1400" dirty="0">
                <a:solidFill>
                  <a:srgbClr val="000000"/>
                </a:solidFill>
              </a:rPr>
              <a:t>Normalized Spatial Response following 2.1 billion laser pulses at 193nm</a:t>
            </a:r>
          </a:p>
        </p:txBody>
      </p:sp>
      <p:sp>
        <p:nvSpPr>
          <p:cNvPr id="14" name="TextBox 13"/>
          <p:cNvSpPr txBox="1"/>
          <p:nvPr/>
        </p:nvSpPr>
        <p:spPr>
          <a:xfrm>
            <a:off x="1649593" y="6380030"/>
            <a:ext cx="5458286" cy="400110"/>
          </a:xfrm>
          <a:prstGeom prst="rect">
            <a:avLst/>
          </a:prstGeom>
          <a:solidFill>
            <a:srgbClr val="0000FF"/>
          </a:solidFill>
        </p:spPr>
        <p:txBody>
          <a:bodyPr wrap="square" rtlCol="0">
            <a:spAutoFit/>
          </a:bodyPr>
          <a:lstStyle/>
          <a:p>
            <a:pPr fontAlgn="base">
              <a:spcBef>
                <a:spcPct val="0"/>
              </a:spcBef>
              <a:spcAft>
                <a:spcPct val="0"/>
              </a:spcAft>
            </a:pPr>
            <a:r>
              <a:rPr lang="en-US" sz="2000" dirty="0">
                <a:solidFill>
                  <a:srgbClr val="FFFF00"/>
                </a:solidFill>
                <a:latin typeface="Times New Roman" pitchFamily="1" charset="0"/>
              </a:rPr>
              <a:t>Stable, high QE </a:t>
            </a:r>
            <a:r>
              <a:rPr lang="en-US" sz="2000" i="1" u="sng" dirty="0">
                <a:solidFill>
                  <a:srgbClr val="FFFF00"/>
                </a:solidFill>
                <a:latin typeface="Times New Roman" pitchFamily="1" charset="0"/>
              </a:rPr>
              <a:t>independent</a:t>
            </a:r>
            <a:r>
              <a:rPr lang="en-US" sz="2000" dirty="0">
                <a:solidFill>
                  <a:srgbClr val="FFFF00"/>
                </a:solidFill>
                <a:latin typeface="Times New Roman" pitchFamily="1" charset="0"/>
              </a:rPr>
              <a:t> of surface damage</a:t>
            </a:r>
            <a:endParaRPr lang="en-US" sz="2000" b="1" u="sng" dirty="0">
              <a:solidFill>
                <a:srgbClr val="FFFF00"/>
              </a:solidFill>
              <a:latin typeface="Times New Roman" pitchFamily="1" charset="0"/>
            </a:endParaRPr>
          </a:p>
        </p:txBody>
      </p:sp>
      <p:sp>
        <p:nvSpPr>
          <p:cNvPr id="15" name="Title 1"/>
          <p:cNvSpPr txBox="1">
            <a:spLocks/>
          </p:cNvSpPr>
          <p:nvPr/>
        </p:nvSpPr>
        <p:spPr bwMode="auto">
          <a:xfrm>
            <a:off x="775307" y="317391"/>
            <a:ext cx="10793178" cy="1046467"/>
          </a:xfrm>
          <a:prstGeom prst="rect">
            <a:avLst/>
          </a:prstGeom>
          <a:noFill/>
          <a:ln>
            <a:noFill/>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a:bevelT w="38100" h="38100" prst="angle"/>
            </a:sp3d>
          </a:bodyPr>
          <a:lstStyle>
            <a:lvl1pPr algn="ctr" rtl="0" fontAlgn="base">
              <a:spcBef>
                <a:spcPct val="0"/>
              </a:spcBef>
              <a:spcAft>
                <a:spcPct val="0"/>
              </a:spcAft>
              <a:defRPr sz="24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dirty="0"/>
              <a:t>Surface Traps in Silicon </a:t>
            </a:r>
            <a:r>
              <a:rPr lang="en-US" dirty="0" smtClean="0"/>
              <a:t>Detectors (4)</a:t>
            </a:r>
            <a:r>
              <a:rPr lang="en-US" kern="0" dirty="0" smtClean="0">
                <a:solidFill>
                  <a:srgbClr val="0432FF"/>
                </a:solidFill>
              </a:rPr>
              <a:t/>
            </a:r>
            <a:br>
              <a:rPr lang="en-US" kern="0" dirty="0" smtClean="0">
                <a:solidFill>
                  <a:srgbClr val="0432FF"/>
                </a:solidFill>
              </a:rPr>
            </a:br>
            <a:r>
              <a:rPr lang="en-US" kern="0" dirty="0" smtClean="0">
                <a:solidFill>
                  <a:srgbClr val="0432FF"/>
                </a:solidFill>
              </a:rPr>
              <a:t>DUV Stability and Radiation Hardness of Superlattice-doped Detectors</a:t>
            </a:r>
            <a:endParaRPr lang="en-US" kern="0" dirty="0">
              <a:solidFill>
                <a:srgbClr val="0432FF"/>
              </a:solidFill>
            </a:endParaRPr>
          </a:p>
        </p:txBody>
      </p:sp>
    </p:spTree>
    <p:extLst>
      <p:ext uri="{BB962C8B-B14F-4D97-AF65-F5344CB8AC3E}">
        <p14:creationId xmlns:p14="http://schemas.microsoft.com/office/powerpoint/2010/main" val="169098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52600" y="5434890"/>
            <a:ext cx="8915399" cy="867947"/>
            <a:chOff x="1073579" y="6228674"/>
            <a:chExt cx="8845063" cy="590302"/>
          </a:xfrm>
        </p:grpSpPr>
        <p:sp>
          <p:nvSpPr>
            <p:cNvPr id="7" name="TextBox 6"/>
            <p:cNvSpPr txBox="1"/>
            <p:nvPr/>
          </p:nvSpPr>
          <p:spPr>
            <a:xfrm>
              <a:off x="1073579" y="6228674"/>
              <a:ext cx="4055728" cy="565171"/>
            </a:xfrm>
            <a:prstGeom prst="rect">
              <a:avLst/>
            </a:prstGeom>
            <a:noFill/>
          </p:spPr>
          <p:txBody>
            <a:bodyPr wrap="none" rtlCol="0">
              <a:spAutoFit/>
            </a:bodyPr>
            <a:lstStyle/>
            <a:p>
              <a:pPr fontAlgn="base">
                <a:spcBef>
                  <a:spcPct val="0"/>
                </a:spcBef>
                <a:spcAft>
                  <a:spcPct val="0"/>
                </a:spcAft>
              </a:pPr>
              <a:r>
                <a:rPr lang="en-US" sz="2400" b="1" dirty="0">
                  <a:solidFill>
                    <a:srgbClr val="000000">
                      <a:lumMod val="60000"/>
                      <a:lumOff val="40000"/>
                    </a:srgbClr>
                  </a:solidFill>
                  <a:latin typeface="Times New Roman" pitchFamily="1" charset="0"/>
                </a:rPr>
                <a:t>Ion-implanted surface</a:t>
              </a:r>
            </a:p>
            <a:p>
              <a:pPr algn="ctr" fontAlgn="base">
                <a:spcBef>
                  <a:spcPct val="0"/>
                </a:spcBef>
                <a:spcAft>
                  <a:spcPct val="0"/>
                </a:spcAft>
              </a:pPr>
              <a:r>
                <a:rPr lang="en-US" sz="2400" i="1" dirty="0">
                  <a:solidFill>
                    <a:srgbClr val="FF0000"/>
                  </a:solidFill>
                  <a:latin typeface="Times New Roman" pitchFamily="1" charset="0"/>
                </a:rPr>
                <a:t>Damage causes “dead layer”</a:t>
              </a:r>
            </a:p>
          </p:txBody>
        </p:sp>
        <p:sp>
          <p:nvSpPr>
            <p:cNvPr id="8" name="TextBox 7"/>
            <p:cNvSpPr txBox="1"/>
            <p:nvPr/>
          </p:nvSpPr>
          <p:spPr>
            <a:xfrm>
              <a:off x="5987504" y="6253805"/>
              <a:ext cx="3931138" cy="565171"/>
            </a:xfrm>
            <a:prstGeom prst="rect">
              <a:avLst/>
            </a:prstGeom>
            <a:noFill/>
          </p:spPr>
          <p:txBody>
            <a:bodyPr wrap="square" rtlCol="0">
              <a:spAutoFit/>
            </a:bodyPr>
            <a:lstStyle/>
            <a:p>
              <a:pPr fontAlgn="base">
                <a:spcBef>
                  <a:spcPct val="0"/>
                </a:spcBef>
                <a:spcAft>
                  <a:spcPct val="0"/>
                </a:spcAft>
              </a:pPr>
              <a:r>
                <a:rPr lang="en-US" sz="2400" b="1" dirty="0" err="1">
                  <a:solidFill>
                    <a:srgbClr val="000000">
                      <a:lumMod val="60000"/>
                      <a:lumOff val="40000"/>
                    </a:srgbClr>
                  </a:solidFill>
                  <a:latin typeface="Times New Roman" pitchFamily="1" charset="0"/>
                </a:rPr>
                <a:t>Superlattice</a:t>
              </a:r>
              <a:r>
                <a:rPr lang="en-US" sz="2400" b="1" dirty="0">
                  <a:solidFill>
                    <a:srgbClr val="000000">
                      <a:lumMod val="60000"/>
                      <a:lumOff val="40000"/>
                    </a:srgbClr>
                  </a:solidFill>
                  <a:latin typeface="Times New Roman" pitchFamily="1" charset="0"/>
                </a:rPr>
                <a:t>-doped surface</a:t>
              </a:r>
            </a:p>
            <a:p>
              <a:pPr fontAlgn="base">
                <a:spcBef>
                  <a:spcPct val="0"/>
                </a:spcBef>
                <a:spcAft>
                  <a:spcPct val="0"/>
                </a:spcAft>
              </a:pPr>
              <a:r>
                <a:rPr lang="en-US" sz="2400" i="1" dirty="0">
                  <a:solidFill>
                    <a:srgbClr val="00B050"/>
                  </a:solidFill>
                  <a:latin typeface="Times New Roman" pitchFamily="1" charset="0"/>
                </a:rPr>
                <a:t>Damage has no effect on QE</a:t>
              </a:r>
            </a:p>
          </p:txBody>
        </p:sp>
      </p:grpSp>
      <p:sp>
        <p:nvSpPr>
          <p:cNvPr id="11" name="Rectangle 10"/>
          <p:cNvSpPr/>
          <p:nvPr/>
        </p:nvSpPr>
        <p:spPr>
          <a:xfrm>
            <a:off x="0" y="6341776"/>
            <a:ext cx="12192000" cy="523220"/>
          </a:xfrm>
          <a:prstGeom prst="rect">
            <a:avLst/>
          </a:prstGeom>
          <a:solidFill>
            <a:srgbClr val="3333CC"/>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txBody>
          <a:bodyPr wrap="square">
            <a:spAutoFit/>
            <a:sp3d/>
          </a:bodyPr>
          <a:lstStyle/>
          <a:p>
            <a:pPr algn="ctr" fontAlgn="base">
              <a:spcBef>
                <a:spcPct val="0"/>
              </a:spcBef>
              <a:spcAft>
                <a:spcPct val="0"/>
              </a:spcAft>
            </a:pPr>
            <a:r>
              <a:rPr lang="en-US" sz="2800" dirty="0">
                <a:solidFill>
                  <a:srgbClr val="FFFF00"/>
                </a:solidFill>
                <a:effectLst>
                  <a:outerShdw blurRad="50800" dist="38100" dir="2700000" algn="tl" rotWithShape="0">
                    <a:srgbClr val="000000">
                      <a:alpha val="43000"/>
                    </a:srgbClr>
                  </a:outerShdw>
                </a:effectLst>
                <a:latin typeface="Times New Roman" pitchFamily="1" charset="0"/>
              </a:rPr>
              <a:t>Superlattice doped detectors </a:t>
            </a:r>
            <a:r>
              <a:rPr lang="en-US" sz="2800" dirty="0" smtClean="0">
                <a:solidFill>
                  <a:srgbClr val="FFFF00"/>
                </a:solidFill>
                <a:effectLst>
                  <a:outerShdw blurRad="50800" dist="38100" dir="2700000" algn="tl" rotWithShape="0">
                    <a:srgbClr val="000000">
                      <a:alpha val="43000"/>
                    </a:srgbClr>
                  </a:outerShdw>
                </a:effectLst>
                <a:latin typeface="Times New Roman" pitchFamily="1" charset="0"/>
              </a:rPr>
              <a:t>are stable against radiation-induced surface damage</a:t>
            </a:r>
            <a:endParaRPr lang="en-US" sz="2800" dirty="0">
              <a:solidFill>
                <a:srgbClr val="FFFF00"/>
              </a:solidFill>
              <a:effectLst>
                <a:outerShdw blurRad="50800" dist="38100" dir="2700000" algn="tl" rotWithShape="0">
                  <a:srgbClr val="000000">
                    <a:alpha val="43000"/>
                  </a:srgbClr>
                </a:outerShdw>
              </a:effectLst>
              <a:latin typeface="Times New Roman" pitchFamily="1" charset="0"/>
            </a:endParaRPr>
          </a:p>
        </p:txBody>
      </p:sp>
      <p:sp>
        <p:nvSpPr>
          <p:cNvPr id="13" name="TextBox 12"/>
          <p:cNvSpPr txBox="1"/>
          <p:nvPr/>
        </p:nvSpPr>
        <p:spPr>
          <a:xfrm>
            <a:off x="1320800" y="1219201"/>
            <a:ext cx="10147300" cy="461665"/>
          </a:xfrm>
          <a:prstGeom prst="rect">
            <a:avLst/>
          </a:prstGeom>
          <a:noFill/>
        </p:spPr>
        <p:txBody>
          <a:bodyPr wrap="square" rtlCol="0">
            <a:spAutoFit/>
          </a:bodyPr>
          <a:lstStyle/>
          <a:p>
            <a:pPr fontAlgn="base">
              <a:spcBef>
                <a:spcPct val="0"/>
              </a:spcBef>
              <a:spcAft>
                <a:spcPct val="0"/>
              </a:spcAft>
            </a:pPr>
            <a:r>
              <a:rPr lang="en-US" sz="2400" dirty="0">
                <a:solidFill>
                  <a:srgbClr val="FF0000"/>
                </a:solidFill>
                <a:latin typeface="Times New Roman" pitchFamily="1" charset="0"/>
              </a:rPr>
              <a:t>Interface trap densities </a:t>
            </a:r>
            <a:r>
              <a:rPr lang="en-US" sz="2400">
                <a:solidFill>
                  <a:srgbClr val="FF0000"/>
                </a:solidFill>
                <a:latin typeface="Times New Roman" pitchFamily="1" charset="0"/>
              </a:rPr>
              <a:t>in </a:t>
            </a:r>
            <a:r>
              <a:rPr lang="en-US" sz="2400" smtClean="0">
                <a:solidFill>
                  <a:srgbClr val="FF0000"/>
                </a:solidFill>
                <a:latin typeface="Times New Roman" pitchFamily="1" charset="0"/>
              </a:rPr>
              <a:t>radiation-damaged </a:t>
            </a:r>
            <a:r>
              <a:rPr lang="en-US" sz="2400" dirty="0">
                <a:solidFill>
                  <a:srgbClr val="FF0000"/>
                </a:solidFill>
                <a:latin typeface="Times New Roman" pitchFamily="1" charset="0"/>
              </a:rPr>
              <a:t>surfaces can exceed 10</a:t>
            </a:r>
            <a:r>
              <a:rPr lang="en-US" sz="2400" baseline="30000" dirty="0">
                <a:solidFill>
                  <a:srgbClr val="FF0000"/>
                </a:solidFill>
                <a:latin typeface="Times New Roman" pitchFamily="1" charset="0"/>
              </a:rPr>
              <a:t>14</a:t>
            </a:r>
            <a:r>
              <a:rPr lang="en-US" sz="2400" dirty="0">
                <a:solidFill>
                  <a:srgbClr val="FF0000"/>
                </a:solidFill>
                <a:latin typeface="Times New Roman" pitchFamily="1" charset="0"/>
              </a:rPr>
              <a:t> cm</a:t>
            </a:r>
            <a:r>
              <a:rPr lang="en-US" sz="2400" baseline="30000" dirty="0">
                <a:solidFill>
                  <a:srgbClr val="FF0000"/>
                </a:solidFill>
                <a:latin typeface="Times New Roman" pitchFamily="1" charset="0"/>
              </a:rPr>
              <a:t>-2</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655" t="4815" r="11822" b="5497"/>
          <a:stretch/>
        </p:blipFill>
        <p:spPr>
          <a:xfrm>
            <a:off x="1320373" y="1729024"/>
            <a:ext cx="4342138" cy="370244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514" t="5000" r="11963" b="5555"/>
          <a:stretch/>
        </p:blipFill>
        <p:spPr>
          <a:xfrm>
            <a:off x="6145380" y="1816982"/>
            <a:ext cx="4342138" cy="3692410"/>
          </a:xfrm>
          <a:prstGeom prst="rect">
            <a:avLst/>
          </a:prstGeom>
        </p:spPr>
      </p:pic>
      <p:sp>
        <p:nvSpPr>
          <p:cNvPr id="15" name="Title 1"/>
          <p:cNvSpPr>
            <a:spLocks noGrp="1"/>
          </p:cNvSpPr>
          <p:nvPr>
            <p:ph type="title"/>
          </p:nvPr>
        </p:nvSpPr>
        <p:spPr>
          <a:xfrm>
            <a:off x="1612900" y="217487"/>
            <a:ext cx="9004300" cy="1143000"/>
          </a:xfrm>
        </p:spPr>
        <p:txBody>
          <a:bodyPr/>
          <a:lstStyle/>
          <a:p>
            <a:r>
              <a:rPr lang="en-US" dirty="0"/>
              <a:t>Surface Traps in Silicon </a:t>
            </a:r>
            <a:r>
              <a:rPr lang="en-US" dirty="0" smtClean="0"/>
              <a:t>Detectors </a:t>
            </a:r>
            <a:r>
              <a:rPr lang="en-US" sz="2400" dirty="0" smtClean="0"/>
              <a:t>(5)</a:t>
            </a:r>
            <a:br>
              <a:rPr lang="en-US" sz="2400" dirty="0" smtClean="0"/>
            </a:br>
            <a:r>
              <a:rPr lang="en-US" sz="2400" dirty="0" smtClean="0">
                <a:solidFill>
                  <a:schemeClr val="accent2"/>
                </a:solidFill>
              </a:rPr>
              <a:t>Radiation-induced surface damage</a:t>
            </a:r>
            <a:endParaRPr lang="en-US" sz="2400" dirty="0">
              <a:solidFill>
                <a:schemeClr val="accent2"/>
              </a:solidFill>
            </a:endParaRPr>
          </a:p>
        </p:txBody>
      </p:sp>
    </p:spTree>
    <p:extLst>
      <p:ext uri="{BB962C8B-B14F-4D97-AF65-F5344CB8AC3E}">
        <p14:creationId xmlns:p14="http://schemas.microsoft.com/office/powerpoint/2010/main" val="55743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05" t="4286" r="12287" b="5556"/>
          <a:stretch/>
        </p:blipFill>
        <p:spPr>
          <a:xfrm>
            <a:off x="6089809" y="1479353"/>
            <a:ext cx="5258119" cy="439854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13" t="6144" r="11729" b="5490"/>
          <a:stretch/>
        </p:blipFill>
        <p:spPr>
          <a:xfrm>
            <a:off x="189752" y="1519270"/>
            <a:ext cx="5184832" cy="4311117"/>
          </a:xfrm>
          <a:prstGeom prst="rect">
            <a:avLst/>
          </a:prstGeom>
        </p:spPr>
      </p:pic>
      <p:sp>
        <p:nvSpPr>
          <p:cNvPr id="10" name="Title 1"/>
          <p:cNvSpPr txBox="1">
            <a:spLocks/>
          </p:cNvSpPr>
          <p:nvPr/>
        </p:nvSpPr>
        <p:spPr bwMode="auto">
          <a:xfrm>
            <a:off x="1612900" y="217487"/>
            <a:ext cx="9004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sz="2400" dirty="0"/>
              <a:t>Surface Traps in Silicon </a:t>
            </a:r>
            <a:r>
              <a:rPr lang="en-US" sz="2400" dirty="0" smtClean="0"/>
              <a:t>Detectors </a:t>
            </a:r>
            <a:r>
              <a:rPr lang="en-US" sz="2400" kern="0" dirty="0" smtClean="0"/>
              <a:t>(5)</a:t>
            </a:r>
            <a:br>
              <a:rPr lang="en-US" sz="2400" kern="0" dirty="0" smtClean="0"/>
            </a:br>
            <a:r>
              <a:rPr lang="en-US" sz="2400" kern="0" dirty="0" smtClean="0">
                <a:solidFill>
                  <a:srgbClr val="0432FF"/>
                </a:solidFill>
              </a:rPr>
              <a:t>Eliminating </a:t>
            </a:r>
            <a:r>
              <a:rPr lang="en-US" sz="2400" kern="0" dirty="0" smtClean="0">
                <a:solidFill>
                  <a:schemeClr val="accent2"/>
                </a:solidFill>
              </a:rPr>
              <a:t>Hysteresis and Persistence</a:t>
            </a:r>
            <a:endParaRPr lang="en-US" sz="2400" kern="0" dirty="0">
              <a:solidFill>
                <a:schemeClr val="accent2"/>
              </a:solidFill>
            </a:endParaRPr>
          </a:p>
        </p:txBody>
      </p:sp>
      <p:sp>
        <p:nvSpPr>
          <p:cNvPr id="12" name="TextBox 11"/>
          <p:cNvSpPr txBox="1"/>
          <p:nvPr/>
        </p:nvSpPr>
        <p:spPr>
          <a:xfrm>
            <a:off x="342152" y="5994368"/>
            <a:ext cx="5531598" cy="707886"/>
          </a:xfrm>
          <a:prstGeom prst="rect">
            <a:avLst/>
          </a:prstGeom>
          <a:solidFill>
            <a:srgbClr val="0000FF"/>
          </a:solidFill>
        </p:spPr>
        <p:txBody>
          <a:bodyPr wrap="square" rtlCol="0">
            <a:spAutoFit/>
          </a:bodyPr>
          <a:lstStyle/>
          <a:p>
            <a:pPr algn="ctr"/>
            <a:r>
              <a:rPr lang="en-US" sz="2000" dirty="0" smtClean="0">
                <a:solidFill>
                  <a:srgbClr val="FFFF00"/>
                </a:solidFill>
              </a:rPr>
              <a:t>Quantum confinement in 2D </a:t>
            </a:r>
            <a:r>
              <a:rPr lang="en-US" sz="2000" dirty="0" err="1" smtClean="0">
                <a:solidFill>
                  <a:srgbClr val="FFFF00"/>
                </a:solidFill>
              </a:rPr>
              <a:t>subbands</a:t>
            </a:r>
            <a:r>
              <a:rPr lang="en-US" sz="2000" dirty="0" smtClean="0">
                <a:solidFill>
                  <a:srgbClr val="FFFF00"/>
                </a:solidFill>
              </a:rPr>
              <a:t> suppresses surface trapping and recombination</a:t>
            </a:r>
            <a:endParaRPr lang="en-US" sz="2000" baseline="30000" dirty="0">
              <a:solidFill>
                <a:srgbClr val="FFFF00"/>
              </a:solidFill>
            </a:endParaRPr>
          </a:p>
        </p:txBody>
      </p:sp>
      <p:sp>
        <p:nvSpPr>
          <p:cNvPr id="13" name="TextBox 12"/>
          <p:cNvSpPr txBox="1"/>
          <p:nvPr/>
        </p:nvSpPr>
        <p:spPr>
          <a:xfrm>
            <a:off x="6216809" y="5999652"/>
            <a:ext cx="5733891" cy="707886"/>
          </a:xfrm>
          <a:prstGeom prst="rect">
            <a:avLst/>
          </a:prstGeom>
          <a:solidFill>
            <a:srgbClr val="0000FF"/>
          </a:solidFill>
        </p:spPr>
        <p:txBody>
          <a:bodyPr wrap="square" rtlCol="0">
            <a:spAutoFit/>
          </a:bodyPr>
          <a:lstStyle/>
          <a:p>
            <a:pPr algn="ctr"/>
            <a:r>
              <a:rPr lang="en-US" sz="2000" smtClean="0">
                <a:solidFill>
                  <a:srgbClr val="FFFF00"/>
                </a:solidFill>
              </a:rPr>
              <a:t>High hole concentration </a:t>
            </a:r>
            <a:r>
              <a:rPr lang="en-US" sz="2000" dirty="0" smtClean="0">
                <a:solidFill>
                  <a:srgbClr val="FFFF00"/>
                </a:solidFill>
              </a:rPr>
              <a:t>in </a:t>
            </a:r>
            <a:r>
              <a:rPr lang="en-US" sz="2000" smtClean="0">
                <a:solidFill>
                  <a:srgbClr val="FFFF00"/>
                </a:solidFill>
              </a:rPr>
              <a:t>superlattice suppresses surface dark </a:t>
            </a:r>
            <a:r>
              <a:rPr lang="en-US" sz="2000" dirty="0" smtClean="0">
                <a:solidFill>
                  <a:srgbClr val="FFFF00"/>
                </a:solidFill>
              </a:rPr>
              <a:t>current and persistence </a:t>
            </a:r>
            <a:endParaRPr lang="en-US" sz="2000" baseline="30000" dirty="0">
              <a:solidFill>
                <a:srgbClr val="FFFF00"/>
              </a:solidFill>
            </a:endParaRPr>
          </a:p>
        </p:txBody>
      </p:sp>
    </p:spTree>
    <p:extLst>
      <p:ext uri="{BB962C8B-B14F-4D97-AF65-F5344CB8AC3E}">
        <p14:creationId xmlns:p14="http://schemas.microsoft.com/office/powerpoint/2010/main" val="1615992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3"/>
          <p:cNvPicPr>
            <a:picLocks noChangeAspect="1"/>
          </p:cNvPicPr>
          <p:nvPr/>
        </p:nvPicPr>
        <p:blipFill rotWithShape="1">
          <a:blip r:embed="rId2" cstate="email">
            <a:extLst>
              <a:ext uri="{28A0092B-C50C-407E-A947-70E740481C1C}">
                <a14:useLocalDpi xmlns:a14="http://schemas.microsoft.com/office/drawing/2010/main"/>
              </a:ext>
            </a:extLst>
          </a:blip>
          <a:srcRect t="1847"/>
          <a:stretch/>
        </p:blipFill>
        <p:spPr bwMode="auto">
          <a:xfrm>
            <a:off x="5384800" y="1227819"/>
            <a:ext cx="6591300" cy="509064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bwMode="auto">
          <a:xfrm>
            <a:off x="1435100" y="211819"/>
            <a:ext cx="10223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sz="2400" dirty="0"/>
              <a:t>Atomic Layer Deposition of AR Coatings </a:t>
            </a:r>
            <a:r>
              <a:rPr lang="en-US" sz="2400" dirty="0" smtClean="0"/>
              <a:t>and Filters </a:t>
            </a:r>
            <a:r>
              <a:rPr lang="en-US" sz="2400" kern="0" dirty="0" smtClean="0"/>
              <a:t>(1)</a:t>
            </a:r>
          </a:p>
          <a:p>
            <a:r>
              <a:rPr lang="en-US" sz="2400" kern="0" dirty="0" smtClean="0">
                <a:solidFill>
                  <a:schemeClr val="accent2"/>
                </a:solidFill>
              </a:rPr>
              <a:t>Stability of 2D-doped detectors facilitates optical design</a:t>
            </a:r>
            <a:endParaRPr lang="en-US" sz="2400" kern="0" dirty="0">
              <a:solidFill>
                <a:schemeClr val="accent2"/>
              </a:solidFill>
            </a:endParaRPr>
          </a:p>
        </p:txBody>
      </p:sp>
      <p:sp>
        <p:nvSpPr>
          <p:cNvPr id="13" name="Rectangle 12"/>
          <p:cNvSpPr/>
          <p:nvPr/>
        </p:nvSpPr>
        <p:spPr>
          <a:xfrm>
            <a:off x="0" y="6341776"/>
            <a:ext cx="12192000" cy="523220"/>
          </a:xfrm>
          <a:prstGeom prst="rect">
            <a:avLst/>
          </a:prstGeom>
          <a:solidFill>
            <a:srgbClr val="3333CC"/>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txBody>
          <a:bodyPr wrap="square">
            <a:spAutoFit/>
            <a:sp3d/>
          </a:bodyPr>
          <a:lstStyle/>
          <a:p>
            <a:pPr algn="ctr" fontAlgn="base">
              <a:spcBef>
                <a:spcPct val="0"/>
              </a:spcBef>
              <a:spcAft>
                <a:spcPct val="0"/>
              </a:spcAft>
            </a:pPr>
            <a:r>
              <a:rPr lang="en-US" sz="2800" dirty="0" smtClean="0">
                <a:solidFill>
                  <a:srgbClr val="FFFF00"/>
                </a:solidFill>
                <a:effectLst>
                  <a:outerShdw blurRad="50800" dist="38100" dir="2700000" algn="tl" rotWithShape="0">
                    <a:srgbClr val="000000">
                      <a:alpha val="43000"/>
                    </a:srgbClr>
                  </a:outerShdw>
                </a:effectLst>
                <a:latin typeface="Times New Roman" pitchFamily="1" charset="0"/>
              </a:rPr>
              <a:t>High, stable QE </a:t>
            </a:r>
            <a:r>
              <a:rPr lang="en-US" sz="2800" i="1" dirty="0" smtClean="0">
                <a:solidFill>
                  <a:srgbClr val="FFFF00"/>
                </a:solidFill>
                <a:effectLst>
                  <a:outerShdw blurRad="50800" dist="38100" dir="2700000" algn="tl" rotWithShape="0">
                    <a:srgbClr val="000000">
                      <a:alpha val="43000"/>
                    </a:srgbClr>
                  </a:outerShdw>
                </a:effectLst>
                <a:latin typeface="Times New Roman" pitchFamily="1" charset="0"/>
              </a:rPr>
              <a:t>independent </a:t>
            </a:r>
            <a:r>
              <a:rPr lang="en-US" sz="2800" dirty="0" smtClean="0">
                <a:solidFill>
                  <a:srgbClr val="FFFF00"/>
                </a:solidFill>
                <a:effectLst>
                  <a:outerShdw blurRad="50800" dist="38100" dir="2700000" algn="tl" rotWithShape="0">
                    <a:srgbClr val="000000">
                      <a:alpha val="43000"/>
                    </a:srgbClr>
                  </a:outerShdw>
                </a:effectLst>
                <a:latin typeface="Times New Roman" pitchFamily="1" charset="0"/>
              </a:rPr>
              <a:t>of surface trap density</a:t>
            </a:r>
            <a:endParaRPr lang="en-US" sz="2800" dirty="0">
              <a:solidFill>
                <a:srgbClr val="FFFF00"/>
              </a:solidFill>
              <a:effectLst>
                <a:outerShdw blurRad="50800" dist="38100" dir="2700000" algn="tl" rotWithShape="0">
                  <a:srgbClr val="000000">
                    <a:alpha val="43000"/>
                  </a:srgbClr>
                </a:outerShdw>
              </a:effectLst>
              <a:latin typeface="Times New Roman" pitchFamily="1" charset="0"/>
            </a:endParaRPr>
          </a:p>
        </p:txBody>
      </p:sp>
      <p:sp>
        <p:nvSpPr>
          <p:cNvPr id="6" name="TextBox 5"/>
          <p:cNvSpPr txBox="1"/>
          <p:nvPr/>
        </p:nvSpPr>
        <p:spPr>
          <a:xfrm>
            <a:off x="0" y="4714139"/>
            <a:ext cx="5105399" cy="1477328"/>
          </a:xfrm>
          <a:prstGeom prst="rect">
            <a:avLst/>
          </a:prstGeom>
          <a:solidFill>
            <a:schemeClr val="tx1"/>
          </a:solidFill>
        </p:spPr>
        <p:txBody>
          <a:bodyPr wrap="square" rtlCol="0">
            <a:spAutoFit/>
          </a:bodyPr>
          <a:lstStyle/>
          <a:p>
            <a:pPr fontAlgn="base">
              <a:spcBef>
                <a:spcPct val="0"/>
              </a:spcBef>
              <a:spcAft>
                <a:spcPct val="0"/>
              </a:spcAft>
            </a:pPr>
            <a:r>
              <a:rPr lang="en-US" b="1" dirty="0" err="1" smtClean="0">
                <a:solidFill>
                  <a:schemeClr val="bg1"/>
                </a:solidFill>
                <a:latin typeface="Times New Roman" pitchFamily="1" charset="0"/>
              </a:rPr>
              <a:t>Nikzad</a:t>
            </a:r>
            <a:r>
              <a:rPr lang="en-US" b="1" dirty="0">
                <a:solidFill>
                  <a:schemeClr val="bg1"/>
                </a:solidFill>
                <a:latin typeface="Times New Roman" pitchFamily="1" charset="0"/>
              </a:rPr>
              <a:t> </a:t>
            </a:r>
            <a:r>
              <a:rPr lang="en-US" b="1" i="1" dirty="0" smtClean="0">
                <a:solidFill>
                  <a:schemeClr val="bg1"/>
                </a:solidFill>
                <a:latin typeface="Times New Roman" pitchFamily="1" charset="0"/>
              </a:rPr>
              <a:t>et al.</a:t>
            </a:r>
            <a:r>
              <a:rPr lang="en-US" b="1" dirty="0" smtClean="0">
                <a:solidFill>
                  <a:schemeClr val="bg1"/>
                </a:solidFill>
                <a:latin typeface="Times New Roman" pitchFamily="1" charset="0"/>
              </a:rPr>
              <a:t>, </a:t>
            </a:r>
            <a:r>
              <a:rPr lang="en-US" b="1" dirty="0">
                <a:solidFill>
                  <a:schemeClr val="bg1"/>
                </a:solidFill>
                <a:latin typeface="Times New Roman" pitchFamily="1" charset="0"/>
              </a:rPr>
              <a:t>“Delta doped Electron Multiplied CCD with Absolute Quantum Efficiency over 50% in the near to far Ultraviolet Range for Single Photon Counting Applications</a:t>
            </a:r>
            <a:r>
              <a:rPr lang="en-US" b="1" dirty="0" smtClean="0">
                <a:solidFill>
                  <a:schemeClr val="bg1"/>
                </a:solidFill>
                <a:latin typeface="Times New Roman" pitchFamily="1" charset="0"/>
              </a:rPr>
              <a:t>,”</a:t>
            </a:r>
            <a:br>
              <a:rPr lang="en-US" b="1" dirty="0" smtClean="0">
                <a:solidFill>
                  <a:schemeClr val="bg1"/>
                </a:solidFill>
                <a:latin typeface="Times New Roman" pitchFamily="1" charset="0"/>
              </a:rPr>
            </a:br>
            <a:r>
              <a:rPr lang="en-US" b="1" i="1" dirty="0" smtClean="0">
                <a:solidFill>
                  <a:schemeClr val="bg1"/>
                </a:solidFill>
                <a:latin typeface="Times New Roman" pitchFamily="1" charset="0"/>
              </a:rPr>
              <a:t>Applied </a:t>
            </a:r>
            <a:r>
              <a:rPr lang="en-US" b="1" i="1" dirty="0">
                <a:solidFill>
                  <a:schemeClr val="bg1"/>
                </a:solidFill>
                <a:latin typeface="Times New Roman" pitchFamily="1" charset="0"/>
              </a:rPr>
              <a:t>Optics</a:t>
            </a:r>
            <a:r>
              <a:rPr lang="en-US" b="1" dirty="0">
                <a:solidFill>
                  <a:schemeClr val="bg1"/>
                </a:solidFill>
                <a:latin typeface="Times New Roman" pitchFamily="1" charset="0"/>
              </a:rPr>
              <a:t>, </a:t>
            </a:r>
            <a:r>
              <a:rPr lang="en-US" b="1" dirty="0" smtClean="0">
                <a:solidFill>
                  <a:schemeClr val="bg1"/>
                </a:solidFill>
                <a:latin typeface="Times New Roman" pitchFamily="1" charset="0"/>
              </a:rPr>
              <a:t>51(3): 365-369, 2012.</a:t>
            </a:r>
            <a:endParaRPr lang="en-US" dirty="0">
              <a:solidFill>
                <a:schemeClr val="bg1"/>
              </a:solidFill>
              <a:latin typeface="Times New Roman" pitchFamily="1" charset="0"/>
            </a:endParaRPr>
          </a:p>
        </p:txBody>
      </p:sp>
      <p:sp>
        <p:nvSpPr>
          <p:cNvPr id="2" name="TextBox 1"/>
          <p:cNvSpPr txBox="1"/>
          <p:nvPr/>
        </p:nvSpPr>
        <p:spPr>
          <a:xfrm>
            <a:off x="0" y="1638300"/>
            <a:ext cx="5461000" cy="1938992"/>
          </a:xfrm>
          <a:prstGeom prst="rect">
            <a:avLst/>
          </a:prstGeom>
          <a:noFill/>
        </p:spPr>
        <p:txBody>
          <a:bodyPr wrap="square" rtlCol="0">
            <a:spAutoFit/>
          </a:bodyPr>
          <a:lstStyle/>
          <a:p>
            <a:pPr marL="285750" indent="-285750">
              <a:buFont typeface="Arial" charset="0"/>
              <a:buChar char="•"/>
            </a:pPr>
            <a:r>
              <a:rPr lang="en-US" sz="2400" dirty="0" smtClean="0">
                <a:solidFill>
                  <a:srgbClr val="0432FF"/>
                </a:solidFill>
              </a:rPr>
              <a:t>QE </a:t>
            </a:r>
            <a:r>
              <a:rPr lang="en-US" sz="2400" dirty="0">
                <a:solidFill>
                  <a:srgbClr val="0432FF"/>
                </a:solidFill>
              </a:rPr>
              <a:t>&gt; 50% in near and far UV for </a:t>
            </a:r>
            <a:r>
              <a:rPr lang="en-US" sz="2400" dirty="0" smtClean="0">
                <a:solidFill>
                  <a:srgbClr val="0432FF"/>
                </a:solidFill>
              </a:rPr>
              <a:t/>
            </a:r>
            <a:br>
              <a:rPr lang="en-US" sz="2400" dirty="0" smtClean="0">
                <a:solidFill>
                  <a:srgbClr val="0432FF"/>
                </a:solidFill>
              </a:rPr>
            </a:br>
            <a:r>
              <a:rPr lang="en-US" sz="2400" dirty="0" smtClean="0">
                <a:solidFill>
                  <a:srgbClr val="0432FF"/>
                </a:solidFill>
              </a:rPr>
              <a:t>AR-coated </a:t>
            </a:r>
            <a:r>
              <a:rPr lang="en-US" sz="2400" dirty="0">
                <a:solidFill>
                  <a:srgbClr val="0432FF"/>
                </a:solidFill>
              </a:rPr>
              <a:t>CCDs and </a:t>
            </a:r>
            <a:r>
              <a:rPr lang="en-US" sz="2400" dirty="0" smtClean="0">
                <a:solidFill>
                  <a:srgbClr val="0432FF"/>
                </a:solidFill>
              </a:rPr>
              <a:t>EMCCDs</a:t>
            </a:r>
          </a:p>
          <a:p>
            <a:pPr marL="285750" indent="-285750">
              <a:buFont typeface="Arial" charset="0"/>
              <a:buChar char="•"/>
            </a:pPr>
            <a:endParaRPr lang="en-US" sz="2400" dirty="0" smtClean="0">
              <a:solidFill>
                <a:srgbClr val="0432FF"/>
              </a:solidFill>
            </a:endParaRPr>
          </a:p>
          <a:p>
            <a:pPr marL="285750" indent="-285750">
              <a:buFont typeface="Arial" charset="0"/>
              <a:buChar char="•"/>
            </a:pPr>
            <a:r>
              <a:rPr lang="en-US" sz="2400" dirty="0" smtClean="0">
                <a:solidFill>
                  <a:srgbClr val="0432FF"/>
                </a:solidFill>
              </a:rPr>
              <a:t>Optical coatings and filters do not require low surface trap density</a:t>
            </a:r>
            <a:endParaRPr lang="en-US" sz="2400" dirty="0">
              <a:solidFill>
                <a:srgbClr val="0432FF"/>
              </a:solidFill>
            </a:endParaRPr>
          </a:p>
        </p:txBody>
      </p:sp>
    </p:spTree>
    <p:extLst>
      <p:ext uri="{BB962C8B-B14F-4D97-AF65-F5344CB8AC3E}">
        <p14:creationId xmlns:p14="http://schemas.microsoft.com/office/powerpoint/2010/main" val="86581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190500"/>
            <a:ext cx="10147360" cy="1181099"/>
          </a:xfrm>
        </p:spPr>
        <p:txBody>
          <a:bodyPr/>
          <a:lstStyle/>
          <a:p>
            <a:r>
              <a:rPr lang="en-US" dirty="0"/>
              <a:t>Atomic Layer Deposition of AR Coatings and Filters </a:t>
            </a:r>
            <a:r>
              <a:rPr lang="en-US" dirty="0" smtClean="0"/>
              <a:t>(2)</a:t>
            </a:r>
            <a:r>
              <a:rPr lang="en-US" dirty="0"/>
              <a:t/>
            </a:r>
            <a:br>
              <a:rPr lang="en-US" dirty="0"/>
            </a:br>
            <a:r>
              <a:rPr lang="en-US" dirty="0" smtClean="0">
                <a:solidFill>
                  <a:srgbClr val="0432FF"/>
                </a:solidFill>
              </a:rPr>
              <a:t>Superlattice-doped APDs with Integrated Solar-blind Filters</a:t>
            </a:r>
            <a:endParaRPr lang="en-US" dirty="0">
              <a:solidFill>
                <a:srgbClr val="0432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1274732"/>
            <a:ext cx="4675668" cy="4383439"/>
          </a:xfrm>
          <a:prstGeom prst="rect">
            <a:avLst/>
          </a:prstGeom>
          <a:noFill/>
          <a:extLst>
            <a:ext uri="{FAA26D3D-D897-4be2-8F04-BA451C77F1D7}">
              <ma14:placeholderFlag xmlns:ma14="http://schemas.microsoft.com/office/mac/drawingml/2011/main"/>
            </a:ext>
          </a:extLst>
        </p:spPr>
      </p:pic>
      <p:sp>
        <p:nvSpPr>
          <p:cNvPr id="9" name="TextBox 8"/>
          <p:cNvSpPr txBox="1"/>
          <p:nvPr/>
        </p:nvSpPr>
        <p:spPr>
          <a:xfrm>
            <a:off x="0" y="6457890"/>
            <a:ext cx="12128500" cy="400110"/>
          </a:xfrm>
          <a:prstGeom prst="rect">
            <a:avLst/>
          </a:prstGeom>
          <a:solidFill>
            <a:srgbClr val="0000FF"/>
          </a:solidFill>
        </p:spPr>
        <p:txBody>
          <a:bodyPr wrap="square" rtlCol="0">
            <a:spAutoFit/>
          </a:bodyPr>
          <a:lstStyle/>
          <a:p>
            <a:pPr algn="ctr"/>
            <a:r>
              <a:rPr lang="en-US" sz="2000" dirty="0" smtClean="0">
                <a:solidFill>
                  <a:srgbClr val="FFFF00"/>
                </a:solidFill>
              </a:rPr>
              <a:t>Metal-dielectric filter with in-band QE&gt;60% and out-of-band rejection ~10</a:t>
            </a:r>
            <a:r>
              <a:rPr lang="en-US" sz="2000" baseline="30000" dirty="0" smtClean="0">
                <a:solidFill>
                  <a:srgbClr val="FFFF00"/>
                </a:solidFill>
              </a:rPr>
              <a:t>-4</a:t>
            </a:r>
            <a:endParaRPr lang="en-US" sz="2000" dirty="0">
              <a:solidFill>
                <a:srgbClr val="FFFF00"/>
              </a:solidFill>
            </a:endParaRPr>
          </a:p>
        </p:txBody>
      </p:sp>
      <p:sp>
        <p:nvSpPr>
          <p:cNvPr id="11" name="TextBox 10"/>
          <p:cNvSpPr txBox="1"/>
          <p:nvPr/>
        </p:nvSpPr>
        <p:spPr>
          <a:xfrm>
            <a:off x="38374" y="5788610"/>
            <a:ext cx="6337025" cy="646331"/>
          </a:xfrm>
          <a:prstGeom prst="rect">
            <a:avLst/>
          </a:prstGeom>
          <a:solidFill>
            <a:schemeClr val="tx1"/>
          </a:solidFill>
        </p:spPr>
        <p:txBody>
          <a:bodyPr wrap="square" rtlCol="0">
            <a:spAutoFit/>
          </a:bodyPr>
          <a:lstStyle/>
          <a:p>
            <a:pPr fontAlgn="base">
              <a:spcBef>
                <a:spcPct val="0"/>
              </a:spcBef>
              <a:spcAft>
                <a:spcPct val="0"/>
              </a:spcAft>
            </a:pPr>
            <a:r>
              <a:rPr lang="en-US" b="1" dirty="0" smtClean="0">
                <a:solidFill>
                  <a:schemeClr val="bg1"/>
                </a:solidFill>
                <a:latin typeface="Times New Roman" charset="0"/>
                <a:ea typeface="Times New Roman" charset="0"/>
                <a:cs typeface="Times New Roman" charset="0"/>
              </a:rPr>
              <a:t>Hennessy </a:t>
            </a:r>
            <a:r>
              <a:rPr lang="en-US" b="1" i="1" dirty="0" smtClean="0">
                <a:solidFill>
                  <a:schemeClr val="bg1"/>
                </a:solidFill>
                <a:latin typeface="Times New Roman" charset="0"/>
                <a:ea typeface="Times New Roman" charset="0"/>
                <a:cs typeface="Times New Roman" charset="0"/>
              </a:rPr>
              <a:t>et al.</a:t>
            </a:r>
            <a:r>
              <a:rPr lang="en-US" b="1" dirty="0" smtClean="0">
                <a:solidFill>
                  <a:schemeClr val="bg1"/>
                </a:solidFill>
                <a:latin typeface="Times New Roman" charset="0"/>
                <a:ea typeface="Times New Roman" charset="0"/>
                <a:cs typeface="Times New Roman" charset="0"/>
              </a:rPr>
              <a:t>, “Metal–dielectric filters for solar–blind silicon ultraviolet detectors,” </a:t>
            </a:r>
            <a:r>
              <a:rPr lang="en-US" b="1" i="1" dirty="0" smtClean="0">
                <a:solidFill>
                  <a:schemeClr val="bg1"/>
                </a:solidFill>
                <a:latin typeface="Times New Roman" charset="0"/>
                <a:ea typeface="Times New Roman" charset="0"/>
                <a:cs typeface="Times New Roman" charset="0"/>
              </a:rPr>
              <a:t>Applied Optics </a:t>
            </a:r>
            <a:r>
              <a:rPr lang="en-US" b="1" dirty="0" smtClean="0">
                <a:solidFill>
                  <a:schemeClr val="bg1"/>
                </a:solidFill>
                <a:latin typeface="Times New Roman" charset="0"/>
                <a:ea typeface="Times New Roman" charset="0"/>
                <a:cs typeface="Times New Roman" charset="0"/>
              </a:rPr>
              <a:t>54(11): 3507-3512, 2015.</a:t>
            </a:r>
            <a:endParaRPr lang="en-US" b="1" dirty="0">
              <a:solidFill>
                <a:schemeClr val="bg1"/>
              </a:solidFill>
              <a:latin typeface="Times New Roman" charset="0"/>
              <a:ea typeface="Times New Roman" charset="0"/>
              <a:cs typeface="Times New Roman" charset="0"/>
            </a:endParaRPr>
          </a:p>
        </p:txBody>
      </p:sp>
      <p:pic>
        <p:nvPicPr>
          <p:cNvPr id="8" name="Picture 7" descr="QE of 9mm SL-APD with 3 and 5 layer coatings.tif"/>
          <p:cNvPicPr>
            <a:picLocks noChangeAspect="1"/>
          </p:cNvPicPr>
          <p:nvPr/>
        </p:nvPicPr>
        <p:blipFill rotWithShape="1">
          <a:blip r:embed="rId4">
            <a:extLst>
              <a:ext uri="{28A0092B-C50C-407E-A947-70E740481C1C}">
                <a14:useLocalDpi xmlns:a14="http://schemas.microsoft.com/office/drawing/2010/main" val="0"/>
              </a:ext>
            </a:extLst>
          </a:blip>
          <a:srcRect l="9656" t="8770" r="10859" b="5578"/>
          <a:stretch/>
        </p:blipFill>
        <p:spPr>
          <a:xfrm>
            <a:off x="6772687" y="1274732"/>
            <a:ext cx="5419313" cy="4457700"/>
          </a:xfrm>
          <a:prstGeom prst="rect">
            <a:avLst/>
          </a:prstGeom>
        </p:spPr>
      </p:pic>
      <p:sp>
        <p:nvSpPr>
          <p:cNvPr id="10" name="TextBox 9"/>
          <p:cNvSpPr txBox="1"/>
          <p:nvPr/>
        </p:nvSpPr>
        <p:spPr>
          <a:xfrm>
            <a:off x="6908801" y="5788610"/>
            <a:ext cx="5219700" cy="646331"/>
          </a:xfrm>
          <a:prstGeom prst="rect">
            <a:avLst/>
          </a:prstGeom>
          <a:solidFill>
            <a:schemeClr val="tx1"/>
          </a:solidFill>
        </p:spPr>
        <p:txBody>
          <a:bodyPr wrap="square" rtlCol="0">
            <a:spAutoFit/>
          </a:bodyPr>
          <a:lstStyle/>
          <a:p>
            <a:r>
              <a:rPr lang="en-US" b="1" dirty="0" smtClean="0">
                <a:solidFill>
                  <a:schemeClr val="bg1"/>
                </a:solidFill>
                <a:latin typeface="Times New Roman" charset="0"/>
                <a:ea typeface="Times New Roman" charset="0"/>
                <a:cs typeface="Times New Roman" charset="0"/>
              </a:rPr>
              <a:t>Superlattice-doped APDs with integrated metal-dielectric filters, Hoenk et al., 2016</a:t>
            </a:r>
          </a:p>
        </p:txBody>
      </p:sp>
    </p:spTree>
    <p:extLst>
      <p:ext uri="{BB962C8B-B14F-4D97-AF65-F5344CB8AC3E}">
        <p14:creationId xmlns:p14="http://schemas.microsoft.com/office/powerpoint/2010/main" val="2102358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71" y="1540922"/>
            <a:ext cx="5006340" cy="4114800"/>
          </a:xfrm>
          <a:prstGeom prst="rect">
            <a:avLst/>
          </a:prstGeom>
          <a:solidFill>
            <a:schemeClr val="bg1"/>
          </a:solidFill>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3950" y="1540922"/>
            <a:ext cx="5012575" cy="4122281"/>
          </a:xfrm>
          <a:prstGeom prst="rect">
            <a:avLst/>
          </a:prstGeom>
          <a:solidFill>
            <a:schemeClr val="bg1"/>
          </a:solidFill>
          <a:extLst/>
        </p:spPr>
      </p:pic>
      <p:sp>
        <p:nvSpPr>
          <p:cNvPr id="10" name="TextBox 9"/>
          <p:cNvSpPr txBox="1"/>
          <p:nvPr/>
        </p:nvSpPr>
        <p:spPr>
          <a:xfrm>
            <a:off x="63500" y="5999652"/>
            <a:ext cx="12026900" cy="400110"/>
          </a:xfrm>
          <a:prstGeom prst="rect">
            <a:avLst/>
          </a:prstGeom>
          <a:solidFill>
            <a:srgbClr val="0000FF"/>
          </a:solidFill>
        </p:spPr>
        <p:txBody>
          <a:bodyPr wrap="square" rtlCol="0">
            <a:spAutoFit/>
          </a:bodyPr>
          <a:lstStyle/>
          <a:p>
            <a:pPr algn="ctr"/>
            <a:r>
              <a:rPr lang="en-US" sz="2000" dirty="0">
                <a:solidFill>
                  <a:srgbClr val="FFFF00"/>
                </a:solidFill>
              </a:rPr>
              <a:t>MgF</a:t>
            </a:r>
            <a:r>
              <a:rPr lang="en-US" sz="2000" baseline="-25000" dirty="0">
                <a:solidFill>
                  <a:srgbClr val="FFFF00"/>
                </a:solidFill>
              </a:rPr>
              <a:t>2</a:t>
            </a:r>
            <a:r>
              <a:rPr lang="en-US" sz="2000" dirty="0">
                <a:solidFill>
                  <a:srgbClr val="FFFF00"/>
                </a:solidFill>
              </a:rPr>
              <a:t>/Al and AlF</a:t>
            </a:r>
            <a:r>
              <a:rPr lang="en-US" sz="2000" baseline="-25000" dirty="0">
                <a:solidFill>
                  <a:srgbClr val="FFFF00"/>
                </a:solidFill>
              </a:rPr>
              <a:t>3</a:t>
            </a:r>
            <a:r>
              <a:rPr lang="en-US" sz="2000" dirty="0">
                <a:solidFill>
                  <a:srgbClr val="FFFF00"/>
                </a:solidFill>
              </a:rPr>
              <a:t>/Al Integrated </a:t>
            </a:r>
            <a:r>
              <a:rPr lang="en-US" sz="2000" dirty="0" smtClean="0">
                <a:solidFill>
                  <a:srgbClr val="FFFF00"/>
                </a:solidFill>
              </a:rPr>
              <a:t>Metal-Dielectric </a:t>
            </a:r>
            <a:r>
              <a:rPr lang="en-US" sz="2000" dirty="0">
                <a:solidFill>
                  <a:srgbClr val="FFFF00"/>
                </a:solidFill>
              </a:rPr>
              <a:t>Filters on EMCCDs</a:t>
            </a:r>
          </a:p>
        </p:txBody>
      </p:sp>
      <p:sp>
        <p:nvSpPr>
          <p:cNvPr id="12" name="Title 1"/>
          <p:cNvSpPr txBox="1">
            <a:spLocks/>
          </p:cNvSpPr>
          <p:nvPr/>
        </p:nvSpPr>
        <p:spPr bwMode="auto">
          <a:xfrm>
            <a:off x="1701800" y="217487"/>
            <a:ext cx="9004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sz="2400" dirty="0"/>
              <a:t>Atomic Layer Deposition of AR Coatings and Filters </a:t>
            </a:r>
            <a:r>
              <a:rPr lang="en-US" sz="2400" dirty="0" smtClean="0"/>
              <a:t>(3) </a:t>
            </a:r>
          </a:p>
          <a:p>
            <a:r>
              <a:rPr lang="en-US" sz="2400" kern="0" dirty="0" smtClean="0">
                <a:solidFill>
                  <a:schemeClr val="accent2"/>
                </a:solidFill>
              </a:rPr>
              <a:t>Far </a:t>
            </a:r>
            <a:r>
              <a:rPr lang="en-US" sz="2400" kern="0" dirty="0">
                <a:solidFill>
                  <a:schemeClr val="accent2"/>
                </a:solidFill>
              </a:rPr>
              <a:t>UV Bandpass Filters for EMCCDs and Low noise CMOS</a:t>
            </a:r>
          </a:p>
        </p:txBody>
      </p:sp>
    </p:spTree>
    <p:extLst>
      <p:ext uri="{BB962C8B-B14F-4D97-AF65-F5344CB8AC3E}">
        <p14:creationId xmlns:p14="http://schemas.microsoft.com/office/powerpoint/2010/main" val="2139378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74800" y="84428"/>
            <a:ext cx="9347200" cy="1143000"/>
          </a:xfrm>
        </p:spPr>
        <p:txBody>
          <a:bodyPr/>
          <a:lstStyle/>
          <a:p>
            <a:r>
              <a:rPr lang="en-US" sz="2400" dirty="0"/>
              <a:t>Efficiency and Stability of </a:t>
            </a:r>
            <a:r>
              <a:rPr lang="en-US" sz="2400" dirty="0" smtClean="0"/>
              <a:t>2D-doped </a:t>
            </a:r>
            <a:r>
              <a:rPr lang="en-US" sz="2400"/>
              <a:t>Silicon </a:t>
            </a:r>
            <a:r>
              <a:rPr lang="en-US" sz="2400" smtClean="0"/>
              <a:t>Detectors</a:t>
            </a:r>
            <a:endParaRPr lang="en-US" sz="2400" dirty="0">
              <a:solidFill>
                <a:srgbClr val="0432FF"/>
              </a:solidFill>
            </a:endParaRPr>
          </a:p>
        </p:txBody>
      </p:sp>
      <p:sp>
        <p:nvSpPr>
          <p:cNvPr id="7" name="Content Placeholder 6"/>
          <p:cNvSpPr>
            <a:spLocks noGrp="1"/>
          </p:cNvSpPr>
          <p:nvPr>
            <p:ph idx="1"/>
          </p:nvPr>
        </p:nvSpPr>
        <p:spPr>
          <a:xfrm>
            <a:off x="368300" y="1285876"/>
            <a:ext cx="11696700" cy="4772024"/>
          </a:xfrm>
        </p:spPr>
        <p:txBody>
          <a:bodyPr/>
          <a:lstStyle/>
          <a:p>
            <a:pPr marL="0" indent="0" algn="ctr">
              <a:buNone/>
            </a:pPr>
            <a:r>
              <a:rPr lang="en-US" sz="2800" dirty="0" smtClean="0">
                <a:solidFill>
                  <a:schemeClr val="tx1"/>
                </a:solidFill>
              </a:rPr>
              <a:t>Outline</a:t>
            </a:r>
          </a:p>
          <a:p>
            <a:r>
              <a:rPr lang="en-US" sz="2400" dirty="0" smtClean="0">
                <a:solidFill>
                  <a:srgbClr val="0432FF"/>
                </a:solidFill>
              </a:rPr>
              <a:t>Overview of 2D doping</a:t>
            </a:r>
          </a:p>
          <a:p>
            <a:endParaRPr lang="en-US" sz="2400" dirty="0" smtClean="0">
              <a:solidFill>
                <a:srgbClr val="0432FF"/>
              </a:solidFill>
            </a:endParaRPr>
          </a:p>
          <a:p>
            <a:r>
              <a:rPr lang="en-US" sz="2400" dirty="0" smtClean="0">
                <a:solidFill>
                  <a:srgbClr val="0432FF"/>
                </a:solidFill>
              </a:rPr>
              <a:t>Surface and bulk recombination in ion-implanted detectors</a:t>
            </a:r>
          </a:p>
          <a:p>
            <a:endParaRPr lang="en-US" sz="2400" dirty="0" smtClean="0">
              <a:solidFill>
                <a:srgbClr val="0432FF"/>
              </a:solidFill>
            </a:endParaRPr>
          </a:p>
          <a:p>
            <a:r>
              <a:rPr lang="en-US" sz="2400" dirty="0" smtClean="0">
                <a:solidFill>
                  <a:srgbClr val="0432FF"/>
                </a:solidFill>
              </a:rPr>
              <a:t>Efficiency and stability of 2D-doped detectors</a:t>
            </a:r>
          </a:p>
          <a:p>
            <a:endParaRPr lang="en-US" sz="2400" dirty="0" smtClean="0">
              <a:solidFill>
                <a:srgbClr val="0432FF"/>
              </a:solidFill>
            </a:endParaRPr>
          </a:p>
          <a:p>
            <a:r>
              <a:rPr lang="en-US" sz="2400" dirty="0" smtClean="0">
                <a:solidFill>
                  <a:srgbClr val="0432FF"/>
                </a:solidFill>
              </a:rPr>
              <a:t>AR and UV bandpass coatings</a:t>
            </a:r>
          </a:p>
          <a:p>
            <a:endParaRPr lang="en-US" sz="2400" dirty="0" smtClean="0">
              <a:solidFill>
                <a:srgbClr val="0432FF"/>
              </a:solidFill>
            </a:endParaRPr>
          </a:p>
          <a:p>
            <a:r>
              <a:rPr lang="en-US" sz="2400" dirty="0" smtClean="0">
                <a:solidFill>
                  <a:srgbClr val="0432FF"/>
                </a:solidFill>
              </a:rPr>
              <a:t>2D-doping on a large scale</a:t>
            </a:r>
          </a:p>
        </p:txBody>
      </p:sp>
    </p:spTree>
    <p:extLst>
      <p:ext uri="{BB962C8B-B14F-4D97-AF65-F5344CB8AC3E}">
        <p14:creationId xmlns:p14="http://schemas.microsoft.com/office/powerpoint/2010/main" val="2146030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 name="Picture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5892" y="1461151"/>
            <a:ext cx="2996352" cy="4271153"/>
          </a:xfrm>
          <a:prstGeom prst="rect">
            <a:avLst/>
          </a:prstGeom>
        </p:spPr>
      </p:pic>
      <p:pic>
        <p:nvPicPr>
          <p:cNvPr id="57"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9979" y="1495014"/>
            <a:ext cx="4617538" cy="4128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TextBox 57"/>
          <p:cNvSpPr txBox="1"/>
          <p:nvPr/>
        </p:nvSpPr>
        <p:spPr>
          <a:xfrm>
            <a:off x="7576462" y="937922"/>
            <a:ext cx="3901646" cy="523220"/>
          </a:xfrm>
          <a:prstGeom prst="rect">
            <a:avLst/>
          </a:prstGeom>
          <a:noFill/>
        </p:spPr>
        <p:txBody>
          <a:bodyPr wrap="none" rtlCol="0">
            <a:spAutoFit/>
          </a:bodyPr>
          <a:lstStyle/>
          <a:p>
            <a:pPr defTabSz="457200"/>
            <a:r>
              <a:rPr lang="en-US" sz="2800" b="1" dirty="0">
                <a:solidFill>
                  <a:srgbClr val="FFFFFF"/>
                </a:solidFill>
              </a:rPr>
              <a:t>Atomic Layer Deposition </a:t>
            </a:r>
          </a:p>
        </p:txBody>
      </p:sp>
      <p:sp>
        <p:nvSpPr>
          <p:cNvPr id="59" name="TextBox 58"/>
          <p:cNvSpPr txBox="1"/>
          <p:nvPr/>
        </p:nvSpPr>
        <p:spPr>
          <a:xfrm>
            <a:off x="1859715" y="937922"/>
            <a:ext cx="3803094" cy="523220"/>
          </a:xfrm>
          <a:prstGeom prst="rect">
            <a:avLst/>
          </a:prstGeom>
          <a:noFill/>
        </p:spPr>
        <p:txBody>
          <a:bodyPr wrap="none" rtlCol="0">
            <a:spAutoFit/>
          </a:bodyPr>
          <a:lstStyle/>
          <a:p>
            <a:pPr defTabSz="457200"/>
            <a:r>
              <a:rPr lang="en-US" sz="2800" b="1" dirty="0">
                <a:solidFill>
                  <a:srgbClr val="FFFFFF"/>
                </a:solidFill>
              </a:rPr>
              <a:t>Molecular Beam Epitaxy</a:t>
            </a:r>
          </a:p>
        </p:txBody>
      </p:sp>
      <p:sp>
        <p:nvSpPr>
          <p:cNvPr id="60" name="Rectangle 3"/>
          <p:cNvSpPr>
            <a:spLocks noChangeArrowheads="1"/>
          </p:cNvSpPr>
          <p:nvPr/>
        </p:nvSpPr>
        <p:spPr bwMode="auto">
          <a:xfrm>
            <a:off x="1671968" y="199586"/>
            <a:ext cx="8711013" cy="738336"/>
          </a:xfrm>
          <a:prstGeom prst="rect">
            <a:avLst/>
          </a:prstGeom>
          <a:noFill/>
          <a:ln w="9525">
            <a:noFill/>
            <a:miter lim="800000"/>
            <a:headEnd/>
            <a:tailEnd/>
          </a:ln>
          <a:effectLst/>
        </p:spPr>
        <p:txBody>
          <a:bodyPr anchor="ctr">
            <a:scene3d>
              <a:camera prst="orthographicFront"/>
              <a:lightRig rig="threePt" dir="t"/>
            </a:scene3d>
            <a:sp3d extrusionH="57150">
              <a:bevelT w="38100" h="38100" prst="convex"/>
            </a:sp3d>
          </a:bodyPr>
          <a:lstStyle/>
          <a:p>
            <a:pPr algn="ctr" fontAlgn="base">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rgbClr val="FFFFFF"/>
                </a:solidFill>
                <a:effectLst>
                  <a:outerShdw blurRad="38100" dist="25400" dir="5400000" algn="tl" rotWithShape="0">
                    <a:srgbClr val="000000">
                      <a:alpha val="43000"/>
                    </a:srgbClr>
                  </a:outerShdw>
                </a:effectLst>
                <a:ea typeface="ＭＳ Ｐゴシック" charset="0"/>
                <a:cs typeface="ＭＳ Ｐゴシック" charset="0"/>
              </a:rPr>
              <a:t>JPL’s </a:t>
            </a:r>
            <a:r>
              <a:rPr lang="en-US" sz="4000" b="1" dirty="0" err="1">
                <a:solidFill>
                  <a:srgbClr val="FFFFFF"/>
                </a:solidFill>
                <a:effectLst>
                  <a:outerShdw blurRad="38100" dist="25400" dir="5400000" algn="tl" rotWithShape="0">
                    <a:srgbClr val="000000">
                      <a:alpha val="43000"/>
                    </a:srgbClr>
                  </a:outerShdw>
                </a:effectLst>
                <a:ea typeface="ＭＳ Ｐゴシック" charset="0"/>
                <a:cs typeface="ＭＳ Ｐゴシック" charset="0"/>
              </a:rPr>
              <a:t>Microdevices</a:t>
            </a:r>
            <a:r>
              <a:rPr lang="en-US" sz="4000" b="1" dirty="0">
                <a:solidFill>
                  <a:srgbClr val="FFFFFF"/>
                </a:solidFill>
                <a:effectLst>
                  <a:outerShdw blurRad="38100" dist="25400" dir="5400000" algn="tl" rotWithShape="0">
                    <a:srgbClr val="000000">
                      <a:alpha val="43000"/>
                    </a:srgbClr>
                  </a:outerShdw>
                </a:effectLst>
                <a:ea typeface="ＭＳ Ｐゴシック" charset="0"/>
                <a:cs typeface="ＭＳ Ｐゴシック" charset="0"/>
              </a:rPr>
              <a:t> Laboratory</a:t>
            </a:r>
          </a:p>
        </p:txBody>
      </p:sp>
      <p:sp>
        <p:nvSpPr>
          <p:cNvPr id="7" name="TextBox 6"/>
          <p:cNvSpPr txBox="1"/>
          <p:nvPr/>
        </p:nvSpPr>
        <p:spPr>
          <a:xfrm>
            <a:off x="1897394" y="6009317"/>
            <a:ext cx="8499691" cy="523220"/>
          </a:xfrm>
          <a:prstGeom prst="rect">
            <a:avLst/>
          </a:prstGeom>
          <a:noFill/>
        </p:spPr>
        <p:txBody>
          <a:bodyPr wrap="square" rtlCol="0">
            <a:spAutoFit/>
          </a:bodyPr>
          <a:lstStyle/>
          <a:p>
            <a:pPr defTabSz="457200"/>
            <a:r>
              <a:rPr lang="en-US" sz="2800" b="1" dirty="0">
                <a:solidFill>
                  <a:srgbClr val="FFFFFF"/>
                </a:solidFill>
              </a:rPr>
              <a:t>8-inch diameter wafer capacity, multi wafer batches</a:t>
            </a:r>
          </a:p>
        </p:txBody>
      </p:sp>
    </p:spTree>
    <p:extLst>
      <p:ext uri="{BB962C8B-B14F-4D97-AF65-F5344CB8AC3E}">
        <p14:creationId xmlns:p14="http://schemas.microsoft.com/office/powerpoint/2010/main" val="917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0" y="391451"/>
            <a:ext cx="9017000" cy="728485"/>
          </a:xfrm>
        </p:spPr>
        <p:txBody>
          <a:bodyPr/>
          <a:lstStyle/>
          <a:p>
            <a:r>
              <a:rPr lang="en-US" dirty="0" smtClean="0"/>
              <a:t>Superlattice-doped CMOS Imaging Detectors</a:t>
            </a:r>
            <a:br>
              <a:rPr lang="en-US" dirty="0" smtClean="0"/>
            </a:br>
            <a:r>
              <a:rPr lang="en-US" dirty="0" smtClean="0">
                <a:solidFill>
                  <a:srgbClr val="0432FF"/>
                </a:solidFill>
              </a:rPr>
              <a:t>High throughput, high yield MBE growth on 200mm wafers</a:t>
            </a:r>
            <a:endParaRPr lang="en-US" dirty="0">
              <a:solidFill>
                <a:srgbClr val="0432FF"/>
              </a:solidFill>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l="2882" r="17446"/>
          <a:stretch/>
        </p:blipFill>
        <p:spPr>
          <a:xfrm>
            <a:off x="8763000" y="2735943"/>
            <a:ext cx="3428999" cy="3290147"/>
          </a:xfrm>
          <a:prstGeom prst="rect">
            <a:avLst/>
          </a:prstGeom>
        </p:spPr>
      </p:pic>
      <p:sp>
        <p:nvSpPr>
          <p:cNvPr id="4" name="TextBox 3"/>
          <p:cNvSpPr txBox="1"/>
          <p:nvPr/>
        </p:nvSpPr>
        <p:spPr>
          <a:xfrm>
            <a:off x="-238" y="6394390"/>
            <a:ext cx="12192237" cy="461665"/>
          </a:xfrm>
          <a:prstGeom prst="rect">
            <a:avLst/>
          </a:prstGeom>
          <a:solidFill>
            <a:srgbClr val="0000FF"/>
          </a:solidFill>
        </p:spPr>
        <p:txBody>
          <a:bodyPr wrap="square" rtlCol="0">
            <a:spAutoFit/>
          </a:bodyPr>
          <a:lstStyle/>
          <a:p>
            <a:pPr algn="ctr" fontAlgn="base">
              <a:spcBef>
                <a:spcPct val="0"/>
              </a:spcBef>
              <a:spcAft>
                <a:spcPct val="0"/>
              </a:spcAft>
            </a:pPr>
            <a:r>
              <a:rPr lang="en-US" sz="2400" dirty="0">
                <a:solidFill>
                  <a:srgbClr val="FFFF00"/>
                </a:solidFill>
                <a:latin typeface="Times New Roman" pitchFamily="1" charset="0"/>
              </a:rPr>
              <a:t>Radiation </a:t>
            </a:r>
            <a:r>
              <a:rPr lang="en-US" sz="2400" dirty="0" smtClean="0">
                <a:solidFill>
                  <a:srgbClr val="FFFF00"/>
                </a:solidFill>
                <a:latin typeface="Times New Roman" pitchFamily="1" charset="0"/>
              </a:rPr>
              <a:t>hard, </a:t>
            </a:r>
            <a:r>
              <a:rPr lang="en-US" sz="2400" dirty="0">
                <a:solidFill>
                  <a:srgbClr val="FFFF00"/>
                </a:solidFill>
                <a:latin typeface="Times New Roman" pitchFamily="1" charset="0"/>
              </a:rPr>
              <a:t>full wafer surface passivation with high, stable quantum efficiency.</a:t>
            </a:r>
          </a:p>
        </p:txBody>
      </p:sp>
      <p:sp>
        <p:nvSpPr>
          <p:cNvPr id="10" name="Text Box 80"/>
          <p:cNvSpPr txBox="1">
            <a:spLocks noChangeArrowheads="1"/>
          </p:cNvSpPr>
          <p:nvPr/>
        </p:nvSpPr>
        <p:spPr bwMode="auto">
          <a:xfrm>
            <a:off x="6629401" y="6025058"/>
            <a:ext cx="5562599" cy="369332"/>
          </a:xfrm>
          <a:prstGeom prst="rect">
            <a:avLst/>
          </a:prstGeom>
          <a:solidFill>
            <a:schemeClr val="tx1"/>
          </a:solidFill>
          <a:ln w="9525">
            <a:noFill/>
            <a:miter lim="800000"/>
            <a:headEnd/>
            <a:tailEnd/>
          </a:ln>
          <a:effectLst/>
        </p:spPr>
        <p:txBody>
          <a:bodyPr wrap="square">
            <a:spAutoFit/>
          </a:bodyPr>
          <a:lstStyle/>
          <a:p>
            <a:pPr fontAlgn="base">
              <a:spcBef>
                <a:spcPct val="0"/>
              </a:spcBef>
              <a:spcAft>
                <a:spcPct val="0"/>
              </a:spcAft>
            </a:pPr>
            <a:r>
              <a:rPr lang="en-US" dirty="0" smtClean="0">
                <a:solidFill>
                  <a:srgbClr val="FFFFFF"/>
                </a:solidFill>
                <a:latin typeface="Times New Roman" pitchFamily="18" charset="0"/>
              </a:rPr>
              <a:t>M.E. Hoenk</a:t>
            </a:r>
            <a:r>
              <a:rPr lang="en-US" dirty="0">
                <a:solidFill>
                  <a:srgbClr val="FFFFFF"/>
                </a:solidFill>
                <a:latin typeface="Times New Roman" pitchFamily="18" charset="0"/>
              </a:rPr>
              <a:t>, </a:t>
            </a:r>
            <a:r>
              <a:rPr lang="en-US" i="1" dirty="0">
                <a:solidFill>
                  <a:srgbClr val="FFFFFF"/>
                </a:solidFill>
                <a:latin typeface="Times New Roman" pitchFamily="18" charset="0"/>
              </a:rPr>
              <a:t>U.S. Patents 8,395,243 and 9,024,344</a:t>
            </a:r>
            <a:endParaRPr lang="en-US" dirty="0">
              <a:solidFill>
                <a:srgbClr val="FFFFFF"/>
              </a:solidFill>
              <a:latin typeface="Times New Roman" pitchFamily="18" charset="0"/>
            </a:endParaRPr>
          </a:p>
        </p:txBody>
      </p:sp>
      <p:pic>
        <p:nvPicPr>
          <p:cNvPr id="8" name="Picture 7" descr="CMOSIS CMV12K with superlattice, 2nm Al2O3_8inch_new.tif"/>
          <p:cNvPicPr>
            <a:picLocks noChangeAspect="1"/>
          </p:cNvPicPr>
          <p:nvPr/>
        </p:nvPicPr>
        <p:blipFill rotWithShape="1">
          <a:blip r:embed="rId3">
            <a:extLst>
              <a:ext uri="{28A0092B-C50C-407E-A947-70E740481C1C}">
                <a14:useLocalDpi xmlns:a14="http://schemas.microsoft.com/office/drawing/2010/main" val="0"/>
              </a:ext>
            </a:extLst>
          </a:blip>
          <a:srcRect l="8296" t="9343" r="9973" b="4053"/>
          <a:stretch/>
        </p:blipFill>
        <p:spPr>
          <a:xfrm>
            <a:off x="247770" y="1239093"/>
            <a:ext cx="6159499" cy="4932531"/>
          </a:xfrm>
          <a:prstGeom prst="rect">
            <a:avLst/>
          </a:prstGeom>
        </p:spPr>
      </p:pic>
      <p:pic>
        <p:nvPicPr>
          <p:cNvPr id="9" name="Picture 8" descr="IMG_1557.jpg.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269" y="1375280"/>
            <a:ext cx="3206631" cy="2363469"/>
          </a:xfrm>
          <a:prstGeom prst="rect">
            <a:avLst/>
          </a:prstGeom>
        </p:spPr>
      </p:pic>
    </p:spTree>
    <p:extLst>
      <p:ext uri="{BB962C8B-B14F-4D97-AF65-F5344CB8AC3E}">
        <p14:creationId xmlns:p14="http://schemas.microsoft.com/office/powerpoint/2010/main" val="154137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408733"/>
            <a:ext cx="10160000" cy="785813"/>
          </a:xfrm>
        </p:spPr>
        <p:txBody>
          <a:bodyPr/>
          <a:lstStyle/>
          <a:p>
            <a:r>
              <a:rPr lang="en-US" dirty="0" smtClean="0"/>
              <a:t>Commercial Programs</a:t>
            </a:r>
            <a:br>
              <a:rPr lang="en-US" dirty="0" smtClean="0"/>
            </a:br>
            <a:r>
              <a:rPr lang="en-US" dirty="0" smtClean="0">
                <a:solidFill>
                  <a:srgbClr val="0432FF"/>
                </a:solidFill>
              </a:rPr>
              <a:t>Licensing and Technology Transfer of 2D-doping and AR Coating Technologies</a:t>
            </a:r>
            <a:endParaRPr lang="en-US" dirty="0">
              <a:solidFill>
                <a:srgbClr val="0432FF"/>
              </a:solidFill>
            </a:endParaRPr>
          </a:p>
        </p:txBody>
      </p:sp>
      <p:sp>
        <p:nvSpPr>
          <p:cNvPr id="3" name="Content Placeholder 2"/>
          <p:cNvSpPr>
            <a:spLocks noGrp="1"/>
          </p:cNvSpPr>
          <p:nvPr>
            <p:ph idx="1"/>
          </p:nvPr>
        </p:nvSpPr>
        <p:spPr>
          <a:xfrm>
            <a:off x="0" y="1249480"/>
            <a:ext cx="12192000" cy="5608520"/>
          </a:xfrm>
        </p:spPr>
        <p:txBody>
          <a:bodyPr/>
          <a:lstStyle/>
          <a:p>
            <a:r>
              <a:rPr lang="en-US" sz="2000" dirty="0" smtClean="0"/>
              <a:t>Working with government, academia and industry to demonstrate 2D-doped </a:t>
            </a:r>
            <a:r>
              <a:rPr lang="en-US" sz="2000" dirty="0"/>
              <a:t>detectors for diverse </a:t>
            </a:r>
            <a:r>
              <a:rPr lang="en-US" sz="2000" dirty="0" smtClean="0"/>
              <a:t>applications</a:t>
            </a:r>
          </a:p>
          <a:p>
            <a:pPr lvl="1"/>
            <a:r>
              <a:rPr lang="en-US" dirty="0">
                <a:solidFill>
                  <a:schemeClr val="tx1"/>
                </a:solidFill>
              </a:rPr>
              <a:t>CMOS imaging detectors designed by CMOSIS, Panavision and RAL, and manufactured by Tower Jazz.</a:t>
            </a:r>
          </a:p>
          <a:p>
            <a:pPr lvl="1"/>
            <a:r>
              <a:rPr lang="en-US" dirty="0">
                <a:solidFill>
                  <a:schemeClr val="tx1"/>
                </a:solidFill>
              </a:rPr>
              <a:t>CCD imaging detectors manufactured by e2v, STA, </a:t>
            </a:r>
            <a:r>
              <a:rPr lang="en-US" dirty="0" err="1">
                <a:solidFill>
                  <a:schemeClr val="tx1"/>
                </a:solidFill>
              </a:rPr>
              <a:t>SITe</a:t>
            </a:r>
            <a:r>
              <a:rPr lang="en-US" dirty="0">
                <a:solidFill>
                  <a:schemeClr val="tx1"/>
                </a:solidFill>
              </a:rPr>
              <a:t>, LBNL, etc.</a:t>
            </a:r>
          </a:p>
          <a:p>
            <a:pPr lvl="1"/>
            <a:r>
              <a:rPr lang="en-US" dirty="0">
                <a:solidFill>
                  <a:schemeClr val="tx1"/>
                </a:solidFill>
              </a:rPr>
              <a:t>Avalanche Photodiodes manufactured by Radiation Monitoring Devices Inc.</a:t>
            </a:r>
          </a:p>
          <a:p>
            <a:pPr lvl="1"/>
            <a:r>
              <a:rPr lang="en-US" dirty="0">
                <a:solidFill>
                  <a:schemeClr val="tx1"/>
                </a:solidFill>
              </a:rPr>
              <a:t>Others (proprietary</a:t>
            </a:r>
            <a:r>
              <a:rPr lang="en-US" dirty="0" smtClean="0">
                <a:solidFill>
                  <a:schemeClr val="tx1"/>
                </a:solidFill>
              </a:rPr>
              <a:t>)</a:t>
            </a:r>
            <a:endParaRPr lang="en-US" dirty="0">
              <a:solidFill>
                <a:schemeClr val="tx1"/>
              </a:solidFill>
            </a:endParaRPr>
          </a:p>
          <a:p>
            <a:r>
              <a:rPr lang="en-US" sz="2000" dirty="0" smtClean="0"/>
              <a:t>Technology transfer and commercialization</a:t>
            </a:r>
          </a:p>
          <a:p>
            <a:pPr lvl="1"/>
            <a:r>
              <a:rPr lang="en-US" sz="1800" dirty="0" smtClean="0">
                <a:solidFill>
                  <a:srgbClr val="000000"/>
                </a:solidFill>
              </a:rPr>
              <a:t>Superlattice doping and ALD coatings, </a:t>
            </a:r>
            <a:r>
              <a:rPr lang="en-US" sz="1800" dirty="0" err="1" smtClean="0">
                <a:solidFill>
                  <a:srgbClr val="000000"/>
                </a:solidFill>
              </a:rPr>
              <a:t>Alacron</a:t>
            </a:r>
            <a:r>
              <a:rPr lang="en-US" sz="1800" dirty="0" smtClean="0">
                <a:solidFill>
                  <a:srgbClr val="000000"/>
                </a:solidFill>
              </a:rPr>
              <a:t> Inc.</a:t>
            </a:r>
          </a:p>
          <a:p>
            <a:pPr lvl="2"/>
            <a:r>
              <a:rPr lang="en-US" sz="1600" dirty="0" smtClean="0">
                <a:solidFill>
                  <a:srgbClr val="797979"/>
                </a:solidFill>
              </a:rPr>
              <a:t>Space </a:t>
            </a:r>
            <a:r>
              <a:rPr lang="en-US" sz="1600" dirty="0">
                <a:solidFill>
                  <a:srgbClr val="797979"/>
                </a:solidFill>
              </a:rPr>
              <a:t>Act Agreement </a:t>
            </a:r>
            <a:r>
              <a:rPr lang="en-US" sz="1600" dirty="0" smtClean="0">
                <a:solidFill>
                  <a:srgbClr val="797979"/>
                </a:solidFill>
              </a:rPr>
              <a:t>for </a:t>
            </a:r>
            <a:r>
              <a:rPr lang="en-US" sz="1600" dirty="0">
                <a:solidFill>
                  <a:srgbClr val="797979"/>
                </a:solidFill>
              </a:rPr>
              <a:t>technology transfer </a:t>
            </a:r>
            <a:r>
              <a:rPr lang="en-US" sz="1600" dirty="0" smtClean="0">
                <a:solidFill>
                  <a:srgbClr val="797979"/>
                </a:solidFill>
              </a:rPr>
              <a:t>of </a:t>
            </a:r>
            <a:r>
              <a:rPr lang="en-US" sz="1600" dirty="0">
                <a:solidFill>
                  <a:srgbClr val="797979"/>
                </a:solidFill>
              </a:rPr>
              <a:t>superlattice-doping technology.  </a:t>
            </a:r>
          </a:p>
          <a:p>
            <a:pPr lvl="2"/>
            <a:r>
              <a:rPr lang="en-US" sz="1600" dirty="0" smtClean="0">
                <a:solidFill>
                  <a:srgbClr val="797979"/>
                </a:solidFill>
              </a:rPr>
              <a:t>Exclusively </a:t>
            </a:r>
            <a:r>
              <a:rPr lang="en-US" sz="1600" dirty="0">
                <a:solidFill>
                  <a:srgbClr val="797979"/>
                </a:solidFill>
              </a:rPr>
              <a:t>licensed superlattice doping for semiconductor industry </a:t>
            </a:r>
            <a:r>
              <a:rPr lang="en-US" sz="1600" dirty="0" smtClean="0">
                <a:solidFill>
                  <a:srgbClr val="797979"/>
                </a:solidFill>
              </a:rPr>
              <a:t>applications</a:t>
            </a:r>
          </a:p>
          <a:p>
            <a:pPr lvl="3"/>
            <a:r>
              <a:rPr lang="en-US" sz="1400" dirty="0" smtClean="0">
                <a:solidFill>
                  <a:srgbClr val="797979"/>
                </a:solidFill>
              </a:rPr>
              <a:t>US patents </a:t>
            </a:r>
            <a:r>
              <a:rPr lang="en-US" sz="1400" dirty="0">
                <a:solidFill>
                  <a:srgbClr val="797979"/>
                </a:solidFill>
              </a:rPr>
              <a:t># </a:t>
            </a:r>
            <a:r>
              <a:rPr lang="en-US" sz="1400" dirty="0" smtClean="0">
                <a:solidFill>
                  <a:srgbClr val="797979"/>
                </a:solidFill>
              </a:rPr>
              <a:t>8,680,637, </a:t>
            </a:r>
            <a:r>
              <a:rPr lang="en-US" sz="1400" dirty="0">
                <a:solidFill>
                  <a:srgbClr val="797979"/>
                </a:solidFill>
              </a:rPr>
              <a:t># </a:t>
            </a:r>
            <a:r>
              <a:rPr lang="en-US" sz="1400" dirty="0" smtClean="0">
                <a:solidFill>
                  <a:srgbClr val="797979"/>
                </a:solidFill>
              </a:rPr>
              <a:t>8,828,852, </a:t>
            </a:r>
            <a:r>
              <a:rPr lang="en-US" sz="1400" dirty="0">
                <a:solidFill>
                  <a:srgbClr val="797979"/>
                </a:solidFill>
              </a:rPr>
              <a:t># </a:t>
            </a:r>
            <a:r>
              <a:rPr lang="en-US" sz="1400" dirty="0" smtClean="0">
                <a:solidFill>
                  <a:srgbClr val="797979"/>
                </a:solidFill>
              </a:rPr>
              <a:t>8,395,243, #9,123,622</a:t>
            </a:r>
            <a:endParaRPr lang="en-US" sz="1400" dirty="0">
              <a:solidFill>
                <a:srgbClr val="797979"/>
              </a:solidFill>
            </a:endParaRPr>
          </a:p>
          <a:p>
            <a:pPr lvl="2"/>
            <a:r>
              <a:rPr lang="en-US" sz="1600" dirty="0" err="1" smtClean="0">
                <a:solidFill>
                  <a:srgbClr val="797979"/>
                </a:solidFill>
              </a:rPr>
              <a:t>Alacron</a:t>
            </a:r>
            <a:r>
              <a:rPr lang="en-US" sz="1600" dirty="0" smtClean="0">
                <a:solidFill>
                  <a:srgbClr val="797979"/>
                </a:solidFill>
              </a:rPr>
              <a:t> is offering superlattice-doping </a:t>
            </a:r>
            <a:r>
              <a:rPr lang="en-US" sz="1600" dirty="0">
                <a:solidFill>
                  <a:srgbClr val="797979"/>
                </a:solidFill>
              </a:rPr>
              <a:t>as a service to detector </a:t>
            </a:r>
            <a:r>
              <a:rPr lang="en-US" sz="1600" dirty="0" smtClean="0">
                <a:solidFill>
                  <a:srgbClr val="797979"/>
                </a:solidFill>
              </a:rPr>
              <a:t>manufacturers</a:t>
            </a:r>
          </a:p>
          <a:p>
            <a:pPr lvl="1"/>
            <a:r>
              <a:rPr lang="en-US" sz="1800" dirty="0" smtClean="0">
                <a:solidFill>
                  <a:srgbClr val="000000"/>
                </a:solidFill>
              </a:rPr>
              <a:t>Others</a:t>
            </a:r>
          </a:p>
          <a:p>
            <a:pPr lvl="2"/>
            <a:r>
              <a:rPr lang="en-US" sz="1600" dirty="0" smtClean="0">
                <a:solidFill>
                  <a:srgbClr val="797979"/>
                </a:solidFill>
              </a:rPr>
              <a:t>Hybrid advanced detectors, </a:t>
            </a:r>
            <a:r>
              <a:rPr lang="en-US" sz="1600" dirty="0">
                <a:solidFill>
                  <a:srgbClr val="797979"/>
                </a:solidFill>
              </a:rPr>
              <a:t>US patent #</a:t>
            </a:r>
            <a:r>
              <a:rPr lang="en-US" sz="1600" dirty="0" smtClean="0">
                <a:solidFill>
                  <a:srgbClr val="797979"/>
                </a:solidFill>
              </a:rPr>
              <a:t>6,107,619,</a:t>
            </a:r>
            <a:r>
              <a:rPr lang="en-US" sz="1600" dirty="0">
                <a:solidFill>
                  <a:srgbClr val="797979"/>
                </a:solidFill>
              </a:rPr>
              <a:t> #</a:t>
            </a:r>
            <a:r>
              <a:rPr lang="en-US" sz="1600" dirty="0" smtClean="0">
                <a:solidFill>
                  <a:srgbClr val="797979"/>
                </a:solidFill>
              </a:rPr>
              <a:t>6,346,700</a:t>
            </a:r>
          </a:p>
          <a:p>
            <a:pPr lvl="3"/>
            <a:r>
              <a:rPr lang="en-US" sz="1400" dirty="0">
                <a:solidFill>
                  <a:srgbClr val="797979"/>
                </a:solidFill>
              </a:rPr>
              <a:t>licensed by Sony, Micron, Panasonic, Samsung, Toshiba, Nikon, Cannon, </a:t>
            </a:r>
            <a:r>
              <a:rPr lang="en-US" sz="1400" dirty="0" smtClean="0">
                <a:solidFill>
                  <a:srgbClr val="797979"/>
                </a:solidFill>
              </a:rPr>
              <a:t>etc</a:t>
            </a:r>
            <a:r>
              <a:rPr lang="en-US" sz="1400" dirty="0">
                <a:solidFill>
                  <a:srgbClr val="797979"/>
                </a:solidFill>
              </a:rPr>
              <a:t>.</a:t>
            </a:r>
            <a:endParaRPr lang="en-US" sz="1400" dirty="0" smtClean="0">
              <a:solidFill>
                <a:srgbClr val="797979"/>
              </a:solidFill>
            </a:endParaRPr>
          </a:p>
          <a:p>
            <a:pPr lvl="2"/>
            <a:r>
              <a:rPr lang="en-US" sz="1600" dirty="0" smtClean="0">
                <a:solidFill>
                  <a:srgbClr val="797979"/>
                </a:solidFill>
              </a:rPr>
              <a:t>Delta and superlattice doping, US patents #6,403,963 , #7,800,040, #8,828,852</a:t>
            </a:r>
          </a:p>
          <a:p>
            <a:pPr lvl="3"/>
            <a:r>
              <a:rPr lang="en-US" sz="1400" dirty="0">
                <a:solidFill>
                  <a:srgbClr val="797979"/>
                </a:solidFill>
              </a:rPr>
              <a:t>licensed by Sony, Micron, Panasonic, Samsung, Toshiba, Nikon, Cannon, etc.</a:t>
            </a:r>
            <a:endParaRPr lang="en-US" sz="1400" dirty="0" smtClean="0">
              <a:solidFill>
                <a:srgbClr val="797979"/>
              </a:solidFill>
            </a:endParaRPr>
          </a:p>
          <a:p>
            <a:pPr lvl="2"/>
            <a:r>
              <a:rPr lang="en-US" sz="1600" dirty="0" smtClean="0">
                <a:solidFill>
                  <a:srgbClr val="797979"/>
                </a:solidFill>
              </a:rPr>
              <a:t>Solid-State </a:t>
            </a:r>
            <a:r>
              <a:rPr lang="en-US" sz="1600" dirty="0">
                <a:solidFill>
                  <a:srgbClr val="797979"/>
                </a:solidFill>
              </a:rPr>
              <a:t>Curved Focal Plane </a:t>
            </a:r>
            <a:r>
              <a:rPr lang="en-US" sz="1600" dirty="0" smtClean="0">
                <a:solidFill>
                  <a:srgbClr val="797979"/>
                </a:solidFill>
              </a:rPr>
              <a:t>Array / Back surface contact, US Patents # 7,786,421, </a:t>
            </a:r>
            <a:r>
              <a:rPr lang="en-US" sz="1600" dirty="0">
                <a:solidFill>
                  <a:srgbClr val="797979"/>
                </a:solidFill>
              </a:rPr>
              <a:t>#7,800,040 </a:t>
            </a:r>
            <a:endParaRPr lang="en-US" sz="1600" dirty="0" smtClean="0">
              <a:solidFill>
                <a:srgbClr val="797979"/>
              </a:solidFill>
            </a:endParaRPr>
          </a:p>
          <a:p>
            <a:pPr lvl="3"/>
            <a:r>
              <a:rPr lang="en-US" sz="1400" dirty="0" smtClean="0">
                <a:solidFill>
                  <a:srgbClr val="797979"/>
                </a:solidFill>
              </a:rPr>
              <a:t>licensed </a:t>
            </a:r>
            <a:r>
              <a:rPr lang="en-US" sz="1400" dirty="0">
                <a:solidFill>
                  <a:srgbClr val="797979"/>
                </a:solidFill>
              </a:rPr>
              <a:t>by </a:t>
            </a:r>
            <a:r>
              <a:rPr lang="en-US" sz="1400" dirty="0" err="1">
                <a:solidFill>
                  <a:srgbClr val="797979"/>
                </a:solidFill>
              </a:rPr>
              <a:t>Omnivision</a:t>
            </a:r>
            <a:r>
              <a:rPr lang="en-US" sz="1400" dirty="0">
                <a:solidFill>
                  <a:srgbClr val="797979"/>
                </a:solidFill>
              </a:rPr>
              <a:t>, Forza, and </a:t>
            </a:r>
            <a:r>
              <a:rPr lang="en-US" sz="1400" dirty="0" smtClean="0">
                <a:solidFill>
                  <a:srgbClr val="797979"/>
                </a:solidFill>
              </a:rPr>
              <a:t>CMOSIS</a:t>
            </a:r>
          </a:p>
        </p:txBody>
      </p:sp>
      <p:pic>
        <p:nvPicPr>
          <p:cNvPr id="7" name="Picture 6"/>
          <p:cNvPicPr/>
          <p:nvPr/>
        </p:nvPicPr>
        <p:blipFill rotWithShape="1">
          <a:blip r:embed="rId3" cstate="print">
            <a:extLst>
              <a:ext uri="{28A0092B-C50C-407E-A947-70E740481C1C}">
                <a14:useLocalDpi xmlns:a14="http://schemas.microsoft.com/office/drawing/2010/main"/>
              </a:ext>
            </a:extLst>
          </a:blip>
          <a:srcRect l="2521" t="6097" r="10688" b="2820"/>
          <a:stretch/>
        </p:blipFill>
        <p:spPr bwMode="auto">
          <a:xfrm>
            <a:off x="9842500" y="2334091"/>
            <a:ext cx="2157730" cy="2743200"/>
          </a:xfrm>
          <a:prstGeom prst="rect">
            <a:avLst/>
          </a:prstGeom>
          <a:ln>
            <a:noFill/>
          </a:ln>
          <a:extLst>
            <a:ext uri="{53640926-AAD7-44d8-BBD7-CCE9431645EC}">
              <a14:shadowObscured xmlns:a14="http://schemas.microsoft.com/office/drawing/2010/main" xmlns=""/>
            </a:ext>
          </a:extLst>
        </p:spPr>
      </p:pic>
      <p:sp>
        <p:nvSpPr>
          <p:cNvPr id="8" name="TextBox 7"/>
          <p:cNvSpPr txBox="1"/>
          <p:nvPr/>
        </p:nvSpPr>
        <p:spPr>
          <a:xfrm>
            <a:off x="10287480" y="5236192"/>
            <a:ext cx="1712750" cy="1015663"/>
          </a:xfrm>
          <a:prstGeom prst="rect">
            <a:avLst/>
          </a:prstGeom>
          <a:noFill/>
        </p:spPr>
        <p:txBody>
          <a:bodyPr wrap="square" rtlCol="0">
            <a:spAutoFit/>
          </a:bodyPr>
          <a:lstStyle/>
          <a:p>
            <a:pPr fontAlgn="base">
              <a:spcBef>
                <a:spcPct val="0"/>
              </a:spcBef>
              <a:spcAft>
                <a:spcPct val="0"/>
              </a:spcAft>
            </a:pPr>
            <a:r>
              <a:rPr lang="en-US" sz="1200" dirty="0" err="1">
                <a:solidFill>
                  <a:srgbClr val="0000FF"/>
                </a:solidFill>
                <a:latin typeface="Times New Roman" pitchFamily="1" charset="0"/>
              </a:rPr>
              <a:t>Alacron</a:t>
            </a:r>
            <a:r>
              <a:rPr lang="en-US" sz="1200" dirty="0">
                <a:solidFill>
                  <a:srgbClr val="0000FF"/>
                </a:solidFill>
                <a:latin typeface="Times New Roman" pitchFamily="1" charset="0"/>
              </a:rPr>
              <a:t> Inc. </a:t>
            </a:r>
            <a:r>
              <a:rPr lang="en-US" sz="1200" dirty="0">
                <a:solidFill>
                  <a:srgbClr val="000000"/>
                </a:solidFill>
                <a:latin typeface="Times New Roman" pitchFamily="1" charset="0"/>
              </a:rPr>
              <a:t>BSI DUV camera with </a:t>
            </a:r>
            <a:r>
              <a:rPr lang="en-US" sz="1200" dirty="0" err="1">
                <a:solidFill>
                  <a:srgbClr val="000000"/>
                </a:solidFill>
                <a:latin typeface="Times New Roman" pitchFamily="1" charset="0"/>
              </a:rPr>
              <a:t>superlattice</a:t>
            </a:r>
            <a:r>
              <a:rPr lang="en-US" sz="1200" dirty="0">
                <a:solidFill>
                  <a:srgbClr val="000000"/>
                </a:solidFill>
                <a:latin typeface="Times New Roman" pitchFamily="1" charset="0"/>
              </a:rPr>
              <a:t>-doped, AR-coated CMOS imaging array.</a:t>
            </a:r>
          </a:p>
        </p:txBody>
      </p:sp>
    </p:spTree>
    <p:extLst>
      <p:ext uri="{BB962C8B-B14F-4D97-AF65-F5344CB8AC3E}">
        <p14:creationId xmlns:p14="http://schemas.microsoft.com/office/powerpoint/2010/main" val="1391203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886" y="35106"/>
            <a:ext cx="8382000" cy="1143000"/>
          </a:xfrm>
        </p:spPr>
        <p:txBody>
          <a:bodyPr/>
          <a:lstStyle/>
          <a:p>
            <a:pPr algn="l"/>
            <a:r>
              <a:rPr lang="en-US" dirty="0" smtClean="0">
                <a:solidFill>
                  <a:srgbClr val="FFFFFF"/>
                </a:solidFill>
              </a:rPr>
              <a:t>Mapping Intergalactic Medium: </a:t>
            </a:r>
            <a:r>
              <a:rPr lang="en-US" dirty="0" err="1" smtClean="0">
                <a:solidFill>
                  <a:srgbClr val="FFFFFF"/>
                </a:solidFill>
              </a:rPr>
              <a:t>FIREBall</a:t>
            </a:r>
            <a:r>
              <a:rPr lang="en-US" dirty="0" smtClean="0">
                <a:solidFill>
                  <a:srgbClr val="FFFFFF"/>
                </a:solidFill>
              </a:rPr>
              <a:t> balloon</a:t>
            </a:r>
            <a:endParaRPr lang="en-US" dirty="0">
              <a:solidFill>
                <a:srgbClr val="FFFFFF"/>
              </a:solidFill>
            </a:endParaRPr>
          </a:p>
        </p:txBody>
      </p:sp>
      <p:pic>
        <p:nvPicPr>
          <p:cNvPr id="32" name="Picture 39" descr="T57z0_5cro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77571" y="93909"/>
            <a:ext cx="2851688" cy="293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fireball09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886" y="1404055"/>
            <a:ext cx="3458880" cy="4696374"/>
          </a:xfrm>
          <a:prstGeom prst="rect">
            <a:avLst/>
          </a:prstGeom>
          <a:ln>
            <a:noFill/>
          </a:ln>
          <a:effectLst>
            <a:softEdge rad="112500"/>
          </a:effectLst>
        </p:spPr>
      </p:pic>
      <p:pic>
        <p:nvPicPr>
          <p:cNvPr id="6" name="Picture 5" descr="e2v97_W18_D10_2013-08-21_5layer.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4868" y="1795401"/>
            <a:ext cx="3773837" cy="2362236"/>
          </a:xfrm>
          <a:prstGeom prst="rect">
            <a:avLst/>
          </a:prstGeom>
        </p:spPr>
      </p:pic>
      <p:pic>
        <p:nvPicPr>
          <p:cNvPr id="8"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0384" y="4449764"/>
            <a:ext cx="2573191" cy="160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33575" y="5657060"/>
            <a:ext cx="2614818" cy="307777"/>
          </a:xfrm>
          <a:prstGeom prst="rect">
            <a:avLst/>
          </a:prstGeom>
          <a:noFill/>
        </p:spPr>
        <p:txBody>
          <a:bodyPr wrap="none" rtlCol="0">
            <a:spAutoFit/>
          </a:bodyPr>
          <a:lstStyle/>
          <a:p>
            <a:pPr defTabSz="457200"/>
            <a:r>
              <a:rPr lang="en-US" sz="1400" dirty="0">
                <a:solidFill>
                  <a:srgbClr val="FFFFFF"/>
                </a:solidFill>
              </a:rPr>
              <a:t>Balloon PI: Chris Martin, Caltech</a:t>
            </a:r>
          </a:p>
        </p:txBody>
      </p:sp>
      <p:sp>
        <p:nvSpPr>
          <p:cNvPr id="5" name="TextBox 4"/>
          <p:cNvSpPr txBox="1"/>
          <p:nvPr/>
        </p:nvSpPr>
        <p:spPr>
          <a:xfrm>
            <a:off x="571084" y="6137022"/>
            <a:ext cx="2515432" cy="461665"/>
          </a:xfrm>
          <a:prstGeom prst="rect">
            <a:avLst/>
          </a:prstGeom>
          <a:noFill/>
        </p:spPr>
        <p:txBody>
          <a:bodyPr wrap="none" rtlCol="0">
            <a:spAutoFit/>
          </a:bodyPr>
          <a:lstStyle/>
          <a:p>
            <a:pPr defTabSz="457200"/>
            <a:r>
              <a:rPr lang="en-US" sz="2400" dirty="0">
                <a:solidFill>
                  <a:srgbClr val="FFFFFF"/>
                </a:solidFill>
              </a:rPr>
              <a:t>Launch : </a:t>
            </a:r>
            <a:r>
              <a:rPr lang="en-US" sz="2400" smtClean="0">
                <a:solidFill>
                  <a:srgbClr val="FFFFFF"/>
                </a:solidFill>
              </a:rPr>
              <a:t>Fall 2017</a:t>
            </a:r>
            <a:endParaRPr lang="en-US" sz="2400" dirty="0">
              <a:solidFill>
                <a:srgbClr val="FFFFFF"/>
              </a:solidFill>
            </a:endParaRPr>
          </a:p>
        </p:txBody>
      </p:sp>
      <p:sp>
        <p:nvSpPr>
          <p:cNvPr id="7" name="TextBox 6"/>
          <p:cNvSpPr txBox="1"/>
          <p:nvPr/>
        </p:nvSpPr>
        <p:spPr>
          <a:xfrm>
            <a:off x="6705600" y="5934670"/>
            <a:ext cx="4995619" cy="923330"/>
          </a:xfrm>
          <a:prstGeom prst="rect">
            <a:avLst/>
          </a:prstGeom>
          <a:noFill/>
        </p:spPr>
        <p:txBody>
          <a:bodyPr wrap="square" rtlCol="0">
            <a:spAutoFit/>
          </a:bodyPr>
          <a:lstStyle/>
          <a:p>
            <a:pPr defTabSz="457200"/>
            <a:r>
              <a:rPr lang="en-US" dirty="0" err="1">
                <a:solidFill>
                  <a:srgbClr val="FFFFFF"/>
                </a:solidFill>
              </a:rPr>
              <a:t>Superlattice</a:t>
            </a:r>
            <a:r>
              <a:rPr lang="en-US" dirty="0">
                <a:solidFill>
                  <a:srgbClr val="FFFFFF"/>
                </a:solidFill>
              </a:rPr>
              <a:t> doping and 3 or 5-layer ALD stack produce high UV QE UV</a:t>
            </a:r>
          </a:p>
          <a:p>
            <a:pPr defTabSz="457200"/>
            <a:r>
              <a:rPr lang="en-US" dirty="0">
                <a:solidFill>
                  <a:srgbClr val="FFFFFF"/>
                </a:solidFill>
              </a:rPr>
              <a:t>in 2-Megapixel EMCCD</a:t>
            </a:r>
          </a:p>
        </p:txBody>
      </p:sp>
      <p:grpSp>
        <p:nvGrpSpPr>
          <p:cNvPr id="9" name="Group 8"/>
          <p:cNvGrpSpPr/>
          <p:nvPr/>
        </p:nvGrpSpPr>
        <p:grpSpPr>
          <a:xfrm>
            <a:off x="8093807" y="3028585"/>
            <a:ext cx="4135452" cy="2979390"/>
            <a:chOff x="6705601" y="3419670"/>
            <a:chExt cx="3657600" cy="2488899"/>
          </a:xfrm>
        </p:grpSpPr>
        <p:pic>
          <p:nvPicPr>
            <p:cNvPr id="3" name="Picture 2" descr="FIREBall_5v3layer_18Feb2015.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5601" y="3419670"/>
              <a:ext cx="3657600" cy="2488899"/>
            </a:xfrm>
            <a:prstGeom prst="rect">
              <a:avLst/>
            </a:prstGeom>
          </p:spPr>
        </p:pic>
        <p:cxnSp>
          <p:nvCxnSpPr>
            <p:cNvPr id="10" name="Straight Arrow Connector 9"/>
            <p:cNvCxnSpPr/>
            <p:nvPr/>
          </p:nvCxnSpPr>
          <p:spPr bwMode="auto">
            <a:xfrm flipH="1">
              <a:off x="7459293" y="3778657"/>
              <a:ext cx="561277" cy="0"/>
            </a:xfrm>
            <a:prstGeom prst="straightConnector1">
              <a:avLst/>
            </a:prstGeom>
            <a:solidFill>
              <a:schemeClr val="accent1"/>
            </a:solidFill>
            <a:ln w="9525" cap="flat" cmpd="sng" algn="ctr">
              <a:solidFill>
                <a:srgbClr val="4F81BD"/>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7968095" y="3612641"/>
              <a:ext cx="1266355" cy="307777"/>
            </a:xfrm>
            <a:prstGeom prst="rect">
              <a:avLst/>
            </a:prstGeom>
            <a:noFill/>
          </p:spPr>
          <p:txBody>
            <a:bodyPr wrap="none" rtlCol="0">
              <a:spAutoFit/>
            </a:bodyPr>
            <a:lstStyle/>
            <a:p>
              <a:pPr defTabSz="457200"/>
              <a:r>
                <a:rPr lang="en-US" sz="1400" dirty="0">
                  <a:solidFill>
                    <a:srgbClr val="72ACFF"/>
                  </a:solidFill>
                </a:rPr>
                <a:t>5-layer coating</a:t>
              </a:r>
            </a:p>
          </p:txBody>
        </p:sp>
        <p:sp>
          <p:nvSpPr>
            <p:cNvPr id="15" name="TextBox 14"/>
            <p:cNvSpPr txBox="1"/>
            <p:nvPr/>
          </p:nvSpPr>
          <p:spPr>
            <a:xfrm>
              <a:off x="8020570" y="4022796"/>
              <a:ext cx="1266355" cy="307777"/>
            </a:xfrm>
            <a:prstGeom prst="rect">
              <a:avLst/>
            </a:prstGeom>
            <a:noFill/>
          </p:spPr>
          <p:txBody>
            <a:bodyPr wrap="none" rtlCol="0">
              <a:spAutoFit/>
            </a:bodyPr>
            <a:lstStyle/>
            <a:p>
              <a:pPr defTabSz="457200"/>
              <a:r>
                <a:rPr lang="en-US" sz="1400" dirty="0">
                  <a:solidFill>
                    <a:srgbClr val="C50000"/>
                  </a:solidFill>
                </a:rPr>
                <a:t>3-layer coating</a:t>
              </a:r>
            </a:p>
          </p:txBody>
        </p:sp>
        <p:cxnSp>
          <p:nvCxnSpPr>
            <p:cNvPr id="16" name="Straight Arrow Connector 15"/>
            <p:cNvCxnSpPr/>
            <p:nvPr/>
          </p:nvCxnSpPr>
          <p:spPr bwMode="auto">
            <a:xfrm flipH="1">
              <a:off x="7968094" y="4292975"/>
              <a:ext cx="185306" cy="325385"/>
            </a:xfrm>
            <a:prstGeom prst="straightConnector1">
              <a:avLst/>
            </a:prstGeom>
            <a:solidFill>
              <a:schemeClr val="accent1"/>
            </a:solidFill>
            <a:ln w="9525" cap="flat" cmpd="sng" algn="ctr">
              <a:solidFill>
                <a:srgbClr val="C5000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2" name="TextBox 21"/>
          <p:cNvSpPr txBox="1"/>
          <p:nvPr/>
        </p:nvSpPr>
        <p:spPr>
          <a:xfrm>
            <a:off x="4557186" y="1886992"/>
            <a:ext cx="1443171" cy="276999"/>
          </a:xfrm>
          <a:prstGeom prst="rect">
            <a:avLst/>
          </a:prstGeom>
          <a:noFill/>
        </p:spPr>
        <p:txBody>
          <a:bodyPr wrap="square" rtlCol="0">
            <a:spAutoFit/>
          </a:bodyPr>
          <a:lstStyle/>
          <a:p>
            <a:pPr defTabSz="457200"/>
            <a:r>
              <a:rPr lang="en-US" sz="1200" dirty="0">
                <a:solidFill>
                  <a:srgbClr val="000000"/>
                </a:solidFill>
              </a:rPr>
              <a:t>Multilayer coating</a:t>
            </a:r>
          </a:p>
        </p:txBody>
      </p:sp>
    </p:spTree>
    <p:extLst>
      <p:ext uri="{BB962C8B-B14F-4D97-AF65-F5344CB8AC3E}">
        <p14:creationId xmlns:p14="http://schemas.microsoft.com/office/powerpoint/2010/main" val="1545160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74800" y="84428"/>
            <a:ext cx="9347200" cy="1143000"/>
          </a:xfrm>
        </p:spPr>
        <p:txBody>
          <a:bodyPr/>
          <a:lstStyle/>
          <a:p>
            <a:r>
              <a:rPr lang="en-US" dirty="0"/>
              <a:t>Efficiency and Stability of </a:t>
            </a:r>
            <a:r>
              <a:rPr lang="en-US" dirty="0" smtClean="0"/>
              <a:t>2D-doped </a:t>
            </a:r>
            <a:r>
              <a:rPr lang="en-US" dirty="0"/>
              <a:t>Silicon </a:t>
            </a:r>
            <a:r>
              <a:rPr lang="en-US" dirty="0" smtClean="0"/>
              <a:t>Detectors</a:t>
            </a:r>
            <a:br>
              <a:rPr lang="en-US" dirty="0" smtClean="0"/>
            </a:br>
            <a:r>
              <a:rPr lang="en-US" dirty="0" smtClean="0">
                <a:solidFill>
                  <a:srgbClr val="0432FF"/>
                </a:solidFill>
              </a:rPr>
              <a:t>Summary</a:t>
            </a:r>
            <a:endParaRPr lang="en-US" dirty="0">
              <a:solidFill>
                <a:srgbClr val="0432FF"/>
              </a:solidFill>
            </a:endParaRPr>
          </a:p>
        </p:txBody>
      </p:sp>
      <p:sp>
        <p:nvSpPr>
          <p:cNvPr id="7" name="Content Placeholder 6"/>
          <p:cNvSpPr>
            <a:spLocks noGrp="1"/>
          </p:cNvSpPr>
          <p:nvPr>
            <p:ph idx="1"/>
          </p:nvPr>
        </p:nvSpPr>
        <p:spPr>
          <a:xfrm>
            <a:off x="152400" y="1285876"/>
            <a:ext cx="11518900" cy="5572124"/>
          </a:xfrm>
        </p:spPr>
        <p:txBody>
          <a:bodyPr/>
          <a:lstStyle/>
          <a:p>
            <a:r>
              <a:rPr lang="en-US" sz="2000" dirty="0" smtClean="0"/>
              <a:t>Overview of 2D doping</a:t>
            </a:r>
          </a:p>
          <a:p>
            <a:r>
              <a:rPr lang="en-US" sz="2000" dirty="0" smtClean="0"/>
              <a:t>Ultrafast X-ray Imaging Detectors</a:t>
            </a:r>
          </a:p>
          <a:p>
            <a:pPr lvl="1"/>
            <a:r>
              <a:rPr lang="en-US" sz="1800" dirty="0" smtClean="0">
                <a:solidFill>
                  <a:schemeClr val="tx1"/>
                </a:solidFill>
              </a:rPr>
              <a:t>Pulsed X-rays</a:t>
            </a:r>
          </a:p>
          <a:p>
            <a:pPr lvl="1"/>
            <a:r>
              <a:rPr lang="en-US" sz="1800" dirty="0" smtClean="0">
                <a:solidFill>
                  <a:schemeClr val="tx1"/>
                </a:solidFill>
              </a:rPr>
              <a:t>Low energy electrons</a:t>
            </a:r>
          </a:p>
          <a:p>
            <a:pPr lvl="1"/>
            <a:r>
              <a:rPr lang="en-US" sz="1800" dirty="0" smtClean="0">
                <a:solidFill>
                  <a:schemeClr val="tx1"/>
                </a:solidFill>
              </a:rPr>
              <a:t>Ultraviolet QE</a:t>
            </a:r>
          </a:p>
          <a:p>
            <a:r>
              <a:rPr lang="en-US" sz="2000" dirty="0" smtClean="0"/>
              <a:t>Efficiency and stability of superlattice-doped detectors</a:t>
            </a:r>
          </a:p>
          <a:p>
            <a:pPr lvl="1"/>
            <a:r>
              <a:rPr lang="en-US" sz="1800" dirty="0" smtClean="0">
                <a:solidFill>
                  <a:schemeClr val="tx1"/>
                </a:solidFill>
              </a:rPr>
              <a:t>Bulk recombination</a:t>
            </a:r>
          </a:p>
          <a:p>
            <a:pPr lvl="1"/>
            <a:r>
              <a:rPr lang="en-US" sz="1800" dirty="0" smtClean="0">
                <a:solidFill>
                  <a:schemeClr val="tx1"/>
                </a:solidFill>
              </a:rPr>
              <a:t>Surface recombination</a:t>
            </a:r>
          </a:p>
          <a:p>
            <a:pPr lvl="2"/>
            <a:r>
              <a:rPr lang="en-US" sz="1600" dirty="0" smtClean="0">
                <a:solidFill>
                  <a:srgbClr val="00B050"/>
                </a:solidFill>
              </a:rPr>
              <a:t>Hysteresis and radiation damage in space</a:t>
            </a:r>
          </a:p>
          <a:p>
            <a:pPr lvl="2"/>
            <a:r>
              <a:rPr lang="en-US" sz="1600" dirty="0" smtClean="0">
                <a:solidFill>
                  <a:srgbClr val="00B050"/>
                </a:solidFill>
              </a:rPr>
              <a:t>Radiation damage, surface charging and the “dead” layer</a:t>
            </a:r>
          </a:p>
          <a:p>
            <a:pPr lvl="2"/>
            <a:r>
              <a:rPr lang="en-US" sz="1600" dirty="0" smtClean="0">
                <a:solidFill>
                  <a:srgbClr val="00B050"/>
                </a:solidFill>
              </a:rPr>
              <a:t>Trading QE vs. stability in ion-implanted detectors</a:t>
            </a:r>
          </a:p>
          <a:p>
            <a:pPr lvl="2"/>
            <a:r>
              <a:rPr lang="en-US" sz="1600" dirty="0">
                <a:solidFill>
                  <a:srgbClr val="00B050"/>
                </a:solidFill>
              </a:rPr>
              <a:t>Superlattice-doped surfaces: DUV stability and radiation </a:t>
            </a:r>
            <a:r>
              <a:rPr lang="en-US" sz="1600" dirty="0" smtClean="0">
                <a:solidFill>
                  <a:srgbClr val="00B050"/>
                </a:solidFill>
              </a:rPr>
              <a:t>hardness </a:t>
            </a:r>
          </a:p>
          <a:p>
            <a:pPr lvl="2"/>
            <a:r>
              <a:rPr lang="en-US" sz="1600" dirty="0" smtClean="0">
                <a:solidFill>
                  <a:srgbClr val="00B050"/>
                </a:solidFill>
              </a:rPr>
              <a:t>Suppression of surface-trapping, hysteresis and persistence</a:t>
            </a:r>
          </a:p>
          <a:p>
            <a:r>
              <a:rPr lang="en-US" sz="2000" dirty="0" smtClean="0"/>
              <a:t>AR and UV bandpass coatings</a:t>
            </a:r>
          </a:p>
          <a:p>
            <a:r>
              <a:rPr lang="en-US" sz="2000" dirty="0" smtClean="0"/>
              <a:t>2D-doping on a large scale</a:t>
            </a:r>
          </a:p>
          <a:p>
            <a:pPr lvl="1"/>
            <a:r>
              <a:rPr lang="en-US" dirty="0" smtClean="0">
                <a:solidFill>
                  <a:schemeClr val="tx1"/>
                </a:solidFill>
              </a:rPr>
              <a:t>Production-scale processing</a:t>
            </a:r>
          </a:p>
          <a:p>
            <a:pPr lvl="1"/>
            <a:r>
              <a:rPr lang="en-US" dirty="0">
                <a:solidFill>
                  <a:schemeClr val="tx1"/>
                </a:solidFill>
              </a:rPr>
              <a:t>T</a:t>
            </a:r>
            <a:r>
              <a:rPr lang="en-US" dirty="0" smtClean="0">
                <a:solidFill>
                  <a:schemeClr val="tx1"/>
                </a:solidFill>
              </a:rPr>
              <a:t>echnology transfer </a:t>
            </a:r>
          </a:p>
          <a:p>
            <a:pPr lvl="1"/>
            <a:endParaRPr lang="en-US" dirty="0" smtClean="0"/>
          </a:p>
          <a:p>
            <a:pPr lvl="2"/>
            <a:endParaRPr lang="en-US" sz="1600" dirty="0" smtClean="0"/>
          </a:p>
          <a:p>
            <a:pPr lvl="2"/>
            <a:endParaRPr lang="en-US" sz="1600" dirty="0" smtClean="0"/>
          </a:p>
          <a:p>
            <a:pPr lvl="1"/>
            <a:endParaRPr lang="en-US" sz="1800" dirty="0" smtClean="0"/>
          </a:p>
          <a:p>
            <a:pPr lvl="1"/>
            <a:endParaRPr lang="en-US" sz="1800" dirty="0" smtClean="0"/>
          </a:p>
          <a:p>
            <a:pPr lvl="1"/>
            <a:endParaRPr lang="en-US" sz="1800" dirty="0" smtClean="0"/>
          </a:p>
          <a:p>
            <a:pPr lvl="1"/>
            <a:endParaRPr lang="en-US" sz="1800" dirty="0" smtClean="0"/>
          </a:p>
          <a:p>
            <a:pPr lvl="1"/>
            <a:endParaRPr lang="en-US" sz="1800" dirty="0" smtClean="0"/>
          </a:p>
          <a:p>
            <a:endParaRPr lang="en-US" sz="2000" dirty="0"/>
          </a:p>
          <a:p>
            <a:endParaRPr lang="en-US" sz="2000" dirty="0" smtClean="0"/>
          </a:p>
          <a:p>
            <a:pPr lvl="1"/>
            <a:endParaRPr lang="en-US" sz="1800" dirty="0" smtClean="0"/>
          </a:p>
          <a:p>
            <a:endParaRPr lang="en-US" sz="2000" dirty="0" smtClean="0"/>
          </a:p>
          <a:p>
            <a:endParaRPr lang="en-US" sz="2000" dirty="0" smtClean="0"/>
          </a:p>
          <a:p>
            <a:endParaRPr lang="en-US" sz="2000" dirty="0"/>
          </a:p>
        </p:txBody>
      </p:sp>
      <p:sp>
        <p:nvSpPr>
          <p:cNvPr id="8" name="TextBox 7"/>
          <p:cNvSpPr txBox="1"/>
          <p:nvPr/>
        </p:nvSpPr>
        <p:spPr>
          <a:xfrm>
            <a:off x="3803650" y="1816100"/>
            <a:ext cx="393700" cy="1200329"/>
          </a:xfrm>
          <a:prstGeom prst="rect">
            <a:avLst/>
          </a:prstGeom>
          <a:noFill/>
        </p:spPr>
        <p:txBody>
          <a:bodyPr wrap="square" rtlCol="0">
            <a:spAutoFit/>
          </a:bodyPr>
          <a:lstStyle/>
          <a:p>
            <a:r>
              <a:rPr lang="en-US" sz="7200" smtClean="0">
                <a:solidFill>
                  <a:srgbClr val="000000"/>
                </a:solidFill>
              </a:rPr>
              <a:t>}</a:t>
            </a:r>
            <a:endParaRPr lang="en-US" sz="7200">
              <a:solidFill>
                <a:srgbClr val="000000"/>
              </a:solidFill>
            </a:endParaRPr>
          </a:p>
        </p:txBody>
      </p:sp>
      <p:sp>
        <p:nvSpPr>
          <p:cNvPr id="9" name="TextBox 8"/>
          <p:cNvSpPr txBox="1"/>
          <p:nvPr/>
        </p:nvSpPr>
        <p:spPr>
          <a:xfrm>
            <a:off x="4197350" y="2146212"/>
            <a:ext cx="3124200" cy="646331"/>
          </a:xfrm>
          <a:prstGeom prst="rect">
            <a:avLst/>
          </a:prstGeom>
          <a:noFill/>
        </p:spPr>
        <p:txBody>
          <a:bodyPr wrap="square" rtlCol="0">
            <a:spAutoFit/>
          </a:bodyPr>
          <a:lstStyle/>
          <a:p>
            <a:r>
              <a:rPr lang="en-US" dirty="0" smtClean="0">
                <a:solidFill>
                  <a:srgbClr val="C00000"/>
                </a:solidFill>
              </a:rPr>
              <a:t>Direct comparison 2D-doped and ion-implanted detectors</a:t>
            </a:r>
            <a:endParaRPr lang="en-US" dirty="0">
              <a:solidFill>
                <a:srgbClr val="C00000"/>
              </a:solidFill>
            </a:endParaRPr>
          </a:p>
        </p:txBody>
      </p:sp>
      <p:sp>
        <p:nvSpPr>
          <p:cNvPr id="10" name="TextBox 9"/>
          <p:cNvSpPr txBox="1"/>
          <p:nvPr/>
        </p:nvSpPr>
        <p:spPr>
          <a:xfrm>
            <a:off x="7696200" y="3952009"/>
            <a:ext cx="393700" cy="1569660"/>
          </a:xfrm>
          <a:prstGeom prst="rect">
            <a:avLst/>
          </a:prstGeom>
          <a:noFill/>
        </p:spPr>
        <p:txBody>
          <a:bodyPr wrap="square" rtlCol="0">
            <a:spAutoFit/>
          </a:bodyPr>
          <a:lstStyle/>
          <a:p>
            <a:r>
              <a:rPr lang="en-US" sz="9600" dirty="0" smtClean="0">
                <a:solidFill>
                  <a:srgbClr val="000000"/>
                </a:solidFill>
              </a:rPr>
              <a:t>}</a:t>
            </a:r>
            <a:endParaRPr lang="en-US" sz="9600" dirty="0">
              <a:solidFill>
                <a:srgbClr val="000000"/>
              </a:solidFill>
            </a:endParaRPr>
          </a:p>
        </p:txBody>
      </p:sp>
      <p:sp>
        <p:nvSpPr>
          <p:cNvPr id="12" name="TextBox 11"/>
          <p:cNvSpPr txBox="1"/>
          <p:nvPr/>
        </p:nvSpPr>
        <p:spPr>
          <a:xfrm>
            <a:off x="8255000" y="4289726"/>
            <a:ext cx="3613150" cy="1200329"/>
          </a:xfrm>
          <a:prstGeom prst="rect">
            <a:avLst/>
          </a:prstGeom>
          <a:noFill/>
        </p:spPr>
        <p:txBody>
          <a:bodyPr wrap="square" rtlCol="0">
            <a:spAutoFit/>
          </a:bodyPr>
          <a:lstStyle/>
          <a:p>
            <a:r>
              <a:rPr lang="en-US" dirty="0" smtClean="0">
                <a:solidFill>
                  <a:srgbClr val="C00000"/>
                </a:solidFill>
              </a:rPr>
              <a:t>2D-doped detectors are immune from Si-SiO</a:t>
            </a:r>
            <a:r>
              <a:rPr lang="en-US" baseline="-25000" dirty="0" smtClean="0">
                <a:solidFill>
                  <a:srgbClr val="C00000"/>
                </a:solidFill>
              </a:rPr>
              <a:t>2</a:t>
            </a:r>
            <a:r>
              <a:rPr lang="en-US" dirty="0" smtClean="0">
                <a:solidFill>
                  <a:srgbClr val="C00000"/>
                </a:solidFill>
              </a:rPr>
              <a:t> interface traps, radiation damage, hysteresis and persistence</a:t>
            </a:r>
            <a:endParaRPr lang="en-US" dirty="0">
              <a:solidFill>
                <a:srgbClr val="C00000"/>
              </a:solidFill>
            </a:endParaRPr>
          </a:p>
        </p:txBody>
      </p:sp>
      <p:sp>
        <p:nvSpPr>
          <p:cNvPr id="13" name="TextBox 12"/>
          <p:cNvSpPr txBox="1"/>
          <p:nvPr/>
        </p:nvSpPr>
        <p:spPr>
          <a:xfrm>
            <a:off x="4197350" y="3360806"/>
            <a:ext cx="6991350" cy="369332"/>
          </a:xfrm>
          <a:prstGeom prst="rect">
            <a:avLst/>
          </a:prstGeom>
          <a:noFill/>
        </p:spPr>
        <p:txBody>
          <a:bodyPr wrap="square" rtlCol="0">
            <a:spAutoFit/>
          </a:bodyPr>
          <a:lstStyle/>
          <a:p>
            <a:r>
              <a:rPr lang="en-US" dirty="0" smtClean="0">
                <a:solidFill>
                  <a:srgbClr val="C00000"/>
                </a:solidFill>
              </a:rPr>
              <a:t>2D-doping virtually eliminates bulk recombination</a:t>
            </a:r>
            <a:endParaRPr lang="en-US" dirty="0">
              <a:solidFill>
                <a:srgbClr val="C00000"/>
              </a:solidFill>
            </a:endParaRPr>
          </a:p>
        </p:txBody>
      </p:sp>
      <p:sp>
        <p:nvSpPr>
          <p:cNvPr id="15" name="TextBox 14"/>
          <p:cNvSpPr txBox="1"/>
          <p:nvPr/>
        </p:nvSpPr>
        <p:spPr>
          <a:xfrm>
            <a:off x="4724400" y="5521669"/>
            <a:ext cx="7366000" cy="369332"/>
          </a:xfrm>
          <a:prstGeom prst="rect">
            <a:avLst/>
          </a:prstGeom>
          <a:noFill/>
        </p:spPr>
        <p:txBody>
          <a:bodyPr wrap="square" rtlCol="0">
            <a:spAutoFit/>
          </a:bodyPr>
          <a:lstStyle/>
          <a:p>
            <a:r>
              <a:rPr lang="en-US" dirty="0" smtClean="0">
                <a:solidFill>
                  <a:srgbClr val="C00000"/>
                </a:solidFill>
              </a:rPr>
              <a:t>Stable, </a:t>
            </a:r>
            <a:r>
              <a:rPr lang="en-US" smtClean="0">
                <a:solidFill>
                  <a:srgbClr val="C00000"/>
                </a:solidFill>
              </a:rPr>
              <a:t>2D-doped surfaces facilitate </a:t>
            </a:r>
            <a:r>
              <a:rPr lang="en-US" dirty="0" smtClean="0">
                <a:solidFill>
                  <a:srgbClr val="C00000"/>
                </a:solidFill>
              </a:rPr>
              <a:t>FUV and metal-dielectric coatings</a:t>
            </a:r>
            <a:endParaRPr lang="en-US" dirty="0">
              <a:solidFill>
                <a:srgbClr val="C00000"/>
              </a:solidFill>
            </a:endParaRPr>
          </a:p>
        </p:txBody>
      </p:sp>
      <p:sp>
        <p:nvSpPr>
          <p:cNvPr id="16" name="TextBox 15"/>
          <p:cNvSpPr txBox="1"/>
          <p:nvPr/>
        </p:nvSpPr>
        <p:spPr>
          <a:xfrm>
            <a:off x="4724400" y="6086843"/>
            <a:ext cx="7594600" cy="369332"/>
          </a:xfrm>
          <a:prstGeom prst="rect">
            <a:avLst/>
          </a:prstGeom>
          <a:noFill/>
        </p:spPr>
        <p:txBody>
          <a:bodyPr wrap="square" rtlCol="0">
            <a:spAutoFit/>
          </a:bodyPr>
          <a:lstStyle/>
          <a:p>
            <a:r>
              <a:rPr lang="en-US" smtClean="0">
                <a:solidFill>
                  <a:srgbClr val="C00000"/>
                </a:solidFill>
              </a:rPr>
              <a:t>Low cost 2D-doping</a:t>
            </a:r>
            <a:endParaRPr lang="en-US" dirty="0">
              <a:solidFill>
                <a:srgbClr val="C00000"/>
              </a:solidFill>
            </a:endParaRPr>
          </a:p>
        </p:txBody>
      </p:sp>
      <p:sp>
        <p:nvSpPr>
          <p:cNvPr id="17" name="TextBox 16"/>
          <p:cNvSpPr txBox="1"/>
          <p:nvPr/>
        </p:nvSpPr>
        <p:spPr>
          <a:xfrm>
            <a:off x="4076700" y="5614089"/>
            <a:ext cx="393700" cy="1200329"/>
          </a:xfrm>
          <a:prstGeom prst="rect">
            <a:avLst/>
          </a:prstGeom>
          <a:noFill/>
        </p:spPr>
        <p:txBody>
          <a:bodyPr wrap="square" rtlCol="0">
            <a:spAutoFit/>
          </a:bodyPr>
          <a:lstStyle/>
          <a:p>
            <a:r>
              <a:rPr lang="en-US" sz="7200" smtClean="0">
                <a:solidFill>
                  <a:srgbClr val="000000"/>
                </a:solidFill>
              </a:rPr>
              <a:t>}</a:t>
            </a:r>
            <a:endParaRPr lang="en-US" sz="7200">
              <a:solidFill>
                <a:srgbClr val="000000"/>
              </a:solidFill>
            </a:endParaRPr>
          </a:p>
        </p:txBody>
      </p:sp>
    </p:spTree>
    <p:extLst>
      <p:ext uri="{BB962C8B-B14F-4D97-AF65-F5344CB8AC3E}">
        <p14:creationId xmlns:p14="http://schemas.microsoft.com/office/powerpoint/2010/main" val="87006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96" name="Text Box 80"/>
          <p:cNvSpPr txBox="1">
            <a:spLocks noChangeArrowheads="1"/>
          </p:cNvSpPr>
          <p:nvPr/>
        </p:nvSpPr>
        <p:spPr bwMode="auto">
          <a:xfrm>
            <a:off x="33859" y="1268527"/>
            <a:ext cx="3907495" cy="1200329"/>
          </a:xfrm>
          <a:prstGeom prst="rect">
            <a:avLst/>
          </a:prstGeom>
          <a:solidFill>
            <a:schemeClr val="tx1"/>
          </a:solidFill>
          <a:ln w="9525">
            <a:noFill/>
            <a:miter lim="800000"/>
            <a:headEnd/>
            <a:tailEnd/>
          </a:ln>
          <a:effectLst/>
        </p:spPr>
        <p:txBody>
          <a:bodyPr wrap="square">
            <a:spAutoFit/>
          </a:bodyPr>
          <a:lstStyle/>
          <a:p>
            <a:pPr fontAlgn="base">
              <a:spcBef>
                <a:spcPct val="0"/>
              </a:spcBef>
              <a:spcAft>
                <a:spcPct val="0"/>
              </a:spcAft>
            </a:pPr>
            <a:r>
              <a:rPr lang="en-US" dirty="0">
                <a:solidFill>
                  <a:srgbClr val="FFFFFF"/>
                </a:solidFill>
                <a:latin typeface="Times New Roman" pitchFamily="18" charset="0"/>
              </a:rPr>
              <a:t>Hoenk </a:t>
            </a:r>
            <a:r>
              <a:rPr lang="en-US" i="1" dirty="0">
                <a:solidFill>
                  <a:srgbClr val="FFFFFF"/>
                </a:solidFill>
                <a:latin typeface="Times New Roman" pitchFamily="18" charset="0"/>
              </a:rPr>
              <a:t>et al.</a:t>
            </a:r>
            <a:r>
              <a:rPr lang="en-US" dirty="0">
                <a:solidFill>
                  <a:srgbClr val="FFFFFF"/>
                </a:solidFill>
                <a:latin typeface="Times New Roman" pitchFamily="18" charset="0"/>
              </a:rPr>
              <a:t>, </a:t>
            </a:r>
            <a:r>
              <a:rPr lang="en-US" dirty="0" smtClean="0">
                <a:solidFill>
                  <a:srgbClr val="FFFFFF"/>
                </a:solidFill>
                <a:latin typeface="Times New Roman" pitchFamily="18" charset="0"/>
              </a:rPr>
              <a:t>“Growth </a:t>
            </a:r>
            <a:r>
              <a:rPr lang="en-US" dirty="0">
                <a:solidFill>
                  <a:srgbClr val="FFFFFF"/>
                </a:solidFill>
                <a:latin typeface="Times New Roman" pitchFamily="18" charset="0"/>
              </a:rPr>
              <a:t>of a delta-doped silicon layer by </a:t>
            </a:r>
            <a:r>
              <a:rPr lang="en-US" dirty="0" smtClean="0">
                <a:solidFill>
                  <a:srgbClr val="FFFFFF"/>
                </a:solidFill>
                <a:latin typeface="Times New Roman" pitchFamily="18" charset="0"/>
              </a:rPr>
              <a:t>MBE on </a:t>
            </a:r>
            <a:r>
              <a:rPr lang="en-US" dirty="0">
                <a:solidFill>
                  <a:srgbClr val="FFFFFF"/>
                </a:solidFill>
                <a:latin typeface="Times New Roman" pitchFamily="18" charset="0"/>
              </a:rPr>
              <a:t>a </a:t>
            </a:r>
            <a:r>
              <a:rPr lang="en-US" dirty="0" smtClean="0">
                <a:solidFill>
                  <a:srgbClr val="FFFFFF"/>
                </a:solidFill>
                <a:latin typeface="Times New Roman" pitchFamily="18" charset="0"/>
              </a:rPr>
              <a:t>CCD </a:t>
            </a:r>
            <a:r>
              <a:rPr lang="en-US" dirty="0">
                <a:solidFill>
                  <a:srgbClr val="FFFFFF"/>
                </a:solidFill>
                <a:latin typeface="Times New Roman" pitchFamily="18" charset="0"/>
              </a:rPr>
              <a:t>for reflection-limited </a:t>
            </a:r>
            <a:r>
              <a:rPr lang="en-US" dirty="0" smtClean="0">
                <a:solidFill>
                  <a:srgbClr val="FFFFFF"/>
                </a:solidFill>
                <a:latin typeface="Times New Roman" pitchFamily="18" charset="0"/>
              </a:rPr>
              <a:t>UV QE,” </a:t>
            </a:r>
            <a:br>
              <a:rPr lang="en-US" dirty="0" smtClean="0">
                <a:solidFill>
                  <a:srgbClr val="FFFFFF"/>
                </a:solidFill>
                <a:latin typeface="Times New Roman" pitchFamily="18" charset="0"/>
              </a:rPr>
            </a:br>
            <a:r>
              <a:rPr lang="en-US" i="1" dirty="0" smtClean="0">
                <a:solidFill>
                  <a:srgbClr val="FFFFFF"/>
                </a:solidFill>
                <a:latin typeface="Times New Roman" pitchFamily="18" charset="0"/>
              </a:rPr>
              <a:t>Applied Physics Letters</a:t>
            </a:r>
            <a:r>
              <a:rPr lang="en-US" dirty="0" smtClean="0">
                <a:solidFill>
                  <a:srgbClr val="FFFFFF"/>
                </a:solidFill>
                <a:latin typeface="Times New Roman" pitchFamily="18" charset="0"/>
              </a:rPr>
              <a:t>,  61</a:t>
            </a:r>
            <a:r>
              <a:rPr lang="en-US" dirty="0">
                <a:solidFill>
                  <a:srgbClr val="FFFFFF"/>
                </a:solidFill>
                <a:latin typeface="Times New Roman" pitchFamily="18" charset="0"/>
              </a:rPr>
              <a:t>: </a:t>
            </a:r>
            <a:r>
              <a:rPr lang="en-US" dirty="0" smtClean="0">
                <a:solidFill>
                  <a:srgbClr val="FFFFFF"/>
                </a:solidFill>
                <a:latin typeface="Times New Roman" pitchFamily="18" charset="0"/>
              </a:rPr>
              <a:t>1084, 1992</a:t>
            </a:r>
            <a:endParaRPr lang="en-US" dirty="0">
              <a:solidFill>
                <a:srgbClr val="FFFFFF"/>
              </a:solidFill>
              <a:latin typeface="Times New Roman" pitchFamily="18" charset="0"/>
            </a:endParaRPr>
          </a:p>
        </p:txBody>
      </p:sp>
      <p:grpSp>
        <p:nvGrpSpPr>
          <p:cNvPr id="9" name="Group 8"/>
          <p:cNvGrpSpPr/>
          <p:nvPr/>
        </p:nvGrpSpPr>
        <p:grpSpPr>
          <a:xfrm>
            <a:off x="0" y="1326649"/>
            <a:ext cx="7366000" cy="4973684"/>
            <a:chOff x="2549526" y="1219200"/>
            <a:chExt cx="7966075" cy="5029200"/>
          </a:xfrm>
        </p:grpSpPr>
        <p:sp>
          <p:nvSpPr>
            <p:cNvPr id="137221" name="Freeform 5"/>
            <p:cNvSpPr>
              <a:spLocks/>
            </p:cNvSpPr>
            <p:nvPr/>
          </p:nvSpPr>
          <p:spPr bwMode="auto">
            <a:xfrm>
              <a:off x="6956425" y="2867025"/>
              <a:ext cx="685800" cy="412750"/>
            </a:xfrm>
            <a:custGeom>
              <a:avLst/>
              <a:gdLst/>
              <a:ahLst/>
              <a:cxnLst>
                <a:cxn ang="0">
                  <a:pos x="0" y="0"/>
                </a:cxn>
                <a:cxn ang="0">
                  <a:pos x="28" y="2"/>
                </a:cxn>
                <a:cxn ang="0">
                  <a:pos x="48" y="62"/>
                </a:cxn>
                <a:cxn ang="0">
                  <a:pos x="70" y="104"/>
                </a:cxn>
                <a:cxn ang="0">
                  <a:pos x="84" y="130"/>
                </a:cxn>
                <a:cxn ang="0">
                  <a:pos x="104" y="156"/>
                </a:cxn>
                <a:cxn ang="0">
                  <a:pos x="130" y="176"/>
                </a:cxn>
                <a:cxn ang="0">
                  <a:pos x="150" y="188"/>
                </a:cxn>
                <a:cxn ang="0">
                  <a:pos x="176" y="204"/>
                </a:cxn>
                <a:cxn ang="0">
                  <a:pos x="196" y="214"/>
                </a:cxn>
                <a:cxn ang="0">
                  <a:pos x="212" y="218"/>
                </a:cxn>
                <a:cxn ang="0">
                  <a:pos x="238" y="218"/>
                </a:cxn>
                <a:cxn ang="0">
                  <a:pos x="284" y="206"/>
                </a:cxn>
                <a:cxn ang="0">
                  <a:pos x="302" y="190"/>
                </a:cxn>
                <a:cxn ang="0">
                  <a:pos x="324" y="170"/>
                </a:cxn>
                <a:cxn ang="0">
                  <a:pos x="356" y="126"/>
                </a:cxn>
                <a:cxn ang="0">
                  <a:pos x="372" y="102"/>
                </a:cxn>
                <a:cxn ang="0">
                  <a:pos x="386" y="80"/>
                </a:cxn>
                <a:cxn ang="0">
                  <a:pos x="398" y="44"/>
                </a:cxn>
                <a:cxn ang="0">
                  <a:pos x="406" y="28"/>
                </a:cxn>
                <a:cxn ang="0">
                  <a:pos x="432" y="26"/>
                </a:cxn>
                <a:cxn ang="0">
                  <a:pos x="432" y="260"/>
                </a:cxn>
                <a:cxn ang="0">
                  <a:pos x="2" y="260"/>
                </a:cxn>
                <a:cxn ang="0">
                  <a:pos x="0" y="0"/>
                </a:cxn>
              </a:cxnLst>
              <a:rect l="0" t="0" r="r" b="b"/>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chemeClr val="bg1"/>
            </a:solidFill>
            <a:ln w="9525">
              <a:no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grpSp>
          <p:nvGrpSpPr>
            <p:cNvPr id="2" name="Group 87"/>
            <p:cNvGrpSpPr/>
            <p:nvPr/>
          </p:nvGrpSpPr>
          <p:grpSpPr>
            <a:xfrm>
              <a:off x="2549526" y="1219200"/>
              <a:ext cx="7966075" cy="5029200"/>
              <a:chOff x="990600" y="1066800"/>
              <a:chExt cx="7966075" cy="5029200"/>
            </a:xfrm>
          </p:grpSpPr>
          <p:graphicFrame>
            <p:nvGraphicFramePr>
              <p:cNvPr id="137222" name="Object 6"/>
              <p:cNvGraphicFramePr>
                <a:graphicFrameLocks noChangeAspect="1"/>
              </p:cNvGraphicFramePr>
              <p:nvPr/>
            </p:nvGraphicFramePr>
            <p:xfrm>
              <a:off x="1416050" y="3314700"/>
              <a:ext cx="2959100" cy="2438400"/>
            </p:xfrm>
            <a:graphic>
              <a:graphicData uri="http://schemas.openxmlformats.org/presentationml/2006/ole">
                <mc:AlternateContent xmlns:mc="http://schemas.openxmlformats.org/markup-compatibility/2006">
                  <mc:Choice xmlns:v="urn:schemas-microsoft-com:vml" Requires="v">
                    <p:oleObj spid="_x0000_s1064" name="Document" r:id="rId5" imgW="2959608" imgH="2438400" progId="Word.Document.8">
                      <p:embed/>
                    </p:oleObj>
                  </mc:Choice>
                  <mc:Fallback>
                    <p:oleObj name="Document" r:id="rId5" imgW="2959608" imgH="243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050" y="3314700"/>
                            <a:ext cx="2959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 name="Group 81"/>
              <p:cNvGrpSpPr/>
              <p:nvPr/>
            </p:nvGrpSpPr>
            <p:grpSpPr>
              <a:xfrm>
                <a:off x="990600" y="1066800"/>
                <a:ext cx="7966075" cy="5029200"/>
                <a:chOff x="1079500" y="1066800"/>
                <a:chExt cx="7966075" cy="5029200"/>
              </a:xfrm>
            </p:grpSpPr>
            <p:sp>
              <p:nvSpPr>
                <p:cNvPr id="137223" name="Line 7"/>
                <p:cNvSpPr>
                  <a:spLocks noChangeShapeType="1"/>
                </p:cNvSpPr>
                <p:nvPr/>
              </p:nvSpPr>
              <p:spPr bwMode="auto">
                <a:xfrm flipH="1">
                  <a:off x="4165600" y="4038600"/>
                  <a:ext cx="2616200" cy="1701800"/>
                </a:xfrm>
                <a:prstGeom prst="line">
                  <a:avLst/>
                </a:prstGeom>
                <a:noFill/>
                <a:ln w="9525">
                  <a:solidFill>
                    <a:srgbClr val="0000FF"/>
                  </a:solid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7224" name="Oval 8"/>
                <p:cNvSpPr>
                  <a:spLocks noChangeArrowheads="1"/>
                </p:cNvSpPr>
                <p:nvPr/>
              </p:nvSpPr>
              <p:spPr bwMode="auto">
                <a:xfrm>
                  <a:off x="1079500" y="2870200"/>
                  <a:ext cx="3746500" cy="3225800"/>
                </a:xfrm>
                <a:prstGeom prst="ellipse">
                  <a:avLst/>
                </a:prstGeom>
                <a:noFill/>
                <a:ln w="9525">
                  <a:solidFill>
                    <a:srgbClr val="0000FF"/>
                  </a:solid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7225" name="Line 9"/>
                <p:cNvSpPr>
                  <a:spLocks noChangeShapeType="1"/>
                </p:cNvSpPr>
                <p:nvPr/>
              </p:nvSpPr>
              <p:spPr bwMode="auto">
                <a:xfrm flipH="1" flipV="1">
                  <a:off x="3238500" y="2870200"/>
                  <a:ext cx="3556000" cy="1143000"/>
                </a:xfrm>
                <a:prstGeom prst="line">
                  <a:avLst/>
                </a:prstGeom>
                <a:noFill/>
                <a:ln w="9525">
                  <a:solidFill>
                    <a:srgbClr val="0000FF"/>
                  </a:solid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grpSp>
              <p:nvGrpSpPr>
                <p:cNvPr id="4" name="Group 84"/>
                <p:cNvGrpSpPr>
                  <a:grpSpLocks/>
                </p:cNvGrpSpPr>
                <p:nvPr/>
              </p:nvGrpSpPr>
              <p:grpSpPr bwMode="auto">
                <a:xfrm>
                  <a:off x="5010150" y="1066800"/>
                  <a:ext cx="4035425" cy="3768726"/>
                  <a:chOff x="3156" y="768"/>
                  <a:chExt cx="2542" cy="2374"/>
                </a:xfrm>
              </p:grpSpPr>
              <p:sp>
                <p:nvSpPr>
                  <p:cNvPr id="83" name="Freeform 5"/>
                  <p:cNvSpPr>
                    <a:spLocks/>
                  </p:cNvSpPr>
                  <p:nvPr/>
                </p:nvSpPr>
                <p:spPr bwMode="auto">
                  <a:xfrm>
                    <a:off x="3422" y="1806"/>
                    <a:ext cx="432" cy="260"/>
                  </a:xfrm>
                  <a:custGeom>
                    <a:avLst/>
                    <a:gdLst>
                      <a:gd name="T0" fmla="*/ 0 w 432"/>
                      <a:gd name="T1" fmla="*/ 0 h 260"/>
                      <a:gd name="T2" fmla="*/ 2147480481 w 432"/>
                      <a:gd name="T3" fmla="*/ 2147480080 h 260"/>
                      <a:gd name="T4" fmla="*/ 2147480481 w 432"/>
                      <a:gd name="T5" fmla="*/ 2147480080 h 260"/>
                      <a:gd name="T6" fmla="*/ 2147480481 w 432"/>
                      <a:gd name="T7" fmla="*/ 2147480080 h 260"/>
                      <a:gd name="T8" fmla="*/ 2147480481 w 432"/>
                      <a:gd name="T9" fmla="*/ 2147480080 h 260"/>
                      <a:gd name="T10" fmla="*/ 2147480481 w 432"/>
                      <a:gd name="T11" fmla="*/ 2147480080 h 260"/>
                      <a:gd name="T12" fmla="*/ 2147480481 w 432"/>
                      <a:gd name="T13" fmla="*/ 2147480080 h 260"/>
                      <a:gd name="T14" fmla="*/ 2147480481 w 432"/>
                      <a:gd name="T15" fmla="*/ 2147480080 h 260"/>
                      <a:gd name="T16" fmla="*/ 2147480481 w 432"/>
                      <a:gd name="T17" fmla="*/ 2147480080 h 260"/>
                      <a:gd name="T18" fmla="*/ 2147480481 w 432"/>
                      <a:gd name="T19" fmla="*/ 2147480080 h 260"/>
                      <a:gd name="T20" fmla="*/ 2147480481 w 432"/>
                      <a:gd name="T21" fmla="*/ 2147480080 h 260"/>
                      <a:gd name="T22" fmla="*/ 2147480481 w 432"/>
                      <a:gd name="T23" fmla="*/ 2147480080 h 260"/>
                      <a:gd name="T24" fmla="*/ 2147480481 w 432"/>
                      <a:gd name="T25" fmla="*/ 2147480080 h 260"/>
                      <a:gd name="T26" fmla="*/ 2147480481 w 432"/>
                      <a:gd name="T27" fmla="*/ 2147480080 h 260"/>
                      <a:gd name="T28" fmla="*/ 2147480481 w 432"/>
                      <a:gd name="T29" fmla="*/ 2147480080 h 260"/>
                      <a:gd name="T30" fmla="*/ 2147480481 w 432"/>
                      <a:gd name="T31" fmla="*/ 2147480080 h 260"/>
                      <a:gd name="T32" fmla="*/ 2147480481 w 432"/>
                      <a:gd name="T33" fmla="*/ 2147480080 h 260"/>
                      <a:gd name="T34" fmla="*/ 2147480481 w 432"/>
                      <a:gd name="T35" fmla="*/ 2147480080 h 260"/>
                      <a:gd name="T36" fmla="*/ 2147480481 w 432"/>
                      <a:gd name="T37" fmla="*/ 2147480080 h 260"/>
                      <a:gd name="T38" fmla="*/ 2147480481 w 432"/>
                      <a:gd name="T39" fmla="*/ 2147480080 h 260"/>
                      <a:gd name="T40" fmla="*/ 2147480481 w 432"/>
                      <a:gd name="T41" fmla="*/ 2147480080 h 260"/>
                      <a:gd name="T42" fmla="*/ 2147480481 w 432"/>
                      <a:gd name="T43" fmla="*/ 2147480080 h 260"/>
                      <a:gd name="T44" fmla="*/ 2147480481 w 432"/>
                      <a:gd name="T45" fmla="*/ 214748008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FFFFFF"/>
                  </a:solidFill>
                  <a:ln w="9525">
                    <a:no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84" name="Rectangle 8"/>
                  <p:cNvSpPr>
                    <a:spLocks noChangeArrowheads="1"/>
                  </p:cNvSpPr>
                  <p:nvPr/>
                </p:nvSpPr>
                <p:spPr bwMode="auto">
                  <a:xfrm>
                    <a:off x="3360" y="2853"/>
                    <a:ext cx="960" cy="289"/>
                  </a:xfrm>
                  <a:prstGeom prst="rect">
                    <a:avLst/>
                  </a:prstGeom>
                  <a:noFill/>
                  <a:ln w="12700">
                    <a:noFill/>
                    <a:miter lim="800000"/>
                    <a:headEnd/>
                    <a:tailEnd/>
                  </a:ln>
                </p:spPr>
                <p:txBody>
                  <a:bodyPr lIns="90487" tIns="44450" rIns="90487" bIns="44450">
                    <a:spAutoFit/>
                  </a:bodyPr>
                  <a:lstStyle/>
                  <a:p>
                    <a:pPr algn="ctr" fontAlgn="base">
                      <a:spcBef>
                        <a:spcPct val="0"/>
                      </a:spcBef>
                      <a:spcAft>
                        <a:spcPct val="0"/>
                      </a:spcAft>
                      <a:buClr>
                        <a:srgbClr val="000000"/>
                      </a:buClr>
                      <a:buSzPct val="100000"/>
                      <a:buFont typeface="Times New Roman" pitchFamily="18" charset="0"/>
                      <a:buNone/>
                    </a:pPr>
                    <a:r>
                      <a:rPr lang="en-US" sz="1200">
                        <a:solidFill>
                          <a:srgbClr val="000000"/>
                        </a:solidFill>
                        <a:latin typeface="Times New Roman" pitchFamily="1" charset="0"/>
                      </a:rPr>
                      <a:t>MBE growth</a:t>
                    </a:r>
                    <a:endParaRPr lang="en-US" sz="1200">
                      <a:solidFill>
                        <a:srgbClr val="000000"/>
                      </a:solidFill>
                      <a:latin typeface="Times New Roman" pitchFamily="1" charset="0"/>
                      <a:cs typeface="Times New Roman" pitchFamily="18" charset="0"/>
                    </a:endParaRPr>
                  </a:p>
                  <a:p>
                    <a:pPr algn="ctr" fontAlgn="base">
                      <a:spcBef>
                        <a:spcPct val="0"/>
                      </a:spcBef>
                      <a:spcAft>
                        <a:spcPct val="0"/>
                      </a:spcAft>
                      <a:buClr>
                        <a:srgbClr val="000000"/>
                      </a:buClr>
                      <a:buSzPct val="100000"/>
                      <a:buFont typeface="Times New Roman" pitchFamily="18" charset="0"/>
                      <a:buNone/>
                    </a:pPr>
                    <a:r>
                      <a:rPr lang="en-US" sz="1200">
                        <a:solidFill>
                          <a:srgbClr val="000000"/>
                        </a:solidFill>
                        <a:latin typeface="Times New Roman" pitchFamily="1" charset="0"/>
                        <a:cs typeface="Times New Roman" pitchFamily="18" charset="0"/>
                      </a:rPr>
                      <a:t>3 nm</a:t>
                    </a:r>
                  </a:p>
                </p:txBody>
              </p:sp>
              <p:sp>
                <p:nvSpPr>
                  <p:cNvPr id="85" name="Rectangle 9"/>
                  <p:cNvSpPr>
                    <a:spLocks noChangeArrowheads="1"/>
                  </p:cNvSpPr>
                  <p:nvPr/>
                </p:nvSpPr>
                <p:spPr bwMode="auto">
                  <a:xfrm>
                    <a:off x="3833" y="768"/>
                    <a:ext cx="1405" cy="283"/>
                  </a:xfrm>
                  <a:prstGeom prst="rect">
                    <a:avLst/>
                  </a:prstGeom>
                  <a:noFill/>
                  <a:ln w="12700">
                    <a:noFill/>
                    <a:miter lim="800000"/>
                    <a:headEnd/>
                    <a:tailEnd/>
                  </a:ln>
                </p:spPr>
                <p:txBody>
                  <a:bodyPr wrap="none" lIns="90487" tIns="44450" rIns="90487" bIns="44450">
                    <a:spAutoFit/>
                  </a:bodyPr>
                  <a:lstStyle/>
                  <a:p>
                    <a:pPr algn="ctr" fontAlgn="base">
                      <a:lnSpc>
                        <a:spcPct val="90000"/>
                      </a:lnSpc>
                      <a:spcBef>
                        <a:spcPct val="0"/>
                      </a:spcBef>
                      <a:spcAft>
                        <a:spcPct val="0"/>
                      </a:spcAft>
                      <a:buClr>
                        <a:srgbClr val="000000"/>
                      </a:buClr>
                      <a:buSzPct val="100000"/>
                      <a:buFont typeface="Times New Roman" pitchFamily="18" charset="0"/>
                      <a:buNone/>
                    </a:pPr>
                    <a:r>
                      <a:rPr lang="en-US" sz="1300">
                        <a:solidFill>
                          <a:srgbClr val="000000"/>
                        </a:solidFill>
                        <a:latin typeface="Times New Roman" pitchFamily="1" charset="0"/>
                        <a:cs typeface="Times New Roman" pitchFamily="18" charset="0"/>
                      </a:rPr>
                      <a:t>Delta-doped layer</a:t>
                    </a:r>
                  </a:p>
                  <a:p>
                    <a:pPr algn="ctr" fontAlgn="base">
                      <a:lnSpc>
                        <a:spcPct val="90000"/>
                      </a:lnSpc>
                      <a:spcBef>
                        <a:spcPct val="0"/>
                      </a:spcBef>
                      <a:spcAft>
                        <a:spcPct val="0"/>
                      </a:spcAft>
                      <a:buClr>
                        <a:srgbClr val="000000"/>
                      </a:buClr>
                      <a:buSzPct val="100000"/>
                      <a:buFont typeface="Times New Roman" pitchFamily="18" charset="0"/>
                      <a:buNone/>
                    </a:pPr>
                    <a:r>
                      <a:rPr lang="en-US" sz="1300">
                        <a:solidFill>
                          <a:srgbClr val="000000"/>
                        </a:solidFill>
                        <a:latin typeface="Times New Roman" pitchFamily="1" charset="0"/>
                        <a:cs typeface="Times New Roman" pitchFamily="18" charset="0"/>
                      </a:rPr>
                      <a:t>(dopant in single atomic layer)</a:t>
                    </a:r>
                  </a:p>
                </p:txBody>
              </p:sp>
              <p:sp>
                <p:nvSpPr>
                  <p:cNvPr id="86" name="Rectangle 11"/>
                  <p:cNvSpPr>
                    <a:spLocks noChangeArrowheads="1"/>
                  </p:cNvSpPr>
                  <p:nvPr/>
                </p:nvSpPr>
                <p:spPr bwMode="auto">
                  <a:xfrm>
                    <a:off x="3724" y="1151"/>
                    <a:ext cx="200" cy="1280"/>
                  </a:xfrm>
                  <a:prstGeom prst="rect">
                    <a:avLst/>
                  </a:prstGeom>
                  <a:noFill/>
                  <a:ln w="1270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Times New Roman" pitchFamily="18" charset="0"/>
                      <a:buNone/>
                    </a:pPr>
                    <a:endParaRPr lang="en-US" sz="2400">
                      <a:solidFill>
                        <a:srgbClr val="000000"/>
                      </a:solidFill>
                      <a:latin typeface="Times New Roman" pitchFamily="18" charset="0"/>
                      <a:cs typeface="Times New Roman" pitchFamily="18" charset="0"/>
                    </a:endParaRPr>
                  </a:p>
                </p:txBody>
              </p:sp>
              <p:sp>
                <p:nvSpPr>
                  <p:cNvPr id="87" name="Rectangle 12" descr="Light upward diagonal"/>
                  <p:cNvSpPr>
                    <a:spLocks noChangeArrowheads="1"/>
                  </p:cNvSpPr>
                  <p:nvPr/>
                </p:nvSpPr>
                <p:spPr bwMode="auto">
                  <a:xfrm>
                    <a:off x="3545" y="1151"/>
                    <a:ext cx="180" cy="1280"/>
                  </a:xfrm>
                  <a:prstGeom prst="rect">
                    <a:avLst/>
                  </a:prstGeom>
                  <a:pattFill prst="ltUpDiag">
                    <a:fgClr>
                      <a:srgbClr val="FC0128"/>
                    </a:fgClr>
                    <a:bgClr>
                      <a:srgbClr val="FFFFFF"/>
                    </a:bgClr>
                  </a:pattFill>
                  <a:ln w="1270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Times New Roman" pitchFamily="18" charset="0"/>
                      <a:buNone/>
                    </a:pPr>
                    <a:endParaRPr lang="en-US" sz="2400">
                      <a:solidFill>
                        <a:srgbClr val="000000"/>
                      </a:solidFill>
                      <a:latin typeface="Times New Roman" pitchFamily="18" charset="0"/>
                      <a:cs typeface="Times New Roman" pitchFamily="18" charset="0"/>
                    </a:endParaRPr>
                  </a:p>
                </p:txBody>
              </p:sp>
              <p:grpSp>
                <p:nvGrpSpPr>
                  <p:cNvPr id="5" name="Group 13"/>
                  <p:cNvGrpSpPr>
                    <a:grpSpLocks/>
                  </p:cNvGrpSpPr>
                  <p:nvPr/>
                </p:nvGrpSpPr>
                <p:grpSpPr bwMode="auto">
                  <a:xfrm>
                    <a:off x="3756" y="1170"/>
                    <a:ext cx="25" cy="1204"/>
                    <a:chOff x="844" y="1002"/>
                    <a:chExt cx="25" cy="1204"/>
                  </a:xfrm>
                </p:grpSpPr>
                <p:sp>
                  <p:nvSpPr>
                    <p:cNvPr id="109" name="Line 14"/>
                    <p:cNvSpPr>
                      <a:spLocks noChangeShapeType="1"/>
                    </p:cNvSpPr>
                    <p:nvPr/>
                  </p:nvSpPr>
                  <p:spPr bwMode="auto">
                    <a:xfrm>
                      <a:off x="844" y="1086"/>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0" name="Line 15"/>
                    <p:cNvSpPr>
                      <a:spLocks noChangeShapeType="1"/>
                    </p:cNvSpPr>
                    <p:nvPr/>
                  </p:nvSpPr>
                  <p:spPr bwMode="auto">
                    <a:xfrm>
                      <a:off x="844" y="1114"/>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1" name="Line 16"/>
                    <p:cNvSpPr>
                      <a:spLocks noChangeShapeType="1"/>
                    </p:cNvSpPr>
                    <p:nvPr/>
                  </p:nvSpPr>
                  <p:spPr bwMode="auto">
                    <a:xfrm>
                      <a:off x="844" y="1141"/>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2" name="Line 17"/>
                    <p:cNvSpPr>
                      <a:spLocks noChangeShapeType="1"/>
                    </p:cNvSpPr>
                    <p:nvPr/>
                  </p:nvSpPr>
                  <p:spPr bwMode="auto">
                    <a:xfrm>
                      <a:off x="844" y="1169"/>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3" name="Line 18"/>
                    <p:cNvSpPr>
                      <a:spLocks noChangeShapeType="1"/>
                    </p:cNvSpPr>
                    <p:nvPr/>
                  </p:nvSpPr>
                  <p:spPr bwMode="auto">
                    <a:xfrm>
                      <a:off x="844" y="1197"/>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4" name="Line 19"/>
                    <p:cNvSpPr>
                      <a:spLocks noChangeShapeType="1"/>
                    </p:cNvSpPr>
                    <p:nvPr/>
                  </p:nvSpPr>
                  <p:spPr bwMode="auto">
                    <a:xfrm>
                      <a:off x="844" y="1225"/>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5" name="Line 20"/>
                    <p:cNvSpPr>
                      <a:spLocks noChangeShapeType="1"/>
                    </p:cNvSpPr>
                    <p:nvPr/>
                  </p:nvSpPr>
                  <p:spPr bwMode="auto">
                    <a:xfrm>
                      <a:off x="844" y="1254"/>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6" name="Line 21"/>
                    <p:cNvSpPr>
                      <a:spLocks noChangeShapeType="1"/>
                    </p:cNvSpPr>
                    <p:nvPr/>
                  </p:nvSpPr>
                  <p:spPr bwMode="auto">
                    <a:xfrm>
                      <a:off x="844" y="1282"/>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7" name="Line 22"/>
                    <p:cNvSpPr>
                      <a:spLocks noChangeShapeType="1"/>
                    </p:cNvSpPr>
                    <p:nvPr/>
                  </p:nvSpPr>
                  <p:spPr bwMode="auto">
                    <a:xfrm>
                      <a:off x="844" y="1310"/>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8" name="Line 23"/>
                    <p:cNvSpPr>
                      <a:spLocks noChangeShapeType="1"/>
                    </p:cNvSpPr>
                    <p:nvPr/>
                  </p:nvSpPr>
                  <p:spPr bwMode="auto">
                    <a:xfrm>
                      <a:off x="844" y="1338"/>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19" name="Line 24"/>
                    <p:cNvSpPr>
                      <a:spLocks noChangeShapeType="1"/>
                    </p:cNvSpPr>
                    <p:nvPr/>
                  </p:nvSpPr>
                  <p:spPr bwMode="auto">
                    <a:xfrm>
                      <a:off x="844" y="1365"/>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0" name="Line 25"/>
                    <p:cNvSpPr>
                      <a:spLocks noChangeShapeType="1"/>
                    </p:cNvSpPr>
                    <p:nvPr/>
                  </p:nvSpPr>
                  <p:spPr bwMode="auto">
                    <a:xfrm>
                      <a:off x="844" y="1393"/>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1" name="Line 26"/>
                    <p:cNvSpPr>
                      <a:spLocks noChangeShapeType="1"/>
                    </p:cNvSpPr>
                    <p:nvPr/>
                  </p:nvSpPr>
                  <p:spPr bwMode="auto">
                    <a:xfrm>
                      <a:off x="844" y="1421"/>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2" name="Line 27"/>
                    <p:cNvSpPr>
                      <a:spLocks noChangeShapeType="1"/>
                    </p:cNvSpPr>
                    <p:nvPr/>
                  </p:nvSpPr>
                  <p:spPr bwMode="auto">
                    <a:xfrm>
                      <a:off x="844" y="1449"/>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3" name="Line 28"/>
                    <p:cNvSpPr>
                      <a:spLocks noChangeShapeType="1"/>
                    </p:cNvSpPr>
                    <p:nvPr/>
                  </p:nvSpPr>
                  <p:spPr bwMode="auto">
                    <a:xfrm>
                      <a:off x="844" y="1477"/>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4" name="Line 29"/>
                    <p:cNvSpPr>
                      <a:spLocks noChangeShapeType="1"/>
                    </p:cNvSpPr>
                    <p:nvPr/>
                  </p:nvSpPr>
                  <p:spPr bwMode="auto">
                    <a:xfrm>
                      <a:off x="844" y="1506"/>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5" name="Line 30"/>
                    <p:cNvSpPr>
                      <a:spLocks noChangeShapeType="1"/>
                    </p:cNvSpPr>
                    <p:nvPr/>
                  </p:nvSpPr>
                  <p:spPr bwMode="auto">
                    <a:xfrm>
                      <a:off x="844" y="1534"/>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6" name="Line 31"/>
                    <p:cNvSpPr>
                      <a:spLocks noChangeShapeType="1"/>
                    </p:cNvSpPr>
                    <p:nvPr/>
                  </p:nvSpPr>
                  <p:spPr bwMode="auto">
                    <a:xfrm>
                      <a:off x="844" y="1562"/>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7" name="Line 32"/>
                    <p:cNvSpPr>
                      <a:spLocks noChangeShapeType="1"/>
                    </p:cNvSpPr>
                    <p:nvPr/>
                  </p:nvSpPr>
                  <p:spPr bwMode="auto">
                    <a:xfrm>
                      <a:off x="844" y="1589"/>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8" name="Line 33"/>
                    <p:cNvSpPr>
                      <a:spLocks noChangeShapeType="1"/>
                    </p:cNvSpPr>
                    <p:nvPr/>
                  </p:nvSpPr>
                  <p:spPr bwMode="auto">
                    <a:xfrm>
                      <a:off x="844" y="1617"/>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29" name="Line 34"/>
                    <p:cNvSpPr>
                      <a:spLocks noChangeShapeType="1"/>
                    </p:cNvSpPr>
                    <p:nvPr/>
                  </p:nvSpPr>
                  <p:spPr bwMode="auto">
                    <a:xfrm>
                      <a:off x="844" y="1645"/>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0" name="Line 35"/>
                    <p:cNvSpPr>
                      <a:spLocks noChangeShapeType="1"/>
                    </p:cNvSpPr>
                    <p:nvPr/>
                  </p:nvSpPr>
                  <p:spPr bwMode="auto">
                    <a:xfrm>
                      <a:off x="844" y="1673"/>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1" name="Line 36"/>
                    <p:cNvSpPr>
                      <a:spLocks noChangeShapeType="1"/>
                    </p:cNvSpPr>
                    <p:nvPr/>
                  </p:nvSpPr>
                  <p:spPr bwMode="auto">
                    <a:xfrm>
                      <a:off x="844" y="1701"/>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2" name="Line 37"/>
                    <p:cNvSpPr>
                      <a:spLocks noChangeShapeType="1"/>
                    </p:cNvSpPr>
                    <p:nvPr/>
                  </p:nvSpPr>
                  <p:spPr bwMode="auto">
                    <a:xfrm>
                      <a:off x="844" y="1729"/>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3" name="Line 38"/>
                    <p:cNvSpPr>
                      <a:spLocks noChangeShapeType="1"/>
                    </p:cNvSpPr>
                    <p:nvPr/>
                  </p:nvSpPr>
                  <p:spPr bwMode="auto">
                    <a:xfrm>
                      <a:off x="844" y="1756"/>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4" name="Line 39"/>
                    <p:cNvSpPr>
                      <a:spLocks noChangeShapeType="1"/>
                    </p:cNvSpPr>
                    <p:nvPr/>
                  </p:nvSpPr>
                  <p:spPr bwMode="auto">
                    <a:xfrm>
                      <a:off x="844" y="1786"/>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5" name="Line 40"/>
                    <p:cNvSpPr>
                      <a:spLocks noChangeShapeType="1"/>
                    </p:cNvSpPr>
                    <p:nvPr/>
                  </p:nvSpPr>
                  <p:spPr bwMode="auto">
                    <a:xfrm>
                      <a:off x="844" y="1814"/>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6" name="Line 41"/>
                    <p:cNvSpPr>
                      <a:spLocks noChangeShapeType="1"/>
                    </p:cNvSpPr>
                    <p:nvPr/>
                  </p:nvSpPr>
                  <p:spPr bwMode="auto">
                    <a:xfrm>
                      <a:off x="844" y="1841"/>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7" name="Line 42"/>
                    <p:cNvSpPr>
                      <a:spLocks noChangeShapeType="1"/>
                    </p:cNvSpPr>
                    <p:nvPr/>
                  </p:nvSpPr>
                  <p:spPr bwMode="auto">
                    <a:xfrm>
                      <a:off x="844" y="1058"/>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8" name="Line 43"/>
                    <p:cNvSpPr>
                      <a:spLocks noChangeShapeType="1"/>
                    </p:cNvSpPr>
                    <p:nvPr/>
                  </p:nvSpPr>
                  <p:spPr bwMode="auto">
                    <a:xfrm>
                      <a:off x="844" y="1030"/>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39" name="Line 44"/>
                    <p:cNvSpPr>
                      <a:spLocks noChangeShapeType="1"/>
                    </p:cNvSpPr>
                    <p:nvPr/>
                  </p:nvSpPr>
                  <p:spPr bwMode="auto">
                    <a:xfrm>
                      <a:off x="844" y="1002"/>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0" name="Line 45"/>
                    <p:cNvSpPr>
                      <a:spLocks noChangeShapeType="1"/>
                    </p:cNvSpPr>
                    <p:nvPr/>
                  </p:nvSpPr>
                  <p:spPr bwMode="auto">
                    <a:xfrm>
                      <a:off x="844" y="1871"/>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1" name="Line 46"/>
                    <p:cNvSpPr>
                      <a:spLocks noChangeShapeType="1"/>
                    </p:cNvSpPr>
                    <p:nvPr/>
                  </p:nvSpPr>
                  <p:spPr bwMode="auto">
                    <a:xfrm>
                      <a:off x="844" y="1898"/>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2" name="Line 47"/>
                    <p:cNvSpPr>
                      <a:spLocks noChangeShapeType="1"/>
                    </p:cNvSpPr>
                    <p:nvPr/>
                  </p:nvSpPr>
                  <p:spPr bwMode="auto">
                    <a:xfrm>
                      <a:off x="844" y="1931"/>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3" name="Line 48"/>
                    <p:cNvSpPr>
                      <a:spLocks noChangeShapeType="1"/>
                    </p:cNvSpPr>
                    <p:nvPr/>
                  </p:nvSpPr>
                  <p:spPr bwMode="auto">
                    <a:xfrm>
                      <a:off x="844" y="1958"/>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4" name="Line 49"/>
                    <p:cNvSpPr>
                      <a:spLocks noChangeShapeType="1"/>
                    </p:cNvSpPr>
                    <p:nvPr/>
                  </p:nvSpPr>
                  <p:spPr bwMode="auto">
                    <a:xfrm>
                      <a:off x="844" y="1989"/>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5" name="Line 50"/>
                    <p:cNvSpPr>
                      <a:spLocks noChangeShapeType="1"/>
                    </p:cNvSpPr>
                    <p:nvPr/>
                  </p:nvSpPr>
                  <p:spPr bwMode="auto">
                    <a:xfrm>
                      <a:off x="844" y="2014"/>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6" name="Line 51"/>
                    <p:cNvSpPr>
                      <a:spLocks noChangeShapeType="1"/>
                    </p:cNvSpPr>
                    <p:nvPr/>
                  </p:nvSpPr>
                  <p:spPr bwMode="auto">
                    <a:xfrm>
                      <a:off x="844" y="2045"/>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7" name="Line 52"/>
                    <p:cNvSpPr>
                      <a:spLocks noChangeShapeType="1"/>
                    </p:cNvSpPr>
                    <p:nvPr/>
                  </p:nvSpPr>
                  <p:spPr bwMode="auto">
                    <a:xfrm>
                      <a:off x="844" y="2077"/>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8" name="Line 53"/>
                    <p:cNvSpPr>
                      <a:spLocks noChangeShapeType="1"/>
                    </p:cNvSpPr>
                    <p:nvPr/>
                  </p:nvSpPr>
                  <p:spPr bwMode="auto">
                    <a:xfrm>
                      <a:off x="844" y="2109"/>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49" name="Line 54"/>
                    <p:cNvSpPr>
                      <a:spLocks noChangeShapeType="1"/>
                    </p:cNvSpPr>
                    <p:nvPr/>
                  </p:nvSpPr>
                  <p:spPr bwMode="auto">
                    <a:xfrm>
                      <a:off x="844" y="2140"/>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50" name="Line 55"/>
                    <p:cNvSpPr>
                      <a:spLocks noChangeShapeType="1"/>
                    </p:cNvSpPr>
                    <p:nvPr/>
                  </p:nvSpPr>
                  <p:spPr bwMode="auto">
                    <a:xfrm>
                      <a:off x="844" y="2172"/>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51" name="Line 56"/>
                    <p:cNvSpPr>
                      <a:spLocks noChangeShapeType="1"/>
                    </p:cNvSpPr>
                    <p:nvPr/>
                  </p:nvSpPr>
                  <p:spPr bwMode="auto">
                    <a:xfrm>
                      <a:off x="844" y="2206"/>
                      <a:ext cx="25" cy="0"/>
                    </a:xfrm>
                    <a:prstGeom prst="line">
                      <a:avLst/>
                    </a:prstGeom>
                    <a:noFill/>
                    <a:ln w="12700">
                      <a:solidFill>
                        <a:srgbClr val="063DE8"/>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grpSp>
              <p:sp>
                <p:nvSpPr>
                  <p:cNvPr id="89" name="Freeform 57"/>
                  <p:cNvSpPr>
                    <a:spLocks/>
                  </p:cNvSpPr>
                  <p:nvPr/>
                </p:nvSpPr>
                <p:spPr bwMode="auto">
                  <a:xfrm>
                    <a:off x="3518" y="2206"/>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FFFFFF"/>
                  </a:solidFill>
                  <a:ln w="9525">
                    <a:no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90" name="Freeform 58"/>
                  <p:cNvSpPr>
                    <a:spLocks/>
                  </p:cNvSpPr>
                  <p:nvPr/>
                </p:nvSpPr>
                <p:spPr bwMode="auto">
                  <a:xfrm flipV="1">
                    <a:off x="3520" y="1118"/>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FFFFFF"/>
                  </a:solidFill>
                  <a:ln w="9525">
                    <a:noFill/>
                    <a:round/>
                    <a:headEnd/>
                    <a:tailEnd/>
                  </a:ln>
                </p:spPr>
                <p:txBody>
                  <a:bodyPr rot="10800000"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91" name="Rectangle 59"/>
                  <p:cNvSpPr>
                    <a:spLocks noChangeArrowheads="1"/>
                  </p:cNvSpPr>
                  <p:nvPr/>
                </p:nvSpPr>
                <p:spPr bwMode="auto">
                  <a:xfrm>
                    <a:off x="3156" y="2496"/>
                    <a:ext cx="609" cy="264"/>
                  </a:xfrm>
                  <a:prstGeom prst="rect">
                    <a:avLst/>
                  </a:prstGeom>
                  <a:noFill/>
                  <a:ln w="12700">
                    <a:noFill/>
                    <a:miter lim="800000"/>
                    <a:headEnd/>
                    <a:tailEnd/>
                  </a:ln>
                </p:spPr>
                <p:txBody>
                  <a:bodyPr wrap="none" lIns="90487" tIns="44450" rIns="90487" bIns="44450">
                    <a:spAutoFit/>
                  </a:bodyPr>
                  <a:lstStyle/>
                  <a:p>
                    <a:pPr algn="ctr" fontAlgn="base">
                      <a:lnSpc>
                        <a:spcPct val="90000"/>
                      </a:lnSpc>
                      <a:spcBef>
                        <a:spcPct val="0"/>
                      </a:spcBef>
                      <a:spcAft>
                        <a:spcPct val="0"/>
                      </a:spcAft>
                      <a:buClr>
                        <a:srgbClr val="000000"/>
                      </a:buClr>
                      <a:buSzPct val="100000"/>
                      <a:buFont typeface="Times New Roman" pitchFamily="18" charset="0"/>
                      <a:buNone/>
                    </a:pPr>
                    <a:r>
                      <a:rPr lang="en-US" sz="1200">
                        <a:solidFill>
                          <a:srgbClr val="000000"/>
                        </a:solidFill>
                        <a:latin typeface="Times New Roman" pitchFamily="1" charset="0"/>
                        <a:cs typeface="Times New Roman" pitchFamily="18" charset="0"/>
                      </a:rPr>
                      <a:t>Native oxide</a:t>
                    </a:r>
                  </a:p>
                  <a:p>
                    <a:pPr algn="ctr" fontAlgn="base">
                      <a:lnSpc>
                        <a:spcPct val="90000"/>
                      </a:lnSpc>
                      <a:spcBef>
                        <a:spcPct val="0"/>
                      </a:spcBef>
                      <a:spcAft>
                        <a:spcPct val="0"/>
                      </a:spcAft>
                      <a:buClr>
                        <a:srgbClr val="000000"/>
                      </a:buClr>
                      <a:buSzPct val="100000"/>
                      <a:buFont typeface="Times New Roman" pitchFamily="18" charset="0"/>
                      <a:buNone/>
                    </a:pPr>
                    <a:r>
                      <a:rPr lang="en-US" sz="1200">
                        <a:solidFill>
                          <a:srgbClr val="000000"/>
                        </a:solidFill>
                        <a:latin typeface="Times New Roman" pitchFamily="1" charset="0"/>
                        <a:cs typeface="Times New Roman" pitchFamily="18" charset="0"/>
                      </a:rPr>
                      <a:t>1 nm</a:t>
                    </a:r>
                  </a:p>
                </p:txBody>
              </p:sp>
              <p:sp>
                <p:nvSpPr>
                  <p:cNvPr id="92" name="Rectangle 60"/>
                  <p:cNvSpPr>
                    <a:spLocks noChangeArrowheads="1"/>
                  </p:cNvSpPr>
                  <p:nvPr/>
                </p:nvSpPr>
                <p:spPr bwMode="auto">
                  <a:xfrm>
                    <a:off x="4340" y="1790"/>
                    <a:ext cx="785" cy="1090"/>
                  </a:xfrm>
                  <a:prstGeom prst="rect">
                    <a:avLst/>
                  </a:prstGeom>
                  <a:noFill/>
                  <a:ln w="1270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Times New Roman" pitchFamily="18" charset="0"/>
                      <a:buNone/>
                    </a:pPr>
                    <a:endParaRPr lang="en-US" sz="2400">
                      <a:solidFill>
                        <a:srgbClr val="000000"/>
                      </a:solidFill>
                      <a:latin typeface="Times New Roman" pitchFamily="18" charset="0"/>
                      <a:cs typeface="Times New Roman" pitchFamily="18" charset="0"/>
                    </a:endParaRPr>
                  </a:p>
                </p:txBody>
              </p:sp>
              <p:sp>
                <p:nvSpPr>
                  <p:cNvPr id="93" name="Line 61"/>
                  <p:cNvSpPr>
                    <a:spLocks noChangeShapeType="1"/>
                  </p:cNvSpPr>
                  <p:nvPr/>
                </p:nvSpPr>
                <p:spPr bwMode="auto">
                  <a:xfrm>
                    <a:off x="4352" y="1729"/>
                    <a:ext cx="785" cy="0"/>
                  </a:xfrm>
                  <a:prstGeom prst="line">
                    <a:avLst/>
                  </a:prstGeom>
                  <a:noFill/>
                  <a:ln w="12700">
                    <a:solidFill>
                      <a:srgbClr val="000000"/>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94" name="Arc 62"/>
                  <p:cNvSpPr>
                    <a:spLocks/>
                  </p:cNvSpPr>
                  <p:nvPr/>
                </p:nvSpPr>
                <p:spPr bwMode="auto">
                  <a:xfrm>
                    <a:off x="5051" y="1698"/>
                    <a:ext cx="88" cy="49"/>
                  </a:xfrm>
                  <a:custGeom>
                    <a:avLst/>
                    <a:gdLst>
                      <a:gd name="T0" fmla="*/ 0 w 21600"/>
                      <a:gd name="T1" fmla="*/ 0 h 11787"/>
                      <a:gd name="T2" fmla="*/ 0 w 21600"/>
                      <a:gd name="T3" fmla="*/ 0 h 11787"/>
                      <a:gd name="T4" fmla="*/ 0 w 21600"/>
                      <a:gd name="T5" fmla="*/ 0 h 11787"/>
                      <a:gd name="T6" fmla="*/ 0 60000 65536"/>
                      <a:gd name="T7" fmla="*/ 0 60000 65536"/>
                      <a:gd name="T8" fmla="*/ 0 60000 65536"/>
                      <a:gd name="T9" fmla="*/ 0 w 21600"/>
                      <a:gd name="T10" fmla="*/ 0 h 11787"/>
                      <a:gd name="T11" fmla="*/ 21600 w 21600"/>
                      <a:gd name="T12" fmla="*/ 11787 h 11787"/>
                    </a:gdLst>
                    <a:ahLst/>
                    <a:cxnLst>
                      <a:cxn ang="T6">
                        <a:pos x="T0" y="T1"/>
                      </a:cxn>
                      <a:cxn ang="T7">
                        <a:pos x="T2" y="T3"/>
                      </a:cxn>
                      <a:cxn ang="T8">
                        <a:pos x="T4" y="T5"/>
                      </a:cxn>
                    </a:cxnLst>
                    <a:rect l="T9" t="T10" r="T11" b="T12"/>
                    <a:pathLst>
                      <a:path w="21600" h="11787" fill="none" extrusionOk="0">
                        <a:moveTo>
                          <a:pt x="792" y="11787"/>
                        </a:moveTo>
                        <a:cubicBezTo>
                          <a:pt x="266" y="9899"/>
                          <a:pt x="0" y="7948"/>
                          <a:pt x="0" y="5989"/>
                        </a:cubicBezTo>
                        <a:cubicBezTo>
                          <a:pt x="-1" y="3962"/>
                          <a:pt x="285" y="1946"/>
                          <a:pt x="846" y="-1"/>
                        </a:cubicBezTo>
                      </a:path>
                      <a:path w="21600" h="11787" stroke="0" extrusionOk="0">
                        <a:moveTo>
                          <a:pt x="792" y="11787"/>
                        </a:moveTo>
                        <a:cubicBezTo>
                          <a:pt x="266" y="9899"/>
                          <a:pt x="0" y="7948"/>
                          <a:pt x="0" y="5989"/>
                        </a:cubicBezTo>
                        <a:cubicBezTo>
                          <a:pt x="-1" y="3962"/>
                          <a:pt x="285" y="1946"/>
                          <a:pt x="846" y="-1"/>
                        </a:cubicBezTo>
                        <a:lnTo>
                          <a:pt x="21600" y="5989"/>
                        </a:lnTo>
                        <a:close/>
                      </a:path>
                    </a:pathLst>
                  </a:custGeom>
                  <a:solidFill>
                    <a:srgbClr val="000000"/>
                  </a:solidFill>
                  <a:ln w="12700" cap="rnd">
                    <a:no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95" name="Arc 63"/>
                  <p:cNvSpPr>
                    <a:spLocks/>
                  </p:cNvSpPr>
                  <p:nvPr/>
                </p:nvSpPr>
                <p:spPr bwMode="auto">
                  <a:xfrm>
                    <a:off x="4351" y="1698"/>
                    <a:ext cx="88" cy="49"/>
                  </a:xfrm>
                  <a:custGeom>
                    <a:avLst/>
                    <a:gdLst>
                      <a:gd name="T0" fmla="*/ 0 w 21600"/>
                      <a:gd name="T1" fmla="*/ 0 h 11950"/>
                      <a:gd name="T2" fmla="*/ 0 w 21600"/>
                      <a:gd name="T3" fmla="*/ 0 h 11950"/>
                      <a:gd name="T4" fmla="*/ 0 w 21600"/>
                      <a:gd name="T5" fmla="*/ 0 h 11950"/>
                      <a:gd name="T6" fmla="*/ 0 60000 65536"/>
                      <a:gd name="T7" fmla="*/ 0 60000 65536"/>
                      <a:gd name="T8" fmla="*/ 0 60000 65536"/>
                      <a:gd name="T9" fmla="*/ 0 w 21600"/>
                      <a:gd name="T10" fmla="*/ 0 h 11950"/>
                      <a:gd name="T11" fmla="*/ 21600 w 21600"/>
                      <a:gd name="T12" fmla="*/ 11950 h 11950"/>
                    </a:gdLst>
                    <a:ahLst/>
                    <a:cxnLst>
                      <a:cxn ang="T6">
                        <a:pos x="T0" y="T1"/>
                      </a:cxn>
                      <a:cxn ang="T7">
                        <a:pos x="T2" y="T3"/>
                      </a:cxn>
                      <a:cxn ang="T8">
                        <a:pos x="T4" y="T5"/>
                      </a:cxn>
                    </a:cxnLst>
                    <a:rect l="T9" t="T10" r="T11" b="T12"/>
                    <a:pathLst>
                      <a:path w="21600" h="11950" fill="none" extrusionOk="0">
                        <a:moveTo>
                          <a:pt x="20728" y="-1"/>
                        </a:moveTo>
                        <a:cubicBezTo>
                          <a:pt x="21306" y="1972"/>
                          <a:pt x="21600" y="4016"/>
                          <a:pt x="21600" y="6072"/>
                        </a:cubicBezTo>
                        <a:cubicBezTo>
                          <a:pt x="21600" y="8059"/>
                          <a:pt x="21325" y="10037"/>
                          <a:pt x="20784" y="11950"/>
                        </a:cubicBezTo>
                      </a:path>
                      <a:path w="21600" h="11950" stroke="0" extrusionOk="0">
                        <a:moveTo>
                          <a:pt x="20728" y="-1"/>
                        </a:moveTo>
                        <a:cubicBezTo>
                          <a:pt x="21306" y="1972"/>
                          <a:pt x="21600" y="4016"/>
                          <a:pt x="21600" y="6072"/>
                        </a:cubicBezTo>
                        <a:cubicBezTo>
                          <a:pt x="21600" y="8059"/>
                          <a:pt x="21325" y="10037"/>
                          <a:pt x="20784" y="11950"/>
                        </a:cubicBezTo>
                        <a:lnTo>
                          <a:pt x="0" y="6072"/>
                        </a:lnTo>
                        <a:close/>
                      </a:path>
                    </a:pathLst>
                  </a:custGeom>
                  <a:solidFill>
                    <a:srgbClr val="000000"/>
                  </a:solidFill>
                  <a:ln w="12700" cap="rnd">
                    <a:no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96" name="Rectangle 64" descr="50%"/>
                  <p:cNvSpPr>
                    <a:spLocks noChangeArrowheads="1"/>
                  </p:cNvSpPr>
                  <p:nvPr/>
                </p:nvSpPr>
                <p:spPr bwMode="auto">
                  <a:xfrm>
                    <a:off x="5126" y="1955"/>
                    <a:ext cx="65" cy="753"/>
                  </a:xfrm>
                  <a:prstGeom prst="rect">
                    <a:avLst/>
                  </a:prstGeom>
                  <a:pattFill prst="pct50">
                    <a:fgClr>
                      <a:srgbClr val="063DE8"/>
                    </a:fgClr>
                    <a:bgClr>
                      <a:srgbClr val="FFFFFF"/>
                    </a:bgClr>
                  </a:pattFill>
                  <a:ln w="12700">
                    <a:solidFill>
                      <a:srgbClr val="000000"/>
                    </a:solidFill>
                    <a:miter lim="800000"/>
                    <a:headEnd/>
                    <a:tailEnd/>
                  </a:ln>
                </p:spPr>
                <p:txBody>
                  <a:bodyPr wrap="none" anchor="ctr"/>
                  <a:lstStyle/>
                  <a:p>
                    <a:pPr fontAlgn="base">
                      <a:spcBef>
                        <a:spcPct val="0"/>
                      </a:spcBef>
                      <a:spcAft>
                        <a:spcPct val="0"/>
                      </a:spcAft>
                      <a:buClr>
                        <a:srgbClr val="000000"/>
                      </a:buClr>
                      <a:buSzPct val="100000"/>
                      <a:buFont typeface="Times New Roman" pitchFamily="18" charset="0"/>
                      <a:buNone/>
                    </a:pPr>
                    <a:endParaRPr lang="en-US" sz="2400">
                      <a:solidFill>
                        <a:srgbClr val="000000"/>
                      </a:solidFill>
                      <a:latin typeface="Times New Roman" pitchFamily="18" charset="0"/>
                      <a:cs typeface="Times New Roman" pitchFamily="18" charset="0"/>
                    </a:endParaRPr>
                  </a:p>
                </p:txBody>
              </p:sp>
              <p:sp>
                <p:nvSpPr>
                  <p:cNvPr id="97" name="Rectangle 65"/>
                  <p:cNvSpPr>
                    <a:spLocks noChangeArrowheads="1"/>
                  </p:cNvSpPr>
                  <p:nvPr/>
                </p:nvSpPr>
                <p:spPr bwMode="auto">
                  <a:xfrm>
                    <a:off x="4537" y="1506"/>
                    <a:ext cx="523" cy="161"/>
                  </a:xfrm>
                  <a:prstGeom prst="rect">
                    <a:avLst/>
                  </a:prstGeom>
                  <a:noFill/>
                  <a:ln w="12700">
                    <a:noFill/>
                    <a:miter lim="800000"/>
                    <a:headEnd/>
                    <a:tailEnd/>
                  </a:ln>
                </p:spPr>
                <p:txBody>
                  <a:bodyPr wrap="none" lIns="90487" tIns="44450" rIns="90487" bIns="44450">
                    <a:spAutoFit/>
                  </a:bodyPr>
                  <a:lstStyle/>
                  <a:p>
                    <a:pPr fontAlgn="base">
                      <a:lnSpc>
                        <a:spcPct val="90000"/>
                      </a:lnSpc>
                      <a:spcBef>
                        <a:spcPct val="0"/>
                      </a:spcBef>
                      <a:spcAft>
                        <a:spcPct val="0"/>
                      </a:spcAft>
                      <a:buClr>
                        <a:srgbClr val="000000"/>
                      </a:buClr>
                      <a:buSzPct val="100000"/>
                      <a:buFont typeface="Times New Roman" pitchFamily="18" charset="0"/>
                      <a:buNone/>
                    </a:pPr>
                    <a:r>
                      <a:rPr lang="en-US" sz="1200">
                        <a:solidFill>
                          <a:srgbClr val="000000"/>
                        </a:solidFill>
                        <a:latin typeface="Times New Roman" pitchFamily="1" charset="0"/>
                        <a:cs typeface="Times New Roman" pitchFamily="18" charset="0"/>
                      </a:rPr>
                      <a:t>original Si</a:t>
                    </a:r>
                  </a:p>
                </p:txBody>
              </p:sp>
              <p:sp>
                <p:nvSpPr>
                  <p:cNvPr id="98" name="Rectangle 66"/>
                  <p:cNvSpPr>
                    <a:spLocks noChangeArrowheads="1"/>
                  </p:cNvSpPr>
                  <p:nvPr/>
                </p:nvSpPr>
                <p:spPr bwMode="auto">
                  <a:xfrm>
                    <a:off x="4537" y="1598"/>
                    <a:ext cx="115" cy="161"/>
                  </a:xfrm>
                  <a:prstGeom prst="rect">
                    <a:avLst/>
                  </a:prstGeom>
                  <a:noFill/>
                  <a:ln w="12700">
                    <a:noFill/>
                    <a:miter lim="800000"/>
                    <a:headEnd/>
                    <a:tailEnd/>
                  </a:ln>
                </p:spPr>
                <p:txBody>
                  <a:bodyPr wrap="none" lIns="90487" tIns="44450" rIns="90487" bIns="44450">
                    <a:spAutoFit/>
                  </a:bodyPr>
                  <a:lstStyle/>
                  <a:p>
                    <a:pPr fontAlgn="base">
                      <a:lnSpc>
                        <a:spcPct val="90000"/>
                      </a:lnSpc>
                      <a:spcBef>
                        <a:spcPct val="0"/>
                      </a:spcBef>
                      <a:spcAft>
                        <a:spcPct val="0"/>
                      </a:spcAft>
                      <a:buClr>
                        <a:srgbClr val="000000"/>
                      </a:buClr>
                      <a:buSzPct val="100000"/>
                      <a:buFont typeface="Times New Roman" pitchFamily="18" charset="0"/>
                      <a:buNone/>
                    </a:pPr>
                    <a:endParaRPr lang="en-US" sz="1200">
                      <a:solidFill>
                        <a:srgbClr val="000000"/>
                      </a:solidFill>
                      <a:latin typeface="Times New Roman" pitchFamily="1" charset="0"/>
                      <a:cs typeface="Times New Roman" pitchFamily="18" charset="0"/>
                    </a:endParaRPr>
                  </a:p>
                </p:txBody>
              </p:sp>
              <p:sp>
                <p:nvSpPr>
                  <p:cNvPr id="99" name="Rectangle 67"/>
                  <p:cNvSpPr>
                    <a:spLocks noChangeArrowheads="1"/>
                  </p:cNvSpPr>
                  <p:nvPr/>
                </p:nvSpPr>
                <p:spPr bwMode="auto">
                  <a:xfrm>
                    <a:off x="5214" y="2217"/>
                    <a:ext cx="484" cy="395"/>
                  </a:xfrm>
                  <a:prstGeom prst="rect">
                    <a:avLst/>
                  </a:prstGeom>
                  <a:noFill/>
                  <a:ln w="12700">
                    <a:noFill/>
                    <a:miter lim="800000"/>
                    <a:headEnd/>
                    <a:tailEnd/>
                  </a:ln>
                </p:spPr>
                <p:txBody>
                  <a:bodyPr wrap="none" lIns="90487" tIns="44450" rIns="90487" bIns="44450">
                    <a:spAutoFit/>
                  </a:bodyPr>
                  <a:lstStyle/>
                  <a:p>
                    <a:pPr fontAlgn="base">
                      <a:lnSpc>
                        <a:spcPct val="90000"/>
                      </a:lnSpc>
                      <a:spcBef>
                        <a:spcPct val="0"/>
                      </a:spcBef>
                      <a:spcAft>
                        <a:spcPct val="0"/>
                      </a:spcAft>
                      <a:buClr>
                        <a:srgbClr val="000000"/>
                      </a:buClr>
                      <a:buSzPct val="100000"/>
                      <a:buFont typeface="Times New Roman" pitchFamily="18" charset="0"/>
                      <a:buNone/>
                    </a:pPr>
                    <a:r>
                      <a:rPr lang="en-US" sz="1300">
                        <a:solidFill>
                          <a:srgbClr val="000000"/>
                        </a:solidFill>
                        <a:latin typeface="Times New Roman" pitchFamily="1" charset="0"/>
                        <a:cs typeface="Times New Roman" pitchFamily="18" charset="0"/>
                      </a:rPr>
                      <a:t>CCD</a:t>
                    </a:r>
                  </a:p>
                  <a:p>
                    <a:pPr fontAlgn="base">
                      <a:lnSpc>
                        <a:spcPct val="90000"/>
                      </a:lnSpc>
                      <a:spcBef>
                        <a:spcPct val="0"/>
                      </a:spcBef>
                      <a:spcAft>
                        <a:spcPct val="0"/>
                      </a:spcAft>
                      <a:buClr>
                        <a:srgbClr val="000000"/>
                      </a:buClr>
                      <a:buSzPct val="100000"/>
                      <a:buFont typeface="Times New Roman" pitchFamily="18" charset="0"/>
                      <a:buNone/>
                    </a:pPr>
                    <a:r>
                      <a:rPr lang="en-US" sz="1300">
                        <a:solidFill>
                          <a:srgbClr val="000000"/>
                        </a:solidFill>
                        <a:latin typeface="Times New Roman" pitchFamily="1" charset="0"/>
                        <a:cs typeface="Times New Roman" pitchFamily="18" charset="0"/>
                      </a:rPr>
                      <a:t>frontside</a:t>
                    </a:r>
                  </a:p>
                  <a:p>
                    <a:pPr fontAlgn="base">
                      <a:lnSpc>
                        <a:spcPct val="90000"/>
                      </a:lnSpc>
                      <a:spcBef>
                        <a:spcPct val="0"/>
                      </a:spcBef>
                      <a:spcAft>
                        <a:spcPct val="0"/>
                      </a:spcAft>
                      <a:buClr>
                        <a:srgbClr val="000000"/>
                      </a:buClr>
                      <a:buSzPct val="100000"/>
                      <a:buFont typeface="Times New Roman" pitchFamily="18" charset="0"/>
                      <a:buNone/>
                    </a:pPr>
                    <a:r>
                      <a:rPr lang="en-US" sz="1300">
                        <a:solidFill>
                          <a:srgbClr val="000000"/>
                        </a:solidFill>
                        <a:latin typeface="Times New Roman" pitchFamily="1" charset="0"/>
                        <a:cs typeface="Times New Roman" pitchFamily="18" charset="0"/>
                      </a:rPr>
                      <a:t>circuitry</a:t>
                    </a:r>
                  </a:p>
                </p:txBody>
              </p:sp>
              <p:sp>
                <p:nvSpPr>
                  <p:cNvPr id="100" name="Rectangle 68"/>
                  <p:cNvSpPr>
                    <a:spLocks noChangeArrowheads="1"/>
                  </p:cNvSpPr>
                  <p:nvPr/>
                </p:nvSpPr>
                <p:spPr bwMode="auto">
                  <a:xfrm>
                    <a:off x="4468" y="2514"/>
                    <a:ext cx="510" cy="160"/>
                  </a:xfrm>
                  <a:prstGeom prst="rect">
                    <a:avLst/>
                  </a:prstGeom>
                  <a:noFill/>
                  <a:ln w="12700">
                    <a:noFill/>
                    <a:miter lim="800000"/>
                    <a:headEnd/>
                    <a:tailEnd/>
                  </a:ln>
                </p:spPr>
                <p:txBody>
                  <a:bodyPr lIns="90487" tIns="44450" rIns="90487" bIns="44450">
                    <a:spAutoFit/>
                  </a:bodyPr>
                  <a:lstStyle/>
                  <a:p>
                    <a:pPr fontAlgn="base">
                      <a:lnSpc>
                        <a:spcPct val="90000"/>
                      </a:lnSpc>
                      <a:spcBef>
                        <a:spcPct val="0"/>
                      </a:spcBef>
                      <a:spcAft>
                        <a:spcPct val="0"/>
                      </a:spcAft>
                      <a:buClr>
                        <a:srgbClr val="000000"/>
                      </a:buClr>
                      <a:buSzPct val="100000"/>
                      <a:buFont typeface="Times New Roman" pitchFamily="18" charset="0"/>
                      <a:buNone/>
                    </a:pPr>
                    <a:endParaRPr lang="en-US" sz="1200">
                      <a:solidFill>
                        <a:srgbClr val="000000"/>
                      </a:solidFill>
                      <a:latin typeface="Times New Roman" pitchFamily="1" charset="0"/>
                      <a:cs typeface="Times New Roman" pitchFamily="18" charset="0"/>
                    </a:endParaRPr>
                  </a:p>
                </p:txBody>
              </p:sp>
              <p:sp>
                <p:nvSpPr>
                  <p:cNvPr id="101" name="Oval 69"/>
                  <p:cNvSpPr>
                    <a:spLocks noChangeArrowheads="1"/>
                  </p:cNvSpPr>
                  <p:nvPr/>
                </p:nvSpPr>
                <p:spPr bwMode="auto">
                  <a:xfrm>
                    <a:off x="4288" y="2496"/>
                    <a:ext cx="72" cy="160"/>
                  </a:xfrm>
                  <a:prstGeom prst="ellipse">
                    <a:avLst/>
                  </a:prstGeom>
                  <a:noFill/>
                  <a:ln w="9525">
                    <a:solidFill>
                      <a:schemeClr val="tx1"/>
                    </a:solidFill>
                    <a:round/>
                    <a:headEnd/>
                    <a:tailEnd/>
                  </a:ln>
                </p:spPr>
                <p:txBody>
                  <a:bodyPr wrap="none" anchor="ctr"/>
                  <a:lstStyle/>
                  <a:p>
                    <a:pPr fontAlgn="base">
                      <a:spcBef>
                        <a:spcPct val="0"/>
                      </a:spcBef>
                      <a:spcAft>
                        <a:spcPct val="0"/>
                      </a:spcAft>
                      <a:buClr>
                        <a:srgbClr val="000000"/>
                      </a:buClr>
                      <a:buSzPct val="100000"/>
                      <a:buFont typeface="Times New Roman" pitchFamily="18" charset="0"/>
                      <a:buNone/>
                    </a:pPr>
                    <a:endParaRPr lang="en-US" sz="2400">
                      <a:solidFill>
                        <a:srgbClr val="000000"/>
                      </a:solidFill>
                      <a:latin typeface="Times New Roman" pitchFamily="18" charset="0"/>
                      <a:cs typeface="Times New Roman" pitchFamily="18" charset="0"/>
                    </a:endParaRPr>
                  </a:p>
                </p:txBody>
              </p:sp>
              <p:sp>
                <p:nvSpPr>
                  <p:cNvPr id="102" name="Line 70"/>
                  <p:cNvSpPr>
                    <a:spLocks noChangeShapeType="1"/>
                  </p:cNvSpPr>
                  <p:nvPr/>
                </p:nvSpPr>
                <p:spPr bwMode="auto">
                  <a:xfrm flipH="1">
                    <a:off x="3806" y="1056"/>
                    <a:ext cx="418" cy="252"/>
                  </a:xfrm>
                  <a:prstGeom prst="line">
                    <a:avLst/>
                  </a:prstGeom>
                  <a:noFill/>
                  <a:ln w="9525">
                    <a:solidFill>
                      <a:schemeClr val="tx1"/>
                    </a:solidFill>
                    <a:round/>
                    <a:headEnd/>
                    <a:tailEnd type="triangle" w="med" len="me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3" name="Line 71"/>
                  <p:cNvSpPr>
                    <a:spLocks noChangeShapeType="1"/>
                  </p:cNvSpPr>
                  <p:nvPr/>
                </p:nvSpPr>
                <p:spPr bwMode="auto">
                  <a:xfrm flipV="1">
                    <a:off x="3620" y="2176"/>
                    <a:ext cx="0" cy="318"/>
                  </a:xfrm>
                  <a:prstGeom prst="line">
                    <a:avLst/>
                  </a:prstGeom>
                  <a:noFill/>
                  <a:ln w="9525">
                    <a:solidFill>
                      <a:schemeClr val="tx1"/>
                    </a:solidFill>
                    <a:round/>
                    <a:headEnd/>
                    <a:tailEnd type="triangle" w="med" len="me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grpSp>
                <p:nvGrpSpPr>
                  <p:cNvPr id="6" name="Group 72"/>
                  <p:cNvGrpSpPr>
                    <a:grpSpLocks/>
                  </p:cNvGrpSpPr>
                  <p:nvPr/>
                </p:nvGrpSpPr>
                <p:grpSpPr bwMode="auto">
                  <a:xfrm>
                    <a:off x="3480" y="1152"/>
                    <a:ext cx="844" cy="1490"/>
                    <a:chOff x="2944" y="968"/>
                    <a:chExt cx="844" cy="1490"/>
                  </a:xfrm>
                </p:grpSpPr>
                <p:sp>
                  <p:nvSpPr>
                    <p:cNvPr id="106" name="Oval 73"/>
                    <p:cNvSpPr>
                      <a:spLocks noChangeArrowheads="1"/>
                    </p:cNvSpPr>
                    <p:nvPr/>
                  </p:nvSpPr>
                  <p:spPr bwMode="auto">
                    <a:xfrm>
                      <a:off x="2944" y="968"/>
                      <a:ext cx="520" cy="1264"/>
                    </a:xfrm>
                    <a:prstGeom prst="ellipse">
                      <a:avLst/>
                    </a:prstGeom>
                    <a:noFill/>
                    <a:ln w="9525">
                      <a:solidFill>
                        <a:schemeClr val="tx1"/>
                      </a:solidFill>
                      <a:round/>
                      <a:headEnd/>
                      <a:tailEnd/>
                    </a:ln>
                  </p:spPr>
                  <p:txBody>
                    <a:bodyPr wrap="none" anchor="ctr"/>
                    <a:lstStyle/>
                    <a:p>
                      <a:pPr fontAlgn="base">
                        <a:spcBef>
                          <a:spcPct val="0"/>
                        </a:spcBef>
                        <a:spcAft>
                          <a:spcPct val="0"/>
                        </a:spcAft>
                        <a:buClr>
                          <a:srgbClr val="000000"/>
                        </a:buClr>
                        <a:buSzPct val="100000"/>
                        <a:buFont typeface="Times New Roman" pitchFamily="18" charset="0"/>
                        <a:buNone/>
                      </a:pPr>
                      <a:endParaRPr lang="en-US" sz="2400">
                        <a:solidFill>
                          <a:srgbClr val="000000"/>
                        </a:solidFill>
                        <a:latin typeface="Times New Roman" pitchFamily="18" charset="0"/>
                        <a:cs typeface="Times New Roman" pitchFamily="18" charset="0"/>
                      </a:endParaRPr>
                    </a:p>
                  </p:txBody>
                </p:sp>
                <p:sp>
                  <p:nvSpPr>
                    <p:cNvPr id="107" name="Line 74"/>
                    <p:cNvSpPr>
                      <a:spLocks noChangeShapeType="1"/>
                    </p:cNvSpPr>
                    <p:nvPr/>
                  </p:nvSpPr>
                  <p:spPr bwMode="auto">
                    <a:xfrm>
                      <a:off x="3378" y="1118"/>
                      <a:ext cx="410" cy="1184"/>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sp>
                  <p:nvSpPr>
                    <p:cNvPr id="108" name="Line 75"/>
                    <p:cNvSpPr>
                      <a:spLocks noChangeShapeType="1"/>
                    </p:cNvSpPr>
                    <p:nvPr/>
                  </p:nvSpPr>
                  <p:spPr bwMode="auto">
                    <a:xfrm>
                      <a:off x="3200" y="2238"/>
                      <a:ext cx="582" cy="220"/>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grpSp>
              <p:sp>
                <p:nvSpPr>
                  <p:cNvPr id="105" name="Line 76"/>
                  <p:cNvSpPr>
                    <a:spLocks noChangeShapeType="1"/>
                  </p:cNvSpPr>
                  <p:nvPr/>
                </p:nvSpPr>
                <p:spPr bwMode="auto">
                  <a:xfrm flipV="1">
                    <a:off x="3840" y="2208"/>
                    <a:ext cx="0" cy="624"/>
                  </a:xfrm>
                  <a:prstGeom prst="line">
                    <a:avLst/>
                  </a:prstGeom>
                  <a:noFill/>
                  <a:ln w="9525">
                    <a:solidFill>
                      <a:schemeClr val="tx1"/>
                    </a:solidFill>
                    <a:round/>
                    <a:headEnd/>
                    <a:tailEnd type="triangle" w="med" len="med"/>
                  </a:ln>
                </p:spPr>
                <p:txBody>
                  <a:bodyPr wrap="none" anchor="ctr"/>
                  <a:lstStyle/>
                  <a:p>
                    <a:pPr fontAlgn="base">
                      <a:spcBef>
                        <a:spcPct val="0"/>
                      </a:spcBef>
                      <a:spcAft>
                        <a:spcPct val="0"/>
                      </a:spcAft>
                    </a:pPr>
                    <a:endParaRPr lang="en-US" sz="2400">
                      <a:solidFill>
                        <a:srgbClr val="000000"/>
                      </a:solidFill>
                      <a:latin typeface="Times New Roman" pitchFamily="1" charset="0"/>
                    </a:endParaRPr>
                  </a:p>
                </p:txBody>
              </p:sp>
            </p:grpSp>
          </p:grpSp>
        </p:grpSp>
      </p:grpSp>
      <p:sp>
        <p:nvSpPr>
          <p:cNvPr id="88" name="Slide Number Placeholder 5"/>
          <p:cNvSpPr>
            <a:spLocks noGrp="1"/>
          </p:cNvSpPr>
          <p:nvPr>
            <p:ph type="sldNum" sz="quarter" idx="12"/>
          </p:nvPr>
        </p:nvSpPr>
        <p:spPr>
          <a:prstGeom prst="rect">
            <a:avLst/>
          </a:prstGeom>
        </p:spPr>
        <p:txBody>
          <a:bodyPr/>
          <a:lstStyle>
            <a:lvl1pPr>
              <a:defRPr/>
            </a:lvl1pPr>
          </a:lstStyle>
          <a:p>
            <a:pPr>
              <a:defRPr/>
            </a:pPr>
            <a:fld id="{49253F96-E6E3-4C21-B724-939AF169C4B0}" type="slidenum">
              <a:rPr lang="en-US">
                <a:solidFill>
                  <a:srgbClr val="000000"/>
                </a:solidFill>
              </a:rPr>
              <a:pPr>
                <a:defRPr/>
              </a:pPr>
              <a:t>3</a:t>
            </a:fld>
            <a:endParaRPr lang="en-US">
              <a:solidFill>
                <a:srgbClr val="000000"/>
              </a:solidFill>
            </a:endParaRPr>
          </a:p>
        </p:txBody>
      </p:sp>
      <p:pic>
        <p:nvPicPr>
          <p:cNvPr id="158" name="Picture 3"/>
          <p:cNvPicPr>
            <a:picLocks noChangeAspect="1" noChangeArrowheads="1"/>
          </p:cNvPicPr>
          <p:nvPr/>
        </p:nvPicPr>
        <p:blipFill rotWithShape="1">
          <a:blip r:embed="rId7" cstate="print"/>
          <a:srcRect t="2017" r="3858"/>
          <a:stretch/>
        </p:blipFill>
        <p:spPr bwMode="auto">
          <a:xfrm>
            <a:off x="6742136" y="1363547"/>
            <a:ext cx="5449866" cy="3888619"/>
          </a:xfrm>
          <a:prstGeom prst="rect">
            <a:avLst/>
          </a:prstGeom>
          <a:solidFill>
            <a:schemeClr val="bg1"/>
          </a:solidFill>
          <a:ln w="9525">
            <a:noFill/>
            <a:round/>
            <a:headEnd/>
            <a:tailEnd/>
          </a:ln>
        </p:spPr>
      </p:pic>
      <p:sp>
        <p:nvSpPr>
          <p:cNvPr id="8" name="TextBox 7"/>
          <p:cNvSpPr txBox="1"/>
          <p:nvPr/>
        </p:nvSpPr>
        <p:spPr>
          <a:xfrm>
            <a:off x="4978430" y="4753619"/>
            <a:ext cx="1912703" cy="461665"/>
          </a:xfrm>
          <a:prstGeom prst="rect">
            <a:avLst/>
          </a:prstGeom>
          <a:noFill/>
        </p:spPr>
        <p:txBody>
          <a:bodyPr wrap="none" rtlCol="0">
            <a:spAutoFit/>
          </a:bodyPr>
          <a:lstStyle/>
          <a:p>
            <a:pPr algn="ctr"/>
            <a:r>
              <a:rPr lang="en-US" sz="1200" dirty="0" smtClean="0"/>
              <a:t>Silicon detector</a:t>
            </a:r>
          </a:p>
          <a:p>
            <a:pPr algn="ctr"/>
            <a:r>
              <a:rPr lang="en-US" sz="1200" dirty="0">
                <a:solidFill>
                  <a:srgbClr val="000000"/>
                </a:solidFill>
                <a:latin typeface="Times" pitchFamily="18" charset="0"/>
              </a:rPr>
              <a:t>(CCDs, CMOS, PIN arrays</a:t>
            </a:r>
            <a:r>
              <a:rPr lang="en-US" sz="1200" dirty="0" smtClean="0">
                <a:solidFill>
                  <a:srgbClr val="000000"/>
                </a:solidFill>
                <a:latin typeface="Times" pitchFamily="18" charset="0"/>
              </a:rPr>
              <a:t>)</a:t>
            </a:r>
            <a:endParaRPr lang="en-US" sz="1200" dirty="0">
              <a:solidFill>
                <a:srgbClr val="000000"/>
              </a:solidFill>
              <a:latin typeface="Times" pitchFamily="18" charset="0"/>
            </a:endParaRPr>
          </a:p>
        </p:txBody>
      </p:sp>
      <p:sp>
        <p:nvSpPr>
          <p:cNvPr id="159" name="TextBox 158"/>
          <p:cNvSpPr txBox="1"/>
          <p:nvPr/>
        </p:nvSpPr>
        <p:spPr>
          <a:xfrm>
            <a:off x="6742137" y="5347438"/>
            <a:ext cx="5449864" cy="646331"/>
          </a:xfrm>
          <a:prstGeom prst="rect">
            <a:avLst/>
          </a:prstGeom>
          <a:solidFill>
            <a:schemeClr val="tx1"/>
          </a:solidFill>
        </p:spPr>
        <p:txBody>
          <a:bodyPr wrap="square" rtlCol="0">
            <a:spAutoFit/>
          </a:bodyPr>
          <a:lstStyle/>
          <a:p>
            <a:pPr fontAlgn="base">
              <a:spcBef>
                <a:spcPct val="0"/>
              </a:spcBef>
              <a:spcAft>
                <a:spcPct val="0"/>
              </a:spcAft>
            </a:pPr>
            <a:r>
              <a:rPr lang="en-US" b="1" dirty="0">
                <a:solidFill>
                  <a:schemeClr val="bg1"/>
                </a:solidFill>
                <a:latin typeface="Times New Roman" pitchFamily="1" charset="0"/>
              </a:rPr>
              <a:t>S. </a:t>
            </a:r>
            <a:r>
              <a:rPr lang="en-US" b="1" dirty="0" err="1" smtClean="0">
                <a:solidFill>
                  <a:schemeClr val="bg1"/>
                </a:solidFill>
                <a:latin typeface="Times New Roman" pitchFamily="1" charset="0"/>
              </a:rPr>
              <a:t>Nikzad</a:t>
            </a:r>
            <a:r>
              <a:rPr lang="en-US" b="1" dirty="0" smtClean="0">
                <a:solidFill>
                  <a:schemeClr val="bg1"/>
                </a:solidFill>
                <a:latin typeface="Times New Roman" pitchFamily="1" charset="0"/>
              </a:rPr>
              <a:t> </a:t>
            </a:r>
            <a:r>
              <a:rPr lang="en-US" b="1" i="1" dirty="0" smtClean="0">
                <a:solidFill>
                  <a:schemeClr val="bg1"/>
                </a:solidFill>
                <a:latin typeface="Times New Roman" pitchFamily="1" charset="0"/>
              </a:rPr>
              <a:t>et al.</a:t>
            </a:r>
            <a:r>
              <a:rPr lang="en-US" dirty="0" smtClean="0">
                <a:solidFill>
                  <a:schemeClr val="bg1"/>
                </a:solidFill>
                <a:latin typeface="Times New Roman" pitchFamily="1" charset="0"/>
              </a:rPr>
              <a:t>, </a:t>
            </a:r>
            <a:r>
              <a:rPr lang="en-US" dirty="0">
                <a:solidFill>
                  <a:schemeClr val="bg1"/>
                </a:solidFill>
                <a:latin typeface="Times New Roman" pitchFamily="1" charset="0"/>
              </a:rPr>
              <a:t>“</a:t>
            </a:r>
            <a:r>
              <a:rPr lang="en-US" dirty="0" err="1">
                <a:solidFill>
                  <a:schemeClr val="bg1"/>
                </a:solidFill>
                <a:latin typeface="Times New Roman" pitchFamily="1" charset="0"/>
              </a:rPr>
              <a:t>Ultrastable</a:t>
            </a:r>
            <a:r>
              <a:rPr lang="en-US" dirty="0">
                <a:solidFill>
                  <a:schemeClr val="bg1"/>
                </a:solidFill>
                <a:latin typeface="Times New Roman" pitchFamily="1" charset="0"/>
              </a:rPr>
              <a:t> and uniform EUV and UV detectors,” </a:t>
            </a:r>
            <a:r>
              <a:rPr lang="en-US" i="1" dirty="0" smtClean="0">
                <a:solidFill>
                  <a:schemeClr val="bg1"/>
                </a:solidFill>
                <a:latin typeface="Times New Roman" pitchFamily="1" charset="0"/>
              </a:rPr>
              <a:t>SPIE </a:t>
            </a:r>
            <a:r>
              <a:rPr lang="en-US" i="1" dirty="0">
                <a:solidFill>
                  <a:schemeClr val="bg1"/>
                </a:solidFill>
                <a:latin typeface="Times New Roman" pitchFamily="1" charset="0"/>
              </a:rPr>
              <a:t>Proc.</a:t>
            </a:r>
            <a:r>
              <a:rPr lang="en-US" dirty="0">
                <a:solidFill>
                  <a:schemeClr val="bg1"/>
                </a:solidFill>
                <a:latin typeface="Times New Roman" pitchFamily="1" charset="0"/>
              </a:rPr>
              <a:t>, Vol. 4139, pp. </a:t>
            </a:r>
            <a:r>
              <a:rPr lang="en-US" dirty="0" smtClean="0">
                <a:solidFill>
                  <a:schemeClr val="bg1"/>
                </a:solidFill>
                <a:latin typeface="Times New Roman" pitchFamily="1" charset="0"/>
              </a:rPr>
              <a:t>250-258, 2000.</a:t>
            </a:r>
            <a:endParaRPr lang="en-US" dirty="0">
              <a:solidFill>
                <a:schemeClr val="bg1"/>
              </a:solidFill>
              <a:latin typeface="Times New Roman" pitchFamily="1" charset="0"/>
            </a:endParaRPr>
          </a:p>
        </p:txBody>
      </p:sp>
      <p:sp>
        <p:nvSpPr>
          <p:cNvPr id="160" name="TextBox 159"/>
          <p:cNvSpPr txBox="1"/>
          <p:nvPr/>
        </p:nvSpPr>
        <p:spPr>
          <a:xfrm>
            <a:off x="0" y="6394390"/>
            <a:ext cx="12192000" cy="461665"/>
          </a:xfrm>
          <a:prstGeom prst="rect">
            <a:avLst/>
          </a:prstGeom>
          <a:solidFill>
            <a:srgbClr val="0432FF"/>
          </a:solidFill>
        </p:spPr>
        <p:txBody>
          <a:bodyPr wrap="square" rtlCol="0">
            <a:spAutoFit/>
          </a:bodyPr>
          <a:lstStyle/>
          <a:p>
            <a:pPr algn="ctr" fontAlgn="base">
              <a:spcBef>
                <a:spcPct val="0"/>
              </a:spcBef>
              <a:spcAft>
                <a:spcPct val="0"/>
              </a:spcAft>
            </a:pPr>
            <a:r>
              <a:rPr lang="en-US" sz="2400" i="1" dirty="0" smtClean="0">
                <a:solidFill>
                  <a:srgbClr val="FFFF00"/>
                </a:solidFill>
                <a:latin typeface="Times New Roman" pitchFamily="1" charset="0"/>
              </a:rPr>
              <a:t>No </a:t>
            </a:r>
            <a:r>
              <a:rPr lang="en-US" sz="2400" i="1" dirty="0">
                <a:solidFill>
                  <a:srgbClr val="FFFF00"/>
                </a:solidFill>
                <a:latin typeface="Times New Roman" pitchFamily="1" charset="0"/>
              </a:rPr>
              <a:t>measurable hysteresis in delta-doped CCDs</a:t>
            </a:r>
          </a:p>
        </p:txBody>
      </p:sp>
      <p:sp>
        <p:nvSpPr>
          <p:cNvPr id="162" name="Title 1"/>
          <p:cNvSpPr txBox="1">
            <a:spLocks/>
          </p:cNvSpPr>
          <p:nvPr/>
        </p:nvSpPr>
        <p:spPr bwMode="auto">
          <a:xfrm>
            <a:off x="642732" y="319593"/>
            <a:ext cx="10972800"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sz="2400" kern="0" dirty="0" smtClean="0"/>
              <a:t>Overview of 2D-doping</a:t>
            </a:r>
            <a:br>
              <a:rPr lang="en-US" sz="2400" kern="0" dirty="0" smtClean="0"/>
            </a:br>
            <a:r>
              <a:rPr lang="en-US" sz="2400" kern="0" dirty="0">
                <a:solidFill>
                  <a:srgbClr val="0432FF"/>
                </a:solidFill>
              </a:rPr>
              <a:t>Quantum Efficiency and Stability of </a:t>
            </a:r>
            <a:r>
              <a:rPr lang="en-US" sz="2400" kern="0" dirty="0" smtClean="0">
                <a:solidFill>
                  <a:srgbClr val="0432FF"/>
                </a:solidFill>
              </a:rPr>
              <a:t>Delta-doped </a:t>
            </a:r>
            <a:r>
              <a:rPr lang="en-US" sz="2400" kern="0" dirty="0">
                <a:solidFill>
                  <a:srgbClr val="0432FF"/>
                </a:solidFill>
              </a:rPr>
              <a:t>detectors </a:t>
            </a:r>
          </a:p>
        </p:txBody>
      </p:sp>
    </p:spTree>
    <p:extLst>
      <p:ext uri="{BB962C8B-B14F-4D97-AF65-F5344CB8AC3E}">
        <p14:creationId xmlns:p14="http://schemas.microsoft.com/office/powerpoint/2010/main" val="47122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2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z-machine"/>
          <p:cNvPicPr>
            <a:picLocks noChangeAspect="1" noChangeArrowheads="1"/>
          </p:cNvPicPr>
          <p:nvPr/>
        </p:nvPicPr>
        <p:blipFill>
          <a:blip r:embed="rId3" cstate="print"/>
          <a:srcRect/>
          <a:stretch>
            <a:fillRect/>
          </a:stretch>
        </p:blipFill>
        <p:spPr bwMode="auto">
          <a:xfrm>
            <a:off x="7643585" y="4004718"/>
            <a:ext cx="4353688" cy="280232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b="6972"/>
          <a:stretch/>
        </p:blipFill>
        <p:spPr>
          <a:xfrm>
            <a:off x="195061" y="1294165"/>
            <a:ext cx="7249398" cy="3092777"/>
          </a:xfrm>
          <a:prstGeom prst="rect">
            <a:avLst/>
          </a:prstGeom>
        </p:spPr>
      </p:pic>
      <p:sp>
        <p:nvSpPr>
          <p:cNvPr id="23" name="Content Placeholder 3"/>
          <p:cNvSpPr>
            <a:spLocks noGrp="1"/>
          </p:cNvSpPr>
          <p:nvPr>
            <p:ph idx="1"/>
          </p:nvPr>
        </p:nvSpPr>
        <p:spPr>
          <a:xfrm>
            <a:off x="195061" y="4522772"/>
            <a:ext cx="7081848" cy="657820"/>
          </a:xfrm>
          <a:noFill/>
        </p:spPr>
        <p:txBody>
          <a:bodyPr/>
          <a:lstStyle/>
          <a:p>
            <a:pPr marL="0" indent="0" algn="ctr">
              <a:buNone/>
            </a:pPr>
            <a:r>
              <a:rPr lang="en-US" sz="1800" dirty="0" smtClean="0">
                <a:solidFill>
                  <a:srgbClr val="0432FF"/>
                </a:solidFill>
              </a:rPr>
              <a:t>Time-gated hybrid CMOS detector </a:t>
            </a:r>
            <a:br>
              <a:rPr lang="en-US" sz="1800" dirty="0" smtClean="0">
                <a:solidFill>
                  <a:srgbClr val="0432FF"/>
                </a:solidFill>
              </a:rPr>
            </a:br>
            <a:r>
              <a:rPr lang="en-US" sz="1800" dirty="0" smtClean="0">
                <a:solidFill>
                  <a:srgbClr val="0432FF"/>
                </a:solidFill>
              </a:rPr>
              <a:t>Capable of capturing 1 ns frames at 2 ns intervals</a:t>
            </a:r>
            <a:endParaRPr lang="en-US" sz="1800" dirty="0">
              <a:solidFill>
                <a:srgbClr val="0432FF"/>
              </a:solidFill>
            </a:endParaRPr>
          </a:p>
        </p:txBody>
      </p:sp>
      <p:pic>
        <p:nvPicPr>
          <p:cNvPr id="1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604" b="13033"/>
          <a:stretch/>
        </p:blipFill>
        <p:spPr bwMode="auto">
          <a:xfrm>
            <a:off x="7629285" y="1266407"/>
            <a:ext cx="4367987" cy="3043874"/>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1" name="TextBox 20"/>
          <p:cNvSpPr txBox="1"/>
          <p:nvPr/>
        </p:nvSpPr>
        <p:spPr>
          <a:xfrm>
            <a:off x="9980471" y="1254555"/>
            <a:ext cx="2211529" cy="707886"/>
          </a:xfrm>
          <a:prstGeom prst="rect">
            <a:avLst/>
          </a:prstGeom>
          <a:noFill/>
        </p:spPr>
        <p:txBody>
          <a:bodyPr wrap="square" rtlCol="0">
            <a:spAutoFit/>
          </a:bodyPr>
          <a:lstStyle>
            <a:defPPr>
              <a:defRPr lang="en-US"/>
            </a:defPPr>
            <a:lvl1pPr algn="ctr">
              <a:defRPr sz="1000">
                <a:solidFill>
                  <a:srgbClr val="0066FF"/>
                </a:solidFill>
                <a:latin typeface="Calibri" panose="020F0502020204030204" pitchFamily="34" charset="0"/>
              </a:defRPr>
            </a:lvl1pPr>
          </a:lstStyle>
          <a:p>
            <a:r>
              <a:rPr lang="en-US" sz="2000" b="1" dirty="0"/>
              <a:t>Z-Machine Experiment</a:t>
            </a:r>
          </a:p>
        </p:txBody>
      </p:sp>
      <p:sp>
        <p:nvSpPr>
          <p:cNvPr id="10" name="Content Placeholder 3"/>
          <p:cNvSpPr txBox="1">
            <a:spLocks/>
          </p:cNvSpPr>
          <p:nvPr/>
        </p:nvSpPr>
        <p:spPr bwMode="auto">
          <a:xfrm>
            <a:off x="362608" y="5405881"/>
            <a:ext cx="6914301" cy="1277948"/>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accent2"/>
                </a:solidFill>
                <a:latin typeface="+mn-lt"/>
              </a:defRPr>
            </a:lvl2pPr>
            <a:lvl3pPr marL="1143000" indent="-228600" algn="l" rtl="0" fontAlgn="base">
              <a:spcBef>
                <a:spcPct val="20000"/>
              </a:spcBef>
              <a:spcAft>
                <a:spcPct val="0"/>
              </a:spcAft>
              <a:buChar char="•"/>
              <a:defRPr sz="1800" b="1">
                <a:solidFill>
                  <a:schemeClr val="accent2"/>
                </a:solidFill>
                <a:latin typeface="+mn-lt"/>
              </a:defRPr>
            </a:lvl3pPr>
            <a:lvl4pPr marL="1600200" indent="-228600" algn="l" rtl="0" fontAlgn="base">
              <a:spcBef>
                <a:spcPct val="20000"/>
              </a:spcBef>
              <a:spcAft>
                <a:spcPct val="0"/>
              </a:spcAft>
              <a:buChar char="–"/>
              <a:defRPr sz="1600" b="1">
                <a:solidFill>
                  <a:schemeClr val="accent2"/>
                </a:solidFill>
                <a:latin typeface="+mn-lt"/>
              </a:defRPr>
            </a:lvl4pPr>
            <a:lvl5pPr marL="2057400" indent="-228600" algn="l" rtl="0" fontAlgn="base">
              <a:spcBef>
                <a:spcPct val="20000"/>
              </a:spcBef>
              <a:spcAft>
                <a:spcPct val="0"/>
              </a:spcAft>
              <a:buChar char="»"/>
              <a:defRPr sz="1600" b="1">
                <a:solidFill>
                  <a:schemeClr val="accent2"/>
                </a:solidFill>
                <a:latin typeface="+mn-lt"/>
              </a:defRPr>
            </a:lvl5pPr>
            <a:lvl6pPr marL="2514600" indent="-228600" algn="l" rtl="0" fontAlgn="base">
              <a:spcBef>
                <a:spcPct val="20000"/>
              </a:spcBef>
              <a:spcAft>
                <a:spcPct val="0"/>
              </a:spcAft>
              <a:buChar char="»"/>
              <a:defRPr sz="1200" b="1">
                <a:solidFill>
                  <a:schemeClr val="accent2"/>
                </a:solidFill>
                <a:latin typeface="+mn-lt"/>
              </a:defRPr>
            </a:lvl6pPr>
            <a:lvl7pPr marL="2971800" indent="-228600" algn="l" rtl="0" fontAlgn="base">
              <a:spcBef>
                <a:spcPct val="20000"/>
              </a:spcBef>
              <a:spcAft>
                <a:spcPct val="0"/>
              </a:spcAft>
              <a:buChar char="»"/>
              <a:defRPr sz="1200" b="1">
                <a:solidFill>
                  <a:schemeClr val="accent2"/>
                </a:solidFill>
                <a:latin typeface="+mn-lt"/>
              </a:defRPr>
            </a:lvl7pPr>
            <a:lvl8pPr marL="3429000" indent="-228600" algn="l" rtl="0" fontAlgn="base">
              <a:spcBef>
                <a:spcPct val="20000"/>
              </a:spcBef>
              <a:spcAft>
                <a:spcPct val="0"/>
              </a:spcAft>
              <a:buChar char="»"/>
              <a:defRPr sz="1200" b="1">
                <a:solidFill>
                  <a:schemeClr val="accent2"/>
                </a:solidFill>
                <a:latin typeface="+mn-lt"/>
              </a:defRPr>
            </a:lvl8pPr>
            <a:lvl9pPr marL="3886200" indent="-228600" algn="l" rtl="0" fontAlgn="base">
              <a:spcBef>
                <a:spcPct val="20000"/>
              </a:spcBef>
              <a:spcAft>
                <a:spcPct val="0"/>
              </a:spcAft>
              <a:buChar char="»"/>
              <a:defRPr sz="1200" b="1">
                <a:solidFill>
                  <a:schemeClr val="accent2"/>
                </a:solidFill>
                <a:latin typeface="+mn-lt"/>
              </a:defRPr>
            </a:lvl9pPr>
          </a:lstStyle>
          <a:p>
            <a:pPr marL="0" indent="0">
              <a:buNone/>
            </a:pPr>
            <a:r>
              <a:rPr lang="en-US" sz="2000" kern="0" dirty="0" smtClean="0">
                <a:solidFill>
                  <a:srgbClr val="FFFF00"/>
                </a:solidFill>
              </a:rPr>
              <a:t>Pulsed-power detector requirements:</a:t>
            </a:r>
          </a:p>
          <a:p>
            <a:pPr marL="457200" indent="-457200">
              <a:buFont typeface="+mj-lt"/>
              <a:buAutoNum type="arabicParenR"/>
            </a:pPr>
            <a:r>
              <a:rPr lang="en-US" sz="2000" kern="0" dirty="0" smtClean="0">
                <a:solidFill>
                  <a:srgbClr val="FFFF00"/>
                </a:solidFill>
              </a:rPr>
              <a:t>Radiation-hard </a:t>
            </a:r>
            <a:r>
              <a:rPr lang="en-US" sz="2000" kern="0" dirty="0">
                <a:solidFill>
                  <a:srgbClr val="FFFF00"/>
                </a:solidFill>
              </a:rPr>
              <a:t>surface passivation </a:t>
            </a:r>
          </a:p>
          <a:p>
            <a:pPr marL="457200" indent="-457200">
              <a:buFont typeface="+mj-lt"/>
              <a:buAutoNum type="arabicParenR"/>
            </a:pPr>
            <a:r>
              <a:rPr lang="en-US" sz="2000" kern="0" dirty="0" smtClean="0">
                <a:solidFill>
                  <a:srgbClr val="FFFF00"/>
                </a:solidFill>
              </a:rPr>
              <a:t>High </a:t>
            </a:r>
            <a:r>
              <a:rPr lang="en-US" sz="2000" kern="0" dirty="0">
                <a:solidFill>
                  <a:srgbClr val="FFFF00"/>
                </a:solidFill>
              </a:rPr>
              <a:t>QE for soft X-rays and </a:t>
            </a:r>
            <a:r>
              <a:rPr lang="en-US" sz="2000" kern="0" dirty="0" smtClean="0">
                <a:solidFill>
                  <a:srgbClr val="FFFF00"/>
                </a:solidFill>
              </a:rPr>
              <a:t>low energy electrons</a:t>
            </a:r>
            <a:endParaRPr lang="en-US" sz="2000" kern="0" dirty="0">
              <a:solidFill>
                <a:srgbClr val="FFFF00"/>
              </a:solidFill>
            </a:endParaRPr>
          </a:p>
          <a:p>
            <a:endParaRPr lang="en-US" sz="2000" kern="0" dirty="0">
              <a:solidFill>
                <a:srgbClr val="FFFF00"/>
              </a:solidFill>
            </a:endParaRPr>
          </a:p>
        </p:txBody>
      </p:sp>
      <p:sp>
        <p:nvSpPr>
          <p:cNvPr id="11" name="Title 1"/>
          <p:cNvSpPr txBox="1">
            <a:spLocks/>
          </p:cNvSpPr>
          <p:nvPr/>
        </p:nvSpPr>
        <p:spPr bwMode="auto">
          <a:xfrm>
            <a:off x="642732" y="192593"/>
            <a:ext cx="10972800"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kern="0" dirty="0" smtClean="0"/>
              <a:t>Sandia Ultrafast X-ray Imager (UXI) Program</a:t>
            </a:r>
            <a:br>
              <a:rPr lang="en-US" kern="0" dirty="0" smtClean="0"/>
            </a:br>
            <a:r>
              <a:rPr lang="en-US" kern="0" dirty="0">
                <a:solidFill>
                  <a:srgbClr val="0432FF"/>
                </a:solidFill>
              </a:rPr>
              <a:t>Superlattice-doped Detectors for Pulsed Power Experiments</a:t>
            </a:r>
          </a:p>
        </p:txBody>
      </p:sp>
    </p:spTree>
    <p:extLst>
      <p:ext uri="{BB962C8B-B14F-4D97-AF65-F5344CB8AC3E}">
        <p14:creationId xmlns:p14="http://schemas.microsoft.com/office/powerpoint/2010/main" val="12120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2102358"/>
            <a:ext cx="9144000" cy="4755642"/>
            <a:chOff x="0" y="2102358"/>
            <a:chExt cx="9144000" cy="4755642"/>
          </a:xfrm>
        </p:grpSpPr>
        <p:sp>
          <p:nvSpPr>
            <p:cNvPr id="5" name="Rectangle 4"/>
            <p:cNvSpPr/>
            <p:nvPr/>
          </p:nvSpPr>
          <p:spPr>
            <a:xfrm>
              <a:off x="1631998" y="4192571"/>
              <a:ext cx="5486400" cy="1065229"/>
            </a:xfrm>
            <a:prstGeom prst="rect">
              <a:avLst/>
            </a:prstGeom>
            <a:gradFill>
              <a:gsLst>
                <a:gs pos="80000">
                  <a:schemeClr val="accent2">
                    <a:lumMod val="40000"/>
                    <a:lumOff val="60000"/>
                  </a:schemeClr>
                </a:gs>
                <a:gs pos="99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ounded Rectangle 45"/>
            <p:cNvSpPr/>
            <p:nvPr/>
          </p:nvSpPr>
          <p:spPr>
            <a:xfrm>
              <a:off x="3276600" y="3868718"/>
              <a:ext cx="2150158" cy="550882"/>
            </a:xfrm>
            <a:prstGeom prst="roundRect">
              <a:avLst/>
            </a:prstGeom>
            <a:solidFill>
              <a:schemeClr val="accent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ounded Rectangle 49"/>
            <p:cNvSpPr/>
            <p:nvPr/>
          </p:nvSpPr>
          <p:spPr>
            <a:xfrm>
              <a:off x="5841743" y="3830620"/>
              <a:ext cx="530352" cy="875513"/>
            </a:xfrm>
            <a:prstGeom prst="roundRect">
              <a:avLst/>
            </a:prstGeom>
            <a:solidFill>
              <a:schemeClr val="accent2"/>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ounded Rectangle 48"/>
            <p:cNvSpPr/>
            <p:nvPr/>
          </p:nvSpPr>
          <p:spPr>
            <a:xfrm>
              <a:off x="2340864" y="3829045"/>
              <a:ext cx="530352" cy="877089"/>
            </a:xfrm>
            <a:prstGeom prst="roundRect">
              <a:avLst/>
            </a:prstGeom>
            <a:solidFill>
              <a:schemeClr val="accent2"/>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ounded Rectangle 46"/>
            <p:cNvSpPr/>
            <p:nvPr/>
          </p:nvSpPr>
          <p:spPr>
            <a:xfrm>
              <a:off x="5029200" y="3830620"/>
              <a:ext cx="762000" cy="741379"/>
            </a:xfrm>
            <a:prstGeom prst="roundRect">
              <a:avLst/>
            </a:prstGeom>
            <a:solidFill>
              <a:schemeClr val="accent3"/>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2895600" y="3829046"/>
              <a:ext cx="762000" cy="742953"/>
            </a:xfrm>
            <a:prstGeom prst="roundRect">
              <a:avLst/>
            </a:prstGeom>
            <a:solidFill>
              <a:schemeClr val="accent3"/>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1631998" y="3868718"/>
              <a:ext cx="5486400" cy="3238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631998" y="5257800"/>
              <a:ext cx="5486400" cy="876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2019356" y="4078271"/>
              <a:ext cx="285722" cy="12557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391144" y="4078270"/>
              <a:ext cx="285722" cy="12557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7227888" y="5619690"/>
              <a:ext cx="1306512" cy="369332"/>
            </a:xfrm>
            <a:prstGeom prst="rect">
              <a:avLst/>
            </a:prstGeom>
            <a:noFill/>
          </p:spPr>
          <p:txBody>
            <a:bodyPr wrap="none" rtlCol="0">
              <a:spAutoFit/>
            </a:bodyPr>
            <a:lstStyle/>
            <a:p>
              <a:r>
                <a:rPr lang="en-US">
                  <a:solidFill>
                    <a:prstClr val="black"/>
                  </a:solidFill>
                  <a:latin typeface="Calibri"/>
                </a:rPr>
                <a:t>n</a:t>
              </a:r>
              <a:r>
                <a:rPr lang="en-US" baseline="30000">
                  <a:solidFill>
                    <a:prstClr val="black"/>
                  </a:solidFill>
                  <a:latin typeface="Calibri"/>
                </a:rPr>
                <a:t>+</a:t>
              </a:r>
              <a:r>
                <a:rPr lang="en-US">
                  <a:solidFill>
                    <a:prstClr val="black"/>
                  </a:solidFill>
                  <a:latin typeface="Calibri"/>
                </a:rPr>
                <a:t> substrate</a:t>
              </a:r>
            </a:p>
          </p:txBody>
        </p:sp>
        <p:sp>
          <p:nvSpPr>
            <p:cNvPr id="30" name="TextBox 29"/>
            <p:cNvSpPr txBox="1"/>
            <p:nvPr/>
          </p:nvSpPr>
          <p:spPr>
            <a:xfrm>
              <a:off x="7126597" y="4419600"/>
              <a:ext cx="1594604" cy="646331"/>
            </a:xfrm>
            <a:prstGeom prst="rect">
              <a:avLst/>
            </a:prstGeom>
            <a:noFill/>
          </p:spPr>
          <p:txBody>
            <a:bodyPr wrap="none" rtlCol="0">
              <a:spAutoFit/>
            </a:bodyPr>
            <a:lstStyle/>
            <a:p>
              <a:r>
                <a:rPr lang="en-US">
                  <a:solidFill>
                    <a:prstClr val="black"/>
                  </a:solidFill>
                  <a:latin typeface="Calibri"/>
                </a:rPr>
                <a:t>n-type epilayer</a:t>
              </a:r>
            </a:p>
            <a:p>
              <a:r>
                <a:rPr lang="en-US">
                  <a:solidFill>
                    <a:prstClr val="black"/>
                  </a:solidFill>
                  <a:latin typeface="Calibri"/>
                </a:rPr>
                <a:t>10 µm</a:t>
              </a:r>
            </a:p>
          </p:txBody>
        </p:sp>
        <p:sp>
          <p:nvSpPr>
            <p:cNvPr id="34" name="TextBox 33"/>
            <p:cNvSpPr txBox="1"/>
            <p:nvPr/>
          </p:nvSpPr>
          <p:spPr>
            <a:xfrm>
              <a:off x="150873" y="2102358"/>
              <a:ext cx="4028004" cy="369332"/>
            </a:xfrm>
            <a:prstGeom prst="rect">
              <a:avLst/>
            </a:prstGeom>
            <a:noFill/>
          </p:spPr>
          <p:txBody>
            <a:bodyPr wrap="square" rtlCol="0">
              <a:spAutoFit/>
            </a:bodyPr>
            <a:lstStyle/>
            <a:p>
              <a:r>
                <a:rPr lang="en-US" dirty="0">
                  <a:solidFill>
                    <a:prstClr val="black"/>
                  </a:solidFill>
                  <a:latin typeface="Calibri"/>
                </a:rPr>
                <a:t>SARS diode with </a:t>
              </a:r>
              <a:r>
                <a:rPr lang="mr-IN" dirty="0" err="1">
                  <a:solidFill>
                    <a:prstClr val="black"/>
                  </a:solidFill>
                  <a:latin typeface="Calibri"/>
                </a:rPr>
                <a:t>p</a:t>
              </a:r>
              <a:r>
                <a:rPr lang="mr-IN" dirty="0">
                  <a:solidFill>
                    <a:prstClr val="black"/>
                  </a:solidFill>
                  <a:latin typeface="Calibri"/>
                </a:rPr>
                <a:t>+ </a:t>
              </a:r>
              <a:r>
                <a:rPr lang="en-US" dirty="0">
                  <a:solidFill>
                    <a:prstClr val="black"/>
                  </a:solidFill>
                  <a:latin typeface="Calibri"/>
                </a:rPr>
                <a:t>implant</a:t>
              </a:r>
            </a:p>
          </p:txBody>
        </p:sp>
        <p:sp>
          <p:nvSpPr>
            <p:cNvPr id="26" name="Rectangle 25"/>
            <p:cNvSpPr/>
            <p:nvPr/>
          </p:nvSpPr>
          <p:spPr>
            <a:xfrm>
              <a:off x="2494705"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48000" y="3573759"/>
              <a:ext cx="222670" cy="618812"/>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5426758"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5995584"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1631998" y="3829046"/>
              <a:ext cx="5486119" cy="468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1631998" y="3657600"/>
              <a:ext cx="5486119" cy="173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7118117" y="3876671"/>
              <a:ext cx="1752600" cy="338554"/>
            </a:xfrm>
            <a:prstGeom prst="rect">
              <a:avLst/>
            </a:prstGeom>
            <a:noFill/>
          </p:spPr>
          <p:txBody>
            <a:bodyPr wrap="square" rtlCol="0">
              <a:spAutoFit/>
            </a:bodyPr>
            <a:lstStyle/>
            <a:p>
              <a:r>
                <a:rPr lang="en-US" sz="1600" dirty="0">
                  <a:solidFill>
                    <a:prstClr val="black"/>
                  </a:solidFill>
                  <a:latin typeface="Calibri"/>
                </a:rPr>
                <a:t>Oxide/Contact</a:t>
              </a:r>
            </a:p>
          </p:txBody>
        </p:sp>
        <p:sp>
          <p:nvSpPr>
            <p:cNvPr id="43" name="TextBox 42"/>
            <p:cNvSpPr txBox="1"/>
            <p:nvPr/>
          </p:nvSpPr>
          <p:spPr>
            <a:xfrm>
              <a:off x="7109063" y="3581400"/>
              <a:ext cx="1752600" cy="338554"/>
            </a:xfrm>
            <a:prstGeom prst="rect">
              <a:avLst/>
            </a:prstGeom>
            <a:noFill/>
          </p:spPr>
          <p:txBody>
            <a:bodyPr wrap="square" rtlCol="0">
              <a:spAutoFit/>
            </a:bodyPr>
            <a:lstStyle/>
            <a:p>
              <a:r>
                <a:rPr lang="en-US" sz="1600" dirty="0">
                  <a:solidFill>
                    <a:prstClr val="black"/>
                  </a:solidFill>
                  <a:latin typeface="Calibri"/>
                </a:rPr>
                <a:t>Metal</a:t>
              </a:r>
            </a:p>
          </p:txBody>
        </p:sp>
        <p:sp>
          <p:nvSpPr>
            <p:cNvPr id="44" name="Rectangle 43"/>
            <p:cNvSpPr/>
            <p:nvPr/>
          </p:nvSpPr>
          <p:spPr>
            <a:xfrm>
              <a:off x="2793575" y="3276599"/>
              <a:ext cx="178225" cy="5993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5715000" y="3276599"/>
              <a:ext cx="178225" cy="600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3350781" y="3286892"/>
              <a:ext cx="2001795" cy="5993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1631997" y="3276599"/>
              <a:ext cx="762193" cy="60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631717" y="3297822"/>
              <a:ext cx="5486400" cy="35977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Box 51"/>
            <p:cNvSpPr txBox="1"/>
            <p:nvPr/>
          </p:nvSpPr>
          <p:spPr>
            <a:xfrm>
              <a:off x="7126597" y="3297823"/>
              <a:ext cx="1752600" cy="338554"/>
            </a:xfrm>
            <a:prstGeom prst="rect">
              <a:avLst/>
            </a:prstGeom>
            <a:noFill/>
          </p:spPr>
          <p:txBody>
            <a:bodyPr wrap="square" rtlCol="0">
              <a:spAutoFit/>
            </a:bodyPr>
            <a:lstStyle/>
            <a:p>
              <a:r>
                <a:rPr lang="en-US" sz="1600" dirty="0">
                  <a:solidFill>
                    <a:prstClr val="black"/>
                  </a:solidFill>
                  <a:latin typeface="Calibri"/>
                </a:rPr>
                <a:t>Oxide/Pad open</a:t>
              </a:r>
            </a:p>
          </p:txBody>
        </p:sp>
        <p:sp>
          <p:nvSpPr>
            <p:cNvPr id="55" name="Rectangle 54"/>
            <p:cNvSpPr/>
            <p:nvPr/>
          </p:nvSpPr>
          <p:spPr>
            <a:xfrm>
              <a:off x="3473854" y="2954258"/>
              <a:ext cx="1755648" cy="1237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3473854" y="4078271"/>
              <a:ext cx="1762104" cy="1514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1631717" y="2954257"/>
              <a:ext cx="5486400" cy="343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5995583" y="2954258"/>
              <a:ext cx="1014817" cy="70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2971800" y="2954258"/>
              <a:ext cx="378981" cy="70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1631998" y="6134100"/>
              <a:ext cx="5486400"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1631998" y="6191250"/>
              <a:ext cx="5486400" cy="1333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rapezoid 66"/>
            <p:cNvSpPr/>
            <p:nvPr/>
          </p:nvSpPr>
          <p:spPr>
            <a:xfrm rot="10800000">
              <a:off x="2450592" y="4143278"/>
              <a:ext cx="310896" cy="152400"/>
            </a:xfrm>
            <a:prstGeom prst="trapezoid">
              <a:avLst/>
            </a:prstGeom>
            <a:gradFill>
              <a:gsLst>
                <a:gs pos="38000">
                  <a:schemeClr val="accent2"/>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Trapezoid 67"/>
            <p:cNvSpPr/>
            <p:nvPr/>
          </p:nvSpPr>
          <p:spPr>
            <a:xfrm rot="10800000">
              <a:off x="5951471" y="4152298"/>
              <a:ext cx="310896" cy="152400"/>
            </a:xfrm>
            <a:prstGeom prst="trapezoid">
              <a:avLst/>
            </a:prstGeom>
            <a:gradFill>
              <a:gsLst>
                <a:gs pos="38000">
                  <a:schemeClr val="accent2"/>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Trapezoid 68"/>
            <p:cNvSpPr/>
            <p:nvPr/>
          </p:nvSpPr>
          <p:spPr>
            <a:xfrm rot="10800000">
              <a:off x="2999232" y="4143278"/>
              <a:ext cx="365760" cy="152400"/>
            </a:xfrm>
            <a:prstGeom prst="trapezoid">
              <a:avLst/>
            </a:prstGeom>
            <a:gradFill>
              <a:gsLst>
                <a:gs pos="38000">
                  <a:schemeClr val="accent3"/>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Trapezoid 69"/>
            <p:cNvSpPr/>
            <p:nvPr/>
          </p:nvSpPr>
          <p:spPr>
            <a:xfrm rot="10800000">
              <a:off x="5318760" y="4152298"/>
              <a:ext cx="365760" cy="152400"/>
            </a:xfrm>
            <a:prstGeom prst="trapezoid">
              <a:avLst/>
            </a:prstGeom>
            <a:gradFill>
              <a:gsLst>
                <a:gs pos="38000">
                  <a:schemeClr val="accent3"/>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73" name="Rectangle 7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76" name="TextBox 75"/>
            <p:cNvSpPr txBox="1"/>
            <p:nvPr/>
          </p:nvSpPr>
          <p:spPr>
            <a:xfrm>
              <a:off x="2850840" y="4594307"/>
              <a:ext cx="3036888" cy="33855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mr-IN" sz="1600" b="1" dirty="0" err="1">
                  <a:solidFill>
                    <a:srgbClr val="00B050"/>
                  </a:solidFill>
                  <a:effectLst>
                    <a:outerShdw blurRad="50800" dist="50800" dir="5400000" algn="ctr" rotWithShape="0">
                      <a:schemeClr val="tx1"/>
                    </a:outerShdw>
                  </a:effectLst>
                  <a:latin typeface="Calibri"/>
                </a:rPr>
                <a:t>p</a:t>
              </a:r>
              <a:r>
                <a:rPr lang="mr-IN" sz="1600" b="1" dirty="0">
                  <a:solidFill>
                    <a:srgbClr val="00B050"/>
                  </a:solidFill>
                  <a:effectLst>
                    <a:outerShdw blurRad="50800" dist="50800" dir="5400000" algn="ctr" rotWithShape="0">
                      <a:schemeClr val="tx1"/>
                    </a:outerShdw>
                  </a:effectLst>
                  <a:latin typeface="Calibri"/>
                </a:rPr>
                <a:t>+ </a:t>
              </a:r>
              <a:r>
                <a:rPr lang="en-US" sz="1600" b="1" dirty="0">
                  <a:solidFill>
                    <a:srgbClr val="00B050"/>
                  </a:solidFill>
                  <a:effectLst>
                    <a:outerShdw blurRad="50800" dist="50800" dir="5400000" algn="ctr" rotWithShape="0">
                      <a:schemeClr val="tx1"/>
                    </a:outerShdw>
                  </a:effectLst>
                  <a:latin typeface="Calibri"/>
                </a:rPr>
                <a:t>implant</a:t>
              </a:r>
            </a:p>
          </p:txBody>
        </p:sp>
        <p:cxnSp>
          <p:nvCxnSpPr>
            <p:cNvPr id="77" name="Straight Arrow Connector 76"/>
            <p:cNvCxnSpPr/>
            <p:nvPr/>
          </p:nvCxnSpPr>
          <p:spPr>
            <a:xfrm flipV="1">
              <a:off x="4319326" y="4311551"/>
              <a:ext cx="0" cy="2827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1524000" y="2102358"/>
            <a:ext cx="9144000" cy="4755642"/>
            <a:chOff x="0" y="2102358"/>
            <a:chExt cx="9144000" cy="4755642"/>
          </a:xfrm>
        </p:grpSpPr>
        <p:sp>
          <p:nvSpPr>
            <p:cNvPr id="79" name="Rectangle 78"/>
            <p:cNvSpPr/>
            <p:nvPr/>
          </p:nvSpPr>
          <p:spPr>
            <a:xfrm>
              <a:off x="1631998" y="4192571"/>
              <a:ext cx="5486400" cy="1065229"/>
            </a:xfrm>
            <a:prstGeom prst="rect">
              <a:avLst/>
            </a:prstGeom>
            <a:gradFill>
              <a:gsLst>
                <a:gs pos="80000">
                  <a:schemeClr val="accent2">
                    <a:lumMod val="40000"/>
                    <a:lumOff val="60000"/>
                  </a:schemeClr>
                </a:gs>
                <a:gs pos="99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ounded Rectangle 79"/>
            <p:cNvSpPr/>
            <p:nvPr/>
          </p:nvSpPr>
          <p:spPr>
            <a:xfrm>
              <a:off x="3276600" y="3868718"/>
              <a:ext cx="2150158" cy="550882"/>
            </a:xfrm>
            <a:prstGeom prst="roundRect">
              <a:avLst/>
            </a:prstGeom>
            <a:solidFill>
              <a:schemeClr val="accent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ounded Rectangle 80"/>
            <p:cNvSpPr/>
            <p:nvPr/>
          </p:nvSpPr>
          <p:spPr>
            <a:xfrm>
              <a:off x="5841743" y="3830620"/>
              <a:ext cx="530352" cy="875513"/>
            </a:xfrm>
            <a:prstGeom prst="roundRect">
              <a:avLst/>
            </a:prstGeom>
            <a:solidFill>
              <a:schemeClr val="accent2"/>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2340864" y="3829045"/>
              <a:ext cx="530352" cy="877089"/>
            </a:xfrm>
            <a:prstGeom prst="roundRect">
              <a:avLst/>
            </a:prstGeom>
            <a:solidFill>
              <a:schemeClr val="accent2"/>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ounded Rectangle 82"/>
            <p:cNvSpPr/>
            <p:nvPr/>
          </p:nvSpPr>
          <p:spPr>
            <a:xfrm>
              <a:off x="5029200" y="3830620"/>
              <a:ext cx="762000" cy="741379"/>
            </a:xfrm>
            <a:prstGeom prst="roundRect">
              <a:avLst/>
            </a:prstGeom>
            <a:solidFill>
              <a:schemeClr val="accent3"/>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ounded Rectangle 83"/>
            <p:cNvSpPr/>
            <p:nvPr/>
          </p:nvSpPr>
          <p:spPr>
            <a:xfrm>
              <a:off x="2895600" y="3829046"/>
              <a:ext cx="762000" cy="742953"/>
            </a:xfrm>
            <a:prstGeom prst="roundRect">
              <a:avLst/>
            </a:prstGeom>
            <a:solidFill>
              <a:schemeClr val="accent3"/>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1631998" y="3868718"/>
              <a:ext cx="5486400" cy="3238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1631998" y="5257800"/>
              <a:ext cx="5486400" cy="876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2019356" y="4078271"/>
              <a:ext cx="285722" cy="12557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6391144" y="4078270"/>
              <a:ext cx="285722" cy="12557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p:nvSpPr>
          <p:spPr>
            <a:xfrm>
              <a:off x="7227888" y="5619690"/>
              <a:ext cx="1306512" cy="369332"/>
            </a:xfrm>
            <a:prstGeom prst="rect">
              <a:avLst/>
            </a:prstGeom>
            <a:noFill/>
          </p:spPr>
          <p:txBody>
            <a:bodyPr wrap="none" rtlCol="0">
              <a:spAutoFit/>
            </a:bodyPr>
            <a:lstStyle/>
            <a:p>
              <a:r>
                <a:rPr lang="en-US">
                  <a:solidFill>
                    <a:prstClr val="black"/>
                  </a:solidFill>
                  <a:latin typeface="Calibri"/>
                </a:rPr>
                <a:t>n</a:t>
              </a:r>
              <a:r>
                <a:rPr lang="en-US" baseline="30000">
                  <a:solidFill>
                    <a:prstClr val="black"/>
                  </a:solidFill>
                  <a:latin typeface="Calibri"/>
                </a:rPr>
                <a:t>+</a:t>
              </a:r>
              <a:r>
                <a:rPr lang="en-US">
                  <a:solidFill>
                    <a:prstClr val="black"/>
                  </a:solidFill>
                  <a:latin typeface="Calibri"/>
                </a:rPr>
                <a:t> substrate</a:t>
              </a:r>
            </a:p>
          </p:txBody>
        </p:sp>
        <p:sp>
          <p:nvSpPr>
            <p:cNvPr id="90" name="TextBox 89"/>
            <p:cNvSpPr txBox="1"/>
            <p:nvPr/>
          </p:nvSpPr>
          <p:spPr>
            <a:xfrm>
              <a:off x="7126597" y="4419600"/>
              <a:ext cx="1594604" cy="646331"/>
            </a:xfrm>
            <a:prstGeom prst="rect">
              <a:avLst/>
            </a:prstGeom>
            <a:noFill/>
          </p:spPr>
          <p:txBody>
            <a:bodyPr wrap="none" rtlCol="0">
              <a:spAutoFit/>
            </a:bodyPr>
            <a:lstStyle/>
            <a:p>
              <a:r>
                <a:rPr lang="en-US">
                  <a:solidFill>
                    <a:prstClr val="black"/>
                  </a:solidFill>
                  <a:latin typeface="Calibri"/>
                </a:rPr>
                <a:t>n-type epilayer</a:t>
              </a:r>
            </a:p>
            <a:p>
              <a:r>
                <a:rPr lang="en-US">
                  <a:solidFill>
                    <a:prstClr val="black"/>
                  </a:solidFill>
                  <a:latin typeface="Calibri"/>
                </a:rPr>
                <a:t>10 µm</a:t>
              </a:r>
            </a:p>
          </p:txBody>
        </p:sp>
        <p:sp>
          <p:nvSpPr>
            <p:cNvPr id="91" name="TextBox 90"/>
            <p:cNvSpPr txBox="1"/>
            <p:nvPr/>
          </p:nvSpPr>
          <p:spPr>
            <a:xfrm>
              <a:off x="150872" y="2102358"/>
              <a:ext cx="5275885" cy="369332"/>
            </a:xfrm>
            <a:prstGeom prst="rect">
              <a:avLst/>
            </a:prstGeom>
            <a:noFill/>
          </p:spPr>
          <p:txBody>
            <a:bodyPr wrap="square" rtlCol="0">
              <a:spAutoFit/>
            </a:bodyPr>
            <a:lstStyle/>
            <a:p>
              <a:r>
                <a:rPr lang="en-US" dirty="0">
                  <a:solidFill>
                    <a:prstClr val="black"/>
                  </a:solidFill>
                  <a:latin typeface="Calibri"/>
                </a:rPr>
                <a:t>SARS diode with JPL superlattice + </a:t>
              </a:r>
              <a:r>
                <a:rPr lang="mr-IN" dirty="0" err="1">
                  <a:solidFill>
                    <a:prstClr val="black"/>
                  </a:solidFill>
                  <a:latin typeface="Calibri"/>
                </a:rPr>
                <a:t>p</a:t>
              </a:r>
              <a:r>
                <a:rPr lang="mr-IN" dirty="0">
                  <a:solidFill>
                    <a:prstClr val="black"/>
                  </a:solidFill>
                  <a:latin typeface="Calibri"/>
                </a:rPr>
                <a:t>+ </a:t>
              </a:r>
              <a:r>
                <a:rPr lang="en-US" dirty="0">
                  <a:solidFill>
                    <a:prstClr val="black"/>
                  </a:solidFill>
                  <a:latin typeface="Calibri"/>
                </a:rPr>
                <a:t>implant</a:t>
              </a:r>
            </a:p>
          </p:txBody>
        </p:sp>
        <p:sp>
          <p:nvSpPr>
            <p:cNvPr id="92" name="Rectangle 91"/>
            <p:cNvSpPr/>
            <p:nvPr/>
          </p:nvSpPr>
          <p:spPr>
            <a:xfrm>
              <a:off x="2494705"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92"/>
            <p:cNvSpPr/>
            <p:nvPr/>
          </p:nvSpPr>
          <p:spPr>
            <a:xfrm>
              <a:off x="3048000" y="3573759"/>
              <a:ext cx="222670" cy="618812"/>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ectangle 93"/>
            <p:cNvSpPr/>
            <p:nvPr/>
          </p:nvSpPr>
          <p:spPr>
            <a:xfrm>
              <a:off x="5426758"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ectangle 94"/>
            <p:cNvSpPr/>
            <p:nvPr/>
          </p:nvSpPr>
          <p:spPr>
            <a:xfrm>
              <a:off x="5995584"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Rectangle 95"/>
            <p:cNvSpPr/>
            <p:nvPr/>
          </p:nvSpPr>
          <p:spPr>
            <a:xfrm>
              <a:off x="1631998" y="3829046"/>
              <a:ext cx="5486119" cy="468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Rectangle 96"/>
            <p:cNvSpPr/>
            <p:nvPr/>
          </p:nvSpPr>
          <p:spPr>
            <a:xfrm>
              <a:off x="1631998" y="3657600"/>
              <a:ext cx="5486119" cy="173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TextBox 97"/>
            <p:cNvSpPr txBox="1"/>
            <p:nvPr/>
          </p:nvSpPr>
          <p:spPr>
            <a:xfrm>
              <a:off x="7118117" y="3876671"/>
              <a:ext cx="1752600" cy="338554"/>
            </a:xfrm>
            <a:prstGeom prst="rect">
              <a:avLst/>
            </a:prstGeom>
            <a:noFill/>
          </p:spPr>
          <p:txBody>
            <a:bodyPr wrap="square" rtlCol="0">
              <a:spAutoFit/>
            </a:bodyPr>
            <a:lstStyle/>
            <a:p>
              <a:r>
                <a:rPr lang="en-US" sz="1600" dirty="0">
                  <a:solidFill>
                    <a:prstClr val="black"/>
                  </a:solidFill>
                  <a:latin typeface="Calibri"/>
                </a:rPr>
                <a:t>Oxide/Contact</a:t>
              </a:r>
            </a:p>
          </p:txBody>
        </p:sp>
        <p:sp>
          <p:nvSpPr>
            <p:cNvPr id="99" name="TextBox 98"/>
            <p:cNvSpPr txBox="1"/>
            <p:nvPr/>
          </p:nvSpPr>
          <p:spPr>
            <a:xfrm>
              <a:off x="7109063" y="3581400"/>
              <a:ext cx="1752600" cy="338554"/>
            </a:xfrm>
            <a:prstGeom prst="rect">
              <a:avLst/>
            </a:prstGeom>
            <a:noFill/>
          </p:spPr>
          <p:txBody>
            <a:bodyPr wrap="square" rtlCol="0">
              <a:spAutoFit/>
            </a:bodyPr>
            <a:lstStyle/>
            <a:p>
              <a:r>
                <a:rPr lang="en-US" sz="1600" dirty="0">
                  <a:solidFill>
                    <a:prstClr val="black"/>
                  </a:solidFill>
                  <a:latin typeface="Calibri"/>
                </a:rPr>
                <a:t>Metal</a:t>
              </a:r>
            </a:p>
          </p:txBody>
        </p:sp>
        <p:sp>
          <p:nvSpPr>
            <p:cNvPr id="100" name="Rectangle 99"/>
            <p:cNvSpPr/>
            <p:nvPr/>
          </p:nvSpPr>
          <p:spPr>
            <a:xfrm>
              <a:off x="2793575" y="3276599"/>
              <a:ext cx="178225" cy="5993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5715000" y="3276599"/>
              <a:ext cx="178225" cy="600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3350781" y="3286892"/>
              <a:ext cx="2001795" cy="5993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ectangle 102"/>
            <p:cNvSpPr/>
            <p:nvPr/>
          </p:nvSpPr>
          <p:spPr>
            <a:xfrm>
              <a:off x="1631997" y="3276599"/>
              <a:ext cx="762193" cy="60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ectangle 103"/>
            <p:cNvSpPr/>
            <p:nvPr/>
          </p:nvSpPr>
          <p:spPr>
            <a:xfrm>
              <a:off x="1631717" y="3297822"/>
              <a:ext cx="5486400" cy="35977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04"/>
            <p:cNvSpPr txBox="1"/>
            <p:nvPr/>
          </p:nvSpPr>
          <p:spPr>
            <a:xfrm>
              <a:off x="7126597" y="3297823"/>
              <a:ext cx="1752600" cy="338554"/>
            </a:xfrm>
            <a:prstGeom prst="rect">
              <a:avLst/>
            </a:prstGeom>
            <a:noFill/>
          </p:spPr>
          <p:txBody>
            <a:bodyPr wrap="square" rtlCol="0">
              <a:spAutoFit/>
            </a:bodyPr>
            <a:lstStyle/>
            <a:p>
              <a:r>
                <a:rPr lang="en-US" sz="1600" dirty="0">
                  <a:solidFill>
                    <a:prstClr val="black"/>
                  </a:solidFill>
                  <a:latin typeface="Calibri"/>
                </a:rPr>
                <a:t>Oxide/Pad open</a:t>
              </a:r>
            </a:p>
          </p:txBody>
        </p:sp>
        <p:sp>
          <p:nvSpPr>
            <p:cNvPr id="106" name="Rectangle 105"/>
            <p:cNvSpPr/>
            <p:nvPr/>
          </p:nvSpPr>
          <p:spPr>
            <a:xfrm>
              <a:off x="3473854" y="2954258"/>
              <a:ext cx="1755648" cy="1237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Rectangle 106"/>
            <p:cNvSpPr/>
            <p:nvPr/>
          </p:nvSpPr>
          <p:spPr>
            <a:xfrm>
              <a:off x="3474274" y="4135231"/>
              <a:ext cx="1755648" cy="56962"/>
            </a:xfrm>
            <a:prstGeom prst="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3480310" y="4078271"/>
              <a:ext cx="1755648" cy="56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1631717" y="2954257"/>
              <a:ext cx="5486400" cy="343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p:cNvSpPr/>
            <p:nvPr/>
          </p:nvSpPr>
          <p:spPr>
            <a:xfrm>
              <a:off x="5995583" y="2954258"/>
              <a:ext cx="1014817" cy="70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2971800" y="2954258"/>
              <a:ext cx="378981" cy="70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1631998" y="6134100"/>
              <a:ext cx="5486400"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Rectangle 112"/>
            <p:cNvSpPr/>
            <p:nvPr/>
          </p:nvSpPr>
          <p:spPr>
            <a:xfrm>
              <a:off x="1631998" y="6191250"/>
              <a:ext cx="5486400" cy="1333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TextBox 113"/>
            <p:cNvSpPr txBox="1"/>
            <p:nvPr/>
          </p:nvSpPr>
          <p:spPr>
            <a:xfrm>
              <a:off x="3429000" y="2926467"/>
              <a:ext cx="1786514" cy="33855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1600" dirty="0">
                  <a:solidFill>
                    <a:prstClr val="black"/>
                  </a:solidFill>
                  <a:latin typeface="Calibri"/>
                </a:rPr>
                <a:t> </a:t>
              </a:r>
              <a:r>
                <a:rPr lang="en-US" sz="1600" dirty="0">
                  <a:solidFill>
                    <a:srgbClr val="4C9EFF"/>
                  </a:solidFill>
                  <a:latin typeface="Calibri"/>
                </a:rPr>
                <a:t> </a:t>
              </a:r>
              <a:r>
                <a:rPr lang="en-US" sz="1600" b="1" dirty="0">
                  <a:solidFill>
                    <a:srgbClr val="4C9EFF"/>
                  </a:solidFill>
                  <a:effectLst>
                    <a:outerShdw blurRad="50800" dist="50800" dir="5400000" algn="ctr" rotWithShape="0">
                      <a:schemeClr val="tx1"/>
                    </a:outerShdw>
                  </a:effectLst>
                  <a:latin typeface="Calibri"/>
                </a:rPr>
                <a:t>MBE </a:t>
              </a:r>
              <a:r>
                <a:rPr lang="en-US" sz="1600" b="1" dirty="0" err="1">
                  <a:solidFill>
                    <a:srgbClr val="4C9EFF"/>
                  </a:solidFill>
                  <a:effectLst>
                    <a:outerShdw blurRad="50800" dist="50800" dir="5400000" algn="ctr" rotWithShape="0">
                      <a:schemeClr val="tx1"/>
                    </a:outerShdw>
                  </a:effectLst>
                  <a:latin typeface="Calibri"/>
                </a:rPr>
                <a:t>superlattice</a:t>
              </a:r>
              <a:r>
                <a:rPr lang="en-US" sz="1600" b="1" dirty="0">
                  <a:solidFill>
                    <a:srgbClr val="4C9EFF"/>
                  </a:solidFill>
                  <a:effectLst>
                    <a:outerShdw blurRad="50800" dist="50800" dir="5400000" algn="ctr" rotWithShape="0">
                      <a:schemeClr val="tx1"/>
                    </a:outerShdw>
                  </a:effectLst>
                  <a:latin typeface="Calibri"/>
                </a:rPr>
                <a:t>  </a:t>
              </a:r>
            </a:p>
          </p:txBody>
        </p:sp>
        <p:cxnSp>
          <p:nvCxnSpPr>
            <p:cNvPr id="115" name="Straight Arrow Connector 114"/>
            <p:cNvCxnSpPr/>
            <p:nvPr/>
          </p:nvCxnSpPr>
          <p:spPr>
            <a:xfrm flipH="1">
              <a:off x="4315849" y="3265021"/>
              <a:ext cx="6408" cy="8132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rapezoid 115"/>
            <p:cNvSpPr/>
            <p:nvPr/>
          </p:nvSpPr>
          <p:spPr>
            <a:xfrm rot="10800000">
              <a:off x="2450592" y="4143278"/>
              <a:ext cx="310896" cy="152400"/>
            </a:xfrm>
            <a:prstGeom prst="trapezoid">
              <a:avLst/>
            </a:prstGeom>
            <a:gradFill>
              <a:gsLst>
                <a:gs pos="38000">
                  <a:schemeClr val="accent2"/>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Trapezoid 116"/>
            <p:cNvSpPr/>
            <p:nvPr/>
          </p:nvSpPr>
          <p:spPr>
            <a:xfrm rot="10800000">
              <a:off x="5951471" y="4152298"/>
              <a:ext cx="310896" cy="152400"/>
            </a:xfrm>
            <a:prstGeom prst="trapezoid">
              <a:avLst/>
            </a:prstGeom>
            <a:gradFill>
              <a:gsLst>
                <a:gs pos="38000">
                  <a:schemeClr val="accent2"/>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Trapezoid 117"/>
            <p:cNvSpPr/>
            <p:nvPr/>
          </p:nvSpPr>
          <p:spPr>
            <a:xfrm rot="10800000">
              <a:off x="2999232" y="4143278"/>
              <a:ext cx="365760" cy="152400"/>
            </a:xfrm>
            <a:prstGeom prst="trapezoid">
              <a:avLst/>
            </a:prstGeom>
            <a:gradFill>
              <a:gsLst>
                <a:gs pos="38000">
                  <a:schemeClr val="accent3"/>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Trapezoid 118"/>
            <p:cNvSpPr/>
            <p:nvPr/>
          </p:nvSpPr>
          <p:spPr>
            <a:xfrm rot="10800000">
              <a:off x="5318760" y="4152298"/>
              <a:ext cx="365760" cy="152400"/>
            </a:xfrm>
            <a:prstGeom prst="trapezoid">
              <a:avLst/>
            </a:prstGeom>
            <a:gradFill>
              <a:gsLst>
                <a:gs pos="38000">
                  <a:schemeClr val="accent3"/>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Rectangle 122"/>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24" name="Rectangle 123"/>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27" name="TextBox 126"/>
            <p:cNvSpPr txBox="1"/>
            <p:nvPr/>
          </p:nvSpPr>
          <p:spPr>
            <a:xfrm>
              <a:off x="2850840" y="4594307"/>
              <a:ext cx="3036888" cy="33855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mr-IN" sz="1600" b="1" dirty="0" err="1">
                  <a:solidFill>
                    <a:srgbClr val="00B050"/>
                  </a:solidFill>
                  <a:effectLst>
                    <a:outerShdw blurRad="50800" dist="50800" dir="5400000" algn="ctr" rotWithShape="0">
                      <a:schemeClr val="tx1"/>
                    </a:outerShdw>
                  </a:effectLst>
                  <a:latin typeface="Calibri"/>
                </a:rPr>
                <a:t>p</a:t>
              </a:r>
              <a:r>
                <a:rPr lang="mr-IN" sz="1600" b="1" dirty="0">
                  <a:solidFill>
                    <a:srgbClr val="00B050"/>
                  </a:solidFill>
                  <a:effectLst>
                    <a:outerShdw blurRad="50800" dist="50800" dir="5400000" algn="ctr" rotWithShape="0">
                      <a:schemeClr val="tx1"/>
                    </a:outerShdw>
                  </a:effectLst>
                  <a:latin typeface="Calibri"/>
                </a:rPr>
                <a:t>+ </a:t>
              </a:r>
              <a:r>
                <a:rPr lang="en-US" sz="1600" b="1" dirty="0">
                  <a:solidFill>
                    <a:srgbClr val="00B050"/>
                  </a:solidFill>
                  <a:effectLst>
                    <a:outerShdw blurRad="50800" dist="50800" dir="5400000" algn="ctr" rotWithShape="0">
                      <a:schemeClr val="tx1"/>
                    </a:outerShdw>
                  </a:effectLst>
                  <a:latin typeface="Calibri"/>
                </a:rPr>
                <a:t>implant</a:t>
              </a:r>
            </a:p>
          </p:txBody>
        </p:sp>
        <p:cxnSp>
          <p:nvCxnSpPr>
            <p:cNvPr id="128" name="Straight Arrow Connector 127"/>
            <p:cNvCxnSpPr/>
            <p:nvPr/>
          </p:nvCxnSpPr>
          <p:spPr>
            <a:xfrm flipV="1">
              <a:off x="4319326" y="4311551"/>
              <a:ext cx="0" cy="2827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524000" y="2102358"/>
            <a:ext cx="9144000" cy="4755642"/>
            <a:chOff x="0" y="2102358"/>
            <a:chExt cx="9144000" cy="4755642"/>
          </a:xfrm>
        </p:grpSpPr>
        <p:sp>
          <p:nvSpPr>
            <p:cNvPr id="130" name="Rectangle 129"/>
            <p:cNvSpPr/>
            <p:nvPr/>
          </p:nvSpPr>
          <p:spPr>
            <a:xfrm>
              <a:off x="1631998" y="4192571"/>
              <a:ext cx="5486400" cy="1065229"/>
            </a:xfrm>
            <a:prstGeom prst="rect">
              <a:avLst/>
            </a:prstGeom>
            <a:gradFill>
              <a:gsLst>
                <a:gs pos="80000">
                  <a:schemeClr val="accent2">
                    <a:lumMod val="40000"/>
                    <a:lumOff val="60000"/>
                  </a:schemeClr>
                </a:gs>
                <a:gs pos="99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Rounded Rectangle 130"/>
            <p:cNvSpPr/>
            <p:nvPr/>
          </p:nvSpPr>
          <p:spPr>
            <a:xfrm>
              <a:off x="5841743" y="3830620"/>
              <a:ext cx="530352" cy="875513"/>
            </a:xfrm>
            <a:prstGeom prst="roundRect">
              <a:avLst/>
            </a:prstGeom>
            <a:solidFill>
              <a:schemeClr val="accent2"/>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ounded Rectangle 131"/>
            <p:cNvSpPr/>
            <p:nvPr/>
          </p:nvSpPr>
          <p:spPr>
            <a:xfrm>
              <a:off x="2340864" y="3829045"/>
              <a:ext cx="530352" cy="877089"/>
            </a:xfrm>
            <a:prstGeom prst="roundRect">
              <a:avLst/>
            </a:prstGeom>
            <a:solidFill>
              <a:schemeClr val="accent2"/>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Rounded Rectangle 132"/>
            <p:cNvSpPr/>
            <p:nvPr/>
          </p:nvSpPr>
          <p:spPr>
            <a:xfrm>
              <a:off x="5029200" y="3830620"/>
              <a:ext cx="762000" cy="741379"/>
            </a:xfrm>
            <a:prstGeom prst="roundRect">
              <a:avLst/>
            </a:prstGeom>
            <a:solidFill>
              <a:schemeClr val="accent3"/>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ounded Rectangle 133"/>
            <p:cNvSpPr/>
            <p:nvPr/>
          </p:nvSpPr>
          <p:spPr>
            <a:xfrm>
              <a:off x="2895600" y="3829046"/>
              <a:ext cx="762000" cy="742953"/>
            </a:xfrm>
            <a:prstGeom prst="roundRect">
              <a:avLst/>
            </a:prstGeom>
            <a:solidFill>
              <a:schemeClr val="accent3"/>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5" name="Rectangle 134"/>
            <p:cNvSpPr/>
            <p:nvPr/>
          </p:nvSpPr>
          <p:spPr>
            <a:xfrm>
              <a:off x="1631998" y="3868718"/>
              <a:ext cx="5486400" cy="3238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p:cNvSpPr/>
            <p:nvPr/>
          </p:nvSpPr>
          <p:spPr>
            <a:xfrm>
              <a:off x="1631998" y="5257800"/>
              <a:ext cx="5486400" cy="876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p:cNvSpPr/>
            <p:nvPr/>
          </p:nvSpPr>
          <p:spPr>
            <a:xfrm>
              <a:off x="2019356" y="4078271"/>
              <a:ext cx="285722" cy="12557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Rectangle 137"/>
            <p:cNvSpPr/>
            <p:nvPr/>
          </p:nvSpPr>
          <p:spPr>
            <a:xfrm>
              <a:off x="6391144" y="4078270"/>
              <a:ext cx="285722" cy="12557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TextBox 138"/>
            <p:cNvSpPr txBox="1"/>
            <p:nvPr/>
          </p:nvSpPr>
          <p:spPr>
            <a:xfrm>
              <a:off x="7227888" y="5619690"/>
              <a:ext cx="1306512" cy="369332"/>
            </a:xfrm>
            <a:prstGeom prst="rect">
              <a:avLst/>
            </a:prstGeom>
            <a:noFill/>
          </p:spPr>
          <p:txBody>
            <a:bodyPr wrap="none" rtlCol="0">
              <a:spAutoFit/>
            </a:bodyPr>
            <a:lstStyle/>
            <a:p>
              <a:r>
                <a:rPr lang="en-US">
                  <a:solidFill>
                    <a:prstClr val="black"/>
                  </a:solidFill>
                  <a:latin typeface="Calibri"/>
                </a:rPr>
                <a:t>n</a:t>
              </a:r>
              <a:r>
                <a:rPr lang="en-US" baseline="30000">
                  <a:solidFill>
                    <a:prstClr val="black"/>
                  </a:solidFill>
                  <a:latin typeface="Calibri"/>
                </a:rPr>
                <a:t>+</a:t>
              </a:r>
              <a:r>
                <a:rPr lang="en-US">
                  <a:solidFill>
                    <a:prstClr val="black"/>
                  </a:solidFill>
                  <a:latin typeface="Calibri"/>
                </a:rPr>
                <a:t> substrate</a:t>
              </a:r>
            </a:p>
          </p:txBody>
        </p:sp>
        <p:sp>
          <p:nvSpPr>
            <p:cNvPr id="140" name="TextBox 139"/>
            <p:cNvSpPr txBox="1"/>
            <p:nvPr/>
          </p:nvSpPr>
          <p:spPr>
            <a:xfrm>
              <a:off x="7126597" y="4419600"/>
              <a:ext cx="1594604" cy="646331"/>
            </a:xfrm>
            <a:prstGeom prst="rect">
              <a:avLst/>
            </a:prstGeom>
            <a:noFill/>
          </p:spPr>
          <p:txBody>
            <a:bodyPr wrap="none" rtlCol="0">
              <a:spAutoFit/>
            </a:bodyPr>
            <a:lstStyle/>
            <a:p>
              <a:r>
                <a:rPr lang="en-US">
                  <a:solidFill>
                    <a:prstClr val="black"/>
                  </a:solidFill>
                  <a:latin typeface="Calibri"/>
                </a:rPr>
                <a:t>n-type epilayer</a:t>
              </a:r>
            </a:p>
            <a:p>
              <a:r>
                <a:rPr lang="en-US">
                  <a:solidFill>
                    <a:prstClr val="black"/>
                  </a:solidFill>
                  <a:latin typeface="Calibri"/>
                </a:rPr>
                <a:t>10 µm</a:t>
              </a:r>
            </a:p>
          </p:txBody>
        </p:sp>
        <p:sp>
          <p:nvSpPr>
            <p:cNvPr id="141" name="Rectangle 140"/>
            <p:cNvSpPr/>
            <p:nvPr/>
          </p:nvSpPr>
          <p:spPr>
            <a:xfrm>
              <a:off x="2494705"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p:cNvSpPr/>
            <p:nvPr/>
          </p:nvSpPr>
          <p:spPr>
            <a:xfrm>
              <a:off x="3048000" y="3573759"/>
              <a:ext cx="222670" cy="618812"/>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Rectangle 142"/>
            <p:cNvSpPr/>
            <p:nvPr/>
          </p:nvSpPr>
          <p:spPr>
            <a:xfrm>
              <a:off x="5426758"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4" name="Rectangle 143"/>
            <p:cNvSpPr/>
            <p:nvPr/>
          </p:nvSpPr>
          <p:spPr>
            <a:xfrm>
              <a:off x="5995584" y="3579827"/>
              <a:ext cx="222670" cy="612744"/>
            </a:xfrm>
            <a:prstGeom prst="rect">
              <a:avLst/>
            </a:prstGeom>
            <a:solidFill>
              <a:schemeClr val="bg1">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Rectangle 144"/>
            <p:cNvSpPr/>
            <p:nvPr/>
          </p:nvSpPr>
          <p:spPr>
            <a:xfrm>
              <a:off x="1631998" y="3829046"/>
              <a:ext cx="5486119" cy="468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ectangle 145"/>
            <p:cNvSpPr/>
            <p:nvPr/>
          </p:nvSpPr>
          <p:spPr>
            <a:xfrm>
              <a:off x="1631998" y="3657600"/>
              <a:ext cx="5486119" cy="173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TextBox 146"/>
            <p:cNvSpPr txBox="1"/>
            <p:nvPr/>
          </p:nvSpPr>
          <p:spPr>
            <a:xfrm>
              <a:off x="7118117" y="3876671"/>
              <a:ext cx="1752600" cy="338554"/>
            </a:xfrm>
            <a:prstGeom prst="rect">
              <a:avLst/>
            </a:prstGeom>
            <a:noFill/>
          </p:spPr>
          <p:txBody>
            <a:bodyPr wrap="square" rtlCol="0">
              <a:spAutoFit/>
            </a:bodyPr>
            <a:lstStyle/>
            <a:p>
              <a:r>
                <a:rPr lang="en-US" sz="1600" dirty="0">
                  <a:solidFill>
                    <a:prstClr val="black"/>
                  </a:solidFill>
                  <a:latin typeface="Calibri"/>
                </a:rPr>
                <a:t>Oxide/Contact</a:t>
              </a:r>
            </a:p>
          </p:txBody>
        </p:sp>
        <p:sp>
          <p:nvSpPr>
            <p:cNvPr id="148" name="TextBox 147"/>
            <p:cNvSpPr txBox="1"/>
            <p:nvPr/>
          </p:nvSpPr>
          <p:spPr>
            <a:xfrm>
              <a:off x="7109063" y="3581400"/>
              <a:ext cx="1752600" cy="338554"/>
            </a:xfrm>
            <a:prstGeom prst="rect">
              <a:avLst/>
            </a:prstGeom>
            <a:noFill/>
          </p:spPr>
          <p:txBody>
            <a:bodyPr wrap="square" rtlCol="0">
              <a:spAutoFit/>
            </a:bodyPr>
            <a:lstStyle/>
            <a:p>
              <a:r>
                <a:rPr lang="en-US" sz="1600" dirty="0">
                  <a:solidFill>
                    <a:prstClr val="black"/>
                  </a:solidFill>
                  <a:latin typeface="Calibri"/>
                </a:rPr>
                <a:t>Metal</a:t>
              </a:r>
            </a:p>
          </p:txBody>
        </p:sp>
        <p:sp>
          <p:nvSpPr>
            <p:cNvPr id="149" name="Rectangle 148"/>
            <p:cNvSpPr/>
            <p:nvPr/>
          </p:nvSpPr>
          <p:spPr>
            <a:xfrm>
              <a:off x="2793575" y="3276599"/>
              <a:ext cx="178225" cy="5993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0" name="Rectangle 149"/>
            <p:cNvSpPr/>
            <p:nvPr/>
          </p:nvSpPr>
          <p:spPr>
            <a:xfrm>
              <a:off x="5715000" y="3276599"/>
              <a:ext cx="178225" cy="600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ectangle 150"/>
            <p:cNvSpPr/>
            <p:nvPr/>
          </p:nvSpPr>
          <p:spPr>
            <a:xfrm>
              <a:off x="3350781" y="3286892"/>
              <a:ext cx="2001795" cy="5993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Rectangle 151"/>
            <p:cNvSpPr/>
            <p:nvPr/>
          </p:nvSpPr>
          <p:spPr>
            <a:xfrm>
              <a:off x="1631997" y="3276599"/>
              <a:ext cx="762193" cy="60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Rectangle 152"/>
            <p:cNvSpPr/>
            <p:nvPr/>
          </p:nvSpPr>
          <p:spPr>
            <a:xfrm>
              <a:off x="1631717" y="3297822"/>
              <a:ext cx="5486400" cy="35977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TextBox 153"/>
            <p:cNvSpPr txBox="1"/>
            <p:nvPr/>
          </p:nvSpPr>
          <p:spPr>
            <a:xfrm>
              <a:off x="7126596" y="3297823"/>
              <a:ext cx="2017403" cy="338554"/>
            </a:xfrm>
            <a:prstGeom prst="rect">
              <a:avLst/>
            </a:prstGeom>
            <a:noFill/>
          </p:spPr>
          <p:txBody>
            <a:bodyPr wrap="square" rtlCol="0">
              <a:spAutoFit/>
            </a:bodyPr>
            <a:lstStyle/>
            <a:p>
              <a:r>
                <a:rPr lang="en-US" sz="1600">
                  <a:solidFill>
                    <a:prstClr val="black"/>
                  </a:solidFill>
                  <a:latin typeface="Calibri"/>
                </a:rPr>
                <a:t>Oxide/Pad Opening</a:t>
              </a:r>
              <a:endParaRPr lang="en-US" sz="1600" dirty="0">
                <a:solidFill>
                  <a:prstClr val="black"/>
                </a:solidFill>
                <a:latin typeface="Calibri"/>
              </a:endParaRPr>
            </a:p>
          </p:txBody>
        </p:sp>
        <p:sp>
          <p:nvSpPr>
            <p:cNvPr id="155" name="Rectangle 154"/>
            <p:cNvSpPr/>
            <p:nvPr/>
          </p:nvSpPr>
          <p:spPr>
            <a:xfrm>
              <a:off x="3473854" y="2954258"/>
              <a:ext cx="1755648" cy="1237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a:off x="3474274" y="4135231"/>
              <a:ext cx="1755648" cy="56962"/>
            </a:xfrm>
            <a:prstGeom prst="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a:off x="3480310" y="4078271"/>
              <a:ext cx="1755648" cy="56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1631717" y="2954257"/>
              <a:ext cx="5486400" cy="343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5995583" y="2954258"/>
              <a:ext cx="1014817" cy="70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71800" y="2954258"/>
              <a:ext cx="378981" cy="70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1631998" y="6134100"/>
              <a:ext cx="5486400"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1631998" y="6191250"/>
              <a:ext cx="5486400" cy="1333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Trapezoid 162"/>
            <p:cNvSpPr/>
            <p:nvPr/>
          </p:nvSpPr>
          <p:spPr>
            <a:xfrm rot="10800000">
              <a:off x="2450592" y="4143278"/>
              <a:ext cx="310896" cy="152400"/>
            </a:xfrm>
            <a:prstGeom prst="trapezoid">
              <a:avLst/>
            </a:prstGeom>
            <a:gradFill>
              <a:gsLst>
                <a:gs pos="38000">
                  <a:schemeClr val="accent2"/>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Trapezoid 163"/>
            <p:cNvSpPr/>
            <p:nvPr/>
          </p:nvSpPr>
          <p:spPr>
            <a:xfrm rot="10800000">
              <a:off x="5951471" y="4152298"/>
              <a:ext cx="310896" cy="152400"/>
            </a:xfrm>
            <a:prstGeom prst="trapezoid">
              <a:avLst/>
            </a:prstGeom>
            <a:gradFill>
              <a:gsLst>
                <a:gs pos="38000">
                  <a:schemeClr val="accent2"/>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Trapezoid 164"/>
            <p:cNvSpPr/>
            <p:nvPr/>
          </p:nvSpPr>
          <p:spPr>
            <a:xfrm rot="10800000">
              <a:off x="2999232" y="4143278"/>
              <a:ext cx="365760" cy="152400"/>
            </a:xfrm>
            <a:prstGeom prst="trapezoid">
              <a:avLst/>
            </a:prstGeom>
            <a:gradFill>
              <a:gsLst>
                <a:gs pos="38000">
                  <a:schemeClr val="accent3"/>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Trapezoid 165"/>
            <p:cNvSpPr/>
            <p:nvPr/>
          </p:nvSpPr>
          <p:spPr>
            <a:xfrm rot="10800000">
              <a:off x="5318760" y="4152298"/>
              <a:ext cx="365760" cy="152400"/>
            </a:xfrm>
            <a:prstGeom prst="trapezoid">
              <a:avLst/>
            </a:prstGeom>
            <a:gradFill>
              <a:gsLst>
                <a:gs pos="38000">
                  <a:schemeClr val="accent3"/>
                </a:gs>
                <a:gs pos="70000">
                  <a:schemeClr val="bg2">
                    <a:lumMod val="90000"/>
                  </a:schemeClr>
                </a:gs>
              </a:gsLst>
              <a:lin ang="54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71" name="Rectangle 170"/>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74" name="TextBox 173"/>
            <p:cNvSpPr txBox="1"/>
            <p:nvPr/>
          </p:nvSpPr>
          <p:spPr>
            <a:xfrm>
              <a:off x="150872" y="2102358"/>
              <a:ext cx="5275885" cy="369332"/>
            </a:xfrm>
            <a:prstGeom prst="rect">
              <a:avLst/>
            </a:prstGeom>
            <a:noFill/>
          </p:spPr>
          <p:txBody>
            <a:bodyPr wrap="square" rtlCol="0">
              <a:spAutoFit/>
            </a:bodyPr>
            <a:lstStyle/>
            <a:p>
              <a:r>
                <a:rPr lang="en-US" dirty="0">
                  <a:solidFill>
                    <a:prstClr val="black"/>
                  </a:solidFill>
                  <a:latin typeface="Calibri"/>
                </a:rPr>
                <a:t>SARS diode with JPL </a:t>
              </a:r>
              <a:r>
                <a:rPr lang="en-US" dirty="0" err="1">
                  <a:solidFill>
                    <a:prstClr val="black"/>
                  </a:solidFill>
                  <a:latin typeface="Calibri"/>
                </a:rPr>
                <a:t>superlattice</a:t>
              </a:r>
              <a:endParaRPr lang="en-US" dirty="0">
                <a:solidFill>
                  <a:prstClr val="black"/>
                </a:solidFill>
                <a:latin typeface="Calibri"/>
              </a:endParaRPr>
            </a:p>
          </p:txBody>
        </p:sp>
        <p:sp>
          <p:nvSpPr>
            <p:cNvPr id="175" name="TextBox 174"/>
            <p:cNvSpPr txBox="1"/>
            <p:nvPr/>
          </p:nvSpPr>
          <p:spPr>
            <a:xfrm>
              <a:off x="3429000" y="2926467"/>
              <a:ext cx="1786514" cy="33855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1600" dirty="0">
                  <a:solidFill>
                    <a:prstClr val="black"/>
                  </a:solidFill>
                  <a:latin typeface="Calibri"/>
                </a:rPr>
                <a:t> </a:t>
              </a:r>
              <a:r>
                <a:rPr lang="en-US" sz="1600" dirty="0">
                  <a:solidFill>
                    <a:srgbClr val="4C9EFF"/>
                  </a:solidFill>
                  <a:latin typeface="Calibri"/>
                </a:rPr>
                <a:t> </a:t>
              </a:r>
              <a:r>
                <a:rPr lang="en-US" sz="1600" b="1" dirty="0">
                  <a:solidFill>
                    <a:srgbClr val="4C9EFF"/>
                  </a:solidFill>
                  <a:effectLst>
                    <a:outerShdw blurRad="50800" dist="50800" dir="5400000" algn="ctr" rotWithShape="0">
                      <a:schemeClr val="tx1"/>
                    </a:outerShdw>
                  </a:effectLst>
                  <a:latin typeface="Calibri"/>
                </a:rPr>
                <a:t>MBE </a:t>
              </a:r>
              <a:r>
                <a:rPr lang="en-US" sz="1600" b="1" dirty="0" err="1">
                  <a:solidFill>
                    <a:srgbClr val="4C9EFF"/>
                  </a:solidFill>
                  <a:effectLst>
                    <a:outerShdw blurRad="50800" dist="50800" dir="5400000" algn="ctr" rotWithShape="0">
                      <a:schemeClr val="tx1"/>
                    </a:outerShdw>
                  </a:effectLst>
                  <a:latin typeface="Calibri"/>
                </a:rPr>
                <a:t>superlattice</a:t>
              </a:r>
              <a:r>
                <a:rPr lang="en-US" sz="1600" b="1" dirty="0">
                  <a:solidFill>
                    <a:srgbClr val="4C9EFF"/>
                  </a:solidFill>
                  <a:effectLst>
                    <a:outerShdw blurRad="50800" dist="50800" dir="5400000" algn="ctr" rotWithShape="0">
                      <a:schemeClr val="tx1"/>
                    </a:outerShdw>
                  </a:effectLst>
                  <a:latin typeface="Calibri"/>
                </a:rPr>
                <a:t>  </a:t>
              </a:r>
            </a:p>
          </p:txBody>
        </p:sp>
        <p:cxnSp>
          <p:nvCxnSpPr>
            <p:cNvPr id="176" name="Straight Arrow Connector 175"/>
            <p:cNvCxnSpPr/>
            <p:nvPr/>
          </p:nvCxnSpPr>
          <p:spPr>
            <a:xfrm flipH="1">
              <a:off x="4315849" y="3265021"/>
              <a:ext cx="6408" cy="8132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3" name="Title 1"/>
          <p:cNvSpPr txBox="1">
            <a:spLocks/>
          </p:cNvSpPr>
          <p:nvPr/>
        </p:nvSpPr>
        <p:spPr bwMode="auto">
          <a:xfrm>
            <a:off x="642732" y="192593"/>
            <a:ext cx="10972800"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000" b="1">
                <a:solidFill>
                  <a:srgbClr val="663300"/>
                </a:solidFill>
                <a:latin typeface="+mj-lt"/>
                <a:ea typeface="+mj-ea"/>
                <a:cs typeface="+mj-cs"/>
              </a:defRPr>
            </a:lvl1pPr>
            <a:lvl2pPr algn="ctr" rtl="0" fontAlgn="base">
              <a:spcBef>
                <a:spcPct val="0"/>
              </a:spcBef>
              <a:spcAft>
                <a:spcPct val="0"/>
              </a:spcAft>
              <a:defRPr sz="2000" b="1">
                <a:solidFill>
                  <a:srgbClr val="663300"/>
                </a:solidFill>
                <a:latin typeface="Arial" charset="0"/>
              </a:defRPr>
            </a:lvl2pPr>
            <a:lvl3pPr algn="ctr" rtl="0" fontAlgn="base">
              <a:spcBef>
                <a:spcPct val="0"/>
              </a:spcBef>
              <a:spcAft>
                <a:spcPct val="0"/>
              </a:spcAft>
              <a:defRPr sz="2000" b="1">
                <a:solidFill>
                  <a:srgbClr val="663300"/>
                </a:solidFill>
                <a:latin typeface="Arial" charset="0"/>
              </a:defRPr>
            </a:lvl3pPr>
            <a:lvl4pPr algn="ctr" rtl="0" fontAlgn="base">
              <a:spcBef>
                <a:spcPct val="0"/>
              </a:spcBef>
              <a:spcAft>
                <a:spcPct val="0"/>
              </a:spcAft>
              <a:defRPr sz="2000" b="1">
                <a:solidFill>
                  <a:srgbClr val="663300"/>
                </a:solidFill>
                <a:latin typeface="Arial" charset="0"/>
              </a:defRPr>
            </a:lvl4pPr>
            <a:lvl5pPr algn="ctr" rtl="0" fontAlgn="base">
              <a:spcBef>
                <a:spcPct val="0"/>
              </a:spcBef>
              <a:spcAft>
                <a:spcPct val="0"/>
              </a:spcAft>
              <a:defRPr sz="2000" b="1">
                <a:solidFill>
                  <a:srgbClr val="663300"/>
                </a:solidFill>
                <a:latin typeface="Arial" charset="0"/>
              </a:defRPr>
            </a:lvl5pPr>
            <a:lvl6pPr marL="457200" algn="ctr" rtl="0" fontAlgn="base">
              <a:spcBef>
                <a:spcPct val="0"/>
              </a:spcBef>
              <a:spcAft>
                <a:spcPct val="0"/>
              </a:spcAft>
              <a:defRPr sz="2000" b="1">
                <a:solidFill>
                  <a:srgbClr val="663300"/>
                </a:solidFill>
                <a:latin typeface="Arial" charset="0"/>
              </a:defRPr>
            </a:lvl6pPr>
            <a:lvl7pPr marL="914400" algn="ctr" rtl="0" fontAlgn="base">
              <a:spcBef>
                <a:spcPct val="0"/>
              </a:spcBef>
              <a:spcAft>
                <a:spcPct val="0"/>
              </a:spcAft>
              <a:defRPr sz="2000" b="1">
                <a:solidFill>
                  <a:srgbClr val="663300"/>
                </a:solidFill>
                <a:latin typeface="Arial" charset="0"/>
              </a:defRPr>
            </a:lvl7pPr>
            <a:lvl8pPr marL="1371600" algn="ctr" rtl="0" fontAlgn="base">
              <a:spcBef>
                <a:spcPct val="0"/>
              </a:spcBef>
              <a:spcAft>
                <a:spcPct val="0"/>
              </a:spcAft>
              <a:defRPr sz="2000" b="1">
                <a:solidFill>
                  <a:srgbClr val="663300"/>
                </a:solidFill>
                <a:latin typeface="Arial" charset="0"/>
              </a:defRPr>
            </a:lvl8pPr>
            <a:lvl9pPr marL="1828800" algn="ctr" rtl="0" fontAlgn="base">
              <a:spcBef>
                <a:spcPct val="0"/>
              </a:spcBef>
              <a:spcAft>
                <a:spcPct val="0"/>
              </a:spcAft>
              <a:defRPr sz="2000" b="1">
                <a:solidFill>
                  <a:srgbClr val="663300"/>
                </a:solidFill>
                <a:latin typeface="Arial" charset="0"/>
              </a:defRPr>
            </a:lvl9pPr>
          </a:lstStyle>
          <a:p>
            <a:r>
              <a:rPr lang="en-US" kern="0" dirty="0" smtClean="0"/>
              <a:t>Superlattice-doped SARS Diodes</a:t>
            </a:r>
            <a:br>
              <a:rPr lang="en-US" kern="0" dirty="0" smtClean="0"/>
            </a:br>
            <a:r>
              <a:rPr lang="en-US" kern="0" dirty="0">
                <a:solidFill>
                  <a:srgbClr val="0432FF"/>
                </a:solidFill>
              </a:rPr>
              <a:t>Stable, high efficiency detection of soft X-rays and low energy </a:t>
            </a:r>
            <a:r>
              <a:rPr lang="en-US" kern="0" dirty="0" smtClean="0">
                <a:solidFill>
                  <a:srgbClr val="0432FF"/>
                </a:solidFill>
              </a:rPr>
              <a:t>electrons</a:t>
            </a:r>
            <a:endParaRPr lang="en-US" kern="0" dirty="0">
              <a:solidFill>
                <a:srgbClr val="0432FF"/>
              </a:solidFill>
            </a:endParaRPr>
          </a:p>
        </p:txBody>
      </p:sp>
    </p:spTree>
    <p:extLst>
      <p:ext uri="{BB962C8B-B14F-4D97-AF65-F5344CB8AC3E}">
        <p14:creationId xmlns:p14="http://schemas.microsoft.com/office/powerpoint/2010/main" val="43618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8"/>
                                        </p:tgtEl>
                                      </p:cBhvr>
                                    </p:animEffect>
                                    <p:set>
                                      <p:cBhvr>
                                        <p:cTn id="15" dur="1" fill="hold">
                                          <p:stCondLst>
                                            <p:cond delay="499"/>
                                          </p:stCondLst>
                                        </p:cTn>
                                        <p:tgtEl>
                                          <p:spTgt spid="7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9"/>
                                        </p:tgtEl>
                                        <p:attrNameLst>
                                          <p:attrName>style.visibility</p:attrName>
                                        </p:attrNameLst>
                                      </p:cBhvr>
                                      <p:to>
                                        <p:strVal val="visible"/>
                                      </p:to>
                                    </p:set>
                                    <p:animEffect transition="in" filter="fade">
                                      <p:cBhvr>
                                        <p:cTn id="1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400" y="175834"/>
            <a:ext cx="8597900" cy="1143000"/>
          </a:xfrm>
        </p:spPr>
        <p:txBody>
          <a:bodyPr/>
          <a:lstStyle/>
          <a:p>
            <a:r>
              <a:rPr lang="en-US" sz="2400" dirty="0" smtClean="0"/>
              <a:t>Sandia Pulsed Power Experiments</a:t>
            </a:r>
            <a:br>
              <a:rPr lang="en-US" sz="2400" dirty="0" smtClean="0"/>
            </a:br>
            <a:r>
              <a:rPr lang="en-US" sz="2400" dirty="0" smtClean="0">
                <a:solidFill>
                  <a:srgbClr val="0432FF"/>
                </a:solidFill>
              </a:rPr>
              <a:t>Superlattice-doped photodiode response to X-ray pulses</a:t>
            </a:r>
            <a:endParaRPr lang="en-US" sz="2400" dirty="0">
              <a:solidFill>
                <a:srgbClr val="0432FF"/>
              </a:solidFill>
            </a:endParaRPr>
          </a:p>
        </p:txBody>
      </p:sp>
      <p:sp>
        <p:nvSpPr>
          <p:cNvPr id="10" name="TextBox 9"/>
          <p:cNvSpPr txBox="1"/>
          <p:nvPr/>
        </p:nvSpPr>
        <p:spPr>
          <a:xfrm>
            <a:off x="0" y="1570433"/>
            <a:ext cx="5802085" cy="3847207"/>
          </a:xfrm>
          <a:prstGeom prst="rect">
            <a:avLst/>
          </a:prstGeom>
          <a:noFill/>
        </p:spPr>
        <p:txBody>
          <a:bodyPr wrap="square" rtlCol="0">
            <a:spAutoFit/>
          </a:bodyPr>
          <a:lstStyle/>
          <a:p>
            <a:r>
              <a:rPr lang="en-US" sz="2000" b="1" dirty="0" smtClean="0">
                <a:solidFill>
                  <a:srgbClr val="122BFF"/>
                </a:solidFill>
              </a:rPr>
              <a:t>Pulsed power experiments</a:t>
            </a:r>
          </a:p>
          <a:p>
            <a:pPr marL="285750" indent="-285750">
              <a:buFont typeface="Arial" charset="0"/>
              <a:buChar char="•"/>
            </a:pPr>
            <a:r>
              <a:rPr lang="en-US" dirty="0" smtClean="0"/>
              <a:t>X-ray pulses generated using lasers</a:t>
            </a:r>
          </a:p>
          <a:p>
            <a:pPr marL="285750" indent="-285750">
              <a:buFont typeface="Arial" charset="0"/>
              <a:buChar char="•"/>
            </a:pPr>
            <a:r>
              <a:rPr lang="en-US" dirty="0"/>
              <a:t>E</a:t>
            </a:r>
            <a:r>
              <a:rPr lang="en-US" dirty="0" smtClean="0"/>
              <a:t>xceptionally high current densities:  </a:t>
            </a:r>
          </a:p>
          <a:p>
            <a:pPr marL="742950" lvl="1" indent="-285750">
              <a:buFont typeface="Arial" charset="0"/>
              <a:buChar char="•"/>
            </a:pPr>
            <a:r>
              <a:rPr lang="en-US" sz="1600" dirty="0" smtClean="0">
                <a:solidFill>
                  <a:srgbClr val="FF0000"/>
                </a:solidFill>
              </a:rPr>
              <a:t>~10</a:t>
            </a:r>
            <a:r>
              <a:rPr lang="en-US" sz="1600" baseline="30000" dirty="0" smtClean="0">
                <a:solidFill>
                  <a:srgbClr val="FF0000"/>
                </a:solidFill>
              </a:rPr>
              <a:t>8</a:t>
            </a:r>
            <a:r>
              <a:rPr lang="en-US" sz="1600" dirty="0" smtClean="0">
                <a:solidFill>
                  <a:srgbClr val="FF0000"/>
                </a:solidFill>
              </a:rPr>
              <a:t> to 10</a:t>
            </a:r>
            <a:r>
              <a:rPr lang="en-US" sz="1600" baseline="30000" dirty="0" smtClean="0">
                <a:solidFill>
                  <a:srgbClr val="FF0000"/>
                </a:solidFill>
              </a:rPr>
              <a:t>9</a:t>
            </a:r>
            <a:r>
              <a:rPr lang="en-US" sz="1600" dirty="0" smtClean="0">
                <a:solidFill>
                  <a:srgbClr val="FF0000"/>
                </a:solidFill>
              </a:rPr>
              <a:t> electron-hole pairs per pulse</a:t>
            </a:r>
          </a:p>
          <a:p>
            <a:pPr marL="742950" lvl="1" indent="-285750">
              <a:buFont typeface="Arial" charset="0"/>
              <a:buChar char="•"/>
            </a:pPr>
            <a:r>
              <a:rPr lang="en-US" sz="1600" dirty="0" smtClean="0">
                <a:solidFill>
                  <a:srgbClr val="FF0000"/>
                </a:solidFill>
              </a:rPr>
              <a:t>Timescale ~ns</a:t>
            </a:r>
          </a:p>
          <a:p>
            <a:pPr marL="742950" lvl="1" indent="-285750">
              <a:buFont typeface="Arial" charset="0"/>
              <a:buChar char="•"/>
            </a:pPr>
            <a:r>
              <a:rPr lang="en-US" sz="1600" dirty="0" smtClean="0">
                <a:solidFill>
                  <a:srgbClr val="FF0000"/>
                </a:solidFill>
              </a:rPr>
              <a:t>Diode size 200µm x 200µm</a:t>
            </a:r>
          </a:p>
          <a:p>
            <a:endParaRPr lang="en-US" sz="1600" dirty="0" smtClean="0">
              <a:solidFill>
                <a:srgbClr val="0432FF"/>
              </a:solidFill>
            </a:endParaRPr>
          </a:p>
          <a:p>
            <a:r>
              <a:rPr lang="en-US" sz="2000" b="1" dirty="0" smtClean="0">
                <a:solidFill>
                  <a:srgbClr val="0432FF"/>
                </a:solidFill>
              </a:rPr>
              <a:t>Sandia SARS diodes</a:t>
            </a:r>
          </a:p>
          <a:p>
            <a:pPr marL="285750" indent="-285750">
              <a:buFont typeface="Arial" charset="0"/>
              <a:buChar char="•"/>
            </a:pPr>
            <a:r>
              <a:rPr lang="en-US" dirty="0" smtClean="0"/>
              <a:t>Front-illuminated </a:t>
            </a:r>
            <a:r>
              <a:rPr lang="en-US" dirty="0" err="1" smtClean="0"/>
              <a:t>pn</a:t>
            </a:r>
            <a:r>
              <a:rPr lang="en-US" dirty="0" smtClean="0"/>
              <a:t> diodes operated at 50V bias</a:t>
            </a:r>
          </a:p>
          <a:p>
            <a:pPr marL="285750" indent="-285750">
              <a:buFont typeface="Arial" charset="0"/>
              <a:buChar char="•"/>
            </a:pPr>
            <a:r>
              <a:rPr lang="en-US" dirty="0" smtClean="0"/>
              <a:t>Ion-implantation to form </a:t>
            </a:r>
            <a:r>
              <a:rPr lang="en-US" dirty="0" err="1" smtClean="0"/>
              <a:t>pn</a:t>
            </a:r>
            <a:r>
              <a:rPr lang="en-US" dirty="0" smtClean="0"/>
              <a:t> junction</a:t>
            </a:r>
          </a:p>
          <a:p>
            <a:pPr marL="742950" lvl="1" indent="-285750">
              <a:buFont typeface="Arial" charset="0"/>
              <a:buChar char="•"/>
            </a:pPr>
            <a:r>
              <a:rPr lang="en-US" sz="1600" dirty="0" smtClean="0">
                <a:solidFill>
                  <a:srgbClr val="FF0000"/>
                </a:solidFill>
              </a:rPr>
              <a:t>Boron (BF</a:t>
            </a:r>
            <a:r>
              <a:rPr lang="en-US" sz="1600" baseline="-25000" dirty="0" smtClean="0">
                <a:solidFill>
                  <a:srgbClr val="FF0000"/>
                </a:solidFill>
              </a:rPr>
              <a:t>2</a:t>
            </a:r>
            <a:r>
              <a:rPr lang="en-US" sz="1600" dirty="0" smtClean="0">
                <a:solidFill>
                  <a:srgbClr val="FF0000"/>
                </a:solidFill>
              </a:rPr>
              <a:t>) implant:   10</a:t>
            </a:r>
            <a:r>
              <a:rPr lang="en-US" sz="1600" baseline="30000" dirty="0" smtClean="0">
                <a:solidFill>
                  <a:srgbClr val="FF0000"/>
                </a:solidFill>
              </a:rPr>
              <a:t>15</a:t>
            </a:r>
            <a:r>
              <a:rPr lang="en-US" sz="1600" dirty="0" smtClean="0">
                <a:solidFill>
                  <a:srgbClr val="FF0000"/>
                </a:solidFill>
              </a:rPr>
              <a:t>cm</a:t>
            </a:r>
            <a:r>
              <a:rPr lang="en-US" sz="1600" baseline="30000" dirty="0" smtClean="0">
                <a:solidFill>
                  <a:srgbClr val="FF0000"/>
                </a:solidFill>
              </a:rPr>
              <a:t>-2</a:t>
            </a:r>
            <a:r>
              <a:rPr lang="en-US" sz="1600" dirty="0" smtClean="0">
                <a:solidFill>
                  <a:srgbClr val="FF0000"/>
                </a:solidFill>
              </a:rPr>
              <a:t> at 20keV, 30nm mask</a:t>
            </a:r>
          </a:p>
          <a:p>
            <a:pPr marL="742950" lvl="1" indent="-285750">
              <a:buFont typeface="Arial" charset="0"/>
              <a:buChar char="•"/>
            </a:pPr>
            <a:r>
              <a:rPr lang="en-US" sz="1600" dirty="0" smtClean="0">
                <a:solidFill>
                  <a:srgbClr val="FF0000"/>
                </a:solidFill>
              </a:rPr>
              <a:t>Arsenic implant:  10</a:t>
            </a:r>
            <a:r>
              <a:rPr lang="en-US" sz="1600" baseline="30000" dirty="0" smtClean="0">
                <a:solidFill>
                  <a:srgbClr val="FF0000"/>
                </a:solidFill>
              </a:rPr>
              <a:t>15</a:t>
            </a:r>
            <a:r>
              <a:rPr lang="en-US" sz="1600" dirty="0" smtClean="0">
                <a:solidFill>
                  <a:srgbClr val="FF0000"/>
                </a:solidFill>
              </a:rPr>
              <a:t>cm</a:t>
            </a:r>
            <a:r>
              <a:rPr lang="en-US" sz="1600" baseline="30000" dirty="0" smtClean="0">
                <a:solidFill>
                  <a:srgbClr val="FF0000"/>
                </a:solidFill>
              </a:rPr>
              <a:t>-2</a:t>
            </a:r>
            <a:r>
              <a:rPr lang="en-US" sz="1600" dirty="0" smtClean="0">
                <a:solidFill>
                  <a:srgbClr val="FF0000"/>
                </a:solidFill>
              </a:rPr>
              <a:t> at 5keV, no mask</a:t>
            </a:r>
          </a:p>
          <a:p>
            <a:pPr marL="285750" indent="-285750">
              <a:buFont typeface="Arial" charset="0"/>
              <a:buChar char="•"/>
            </a:pPr>
            <a:r>
              <a:rPr lang="en-US" dirty="0" smtClean="0"/>
              <a:t>P- and N- type superlattice-doped detectors have been fabricated and tested</a:t>
            </a:r>
            <a:endParaRPr lang="en-US" dirty="0"/>
          </a:p>
        </p:txBody>
      </p:sp>
      <p:sp>
        <p:nvSpPr>
          <p:cNvPr id="13" name="TextBox 12"/>
          <p:cNvSpPr txBox="1"/>
          <p:nvPr/>
        </p:nvSpPr>
        <p:spPr>
          <a:xfrm>
            <a:off x="0" y="6400800"/>
            <a:ext cx="12192000" cy="400110"/>
          </a:xfrm>
          <a:prstGeom prst="rect">
            <a:avLst/>
          </a:prstGeom>
          <a:solidFill>
            <a:srgbClr val="0000FF"/>
          </a:solidFill>
        </p:spPr>
        <p:txBody>
          <a:bodyPr wrap="square" rtlCol="0">
            <a:spAutoFit/>
          </a:bodyPr>
          <a:lstStyle/>
          <a:p>
            <a:pPr algn="ctr"/>
            <a:r>
              <a:rPr lang="en-US" sz="2000" dirty="0" smtClean="0">
                <a:solidFill>
                  <a:srgbClr val="FFFF00"/>
                </a:solidFill>
              </a:rPr>
              <a:t>Superlattice-doped photodiodes are sufficiently stable for pulsed power experiments</a:t>
            </a:r>
            <a:endParaRPr lang="en-US" sz="2000" dirty="0">
              <a:solidFill>
                <a:srgbClr val="FFFF00"/>
              </a:solidFill>
            </a:endParaRPr>
          </a:p>
        </p:txBody>
      </p:sp>
      <p:pic>
        <p:nvPicPr>
          <p:cNvPr id="14" name="Picture 2" descr="ttps://upload.wikimedia.org/wikipedia/commons/thumb/3/32/Sandia_National_Laboratories_logo.svg/640px-S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00" y="52387"/>
            <a:ext cx="1686816" cy="6747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361" t="8790" r="11422" b="4502"/>
          <a:stretch/>
        </p:blipFill>
        <p:spPr>
          <a:xfrm>
            <a:off x="5943433" y="1570433"/>
            <a:ext cx="5922164" cy="4830367"/>
          </a:xfrm>
          <a:prstGeom prst="rect">
            <a:avLst/>
          </a:prstGeom>
        </p:spPr>
      </p:pic>
      <p:sp>
        <p:nvSpPr>
          <p:cNvPr id="4" name="TextBox 3"/>
          <p:cNvSpPr txBox="1"/>
          <p:nvPr/>
        </p:nvSpPr>
        <p:spPr>
          <a:xfrm>
            <a:off x="7049155" y="1385767"/>
            <a:ext cx="4249881" cy="369332"/>
          </a:xfrm>
          <a:prstGeom prst="rect">
            <a:avLst/>
          </a:prstGeom>
          <a:noFill/>
        </p:spPr>
        <p:txBody>
          <a:bodyPr wrap="none" rtlCol="0">
            <a:spAutoFit/>
          </a:bodyPr>
          <a:lstStyle/>
          <a:p>
            <a:r>
              <a:rPr lang="en-US" smtClean="0"/>
              <a:t>Response to 7keV (Cobalt) X-ray pulse </a:t>
            </a:r>
            <a:endParaRPr lang="en-US"/>
          </a:p>
        </p:txBody>
      </p:sp>
    </p:spTree>
    <p:extLst>
      <p:ext uri="{BB962C8B-B14F-4D97-AF65-F5344CB8AC3E}">
        <p14:creationId xmlns:p14="http://schemas.microsoft.com/office/powerpoint/2010/main" val="1781565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34068" y="5684372"/>
            <a:ext cx="2568332"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Times New Roman" pitchFamily="1" charset="0"/>
              </a:rPr>
              <a:t>P-type photodiodes</a:t>
            </a:r>
          </a:p>
        </p:txBody>
      </p:sp>
      <p:sp>
        <p:nvSpPr>
          <p:cNvPr id="10" name="TextBox 9"/>
          <p:cNvSpPr txBox="1"/>
          <p:nvPr/>
        </p:nvSpPr>
        <p:spPr>
          <a:xfrm>
            <a:off x="7601557" y="5727701"/>
            <a:ext cx="2619628"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Times New Roman" pitchFamily="1" charset="0"/>
              </a:rPr>
              <a:t>N-type photodiodes</a:t>
            </a:r>
          </a:p>
        </p:txBody>
      </p:sp>
      <p:sp>
        <p:nvSpPr>
          <p:cNvPr id="12" name="TextBox 11"/>
          <p:cNvSpPr txBox="1"/>
          <p:nvPr/>
        </p:nvSpPr>
        <p:spPr>
          <a:xfrm>
            <a:off x="0" y="6457890"/>
            <a:ext cx="12191999" cy="369332"/>
          </a:xfrm>
          <a:prstGeom prst="rect">
            <a:avLst/>
          </a:prstGeom>
          <a:solidFill>
            <a:srgbClr val="0000FF"/>
          </a:solidFill>
        </p:spPr>
        <p:txBody>
          <a:bodyPr wrap="square" rtlCol="0">
            <a:spAutoFit/>
          </a:bodyPr>
          <a:lstStyle/>
          <a:p>
            <a:pPr algn="ctr" fontAlgn="base">
              <a:spcBef>
                <a:spcPct val="0"/>
              </a:spcBef>
              <a:spcAft>
                <a:spcPct val="0"/>
              </a:spcAft>
            </a:pPr>
            <a:r>
              <a:rPr lang="en-US" dirty="0">
                <a:solidFill>
                  <a:srgbClr val="FFFF00"/>
                </a:solidFill>
                <a:latin typeface="Times New Roman" pitchFamily="1" charset="0"/>
              </a:rPr>
              <a:t>Superlattice-doped photodiodes show significant improvement over ion-implanted photodiodes, best tested to date</a:t>
            </a:r>
          </a:p>
        </p:txBody>
      </p:sp>
      <p:sp>
        <p:nvSpPr>
          <p:cNvPr id="13" name="Title 1"/>
          <p:cNvSpPr>
            <a:spLocks noGrp="1"/>
          </p:cNvSpPr>
          <p:nvPr>
            <p:ph type="title"/>
          </p:nvPr>
        </p:nvSpPr>
        <p:spPr>
          <a:xfrm>
            <a:off x="1917700" y="29822"/>
            <a:ext cx="8801100" cy="1143000"/>
          </a:xfrm>
        </p:spPr>
        <p:txBody>
          <a:bodyPr/>
          <a:lstStyle/>
          <a:p>
            <a:r>
              <a:rPr lang="en-US" sz="2400" dirty="0"/>
              <a:t>Superlattice-doped </a:t>
            </a:r>
            <a:r>
              <a:rPr lang="en-US" sz="2400" i="1" dirty="0"/>
              <a:t>vs</a:t>
            </a:r>
            <a:r>
              <a:rPr lang="en-US" sz="2400" dirty="0"/>
              <a:t> </a:t>
            </a:r>
            <a:r>
              <a:rPr lang="en-US" sz="2400" dirty="0" smtClean="0"/>
              <a:t>Ion-implanted detectors</a:t>
            </a:r>
            <a:br>
              <a:rPr lang="en-US" sz="2400" dirty="0" smtClean="0"/>
            </a:br>
            <a:r>
              <a:rPr lang="en-US" sz="2400" dirty="0" smtClean="0">
                <a:solidFill>
                  <a:srgbClr val="0432FF"/>
                </a:solidFill>
              </a:rPr>
              <a:t>Low-Energy </a:t>
            </a:r>
            <a:r>
              <a:rPr lang="en-US" sz="2400" dirty="0">
                <a:solidFill>
                  <a:srgbClr val="0432FF"/>
                </a:solidFill>
              </a:rPr>
              <a:t>Electron Responsivity</a:t>
            </a:r>
          </a:p>
        </p:txBody>
      </p:sp>
      <p:pic>
        <p:nvPicPr>
          <p:cNvPr id="14" name="Picture 2" descr="ttps://upload.wikimedia.org/wikipedia/commons/thumb/3/32/Sandia_National_Laboratories_logo.svg/640px-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89" y="75286"/>
            <a:ext cx="1686816" cy="6747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33" t="9194" r="12439" b="3811"/>
          <a:stretch/>
        </p:blipFill>
        <p:spPr>
          <a:xfrm>
            <a:off x="487723" y="1530544"/>
            <a:ext cx="5143020" cy="421550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783" t="9682" r="11680" b="5490"/>
          <a:stretch/>
        </p:blipFill>
        <p:spPr>
          <a:xfrm>
            <a:off x="6142389" y="1573874"/>
            <a:ext cx="5162585" cy="4110498"/>
          </a:xfrm>
          <a:prstGeom prst="rect">
            <a:avLst/>
          </a:prstGeom>
        </p:spPr>
      </p:pic>
    </p:spTree>
    <p:extLst>
      <p:ext uri="{BB962C8B-B14F-4D97-AF65-F5344CB8AC3E}">
        <p14:creationId xmlns:p14="http://schemas.microsoft.com/office/powerpoint/2010/main" val="116625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Superlattice-doped </a:t>
            </a:r>
            <a:r>
              <a:rPr lang="en-US" i="1" dirty="0"/>
              <a:t>vs</a:t>
            </a:r>
            <a:r>
              <a:rPr lang="en-US" dirty="0"/>
              <a:t> </a:t>
            </a:r>
            <a:r>
              <a:rPr lang="en-US" dirty="0" smtClean="0"/>
              <a:t>Ion-implanted detectors</a:t>
            </a:r>
            <a:br>
              <a:rPr lang="en-US" dirty="0" smtClean="0"/>
            </a:br>
            <a:r>
              <a:rPr lang="en-US" dirty="0" smtClean="0">
                <a:solidFill>
                  <a:srgbClr val="0432FF"/>
                </a:solidFill>
              </a:rPr>
              <a:t>Ultraviolet </a:t>
            </a:r>
            <a:r>
              <a:rPr lang="en-US" sz="2400" dirty="0" smtClean="0">
                <a:solidFill>
                  <a:srgbClr val="0432FF"/>
                </a:solidFill>
              </a:rPr>
              <a:t>Quantum Efficiency</a:t>
            </a:r>
            <a:endParaRPr lang="en-US" sz="2400" dirty="0">
              <a:solidFill>
                <a:srgbClr val="0432FF"/>
              </a:solidFill>
            </a:endParaRPr>
          </a:p>
        </p:txBody>
      </p:sp>
      <p:sp>
        <p:nvSpPr>
          <p:cNvPr id="6" name="Content Placeholder 5"/>
          <p:cNvSpPr>
            <a:spLocks noGrp="1"/>
          </p:cNvSpPr>
          <p:nvPr>
            <p:ph idx="1"/>
          </p:nvPr>
        </p:nvSpPr>
        <p:spPr>
          <a:xfrm>
            <a:off x="0" y="1371600"/>
            <a:ext cx="6076041" cy="4724400"/>
          </a:xfrm>
        </p:spPr>
        <p:txBody>
          <a:bodyPr>
            <a:noAutofit/>
          </a:bodyPr>
          <a:lstStyle/>
          <a:p>
            <a:pPr marL="400050"/>
            <a:r>
              <a:rPr lang="en-US" sz="2800" dirty="0" smtClean="0">
                <a:solidFill>
                  <a:schemeClr val="tx1"/>
                </a:solidFill>
                <a:latin typeface="Times New Roman" charset="0"/>
                <a:ea typeface="Times New Roman" charset="0"/>
                <a:cs typeface="Times New Roman" charset="0"/>
              </a:rPr>
              <a:t>Recombination </a:t>
            </a:r>
            <a:r>
              <a:rPr lang="en-US" sz="2800" dirty="0">
                <a:solidFill>
                  <a:schemeClr val="tx1"/>
                </a:solidFill>
                <a:latin typeface="Times New Roman" charset="0"/>
                <a:ea typeface="Times New Roman" charset="0"/>
                <a:cs typeface="Times New Roman" charset="0"/>
              </a:rPr>
              <a:t>losses in </a:t>
            </a:r>
            <a:r>
              <a:rPr lang="en-US" sz="2800" dirty="0" smtClean="0">
                <a:solidFill>
                  <a:schemeClr val="tx1"/>
                </a:solidFill>
                <a:latin typeface="Times New Roman" charset="0"/>
                <a:ea typeface="Times New Roman" charset="0"/>
                <a:cs typeface="Times New Roman" charset="0"/>
              </a:rPr>
              <a:t>silicon</a:t>
            </a:r>
          </a:p>
          <a:p>
            <a:pPr marL="800100" lvl="1"/>
            <a:r>
              <a:rPr lang="en-US" sz="2400" dirty="0" smtClean="0">
                <a:solidFill>
                  <a:schemeClr val="tx1"/>
                </a:solidFill>
                <a:latin typeface="Times New Roman" charset="0"/>
                <a:ea typeface="Times New Roman" charset="0"/>
                <a:cs typeface="Times New Roman" charset="0"/>
              </a:rPr>
              <a:t>Surface recombination</a:t>
            </a:r>
          </a:p>
          <a:p>
            <a:pPr marL="1200150" lvl="2"/>
            <a:r>
              <a:rPr lang="en-US" sz="2000" dirty="0" smtClean="0">
                <a:solidFill>
                  <a:srgbClr val="0432FF"/>
                </a:solidFill>
                <a:latin typeface="Times New Roman" charset="0"/>
                <a:ea typeface="Times New Roman" charset="0"/>
                <a:cs typeface="Times New Roman" charset="0"/>
              </a:rPr>
              <a:t>Surface depletion layer caused by charge trapping at Si-SiO</a:t>
            </a:r>
            <a:r>
              <a:rPr lang="en-US" sz="2000" baseline="-25000" dirty="0" smtClean="0">
                <a:solidFill>
                  <a:srgbClr val="0432FF"/>
                </a:solidFill>
                <a:latin typeface="Times New Roman" charset="0"/>
                <a:ea typeface="Times New Roman" charset="0"/>
                <a:cs typeface="Times New Roman" charset="0"/>
              </a:rPr>
              <a:t>2</a:t>
            </a:r>
            <a:r>
              <a:rPr lang="en-US" sz="2000" dirty="0" smtClean="0">
                <a:solidFill>
                  <a:srgbClr val="0432FF"/>
                </a:solidFill>
                <a:latin typeface="Times New Roman" charset="0"/>
                <a:ea typeface="Times New Roman" charset="0"/>
                <a:cs typeface="Times New Roman" charset="0"/>
              </a:rPr>
              <a:t> interface</a:t>
            </a:r>
            <a:endParaRPr lang="en-US" sz="2000" dirty="0">
              <a:solidFill>
                <a:srgbClr val="0432FF"/>
              </a:solidFill>
              <a:latin typeface="Times New Roman" charset="0"/>
              <a:ea typeface="Times New Roman" charset="0"/>
              <a:cs typeface="Times New Roman" charset="0"/>
            </a:endParaRPr>
          </a:p>
          <a:p>
            <a:pPr marL="1200150" lvl="2"/>
            <a:r>
              <a:rPr lang="en-US" sz="2000" i="1" dirty="0">
                <a:solidFill>
                  <a:srgbClr val="FF0000"/>
                </a:solidFill>
                <a:latin typeface="Times New Roman" charset="0"/>
                <a:ea typeface="Times New Roman" charset="0"/>
                <a:cs typeface="Times New Roman" charset="0"/>
              </a:rPr>
              <a:t>Detector </a:t>
            </a:r>
            <a:r>
              <a:rPr lang="en-US" sz="2000" i="1" dirty="0" smtClean="0">
                <a:solidFill>
                  <a:srgbClr val="FF0000"/>
                </a:solidFill>
                <a:latin typeface="Times New Roman" charset="0"/>
                <a:ea typeface="Times New Roman" charset="0"/>
                <a:cs typeface="Times New Roman" charset="0"/>
              </a:rPr>
              <a:t>QE and stability depend </a:t>
            </a:r>
            <a:r>
              <a:rPr lang="en-US" sz="2000" i="1" dirty="0">
                <a:solidFill>
                  <a:srgbClr val="FF0000"/>
                </a:solidFill>
                <a:latin typeface="Times New Roman" charset="0"/>
                <a:ea typeface="Times New Roman" charset="0"/>
                <a:cs typeface="Times New Roman" charset="0"/>
              </a:rPr>
              <a:t>on surface </a:t>
            </a:r>
            <a:r>
              <a:rPr lang="en-US" sz="2000" i="1" dirty="0" smtClean="0">
                <a:solidFill>
                  <a:srgbClr val="FF0000"/>
                </a:solidFill>
                <a:latin typeface="Times New Roman" charset="0"/>
                <a:ea typeface="Times New Roman" charset="0"/>
                <a:cs typeface="Times New Roman" charset="0"/>
              </a:rPr>
              <a:t>doping </a:t>
            </a:r>
            <a:r>
              <a:rPr lang="en-US" sz="2000" i="1" dirty="0">
                <a:solidFill>
                  <a:srgbClr val="FF0000"/>
                </a:solidFill>
                <a:latin typeface="Times New Roman" charset="0"/>
                <a:ea typeface="Times New Roman" charset="0"/>
                <a:cs typeface="Times New Roman" charset="0"/>
              </a:rPr>
              <a:t>and Si-SiO</a:t>
            </a:r>
            <a:r>
              <a:rPr lang="en-US" sz="2000" i="1" baseline="-25000" dirty="0">
                <a:solidFill>
                  <a:srgbClr val="FF0000"/>
                </a:solidFill>
                <a:latin typeface="Times New Roman" charset="0"/>
                <a:ea typeface="Times New Roman" charset="0"/>
                <a:cs typeface="Times New Roman" charset="0"/>
              </a:rPr>
              <a:t>2</a:t>
            </a:r>
            <a:r>
              <a:rPr lang="en-US" sz="2000" i="1" dirty="0">
                <a:solidFill>
                  <a:srgbClr val="FF0000"/>
                </a:solidFill>
                <a:latin typeface="Times New Roman" charset="0"/>
                <a:ea typeface="Times New Roman" charset="0"/>
                <a:cs typeface="Times New Roman" charset="0"/>
              </a:rPr>
              <a:t> interface trap density</a:t>
            </a:r>
          </a:p>
          <a:p>
            <a:pPr marL="800100" lvl="1"/>
            <a:r>
              <a:rPr lang="en-US" sz="2400" dirty="0">
                <a:solidFill>
                  <a:schemeClr val="tx1"/>
                </a:solidFill>
                <a:latin typeface="Times New Roman" charset="0"/>
                <a:ea typeface="Times New Roman" charset="0"/>
                <a:cs typeface="Times New Roman" charset="0"/>
              </a:rPr>
              <a:t>Bulk recombination</a:t>
            </a:r>
          </a:p>
          <a:p>
            <a:pPr marL="1200150" lvl="2"/>
            <a:r>
              <a:rPr lang="en-US" sz="2000" dirty="0">
                <a:solidFill>
                  <a:srgbClr val="0432FF"/>
                </a:solidFill>
                <a:latin typeface="Times New Roman" charset="0"/>
                <a:ea typeface="Times New Roman" charset="0"/>
                <a:cs typeface="Times New Roman" charset="0"/>
              </a:rPr>
              <a:t>Auger recombination in </a:t>
            </a:r>
            <a:r>
              <a:rPr lang="en-US" sz="2000" dirty="0" smtClean="0">
                <a:solidFill>
                  <a:srgbClr val="0432FF"/>
                </a:solidFill>
                <a:latin typeface="Times New Roman" charset="0"/>
                <a:ea typeface="Times New Roman" charset="0"/>
                <a:cs typeface="Times New Roman" charset="0"/>
              </a:rPr>
              <a:t>degenerately doped, ion-implanted surface:  </a:t>
            </a:r>
            <a:r>
              <a:rPr lang="mr-IN" sz="2000" dirty="0">
                <a:solidFill>
                  <a:srgbClr val="0432FF"/>
                </a:solidFill>
                <a:latin typeface="Times New Roman" charset="0"/>
                <a:ea typeface="Times New Roman" charset="0"/>
                <a:cs typeface="Times New Roman" charset="0"/>
              </a:rPr>
              <a:t>𝛕 ~ (</a:t>
            </a:r>
            <a:r>
              <a:rPr lang="mr-IN" sz="2000" dirty="0" err="1">
                <a:solidFill>
                  <a:srgbClr val="0432FF"/>
                </a:solidFill>
                <a:latin typeface="Times New Roman" charset="0"/>
                <a:ea typeface="Times New Roman" charset="0"/>
                <a:cs typeface="Times New Roman" charset="0"/>
              </a:rPr>
              <a:t>Na</a:t>
            </a:r>
            <a:r>
              <a:rPr lang="mr-IN" sz="2000" dirty="0">
                <a:solidFill>
                  <a:srgbClr val="0432FF"/>
                </a:solidFill>
                <a:latin typeface="Times New Roman" charset="0"/>
                <a:ea typeface="Times New Roman" charset="0"/>
                <a:cs typeface="Times New Roman" charset="0"/>
              </a:rPr>
              <a:t>)</a:t>
            </a:r>
            <a:r>
              <a:rPr lang="mr-IN" sz="2000" baseline="30000" dirty="0">
                <a:solidFill>
                  <a:srgbClr val="0432FF"/>
                </a:solidFill>
                <a:latin typeface="Times New Roman" charset="0"/>
                <a:ea typeface="Times New Roman" charset="0"/>
                <a:cs typeface="Times New Roman" charset="0"/>
              </a:rPr>
              <a:t>-2</a:t>
            </a:r>
            <a:endParaRPr lang="en-US" sz="2000" baseline="30000" dirty="0">
              <a:solidFill>
                <a:srgbClr val="0432FF"/>
              </a:solidFill>
              <a:latin typeface="Times New Roman" charset="0"/>
              <a:ea typeface="Times New Roman" charset="0"/>
              <a:cs typeface="Times New Roman" charset="0"/>
            </a:endParaRPr>
          </a:p>
          <a:p>
            <a:pPr marL="1200150" lvl="2"/>
            <a:r>
              <a:rPr lang="en-US" sz="2000" i="1" dirty="0">
                <a:solidFill>
                  <a:srgbClr val="FF0000"/>
                </a:solidFill>
                <a:latin typeface="Times New Roman" charset="0"/>
                <a:ea typeface="Times New Roman" charset="0"/>
                <a:cs typeface="Times New Roman" charset="0"/>
              </a:rPr>
              <a:t>Detector QE depends on </a:t>
            </a:r>
            <a:r>
              <a:rPr lang="en-US" sz="2000" i="1" dirty="0" smtClean="0">
                <a:solidFill>
                  <a:srgbClr val="FF0000"/>
                </a:solidFill>
                <a:latin typeface="Times New Roman" charset="0"/>
                <a:ea typeface="Times New Roman" charset="0"/>
                <a:cs typeface="Times New Roman" charset="0"/>
              </a:rPr>
              <a:t>surface dopant profile and electric field</a:t>
            </a:r>
            <a:endParaRPr lang="en-US" sz="1000" dirty="0" smtClean="0">
              <a:latin typeface="Times New Roman" charset="0"/>
              <a:ea typeface="Times New Roman" charset="0"/>
              <a:cs typeface="Times New Roman" charset="0"/>
              <a:sym typeface="Wingdings"/>
            </a:endParaRPr>
          </a:p>
          <a:p>
            <a:pPr marL="1200150" lvl="2"/>
            <a:endParaRPr lang="en-US" sz="2000" dirty="0">
              <a:solidFill>
                <a:srgbClr val="FF0000"/>
              </a:solidFill>
              <a:latin typeface="Times New Roman" charset="0"/>
              <a:ea typeface="Times New Roman" charset="0"/>
              <a:cs typeface="Times New Roman" charset="0"/>
            </a:endParaRPr>
          </a:p>
        </p:txBody>
      </p:sp>
      <p:sp>
        <p:nvSpPr>
          <p:cNvPr id="7" name="TextBox 6"/>
          <p:cNvSpPr txBox="1"/>
          <p:nvPr/>
        </p:nvSpPr>
        <p:spPr>
          <a:xfrm>
            <a:off x="0" y="6400800"/>
            <a:ext cx="12192000" cy="400110"/>
          </a:xfrm>
          <a:prstGeom prst="rect">
            <a:avLst/>
          </a:prstGeom>
          <a:solidFill>
            <a:srgbClr val="0000FF"/>
          </a:solidFill>
        </p:spPr>
        <p:txBody>
          <a:bodyPr wrap="square" lIns="91440" rtlCol="0">
            <a:spAutoFit/>
          </a:bodyPr>
          <a:lstStyle/>
          <a:p>
            <a:pPr algn="ctr"/>
            <a:r>
              <a:rPr lang="en-US" sz="2000" dirty="0" smtClean="0">
                <a:solidFill>
                  <a:srgbClr val="FFFF00"/>
                </a:solidFill>
              </a:rPr>
              <a:t>Superlattice doping virtually eliminates both surface and bulk recombination</a:t>
            </a:r>
            <a:endParaRPr lang="en-US" sz="2000" dirty="0">
              <a:solidFill>
                <a:srgbClr val="FFFF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28" r="11421" b="5000"/>
          <a:stretch/>
        </p:blipFill>
        <p:spPr>
          <a:xfrm>
            <a:off x="6215740" y="1155701"/>
            <a:ext cx="5868813" cy="5245099"/>
          </a:xfrm>
          <a:prstGeom prst="rect">
            <a:avLst/>
          </a:prstGeom>
        </p:spPr>
      </p:pic>
    </p:spTree>
    <p:extLst>
      <p:ext uri="{BB962C8B-B14F-4D97-AF65-F5344CB8AC3E}">
        <p14:creationId xmlns:p14="http://schemas.microsoft.com/office/powerpoint/2010/main" val="1587356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66391" y="5864492"/>
            <a:ext cx="2896627" cy="461665"/>
          </a:xfrm>
          <a:prstGeom prst="rect">
            <a:avLst/>
          </a:prstGeom>
          <a:noFill/>
        </p:spPr>
        <p:txBody>
          <a:bodyPr wrap="none" rtlCol="0">
            <a:spAutoFit/>
          </a:bodyPr>
          <a:lstStyle/>
          <a:p>
            <a:pPr fontAlgn="base">
              <a:spcBef>
                <a:spcPct val="0"/>
              </a:spcBef>
              <a:spcAft>
                <a:spcPct val="0"/>
              </a:spcAft>
            </a:pPr>
            <a:r>
              <a:rPr lang="en-US" sz="2400" b="1" dirty="0" smtClean="0">
                <a:solidFill>
                  <a:srgbClr val="0432FF"/>
                </a:solidFill>
                <a:latin typeface="Times New Roman" pitchFamily="1" charset="0"/>
              </a:rPr>
              <a:t>UV-visible detectors </a:t>
            </a:r>
            <a:endParaRPr lang="en-US" sz="2400" b="1" dirty="0">
              <a:solidFill>
                <a:srgbClr val="0432FF"/>
              </a:solidFill>
              <a:latin typeface="Times New Roman" pitchFamily="1" charset="0"/>
            </a:endParaRPr>
          </a:p>
        </p:txBody>
      </p:sp>
      <p:sp>
        <p:nvSpPr>
          <p:cNvPr id="10" name="TextBox 9"/>
          <p:cNvSpPr txBox="1"/>
          <p:nvPr/>
        </p:nvSpPr>
        <p:spPr>
          <a:xfrm>
            <a:off x="7785980" y="5864492"/>
            <a:ext cx="2578847" cy="461665"/>
          </a:xfrm>
          <a:prstGeom prst="rect">
            <a:avLst/>
          </a:prstGeom>
          <a:noFill/>
        </p:spPr>
        <p:txBody>
          <a:bodyPr wrap="none" rtlCol="0">
            <a:spAutoFit/>
          </a:bodyPr>
          <a:lstStyle/>
          <a:p>
            <a:pPr fontAlgn="base">
              <a:spcBef>
                <a:spcPct val="0"/>
              </a:spcBef>
              <a:spcAft>
                <a:spcPct val="0"/>
              </a:spcAft>
            </a:pPr>
            <a:r>
              <a:rPr lang="en-US" sz="2400" b="1" dirty="0" smtClean="0">
                <a:solidFill>
                  <a:srgbClr val="0432FF"/>
                </a:solidFill>
                <a:latin typeface="Times New Roman" pitchFamily="1" charset="0"/>
              </a:rPr>
              <a:t>Electron detectors</a:t>
            </a:r>
            <a:endParaRPr lang="en-US" sz="2400" b="1" dirty="0">
              <a:solidFill>
                <a:srgbClr val="0432FF"/>
              </a:solidFill>
              <a:latin typeface="Times New Roman" pitchFamily="1" charset="0"/>
            </a:endParaRPr>
          </a:p>
        </p:txBody>
      </p:sp>
      <p:sp>
        <p:nvSpPr>
          <p:cNvPr id="12" name="TextBox 11"/>
          <p:cNvSpPr txBox="1"/>
          <p:nvPr/>
        </p:nvSpPr>
        <p:spPr>
          <a:xfrm>
            <a:off x="0" y="6400800"/>
            <a:ext cx="12192000" cy="400110"/>
          </a:xfrm>
          <a:prstGeom prst="rect">
            <a:avLst/>
          </a:prstGeom>
          <a:solidFill>
            <a:srgbClr val="0000FF"/>
          </a:solidFill>
        </p:spPr>
        <p:txBody>
          <a:bodyPr wrap="square" lIns="91440" rtlCol="0">
            <a:spAutoFit/>
          </a:bodyPr>
          <a:lstStyle/>
          <a:p>
            <a:pPr algn="ctr"/>
            <a:r>
              <a:rPr lang="en-US" sz="2000" dirty="0" smtClean="0">
                <a:solidFill>
                  <a:srgbClr val="FFFF00"/>
                </a:solidFill>
              </a:rPr>
              <a:t>High surface and bulk recombination in ion-implanted detectors</a:t>
            </a:r>
            <a:endParaRPr lang="en-US" sz="2000" dirty="0">
              <a:solidFill>
                <a:srgbClr val="FFFF00"/>
              </a:solidFill>
            </a:endParaRPr>
          </a:p>
        </p:txBody>
      </p:sp>
      <p:sp>
        <p:nvSpPr>
          <p:cNvPr id="13" name="Title 4"/>
          <p:cNvSpPr>
            <a:spLocks noGrp="1"/>
          </p:cNvSpPr>
          <p:nvPr>
            <p:ph type="title"/>
          </p:nvPr>
        </p:nvSpPr>
        <p:spPr>
          <a:xfrm>
            <a:off x="914400" y="104775"/>
            <a:ext cx="10972800" cy="1143000"/>
          </a:xfrm>
        </p:spPr>
        <p:txBody>
          <a:bodyPr/>
          <a:lstStyle/>
          <a:p>
            <a:r>
              <a:rPr lang="en-US" dirty="0" smtClean="0"/>
              <a:t>Ion-implanted detectors</a:t>
            </a:r>
            <a:br>
              <a:rPr lang="en-US" dirty="0" smtClean="0"/>
            </a:br>
            <a:r>
              <a:rPr lang="en-US" dirty="0" smtClean="0">
                <a:solidFill>
                  <a:srgbClr val="0432FF"/>
                </a:solidFill>
              </a:rPr>
              <a:t>Surface </a:t>
            </a:r>
            <a:r>
              <a:rPr lang="en-US" sz="2400" dirty="0" smtClean="0">
                <a:solidFill>
                  <a:srgbClr val="0432FF"/>
                </a:solidFill>
              </a:rPr>
              <a:t>and Bulk Recombination</a:t>
            </a:r>
            <a:endParaRPr lang="en-US" sz="2400" dirty="0">
              <a:solidFill>
                <a:srgbClr val="0432FF"/>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083" r="2639"/>
          <a:stretch/>
        </p:blipFill>
        <p:spPr>
          <a:xfrm>
            <a:off x="266700" y="1188873"/>
            <a:ext cx="5689600" cy="487870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18" r="3897"/>
          <a:stretch/>
        </p:blipFill>
        <p:spPr>
          <a:xfrm>
            <a:off x="6299200" y="1188873"/>
            <a:ext cx="5588000" cy="4878705"/>
          </a:xfrm>
          <a:prstGeom prst="rect">
            <a:avLst/>
          </a:prstGeom>
        </p:spPr>
      </p:pic>
    </p:spTree>
    <p:extLst>
      <p:ext uri="{BB962C8B-B14F-4D97-AF65-F5344CB8AC3E}">
        <p14:creationId xmlns:p14="http://schemas.microsoft.com/office/powerpoint/2010/main" val="1375786044"/>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5.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PTTheme_0175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4175</TotalTime>
  <Words>2321</Words>
  <Application>Microsoft Macintosh PowerPoint</Application>
  <PresentationFormat>Widescreen</PresentationFormat>
  <Paragraphs>315</Paragraphs>
  <Slides>24</Slides>
  <Notes>11</Notes>
  <HiddenSlides>0</HiddenSlides>
  <MMClips>0</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1</vt:i4>
      </vt:variant>
      <vt:variant>
        <vt:lpstr>Slide Titles</vt:lpstr>
      </vt:variant>
      <vt:variant>
        <vt:i4>24</vt:i4>
      </vt:variant>
    </vt:vector>
  </HeadingPairs>
  <TitlesOfParts>
    <vt:vector size="48" baseType="lpstr">
      <vt:lpstr>Arial</vt:lpstr>
      <vt:lpstr>Arial Narrow</vt:lpstr>
      <vt:lpstr>Calibri</vt:lpstr>
      <vt:lpstr>Constantia</vt:lpstr>
      <vt:lpstr>Mangal</vt:lpstr>
      <vt:lpstr>MS PGothic</vt:lpstr>
      <vt:lpstr>ＭＳ Ｐゴシック</vt:lpstr>
      <vt:lpstr>Times</vt:lpstr>
      <vt:lpstr>Times New Roman</vt:lpstr>
      <vt:lpstr>Wingdings</vt:lpstr>
      <vt:lpstr>Wingdings 2</vt:lpstr>
      <vt:lpstr>Default Design</vt:lpstr>
      <vt:lpstr>2_Default Design</vt:lpstr>
      <vt:lpstr>PPTTheme_01753</vt:lpstr>
      <vt:lpstr>1_Default Design</vt:lpstr>
      <vt:lpstr>3_Default Design</vt:lpstr>
      <vt:lpstr>1_Flow</vt:lpstr>
      <vt:lpstr>15_Office Theme</vt:lpstr>
      <vt:lpstr>5_Default Design</vt:lpstr>
      <vt:lpstr>6_Default Design</vt:lpstr>
      <vt:lpstr>9_Default Design</vt:lpstr>
      <vt:lpstr>10_Default Design</vt:lpstr>
      <vt:lpstr>1_Blank Presentation</vt:lpstr>
      <vt:lpstr>Document</vt:lpstr>
      <vt:lpstr>Efficiency and Stability of  2D-doped Silicon Detectors</vt:lpstr>
      <vt:lpstr>Efficiency and Stability of 2D-doped Silicon Detectors</vt:lpstr>
      <vt:lpstr>PowerPoint Presentation</vt:lpstr>
      <vt:lpstr>PowerPoint Presentation</vt:lpstr>
      <vt:lpstr>PowerPoint Presentation</vt:lpstr>
      <vt:lpstr>Sandia Pulsed Power Experiments Superlattice-doped photodiode response to X-ray pulses</vt:lpstr>
      <vt:lpstr>Superlattice-doped vs Ion-implanted detectors Low-Energy Electron Responsivity</vt:lpstr>
      <vt:lpstr>Superlattice-doped vs Ion-implanted detectors Ultraviolet Quantum Efficiency</vt:lpstr>
      <vt:lpstr>Ion-implanted detectors Surface and Bulk Recombination</vt:lpstr>
      <vt:lpstr>Bulk Recombination Minority carrier lifetime and electric field strength</vt:lpstr>
      <vt:lpstr>Surface Traps in Silicon Detectors (1) Surface charging and radiation damage</vt:lpstr>
      <vt:lpstr>Surface Traps in Silicon Detectors(2) Radiation damage: surface charging and “dead” layer</vt:lpstr>
      <vt:lpstr>Surface Traps in Silicon Detectors(3) Tradeoff between QE and stability in ion implanted surfaces</vt:lpstr>
      <vt:lpstr>PowerPoint Presentation</vt:lpstr>
      <vt:lpstr>Surface Traps in Silicon Detectors (5) Radiation-induced surface damage</vt:lpstr>
      <vt:lpstr>PowerPoint Presentation</vt:lpstr>
      <vt:lpstr>PowerPoint Presentation</vt:lpstr>
      <vt:lpstr>Atomic Layer Deposition of AR Coatings and Filters (2) Superlattice-doped APDs with Integrated Solar-blind Filters</vt:lpstr>
      <vt:lpstr>PowerPoint Presentation</vt:lpstr>
      <vt:lpstr>PowerPoint Presentation</vt:lpstr>
      <vt:lpstr>Superlattice-doped CMOS Imaging Detectors High throughput, high yield MBE growth on 200mm wafers</vt:lpstr>
      <vt:lpstr>Commercial Programs Licensing and Technology Transfer of 2D-doping and AR Coating Technologies</vt:lpstr>
      <vt:lpstr>Mapping Intergalactic Medium: FIREBall balloon</vt:lpstr>
      <vt:lpstr>Efficiency and Stability of 2D-doped Silicon Detectors Summary</vt:lpstr>
    </vt:vector>
  </TitlesOfParts>
  <Company>JPL</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Hoenk, Michael E (389N)</dc:creator>
  <cp:lastModifiedBy>Michael E Hoenk</cp:lastModifiedBy>
  <cp:revision>193</cp:revision>
  <dcterms:created xsi:type="dcterms:W3CDTF">2017-09-10T20:07:08Z</dcterms:created>
  <dcterms:modified xsi:type="dcterms:W3CDTF">2017-09-28T17:37:01Z</dcterms:modified>
</cp:coreProperties>
</file>