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509" r:id="rId3"/>
    <p:sldId id="571" r:id="rId4"/>
    <p:sldId id="637" r:id="rId5"/>
    <p:sldId id="484" r:id="rId6"/>
    <p:sldId id="485" r:id="rId7"/>
    <p:sldId id="486" r:id="rId8"/>
    <p:sldId id="651" r:id="rId9"/>
    <p:sldId id="588" r:id="rId10"/>
    <p:sldId id="667" r:id="rId11"/>
    <p:sldId id="668" r:id="rId12"/>
    <p:sldId id="638" r:id="rId13"/>
    <p:sldId id="497" r:id="rId14"/>
    <p:sldId id="632" r:id="rId15"/>
    <p:sldId id="626" r:id="rId16"/>
    <p:sldId id="512" r:id="rId17"/>
    <p:sldId id="663" r:id="rId18"/>
    <p:sldId id="665" r:id="rId19"/>
    <p:sldId id="666" r:id="rId20"/>
    <p:sldId id="664" r:id="rId21"/>
    <p:sldId id="648" r:id="rId22"/>
    <p:sldId id="653" r:id="rId23"/>
    <p:sldId id="655" r:id="rId24"/>
    <p:sldId id="656" r:id="rId25"/>
    <p:sldId id="654" r:id="rId26"/>
    <p:sldId id="657" r:id="rId27"/>
    <p:sldId id="658" r:id="rId28"/>
    <p:sldId id="659" r:id="rId29"/>
    <p:sldId id="661" r:id="rId30"/>
    <p:sldId id="581" r:id="rId31"/>
    <p:sldId id="639" r:id="rId32"/>
    <p:sldId id="622" r:id="rId33"/>
    <p:sldId id="576" r:id="rId34"/>
    <p:sldId id="577" r:id="rId35"/>
    <p:sldId id="579" r:id="rId36"/>
    <p:sldId id="647" r:id="rId37"/>
    <p:sldId id="662" r:id="rId38"/>
  </p:sldIdLst>
  <p:sldSz cx="9906000" cy="6858000" type="A4"/>
  <p:notesSz cx="6669088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434F7B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434F7B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434F7B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434F7B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434F7B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434F7B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434F7B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434F7B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434F7B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F7B"/>
    <a:srgbClr val="FD5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6" autoAdjust="0"/>
    <p:restoredTop sz="84604" autoAdjust="0"/>
  </p:normalViewPr>
  <p:slideViewPr>
    <p:cSldViewPr snapToGrid="0">
      <p:cViewPr>
        <p:scale>
          <a:sx n="120" d="100"/>
          <a:sy n="120" d="100"/>
        </p:scale>
        <p:origin x="730" y="163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-3396" y="-102"/>
      </p:cViewPr>
      <p:guideLst>
        <p:guide orient="horz" pos="3127"/>
        <p:guide pos="210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542" cy="495055"/>
          </a:xfrm>
          <a:prstGeom prst="rect">
            <a:avLst/>
          </a:prstGeom>
        </p:spPr>
        <p:txBody>
          <a:bodyPr vert="horz" lIns="86018" tIns="43009" rIns="86018" bIns="43009" rtlCol="0"/>
          <a:lstStyle>
            <a:lvl1pPr algn="l">
              <a:defRPr sz="1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037" y="0"/>
            <a:ext cx="2890542" cy="495055"/>
          </a:xfrm>
          <a:prstGeom prst="rect">
            <a:avLst/>
          </a:prstGeom>
        </p:spPr>
        <p:txBody>
          <a:bodyPr vert="horz" lIns="86018" tIns="43009" rIns="86018" bIns="43009" rtlCol="0"/>
          <a:lstStyle>
            <a:lvl1pPr algn="r">
              <a:defRPr sz="1100"/>
            </a:lvl1pPr>
          </a:lstStyle>
          <a:p>
            <a:pPr>
              <a:defRPr/>
            </a:pPr>
            <a:fld id="{41E50C10-94A4-4E91-B3F9-ADF3CD5087B7}" type="datetimeFigureOut">
              <a:rPr lang="en-US"/>
              <a:pPr>
                <a:defRPr/>
              </a:pPr>
              <a:t>9/20/2017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1475"/>
            <a:ext cx="2890542" cy="495055"/>
          </a:xfrm>
          <a:prstGeom prst="rect">
            <a:avLst/>
          </a:prstGeom>
        </p:spPr>
        <p:txBody>
          <a:bodyPr vert="horz" lIns="86018" tIns="43009" rIns="86018" bIns="43009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037" y="9431475"/>
            <a:ext cx="2890542" cy="495055"/>
          </a:xfrm>
          <a:prstGeom prst="rect">
            <a:avLst/>
          </a:prstGeom>
        </p:spPr>
        <p:txBody>
          <a:bodyPr vert="horz" lIns="86018" tIns="43009" rIns="86018" bIns="43009" rtlCol="0" anchor="b"/>
          <a:lstStyle>
            <a:lvl1pPr algn="r">
              <a:defRPr sz="1100"/>
            </a:lvl1pPr>
          </a:lstStyle>
          <a:p>
            <a:pPr>
              <a:defRPr/>
            </a:pPr>
            <a:fld id="{8D43F5BF-A5A4-4956-802F-CBF4F2DA9E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79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90542" cy="49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037" y="0"/>
            <a:ext cx="2890542" cy="49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47700" y="746125"/>
            <a:ext cx="537368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003" y="4714890"/>
            <a:ext cx="5337083" cy="446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475"/>
            <a:ext cx="2890542" cy="49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037" y="9431475"/>
            <a:ext cx="2890542" cy="49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018" tIns="43009" rIns="86018" bIns="43009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64AE5F0-92B6-480C-92AC-73B5AF687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42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082D7-C60E-44AB-A6EF-F31D6F5F286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D9218E-F228-49E4-A4CD-5120537E467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8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D9218E-F228-49E4-A4CD-5120537E467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83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D9218E-F228-49E4-A4CD-5120537E467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83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D9218E-F228-49E4-A4CD-5120537E467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2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D9218E-F228-49E4-A4CD-5120537E467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45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D9218E-F228-49E4-A4CD-5120537E467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9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D380A-63AF-48A0-995C-EC5188327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D9934-72B9-4D17-85CD-4CBFF777C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54730-C3DA-4E67-A911-3D58887C9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476250"/>
            <a:ext cx="6264275" cy="5603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4650" y="1628775"/>
            <a:ext cx="4379913" cy="2244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6963" y="1628775"/>
            <a:ext cx="4379912" cy="2244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97713" y="6245225"/>
            <a:ext cx="2312987" cy="476250"/>
          </a:xfrm>
        </p:spPr>
        <p:txBody>
          <a:bodyPr/>
          <a:lstStyle>
            <a:lvl1pPr>
              <a:defRPr/>
            </a:lvl1pPr>
          </a:lstStyle>
          <a:p>
            <a:fld id="{4C0996F9-6970-4422-96BC-FE8B63AF01A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5145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18th November,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RSPP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B3B07-5A70-644A-8771-037D02581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44" y="226573"/>
            <a:ext cx="7846142" cy="996398"/>
          </a:xfrm>
        </p:spPr>
        <p:txBody>
          <a:bodyPr/>
          <a:lstStyle>
            <a:lvl1pPr algn="l">
              <a:defRPr sz="3200" b="1">
                <a:solidFill>
                  <a:srgbClr val="434F7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962364"/>
            <a:ext cx="8915400" cy="4163799"/>
          </a:xfrm>
        </p:spPr>
        <p:txBody>
          <a:bodyPr/>
          <a:lstStyle>
            <a:lvl1pPr>
              <a:defRPr sz="2400">
                <a:solidFill>
                  <a:srgbClr val="434F7B"/>
                </a:solidFill>
              </a:defRPr>
            </a:lvl1pPr>
            <a:lvl2pPr>
              <a:defRPr sz="2000">
                <a:solidFill>
                  <a:srgbClr val="434F7B"/>
                </a:solidFill>
              </a:defRPr>
            </a:lvl2pPr>
            <a:lvl3pPr>
              <a:defRPr sz="1800">
                <a:solidFill>
                  <a:srgbClr val="434F7B"/>
                </a:solidFill>
              </a:defRPr>
            </a:lvl3pPr>
            <a:lvl4pPr>
              <a:defRPr sz="1600">
                <a:solidFill>
                  <a:srgbClr val="434F7B"/>
                </a:solidFill>
              </a:defRPr>
            </a:lvl4pPr>
            <a:lvl5pPr>
              <a:defRPr sz="1600">
                <a:solidFill>
                  <a:srgbClr val="434F7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9" descr="cei_logo_no_text 2 ton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83" y="262819"/>
            <a:ext cx="978840" cy="8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ou_cmyk_masterlogo_29mm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6010296"/>
            <a:ext cx="10398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52" y="6249998"/>
            <a:ext cx="18859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Xcam_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9692" y="5992638"/>
            <a:ext cx="817628" cy="80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B728E-20F1-41A3-8E28-6CF41DE9F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7C723-3D19-4E38-B87C-3CF80069D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DF6CD-F8B1-4B4E-B6A1-EE5C6B558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21F10-E6BF-411E-A888-66B0655E4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144A7-1FE9-4B00-B1AA-4F621FBDF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D29E4-1B70-4392-9732-F4975EE6E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6E7B0-98A9-40F8-8B0E-B17AB071C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663127-E011-4059-B173-2F2384E2F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.ac.uk/ce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eledyne-e2v.com/" TargetMode="External"/><Relationship Id="rId4" Type="http://schemas.openxmlformats.org/officeDocument/2006/relationships/hyperlink" Target="http://www.xcam.co.u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e2v.com/products/imaging/technical-pape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37"/>
          <p:cNvSpPr txBox="1">
            <a:spLocks noChangeArrowheads="1"/>
          </p:cNvSpPr>
          <p:nvPr/>
        </p:nvSpPr>
        <p:spPr bwMode="auto">
          <a:xfrm>
            <a:off x="1426114" y="1390068"/>
            <a:ext cx="738207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/>
              <a:t>CCD and CMOS X-ray Detector Development for Synchrotron and Space Applications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4538" y="3409319"/>
            <a:ext cx="9122862" cy="2339307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Andrew Holland</a:t>
            </a:r>
            <a:r>
              <a:rPr lang="en-GB" baseline="30000" dirty="0"/>
              <a:t>1,2, </a:t>
            </a:r>
            <a:r>
              <a:rPr lang="sv-SE" dirty="0"/>
              <a:t>D. Hall</a:t>
            </a:r>
            <a:r>
              <a:rPr lang="sv-SE" baseline="30000" dirty="0"/>
              <a:t>1</a:t>
            </a:r>
            <a:r>
              <a:rPr lang="sv-SE" dirty="0"/>
              <a:t>, M. Soman</a:t>
            </a:r>
            <a:r>
              <a:rPr lang="sv-SE" baseline="30000" dirty="0"/>
              <a:t>1</a:t>
            </a:r>
            <a:r>
              <a:rPr lang="sv-SE" dirty="0"/>
              <a:t>, K. Stefanov</a:t>
            </a:r>
            <a:r>
              <a:rPr lang="sv-SE" baseline="30000" dirty="0"/>
              <a:t>1</a:t>
            </a:r>
            <a:r>
              <a:rPr lang="sv-SE" dirty="0"/>
              <a:t>, </a:t>
            </a:r>
            <a:br>
              <a:rPr lang="sv-SE" dirty="0"/>
            </a:br>
            <a:r>
              <a:rPr lang="sv-SE" dirty="0"/>
              <a:t>K. Holland</a:t>
            </a:r>
            <a:r>
              <a:rPr lang="sv-SE" baseline="30000" dirty="0"/>
              <a:t>2</a:t>
            </a:r>
            <a:r>
              <a:rPr lang="sv-SE" dirty="0"/>
              <a:t>, P. Jerram</a:t>
            </a:r>
            <a:r>
              <a:rPr lang="sv-SE" baseline="30000" dirty="0"/>
              <a:t>3</a:t>
            </a:r>
            <a:endParaRPr lang="en-GB" baseline="30000" dirty="0"/>
          </a:p>
          <a:p>
            <a:pPr marL="0" indent="0" algn="ctr">
              <a:buNone/>
            </a:pPr>
            <a:endParaRPr lang="en-GB" sz="18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Centre For Electronic Imaging, Open University, UK (</a:t>
            </a:r>
            <a:r>
              <a:rPr lang="en-GB" sz="2000" dirty="0">
                <a:hlinkClick r:id="rId3"/>
              </a:rPr>
              <a:t>www.open.ac.uk/cei</a:t>
            </a:r>
            <a:r>
              <a:rPr lang="en-GB" sz="2000" dirty="0"/>
              <a:t>)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XCAM Ltd., Northampton, UK (</a:t>
            </a:r>
            <a:r>
              <a:rPr lang="en-GB" sz="2000" dirty="0">
                <a:hlinkClick r:id="rId4"/>
              </a:rPr>
              <a:t>www.xcam.co.uk</a:t>
            </a:r>
            <a:r>
              <a:rPr lang="en-GB" sz="2000" dirty="0"/>
              <a:t>)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Teledyne e2v, Chelmsford, UK (</a:t>
            </a:r>
            <a:r>
              <a:rPr lang="en-GB" sz="2000" dirty="0">
                <a:hlinkClick r:id="rId5"/>
              </a:rPr>
              <a:t>www.e2v.com</a:t>
            </a:r>
            <a:r>
              <a:rPr lang="en-GB" sz="2000" dirty="0"/>
              <a:t>)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Development of a Pinned Photodiode CMOS Image sensor with Reverse Substrate Bias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44" y="1270000"/>
            <a:ext cx="9158256" cy="4856163"/>
          </a:xfrm>
        </p:spPr>
        <p:txBody>
          <a:bodyPr/>
          <a:lstStyle/>
          <a:p>
            <a:r>
              <a:rPr lang="en-GB" sz="1800" dirty="0"/>
              <a:t>Would like a fully-depleted + thick CMOS sensor </a:t>
            </a:r>
          </a:p>
          <a:p>
            <a:r>
              <a:rPr lang="en-GB" sz="1800" dirty="0"/>
              <a:t>Problem of current flow when applying back-bias (i.e. making an expensive resistor!)</a:t>
            </a:r>
          </a:p>
          <a:p>
            <a:r>
              <a:rPr lang="en-GB" sz="1800" dirty="0"/>
              <a:t>Working on DDE technology </a:t>
            </a:r>
          </a:p>
          <a:p>
            <a:r>
              <a:rPr lang="en-GB" sz="1800" dirty="0"/>
              <a:t>Backed up by comprehensive 2&amp;3D modelling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4308424"/>
            <a:ext cx="2813048" cy="1912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544543"/>
            <a:ext cx="3600880" cy="16686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0" y="1986399"/>
            <a:ext cx="4223500" cy="2122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0" y="4263568"/>
            <a:ext cx="4038600" cy="20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DDE (deep depletion extension)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44" y="1270000"/>
            <a:ext cx="8891556" cy="4856163"/>
          </a:xfrm>
        </p:spPr>
        <p:txBody>
          <a:bodyPr/>
          <a:lstStyle/>
          <a:p>
            <a:r>
              <a:rPr lang="en-GB" sz="1800" dirty="0"/>
              <a:t>Test structures have been fabricated </a:t>
            </a:r>
          </a:p>
          <a:p>
            <a:r>
              <a:rPr lang="en-GB" sz="1800" dirty="0"/>
              <a:t>The DDE principle has been demonstrated</a:t>
            </a:r>
          </a:p>
          <a:p>
            <a:r>
              <a:rPr lang="en-GB" sz="1800" dirty="0"/>
              <a:t>The result may look fairly innocent… but!</a:t>
            </a:r>
          </a:p>
          <a:p>
            <a:r>
              <a:rPr lang="en-GB" sz="1800" dirty="0"/>
              <a:t>This opens up the route toward fully-depleted CMOS image sensors </a:t>
            </a:r>
          </a:p>
          <a:p>
            <a:pPr lvl="1"/>
            <a:r>
              <a:rPr lang="en-GB" sz="1400" dirty="0"/>
              <a:t>CMOS foundry process</a:t>
            </a:r>
          </a:p>
          <a:p>
            <a:pPr lvl="1"/>
            <a:r>
              <a:rPr lang="en-GB" sz="1400" dirty="0"/>
              <a:t>100-200 </a:t>
            </a:r>
            <a:r>
              <a:rPr lang="en-GB" sz="1400" dirty="0">
                <a:latin typeface="Symbol" panose="05050102010706020507" pitchFamily="18" charset="2"/>
              </a:rPr>
              <a:t>m</a:t>
            </a:r>
            <a:r>
              <a:rPr lang="en-GB" sz="1400" dirty="0"/>
              <a:t>m active thickness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215" y="3286338"/>
            <a:ext cx="5261445" cy="3159969"/>
          </a:xfrm>
          <a:prstGeom prst="rect">
            <a:avLst/>
          </a:prstGeom>
        </p:spPr>
      </p:pic>
      <p:pic>
        <p:nvPicPr>
          <p:cNvPr id="8" name="Picture 2" descr="W6-5 whole chi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"/>
          <a:stretch/>
        </p:blipFill>
        <p:spPr bwMode="auto">
          <a:xfrm>
            <a:off x="1016614" y="3508152"/>
            <a:ext cx="2133317" cy="21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53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CMOS QE Improvement - toward Full Depletion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44" y="1136651"/>
            <a:ext cx="8891556" cy="4989514"/>
          </a:xfrm>
        </p:spPr>
        <p:txBody>
          <a:bodyPr/>
          <a:lstStyle/>
          <a:p>
            <a:r>
              <a:rPr lang="en-GB" sz="1800" dirty="0"/>
              <a:t>To make significant improvements need to use</a:t>
            </a:r>
            <a:br>
              <a:rPr lang="en-GB" sz="1800" dirty="0"/>
            </a:br>
            <a:r>
              <a:rPr lang="en-GB" sz="1800" dirty="0"/>
              <a:t>bulk FZ silicon</a:t>
            </a:r>
          </a:p>
          <a:p>
            <a:r>
              <a:rPr lang="en-GB" sz="1800" dirty="0"/>
              <a:t>&amp; use reverse bias for full depletion</a:t>
            </a:r>
          </a:p>
          <a:p>
            <a:r>
              <a:rPr lang="en-GB" sz="1800" dirty="0"/>
              <a:t>Supported by patent</a:t>
            </a:r>
          </a:p>
          <a:p>
            <a:r>
              <a:rPr lang="en-GB" sz="1800" dirty="0"/>
              <a:t>First prototypes show very promising performance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Complementing established CMOS </a:t>
            </a:r>
            <a:br>
              <a:rPr lang="en-GB" sz="1800" dirty="0"/>
            </a:br>
            <a:r>
              <a:rPr lang="en-GB" sz="1800" dirty="0"/>
              <a:t>properties</a:t>
            </a:r>
          </a:p>
          <a:p>
            <a:pPr lvl="1"/>
            <a:r>
              <a:rPr lang="en-GB" sz="1600" dirty="0"/>
              <a:t>Pinned photodiode for low noise</a:t>
            </a:r>
          </a:p>
          <a:p>
            <a:pPr lvl="1"/>
            <a:r>
              <a:rPr lang="en-GB" sz="1600" dirty="0"/>
              <a:t>High speed and low power readout</a:t>
            </a:r>
          </a:p>
          <a:p>
            <a:pPr lvl="1"/>
            <a:r>
              <a:rPr lang="en-GB" sz="1600" dirty="0"/>
              <a:t>Radiation hardness</a:t>
            </a:r>
          </a:p>
          <a:p>
            <a:r>
              <a:rPr lang="en-GB" sz="1800" dirty="0"/>
              <a:t>Will improve both X-ray and IR QE for </a:t>
            </a:r>
            <a:br>
              <a:rPr lang="en-GB" sz="1800" dirty="0"/>
            </a:br>
            <a:r>
              <a:rPr lang="en-GB" sz="1800" dirty="0"/>
              <a:t>future CMOS devices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584" y="4252075"/>
            <a:ext cx="3725331" cy="2317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734" y="1760960"/>
            <a:ext cx="3725332" cy="24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5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EM CCDs for Soft X-ray Detection</a:t>
            </a: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389438" y="4705350"/>
            <a:ext cx="1382712" cy="617538"/>
            <a:chOff x="2775" y="3091"/>
            <a:chExt cx="871" cy="389"/>
          </a:xfrm>
        </p:grpSpPr>
        <p:sp>
          <p:nvSpPr>
            <p:cNvPr id="5" name="AutoShape 38"/>
            <p:cNvSpPr>
              <a:spLocks noChangeArrowheads="1"/>
            </p:cNvSpPr>
            <p:nvPr/>
          </p:nvSpPr>
          <p:spPr bwMode="auto">
            <a:xfrm rot="-16200000">
              <a:off x="2953" y="3115"/>
              <a:ext cx="389" cy="342"/>
            </a:xfrm>
            <a:prstGeom prst="triangle">
              <a:avLst>
                <a:gd name="adj" fmla="val 50130"/>
              </a:avLst>
            </a:prstGeom>
            <a:solidFill>
              <a:srgbClr val="092F60"/>
            </a:solidFill>
            <a:ln w="31750">
              <a:solidFill>
                <a:srgbClr val="BACDE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Line 39"/>
            <p:cNvSpPr>
              <a:spLocks noChangeShapeType="1"/>
            </p:cNvSpPr>
            <p:nvPr/>
          </p:nvSpPr>
          <p:spPr bwMode="auto">
            <a:xfrm flipH="1">
              <a:off x="2775" y="3284"/>
              <a:ext cx="201" cy="0"/>
            </a:xfrm>
            <a:prstGeom prst="line">
              <a:avLst/>
            </a:prstGeom>
            <a:noFill/>
            <a:ln w="31750">
              <a:solidFill>
                <a:srgbClr val="BACDE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Line 40"/>
            <p:cNvSpPr>
              <a:spLocks noChangeShapeType="1"/>
            </p:cNvSpPr>
            <p:nvPr/>
          </p:nvSpPr>
          <p:spPr bwMode="auto">
            <a:xfrm>
              <a:off x="3311" y="3284"/>
              <a:ext cx="335" cy="0"/>
            </a:xfrm>
            <a:prstGeom prst="line">
              <a:avLst/>
            </a:prstGeom>
            <a:noFill/>
            <a:ln w="31750">
              <a:solidFill>
                <a:srgbClr val="BACDE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811338" y="1490663"/>
            <a:ext cx="3906837" cy="4452937"/>
            <a:chOff x="1141" y="1067"/>
            <a:chExt cx="2461" cy="280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1147" y="1067"/>
              <a:ext cx="1628" cy="2076"/>
            </a:xfrm>
            <a:prstGeom prst="rect">
              <a:avLst/>
            </a:prstGeom>
            <a:solidFill>
              <a:srgbClr val="092F60"/>
            </a:solidFill>
            <a:ln w="31750">
              <a:solidFill>
                <a:srgbClr val="BACDE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2773" y="1268"/>
              <a:ext cx="435" cy="0"/>
            </a:xfrm>
            <a:prstGeom prst="line">
              <a:avLst/>
            </a:prstGeom>
            <a:noFill/>
            <a:ln w="31750">
              <a:solidFill>
                <a:srgbClr val="BACDE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2773" y="1466"/>
              <a:ext cx="435" cy="0"/>
            </a:xfrm>
            <a:prstGeom prst="line">
              <a:avLst/>
            </a:prstGeom>
            <a:noFill/>
            <a:ln w="31750">
              <a:solidFill>
                <a:srgbClr val="BACDE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2773" y="1665"/>
              <a:ext cx="435" cy="0"/>
            </a:xfrm>
            <a:prstGeom prst="line">
              <a:avLst/>
            </a:prstGeom>
            <a:noFill/>
            <a:ln w="31750">
              <a:solidFill>
                <a:srgbClr val="BACDE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610" y="1352"/>
              <a:ext cx="731" cy="1413"/>
            </a:xfrm>
            <a:prstGeom prst="downArrow">
              <a:avLst>
                <a:gd name="adj1" fmla="val 50000"/>
                <a:gd name="adj2" fmla="val 48324"/>
              </a:avLst>
            </a:prstGeom>
            <a:solidFill>
              <a:srgbClr val="F7B03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BACDE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1141" y="3212"/>
              <a:ext cx="1634" cy="432"/>
              <a:chOff x="1141" y="3212"/>
              <a:chExt cx="1634" cy="432"/>
            </a:xfrm>
          </p:grpSpPr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>
                <a:off x="1659" y="3356"/>
                <a:ext cx="0" cy="288"/>
              </a:xfrm>
              <a:prstGeom prst="line">
                <a:avLst/>
              </a:prstGeom>
              <a:noFill/>
              <a:ln w="31750">
                <a:solidFill>
                  <a:srgbClr val="BACDE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1903" y="3356"/>
                <a:ext cx="0" cy="288"/>
              </a:xfrm>
              <a:prstGeom prst="line">
                <a:avLst/>
              </a:prstGeom>
              <a:noFill/>
              <a:ln w="31750">
                <a:solidFill>
                  <a:srgbClr val="BACDE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>
                <a:off x="2147" y="3356"/>
                <a:ext cx="0" cy="288"/>
              </a:xfrm>
              <a:prstGeom prst="line">
                <a:avLst/>
              </a:prstGeom>
              <a:noFill/>
              <a:ln w="31750">
                <a:solidFill>
                  <a:srgbClr val="BACDE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4" name="Group 13"/>
              <p:cNvGrpSpPr>
                <a:grpSpLocks/>
              </p:cNvGrpSpPr>
              <p:nvPr/>
            </p:nvGrpSpPr>
            <p:grpSpPr bwMode="auto">
              <a:xfrm>
                <a:off x="1141" y="3212"/>
                <a:ext cx="1634" cy="141"/>
                <a:chOff x="1141" y="3212"/>
                <a:chExt cx="1634" cy="141"/>
              </a:xfrm>
            </p:grpSpPr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1141" y="3212"/>
                  <a:ext cx="1634" cy="141"/>
                </a:xfrm>
                <a:prstGeom prst="rect">
                  <a:avLst/>
                </a:prstGeom>
                <a:solidFill>
                  <a:srgbClr val="092F60"/>
                </a:solidFill>
                <a:ln w="31750">
                  <a:solidFill>
                    <a:srgbClr val="BACDE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6" name="AutoShape 15"/>
                <p:cNvSpPr>
                  <a:spLocks noChangeArrowheads="1"/>
                </p:cNvSpPr>
                <p:nvPr/>
              </p:nvSpPr>
              <p:spPr bwMode="auto">
                <a:xfrm>
                  <a:off x="1211" y="3252"/>
                  <a:ext cx="1507" cy="73"/>
                </a:xfrm>
                <a:prstGeom prst="rightArrow">
                  <a:avLst>
                    <a:gd name="adj1" fmla="val 50000"/>
                    <a:gd name="adj2" fmla="val 516096"/>
                  </a:avLst>
                </a:prstGeom>
                <a:solidFill>
                  <a:srgbClr val="F7B03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BACDEB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70" y="3622"/>
              <a:ext cx="4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92F6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BACDE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R</a:t>
              </a:r>
              <a:r>
                <a:rPr lang="en-GB" altLang="en-US" sz="2000">
                  <a:solidFill>
                    <a:srgbClr val="092F60"/>
                  </a:solidFill>
                  <a:latin typeface="Symbol" pitchFamily="18" charset="2"/>
                </a:rPr>
                <a:t>f</a:t>
              </a:r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1718" y="3622"/>
              <a:ext cx="4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92F6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BACDE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R</a:t>
              </a:r>
              <a:r>
                <a:rPr lang="en-GB" altLang="en-US" sz="2000">
                  <a:solidFill>
                    <a:srgbClr val="092F60"/>
                  </a:solidFill>
                  <a:latin typeface="Symbol" pitchFamily="18" charset="2"/>
                </a:rPr>
                <a:t>f</a:t>
              </a:r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040" y="3622"/>
              <a:ext cx="4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92F6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BACDE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R</a:t>
              </a:r>
              <a:r>
                <a:rPr lang="en-GB" altLang="en-US" sz="2000">
                  <a:solidFill>
                    <a:srgbClr val="092F60"/>
                  </a:solidFill>
                  <a:latin typeface="Symbol" pitchFamily="18" charset="2"/>
                </a:rPr>
                <a:t>f</a:t>
              </a:r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70" y="1107"/>
              <a:ext cx="3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92F6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BACDE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I</a:t>
              </a:r>
              <a:r>
                <a:rPr lang="en-GB" altLang="en-US" sz="2000">
                  <a:solidFill>
                    <a:srgbClr val="092F60"/>
                  </a:solidFill>
                  <a:latin typeface="Symbol" pitchFamily="18" charset="2"/>
                </a:rPr>
                <a:t>f</a:t>
              </a:r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3270" y="1325"/>
              <a:ext cx="3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92F6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BACDE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I</a:t>
              </a:r>
              <a:r>
                <a:rPr lang="en-GB" altLang="en-US" sz="2000">
                  <a:solidFill>
                    <a:srgbClr val="092F60"/>
                  </a:solidFill>
                  <a:latin typeface="Symbol" pitchFamily="18" charset="2"/>
                </a:rPr>
                <a:t>f</a:t>
              </a:r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3270" y="1543"/>
              <a:ext cx="3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92F6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BACDE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I</a:t>
              </a:r>
              <a:r>
                <a:rPr lang="en-GB" altLang="en-US" sz="2000">
                  <a:solidFill>
                    <a:srgbClr val="092F60"/>
                  </a:solidFill>
                  <a:latin typeface="Symbol" pitchFamily="18" charset="2"/>
                </a:rPr>
                <a:t>f</a:t>
              </a:r>
              <a:r>
                <a:rPr lang="en-GB" altLang="en-US" sz="2000">
                  <a:solidFill>
                    <a:srgbClr val="092F60"/>
                  </a:solidFill>
                  <a:latin typeface="Arial" charset="0"/>
                </a:rPr>
                <a:t>3</a:t>
              </a:r>
            </a:p>
          </p:txBody>
        </p:sp>
      </p:grp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4875213" y="4116388"/>
            <a:ext cx="1831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92F60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BACDE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 b="1">
                <a:solidFill>
                  <a:srgbClr val="092F60"/>
                </a:solidFill>
                <a:latin typeface="Arial" charset="0"/>
              </a:rPr>
              <a:t>multiplication</a:t>
            </a:r>
          </a:p>
          <a:p>
            <a:pPr algn="ctr"/>
            <a:r>
              <a:rPr lang="en-GB" altLang="en-US" sz="2000" b="1">
                <a:solidFill>
                  <a:srgbClr val="092F60"/>
                </a:solidFill>
                <a:latin typeface="Arial" charset="0"/>
              </a:rPr>
              <a:t>register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5219700" y="5133975"/>
            <a:ext cx="0" cy="138113"/>
          </a:xfrm>
          <a:prstGeom prst="line">
            <a:avLst/>
          </a:prstGeom>
          <a:noFill/>
          <a:ln w="31750">
            <a:solidFill>
              <a:srgbClr val="BACDE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5994400" y="5111750"/>
            <a:ext cx="0" cy="307975"/>
          </a:xfrm>
          <a:prstGeom prst="line">
            <a:avLst/>
          </a:prstGeom>
          <a:noFill/>
          <a:ln w="31750">
            <a:solidFill>
              <a:srgbClr val="BACDE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Line 35"/>
          <p:cNvSpPr>
            <a:spLocks noChangeShapeType="1"/>
          </p:cNvSpPr>
          <p:nvPr/>
        </p:nvSpPr>
        <p:spPr bwMode="auto">
          <a:xfrm flipH="1">
            <a:off x="2657475" y="5253038"/>
            <a:ext cx="2563813" cy="0"/>
          </a:xfrm>
          <a:prstGeom prst="line">
            <a:avLst/>
          </a:prstGeom>
          <a:noFill/>
          <a:ln w="31750">
            <a:solidFill>
              <a:srgbClr val="BACDE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" name="Group 47"/>
          <p:cNvGrpSpPr>
            <a:grpSpLocks/>
          </p:cNvGrpSpPr>
          <p:nvPr/>
        </p:nvGrpSpPr>
        <p:grpSpPr bwMode="auto">
          <a:xfrm>
            <a:off x="3424238" y="4705350"/>
            <a:ext cx="4964112" cy="1239838"/>
            <a:chOff x="2157" y="3092"/>
            <a:chExt cx="3127" cy="781"/>
          </a:xfrm>
        </p:grpSpPr>
        <p:grpSp>
          <p:nvGrpSpPr>
            <p:cNvPr id="32" name="Group 42"/>
            <p:cNvGrpSpPr>
              <a:grpSpLocks/>
            </p:cNvGrpSpPr>
            <p:nvPr/>
          </p:nvGrpSpPr>
          <p:grpSpPr bwMode="auto">
            <a:xfrm>
              <a:off x="2765" y="3092"/>
              <a:ext cx="855" cy="389"/>
              <a:chOff x="2775" y="3091"/>
              <a:chExt cx="871" cy="389"/>
            </a:xfrm>
          </p:grpSpPr>
          <p:sp>
            <p:nvSpPr>
              <p:cNvPr id="44" name="AutoShape 43"/>
              <p:cNvSpPr>
                <a:spLocks noChangeArrowheads="1"/>
              </p:cNvSpPr>
              <p:nvPr/>
            </p:nvSpPr>
            <p:spPr bwMode="auto">
              <a:xfrm rot="-16200000">
                <a:off x="2953" y="3115"/>
                <a:ext cx="389" cy="342"/>
              </a:xfrm>
              <a:prstGeom prst="triangle">
                <a:avLst>
                  <a:gd name="adj" fmla="val 50130"/>
                </a:avLst>
              </a:prstGeom>
              <a:solidFill>
                <a:schemeClr val="folHlink"/>
              </a:solidFill>
              <a:ln w="317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5" name="Line 44"/>
              <p:cNvSpPr>
                <a:spLocks noChangeShapeType="1"/>
              </p:cNvSpPr>
              <p:nvPr/>
            </p:nvSpPr>
            <p:spPr bwMode="auto">
              <a:xfrm flipH="1">
                <a:off x="2775" y="3284"/>
                <a:ext cx="201" cy="0"/>
              </a:xfrm>
              <a:prstGeom prst="line">
                <a:avLst/>
              </a:prstGeom>
              <a:noFill/>
              <a:ln w="317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6" name="Line 45"/>
              <p:cNvSpPr>
                <a:spLocks noChangeShapeType="1"/>
              </p:cNvSpPr>
              <p:nvPr/>
            </p:nvSpPr>
            <p:spPr bwMode="auto">
              <a:xfrm>
                <a:off x="3311" y="3284"/>
                <a:ext cx="335" cy="0"/>
              </a:xfrm>
              <a:prstGeom prst="line">
                <a:avLst/>
              </a:prstGeom>
              <a:noFill/>
              <a:ln w="317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3" name="Group 46"/>
            <p:cNvGrpSpPr>
              <a:grpSpLocks/>
            </p:cNvGrpSpPr>
            <p:nvPr/>
          </p:nvGrpSpPr>
          <p:grpSpPr bwMode="auto">
            <a:xfrm>
              <a:off x="2157" y="3092"/>
              <a:ext cx="3127" cy="781"/>
              <a:chOff x="2157" y="3092"/>
              <a:chExt cx="3127" cy="781"/>
            </a:xfrm>
          </p:grpSpPr>
          <p:grpSp>
            <p:nvGrpSpPr>
              <p:cNvPr id="34" name="Group 23"/>
              <p:cNvGrpSpPr>
                <a:grpSpLocks/>
              </p:cNvGrpSpPr>
              <p:nvPr/>
            </p:nvGrpSpPr>
            <p:grpSpPr bwMode="auto">
              <a:xfrm>
                <a:off x="4413" y="3092"/>
                <a:ext cx="871" cy="389"/>
                <a:chOff x="2775" y="3091"/>
                <a:chExt cx="871" cy="389"/>
              </a:xfrm>
            </p:grpSpPr>
            <p:sp>
              <p:nvSpPr>
                <p:cNvPr id="41" name="AutoShape 24"/>
                <p:cNvSpPr>
                  <a:spLocks noChangeArrowheads="1"/>
                </p:cNvSpPr>
                <p:nvPr/>
              </p:nvSpPr>
              <p:spPr bwMode="auto">
                <a:xfrm rot="-16200000">
                  <a:off x="2953" y="3115"/>
                  <a:ext cx="389" cy="342"/>
                </a:xfrm>
                <a:prstGeom prst="triangle">
                  <a:avLst>
                    <a:gd name="adj" fmla="val 50130"/>
                  </a:avLst>
                </a:prstGeom>
                <a:solidFill>
                  <a:srgbClr val="092F60"/>
                </a:solidFill>
                <a:ln w="31750">
                  <a:solidFill>
                    <a:srgbClr val="BACDE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2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2775" y="3284"/>
                  <a:ext cx="201" cy="0"/>
                </a:xfrm>
                <a:prstGeom prst="line">
                  <a:avLst/>
                </a:prstGeom>
                <a:noFill/>
                <a:ln w="31750">
                  <a:solidFill>
                    <a:srgbClr val="BACDEB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3" name="Line 26"/>
                <p:cNvSpPr>
                  <a:spLocks noChangeShapeType="1"/>
                </p:cNvSpPr>
                <p:nvPr/>
              </p:nvSpPr>
              <p:spPr bwMode="auto">
                <a:xfrm>
                  <a:off x="3311" y="3284"/>
                  <a:ext cx="335" cy="0"/>
                </a:xfrm>
                <a:prstGeom prst="line">
                  <a:avLst/>
                </a:prstGeom>
                <a:noFill/>
                <a:ln w="31750">
                  <a:solidFill>
                    <a:srgbClr val="BACDEB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5" name="Line 29"/>
              <p:cNvSpPr>
                <a:spLocks noChangeShapeType="1"/>
              </p:cNvSpPr>
              <p:nvPr/>
            </p:nvSpPr>
            <p:spPr bwMode="auto">
              <a:xfrm>
                <a:off x="3532" y="3362"/>
                <a:ext cx="0" cy="288"/>
              </a:xfrm>
              <a:prstGeom prst="line">
                <a:avLst/>
              </a:prstGeom>
              <a:noFill/>
              <a:ln w="31750">
                <a:solidFill>
                  <a:srgbClr val="BACDE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6" name="Group 31"/>
              <p:cNvGrpSpPr>
                <a:grpSpLocks/>
              </p:cNvGrpSpPr>
              <p:nvPr/>
            </p:nvGrpSpPr>
            <p:grpSpPr bwMode="auto">
              <a:xfrm>
                <a:off x="2770" y="3218"/>
                <a:ext cx="1634" cy="141"/>
                <a:chOff x="1141" y="3212"/>
                <a:chExt cx="1634" cy="141"/>
              </a:xfrm>
            </p:grpSpPr>
            <p:sp>
              <p:nvSpPr>
                <p:cNvPr id="39" name="Rectangle 32"/>
                <p:cNvSpPr>
                  <a:spLocks noChangeArrowheads="1"/>
                </p:cNvSpPr>
                <p:nvPr/>
              </p:nvSpPr>
              <p:spPr bwMode="auto">
                <a:xfrm>
                  <a:off x="1141" y="3212"/>
                  <a:ext cx="1634" cy="141"/>
                </a:xfrm>
                <a:prstGeom prst="rect">
                  <a:avLst/>
                </a:prstGeom>
                <a:solidFill>
                  <a:srgbClr val="092F60"/>
                </a:solidFill>
                <a:ln w="31750">
                  <a:solidFill>
                    <a:srgbClr val="BACDE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" name="AutoShape 33"/>
                <p:cNvSpPr>
                  <a:spLocks noChangeArrowheads="1"/>
                </p:cNvSpPr>
                <p:nvPr/>
              </p:nvSpPr>
              <p:spPr bwMode="auto">
                <a:xfrm>
                  <a:off x="1211" y="3252"/>
                  <a:ext cx="1507" cy="73"/>
                </a:xfrm>
                <a:prstGeom prst="rightArrow">
                  <a:avLst>
                    <a:gd name="adj1" fmla="val 50000"/>
                    <a:gd name="adj2" fmla="val 516096"/>
                  </a:avLst>
                </a:prstGeom>
                <a:solidFill>
                  <a:srgbClr val="F7B03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BACDEB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7" name="Line 34"/>
              <p:cNvSpPr>
                <a:spLocks noChangeShapeType="1"/>
              </p:cNvSpPr>
              <p:nvPr/>
            </p:nvSpPr>
            <p:spPr bwMode="auto">
              <a:xfrm flipH="1">
                <a:off x="2157" y="3530"/>
                <a:ext cx="1620" cy="0"/>
              </a:xfrm>
              <a:prstGeom prst="line">
                <a:avLst/>
              </a:prstGeom>
              <a:noFill/>
              <a:ln w="31750">
                <a:solidFill>
                  <a:srgbClr val="BACDE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" name="Text Box 36"/>
              <p:cNvSpPr txBox="1">
                <a:spLocks noChangeArrowheads="1"/>
              </p:cNvSpPr>
              <p:nvPr/>
            </p:nvSpPr>
            <p:spPr bwMode="auto">
              <a:xfrm>
                <a:off x="3215" y="3623"/>
                <a:ext cx="62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92F60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BACDE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altLang="en-US" sz="2000">
                    <a:solidFill>
                      <a:srgbClr val="092F60"/>
                    </a:solidFill>
                    <a:latin typeface="Arial" charset="0"/>
                  </a:rPr>
                  <a:t>R</a:t>
                </a:r>
                <a:r>
                  <a:rPr lang="en-GB" altLang="en-US" sz="2000">
                    <a:solidFill>
                      <a:srgbClr val="092F60"/>
                    </a:solidFill>
                    <a:latin typeface="Symbol" pitchFamily="18" charset="2"/>
                  </a:rPr>
                  <a:t>f</a:t>
                </a:r>
                <a:r>
                  <a:rPr lang="en-GB" altLang="en-US" sz="2000">
                    <a:solidFill>
                      <a:srgbClr val="092F60"/>
                    </a:solidFill>
                    <a:latin typeface="Arial" charset="0"/>
                  </a:rPr>
                  <a:t>2HV</a:t>
                </a:r>
              </a:p>
            </p:txBody>
          </p:sp>
        </p:grpSp>
      </p:grp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4479925" y="3184525"/>
            <a:ext cx="24653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800" b="1">
                <a:latin typeface="Arial" charset="0"/>
              </a:rPr>
              <a:t>A standard CCD becomes an EMCCD by the insertion of a</a:t>
            </a:r>
          </a:p>
        </p:txBody>
      </p:sp>
    </p:spTree>
    <p:extLst>
      <p:ext uri="{BB962C8B-B14F-4D97-AF65-F5344CB8AC3E}">
        <p14:creationId xmlns:p14="http://schemas.microsoft.com/office/powerpoint/2010/main" val="42675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28" grpId="0" animBg="1"/>
      <p:bldP spid="29" grpId="0" animBg="1"/>
      <p:bldP spid="30" grpId="0" animBg="1"/>
      <p:bldP spid="4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 CCD Gain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5288" y="1250849"/>
            <a:ext cx="82296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34F7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34F7B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434F7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434F7B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34F7B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kern="0" dirty="0"/>
              <a:t>The multiplication register utilises impact ionisation in 536 multiplication elements with each electron having a small chance of increasing the charge in each element.</a:t>
            </a:r>
          </a:p>
          <a:p>
            <a:r>
              <a:rPr lang="en-GB" sz="1800" kern="0" dirty="0"/>
              <a:t> A common issue with faster readouts is larger readout noise. EM-CCDs supress this larger noise due to the multiplication register increasing the signal sufficiently high enough allowing for faster reads.</a:t>
            </a:r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71" y="3348481"/>
            <a:ext cx="4829175" cy="2646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0731" y="3840577"/>
            <a:ext cx="308289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Gain=(Gain/stage)</a:t>
            </a:r>
            <a:r>
              <a:rPr lang="en-GB" baseline="30000" dirty="0" err="1"/>
              <a:t>Nelements</a:t>
            </a:r>
            <a:endParaRPr lang="en-GB" baseline="30000" dirty="0"/>
          </a:p>
          <a:p>
            <a:endParaRPr lang="en-GB" baseline="30000" dirty="0"/>
          </a:p>
          <a:p>
            <a:r>
              <a:rPr lang="en-GB" dirty="0" err="1"/>
              <a:t>Eg</a:t>
            </a:r>
            <a:r>
              <a:rPr lang="en-GB" dirty="0"/>
              <a:t>  (1.01)</a:t>
            </a:r>
            <a:r>
              <a:rPr lang="en-GB" baseline="30000" dirty="0"/>
              <a:t>536</a:t>
            </a:r>
            <a:r>
              <a:rPr lang="en-GB" dirty="0"/>
              <a:t> = 207x.</a:t>
            </a:r>
          </a:p>
          <a:p>
            <a:endParaRPr lang="en-GB" dirty="0"/>
          </a:p>
          <a:p>
            <a:r>
              <a:rPr lang="en-GB" dirty="0"/>
              <a:t>If the noise is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dirty="0"/>
              <a:t>=50 e- rms.</a:t>
            </a:r>
            <a:br>
              <a:rPr lang="en-GB" dirty="0"/>
            </a:br>
            <a:r>
              <a:rPr lang="en-GB" dirty="0" err="1"/>
              <a:t>e.n.c</a:t>
            </a:r>
            <a:r>
              <a:rPr lang="en-GB" dirty="0"/>
              <a:t>.=50/207 = 0.24 e- rms.</a:t>
            </a:r>
          </a:p>
        </p:txBody>
      </p:sp>
    </p:spTree>
    <p:extLst>
      <p:ext uri="{BB962C8B-B14F-4D97-AF65-F5344CB8AC3E}">
        <p14:creationId xmlns:p14="http://schemas.microsoft.com/office/powerpoint/2010/main" val="1595598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EM-CCDs giving increases SNR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1392238"/>
            <a:ext cx="3778250" cy="261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82713"/>
            <a:ext cx="3778250" cy="261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298575" y="1227138"/>
            <a:ext cx="0" cy="486092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313" y="1566863"/>
            <a:ext cx="878046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03450" y="1008063"/>
            <a:ext cx="3087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Calibri" panose="020F0502020204030204" pitchFamily="34" charset="0"/>
              </a:rPr>
              <a:t>Gain = 1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342063" y="1012825"/>
            <a:ext cx="3090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Calibri" panose="020F0502020204030204" pitchFamily="34" charset="0"/>
              </a:rPr>
              <a:t>Gain = 7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-66675" y="2540000"/>
            <a:ext cx="3087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>
                <a:latin typeface="Calibri" panose="020F0502020204030204" pitchFamily="34" charset="0"/>
              </a:rPr>
              <a:t>1.0 keV</a:t>
            </a:r>
            <a:endParaRPr lang="en-GB" altLang="en-US" sz="3600">
              <a:latin typeface="Calibri" panose="020F0502020204030204" pitchFamily="34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-66675" y="4899025"/>
            <a:ext cx="3087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>
                <a:latin typeface="Calibri" panose="020F0502020204030204" pitchFamily="34" charset="0"/>
              </a:rPr>
              <a:t>0.3 keV</a:t>
            </a:r>
            <a:endParaRPr lang="en-GB" altLang="en-US" sz="3600">
              <a:latin typeface="Calibri" panose="020F050202020403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3751263"/>
            <a:ext cx="3778250" cy="261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751263"/>
            <a:ext cx="3778250" cy="261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944242" y="3847168"/>
            <a:ext cx="26416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027488" y="3922136"/>
            <a:ext cx="230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</a:rPr>
              <a:t>Improved detectability</a:t>
            </a:r>
          </a:p>
        </p:txBody>
      </p:sp>
    </p:spTree>
    <p:extLst>
      <p:ext uri="{BB962C8B-B14F-4D97-AF65-F5344CB8AC3E}">
        <p14:creationId xmlns:p14="http://schemas.microsoft.com/office/powerpoint/2010/main" val="417241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X-rays in an EM CCD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44" y="1557430"/>
            <a:ext cx="8909255" cy="4568733"/>
          </a:xfrm>
        </p:spPr>
        <p:txBody>
          <a:bodyPr/>
          <a:lstStyle/>
          <a:p>
            <a:r>
              <a:rPr lang="en-GB" sz="1800" dirty="0"/>
              <a:t>EM gain can enable the CCDs to be read </a:t>
            </a:r>
            <a:br>
              <a:rPr lang="en-GB" sz="1800" dirty="0"/>
            </a:br>
            <a:r>
              <a:rPr lang="en-GB" sz="1800" dirty="0"/>
              <a:t>out with at high speed, with high noise,</a:t>
            </a:r>
            <a:br>
              <a:rPr lang="en-GB" sz="1800" dirty="0"/>
            </a:br>
            <a:r>
              <a:rPr lang="en-GB" sz="1800" dirty="0"/>
              <a:t>yet with low </a:t>
            </a:r>
            <a:r>
              <a:rPr lang="en-GB" sz="1800" dirty="0" err="1"/>
              <a:t>e.n.c</a:t>
            </a:r>
            <a:r>
              <a:rPr lang="en-GB" sz="1800" dirty="0"/>
              <a:t>.</a:t>
            </a:r>
          </a:p>
          <a:p>
            <a:endParaRPr lang="en-GB" sz="1400" dirty="0"/>
          </a:p>
          <a:p>
            <a:r>
              <a:rPr lang="en-GB" sz="1800" dirty="0"/>
              <a:t>Modified </a:t>
            </a:r>
            <a:r>
              <a:rPr lang="en-GB" sz="1800" dirty="0" err="1"/>
              <a:t>Fano</a:t>
            </a:r>
            <a:r>
              <a:rPr lang="en-GB" sz="1800" dirty="0"/>
              <a:t> factor - </a:t>
            </a:r>
            <a:r>
              <a:rPr lang="en-GB" altLang="en-US" sz="1800" dirty="0"/>
              <a:t>v = (1+F)E/</a:t>
            </a:r>
            <a:r>
              <a:rPr lang="en-GB" altLang="en-US" sz="1800" dirty="0">
                <a:latin typeface="Symbol" panose="05050102010706020507" pitchFamily="18" charset="2"/>
              </a:rPr>
              <a:t>w</a:t>
            </a:r>
            <a:br>
              <a:rPr lang="en-GB" altLang="en-US" sz="1800" dirty="0">
                <a:latin typeface="Symbol" panose="05050102010706020507" pitchFamily="18" charset="2"/>
              </a:rPr>
            </a:br>
            <a:r>
              <a:rPr lang="en-GB" altLang="en-US" sz="1800" dirty="0"/>
              <a:t>due to shot noise on avalanche process</a:t>
            </a:r>
            <a:endParaRPr lang="en-GB" sz="1800" dirty="0"/>
          </a:p>
          <a:p>
            <a:r>
              <a:rPr lang="en-GB" sz="1800" dirty="0"/>
              <a:t>Sub-pixel charge </a:t>
            </a:r>
            <a:r>
              <a:rPr lang="en-GB" sz="1800" dirty="0" err="1"/>
              <a:t>centroiding</a:t>
            </a:r>
            <a:r>
              <a:rPr lang="en-GB" sz="1800" dirty="0"/>
              <a:t> can increase </a:t>
            </a:r>
            <a:br>
              <a:rPr lang="en-GB" sz="1800" dirty="0"/>
            </a:br>
            <a:r>
              <a:rPr lang="en-GB" sz="1800" dirty="0"/>
              <a:t>spatial resolution </a:t>
            </a:r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800" dirty="0"/>
              <a:t>Example of an </a:t>
            </a:r>
            <a:r>
              <a:rPr lang="en-GB" sz="1800" dirty="0" err="1"/>
              <a:t>Mn</a:t>
            </a:r>
            <a:r>
              <a:rPr lang="en-GB" sz="1800" dirty="0"/>
              <a:t>-K X-ray</a:t>
            </a:r>
          </a:p>
          <a:p>
            <a:pPr lvl="1"/>
            <a:r>
              <a:rPr lang="en-GB" sz="1600" dirty="0"/>
              <a:t>Signal occupies ~12-16 pixels</a:t>
            </a:r>
          </a:p>
          <a:p>
            <a:pPr lvl="1"/>
            <a:r>
              <a:rPr lang="en-GB" sz="1600" dirty="0"/>
              <a:t>S/N~1000:1</a:t>
            </a:r>
          </a:p>
          <a:p>
            <a:pPr lvl="1"/>
            <a:r>
              <a:rPr lang="en-GB" sz="1600" dirty="0"/>
              <a:t>Enables </a:t>
            </a:r>
            <a:r>
              <a:rPr lang="en-GB" sz="1600" dirty="0" err="1"/>
              <a:t>centroiding</a:t>
            </a:r>
            <a:r>
              <a:rPr lang="en-GB" sz="1600" dirty="0"/>
              <a:t> to ~1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</a:t>
            </a:r>
          </a:p>
          <a:p>
            <a:pPr lvl="1"/>
            <a:endParaRPr lang="en-GB" sz="1600" dirty="0"/>
          </a:p>
          <a:p>
            <a:pPr lvl="1"/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57" y="4215758"/>
            <a:ext cx="3364507" cy="23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98" y="1103319"/>
            <a:ext cx="3348132" cy="303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6512888" y="2489528"/>
            <a:ext cx="188779" cy="22653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1496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 X-ray QE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50" y="1295400"/>
            <a:ext cx="8845550" cy="4830763"/>
          </a:xfrm>
        </p:spPr>
        <p:txBody>
          <a:bodyPr/>
          <a:lstStyle/>
          <a:p>
            <a:r>
              <a:rPr lang="en-GB" sz="1800" dirty="0"/>
              <a:t>Since XMM, the CCD production and BI processing at e2v has been changed.. </a:t>
            </a:r>
          </a:p>
          <a:p>
            <a:r>
              <a:rPr lang="en-GB" sz="1800" dirty="0"/>
              <a:t>This programme was aimed at re-characterising the soft X-ray performance of the current build standards of the e2v BI process</a:t>
            </a:r>
          </a:p>
          <a:p>
            <a:r>
              <a:rPr lang="en-GB" sz="1800" dirty="0"/>
              <a:t>Both Standard and Enhanced BI processes were evaluated</a:t>
            </a:r>
          </a:p>
          <a:p>
            <a:r>
              <a:rPr lang="en-GB" sz="1800" dirty="0"/>
              <a:t>Custom CCD97s were produced</a:t>
            </a:r>
          </a:p>
          <a:p>
            <a:r>
              <a:rPr lang="en-GB" sz="1800" dirty="0"/>
              <a:t>50-2000 eV range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0" y="2879995"/>
            <a:ext cx="5041900" cy="3405943"/>
          </a:xfrm>
          <a:prstGeom prst="rect">
            <a:avLst/>
          </a:prstGeom>
        </p:spPr>
      </p:pic>
      <p:pic>
        <p:nvPicPr>
          <p:cNvPr id="7" name="Picture 6" descr="C:\Users\Matthew\OneDrive\Pictures\2016_08_15_BESSY_SXRQE\IMG_28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3" t="42088" r="26517" b="30604"/>
          <a:stretch/>
        </p:blipFill>
        <p:spPr bwMode="auto">
          <a:xfrm rot="10800000">
            <a:off x="419100" y="3525252"/>
            <a:ext cx="3840798" cy="1862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855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 X-ray QE Measurements at PTB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371600"/>
            <a:ext cx="8947150" cy="4754563"/>
          </a:xfrm>
        </p:spPr>
        <p:txBody>
          <a:bodyPr/>
          <a:lstStyle/>
          <a:p>
            <a:r>
              <a:rPr lang="en-GB" sz="1800" dirty="0"/>
              <a:t>Measurements were taken on 2 devices of each type</a:t>
            </a:r>
          </a:p>
          <a:p>
            <a:r>
              <a:rPr lang="en-GB" sz="1800" dirty="0"/>
              <a:t>Results were used to develop new modelling</a:t>
            </a:r>
          </a:p>
          <a:p>
            <a:endParaRPr lang="en-GB" sz="1800" dirty="0"/>
          </a:p>
          <a:p>
            <a:r>
              <a:rPr lang="en-GB" sz="1800" dirty="0"/>
              <a:t>Results are described in an e2v “White Paper”</a:t>
            </a:r>
            <a:br>
              <a:rPr lang="en-GB" sz="1800" dirty="0"/>
            </a:br>
            <a:r>
              <a:rPr lang="en-GB" sz="1600" dirty="0">
                <a:hlinkClick r:id="rId2"/>
              </a:rPr>
              <a:t>https://www.e2v.com/products/imaging/technical-papers/</a:t>
            </a:r>
            <a:r>
              <a:rPr lang="en-GB" sz="1600" dirty="0"/>
              <a:t> </a:t>
            </a:r>
            <a:endParaRPr lang="en-GB" sz="1800" dirty="0"/>
          </a:p>
        </p:txBody>
      </p:sp>
      <p:pic>
        <p:nvPicPr>
          <p:cNvPr id="4" name="Picture 3"/>
          <p:cNvPicPr/>
          <p:nvPr/>
        </p:nvPicPr>
        <p:blipFill>
          <a:blip r:embed="rId3"/>
          <a:srcRect l="5024" t="8522" r="4911" b="3440"/>
          <a:stretch>
            <a:fillRect/>
          </a:stretch>
        </p:blipFill>
        <p:spPr>
          <a:xfrm>
            <a:off x="6475730" y="2029460"/>
            <a:ext cx="2847340" cy="208788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Picture 4"/>
          <p:cNvPicPr/>
          <p:nvPr/>
        </p:nvPicPr>
        <p:blipFill>
          <a:blip r:embed="rId4"/>
          <a:srcRect l="5025" t="6842" r="7414" b="2632"/>
          <a:stretch>
            <a:fillRect/>
          </a:stretch>
        </p:blipFill>
        <p:spPr>
          <a:xfrm>
            <a:off x="6494780" y="4458017"/>
            <a:ext cx="2735580" cy="212026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" y="3196632"/>
            <a:ext cx="4631690" cy="2788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5587" y="2029460"/>
            <a:ext cx="190468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Basic Process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Enhanced Process</a:t>
            </a:r>
          </a:p>
        </p:txBody>
      </p:sp>
    </p:spTree>
    <p:extLst>
      <p:ext uri="{BB962C8B-B14F-4D97-AF65-F5344CB8AC3E}">
        <p14:creationId xmlns:p14="http://schemas.microsoft.com/office/powerpoint/2010/main" val="120795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Light Blocking Filter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50" y="1295400"/>
            <a:ext cx="8845550" cy="4830763"/>
          </a:xfrm>
        </p:spPr>
        <p:txBody>
          <a:bodyPr/>
          <a:lstStyle/>
          <a:p>
            <a:r>
              <a:rPr lang="en-GB" sz="1800" dirty="0"/>
              <a:t>We have been developing new direct-deposited light blocking filters on BI CCDs</a:t>
            </a:r>
          </a:p>
          <a:p>
            <a:r>
              <a:rPr lang="en-GB" sz="1800" dirty="0"/>
              <a:t>Explored a range of build configurations on a CCD97 test vehicle</a:t>
            </a:r>
          </a:p>
          <a:p>
            <a:r>
              <a:rPr lang="en-GB" sz="1800" dirty="0"/>
              <a:t>Light filter put in place of the conventional store shield</a:t>
            </a:r>
          </a:p>
          <a:p>
            <a:r>
              <a:rPr lang="en-GB" sz="1800" dirty="0"/>
              <a:t>Quantified the optical transmission including pinholes</a:t>
            </a:r>
          </a:p>
          <a:p>
            <a:r>
              <a:rPr lang="en-GB" sz="1800" dirty="0"/>
              <a:t>Tested at the PTB facility at Bessy II for X-ray transmission</a:t>
            </a: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441912" y="3222275"/>
            <a:ext cx="2196176" cy="22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2924445"/>
            <a:ext cx="5041900" cy="34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7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717165"/>
              </p:ext>
            </p:extLst>
          </p:nvPr>
        </p:nvGraphicFramePr>
        <p:xfrm>
          <a:off x="4089319" y="2331417"/>
          <a:ext cx="4458314" cy="3667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r:id="rId3" imgW="5790240" imgH="4761720" progId="">
                  <p:embed/>
                </p:oleObj>
              </mc:Choice>
              <mc:Fallback>
                <p:oleObj r:id="rId3" imgW="5790240" imgH="4761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9319" y="2331417"/>
                        <a:ext cx="4458314" cy="3667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X-ray Photon Events in Pixel Detectors</a:t>
            </a:r>
          </a:p>
        </p:txBody>
      </p:sp>
      <p:sp>
        <p:nvSpPr>
          <p:cNvPr id="4" name="Rectangle 2051"/>
          <p:cNvSpPr txBox="1">
            <a:spLocks noChangeArrowheads="1"/>
          </p:cNvSpPr>
          <p:nvPr/>
        </p:nvSpPr>
        <p:spPr bwMode="auto">
          <a:xfrm>
            <a:off x="685800" y="1665089"/>
            <a:ext cx="327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34F7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34F7B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434F7B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434F7B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34F7B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1600" kern="0" dirty="0"/>
              <a:t>Absorption in</a:t>
            </a:r>
            <a:r>
              <a:rPr lang="en-GB" altLang="en-US" sz="1800" kern="0" dirty="0"/>
              <a:t> depletion region leads to be </a:t>
            </a:r>
            <a:r>
              <a:rPr lang="en-GB" altLang="en-US" sz="1800" kern="0" dirty="0">
                <a:solidFill>
                  <a:srgbClr val="FF0000"/>
                </a:solidFill>
              </a:rPr>
              <a:t>isolated single/double</a:t>
            </a:r>
            <a:r>
              <a:rPr lang="en-GB" altLang="en-US" sz="1800" kern="0" dirty="0"/>
              <a:t> events</a:t>
            </a:r>
          </a:p>
          <a:p>
            <a:r>
              <a:rPr lang="en-GB" altLang="en-US" sz="1800" kern="0" dirty="0"/>
              <a:t>Absorption in field-free region leads to </a:t>
            </a:r>
            <a:r>
              <a:rPr lang="en-GB" altLang="en-US" sz="1800" kern="0" dirty="0">
                <a:solidFill>
                  <a:schemeClr val="folHlink"/>
                </a:solidFill>
              </a:rPr>
              <a:t>multi-pixel spread</a:t>
            </a:r>
            <a:r>
              <a:rPr lang="en-GB" altLang="en-US" sz="1800" kern="0" dirty="0"/>
              <a:t> events </a:t>
            </a:r>
          </a:p>
          <a:p>
            <a:endParaRPr lang="en-GB" altLang="en-US" sz="1800" kern="0" dirty="0"/>
          </a:p>
          <a:p>
            <a:endParaRPr lang="en-GB" altLang="en-US" sz="1800" kern="0" dirty="0"/>
          </a:p>
          <a:p>
            <a:endParaRPr lang="en-GB" altLang="en-US" sz="1800" kern="0" dirty="0"/>
          </a:p>
          <a:p>
            <a:endParaRPr lang="en-GB" altLang="en-US" sz="1800" kern="0" dirty="0"/>
          </a:p>
          <a:p>
            <a:endParaRPr lang="en-GB" altLang="en-US" sz="1800" kern="0" dirty="0"/>
          </a:p>
          <a:p>
            <a:endParaRPr lang="en-GB" altLang="en-US" sz="1800" kern="0" dirty="0"/>
          </a:p>
        </p:txBody>
      </p:sp>
      <p:pic>
        <p:nvPicPr>
          <p:cNvPr id="5" name="Picture 2056" descr="D:\andrew\impact\astron\cte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37" y="3699380"/>
            <a:ext cx="2341562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2064"/>
          <p:cNvSpPr>
            <a:spLocks noChangeShapeType="1"/>
          </p:cNvSpPr>
          <p:nvPr/>
        </p:nvSpPr>
        <p:spPr bwMode="auto">
          <a:xfrm>
            <a:off x="2819400" y="3874889"/>
            <a:ext cx="1564558" cy="95078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Line 2065"/>
          <p:cNvSpPr>
            <a:spLocks noChangeShapeType="1"/>
          </p:cNvSpPr>
          <p:nvPr/>
        </p:nvSpPr>
        <p:spPr bwMode="auto">
          <a:xfrm flipV="1">
            <a:off x="2819400" y="2655689"/>
            <a:ext cx="205740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Line 2066"/>
          <p:cNvSpPr>
            <a:spLocks noChangeShapeType="1"/>
          </p:cNvSpPr>
          <p:nvPr/>
        </p:nvSpPr>
        <p:spPr bwMode="auto">
          <a:xfrm>
            <a:off x="3428999" y="3874889"/>
            <a:ext cx="2434959" cy="20156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Line 2067"/>
          <p:cNvSpPr>
            <a:spLocks noChangeShapeType="1"/>
          </p:cNvSpPr>
          <p:nvPr/>
        </p:nvSpPr>
        <p:spPr bwMode="auto">
          <a:xfrm flipV="1">
            <a:off x="3429000" y="3179752"/>
            <a:ext cx="1909916" cy="69513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969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Light Blocking Filter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50" y="1295400"/>
            <a:ext cx="8845550" cy="4830763"/>
          </a:xfrm>
        </p:spPr>
        <p:txBody>
          <a:bodyPr/>
          <a:lstStyle/>
          <a:p>
            <a:r>
              <a:rPr lang="en-GB" sz="1800" dirty="0"/>
              <a:t>Optical transmission and X-ray transmission results</a:t>
            </a:r>
          </a:p>
          <a:p>
            <a:endParaRPr lang="en-GB" sz="1800" dirty="0"/>
          </a:p>
          <a:p>
            <a:r>
              <a:rPr lang="en-GB" sz="1800" dirty="0"/>
              <a:t>Further qualification of the process is being considered for the SMILE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3" y="2620924"/>
            <a:ext cx="4159182" cy="2671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32" y="2620924"/>
            <a:ext cx="4902200" cy="28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72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Applications Being Developed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X-ray Dispersive Spectroscopy</a:t>
            </a:r>
          </a:p>
          <a:p>
            <a:pPr lvl="1"/>
            <a:r>
              <a:rPr lang="en-GB" dirty="0"/>
              <a:t>RIXS Camera System</a:t>
            </a:r>
          </a:p>
          <a:p>
            <a:pPr lvl="1"/>
            <a:r>
              <a:rPr lang="en-GB" dirty="0"/>
              <a:t>OGRE Sounding rocket experiment	</a:t>
            </a:r>
          </a:p>
          <a:p>
            <a:pPr lvl="1"/>
            <a:endParaRPr lang="en-GB" dirty="0"/>
          </a:p>
          <a:p>
            <a:r>
              <a:rPr lang="en-GB" dirty="0"/>
              <a:t>X-ray Imaging</a:t>
            </a:r>
          </a:p>
          <a:p>
            <a:pPr lvl="1"/>
            <a:r>
              <a:rPr lang="en-GB" dirty="0"/>
              <a:t>SMILE SXI</a:t>
            </a:r>
          </a:p>
        </p:txBody>
      </p:sp>
    </p:spTree>
    <p:extLst>
      <p:ext uri="{BB962C8B-B14F-4D97-AF65-F5344CB8AC3E}">
        <p14:creationId xmlns:p14="http://schemas.microsoft.com/office/powerpoint/2010/main" val="220396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Xcam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74625"/>
            <a:ext cx="15335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60350" y="1792288"/>
            <a:ext cx="9145588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033588" y="1646238"/>
            <a:ext cx="7364412" cy="14287"/>
          </a:xfrm>
          <a:prstGeom prst="line">
            <a:avLst/>
          </a:prstGeom>
          <a:noFill/>
          <a:ln w="38100">
            <a:solidFill>
              <a:srgbClr val="FD53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9329738" y="815975"/>
            <a:ext cx="77787" cy="8524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8763" y="1801813"/>
            <a:ext cx="68262" cy="3078162"/>
          </a:xfrm>
          <a:prstGeom prst="rect">
            <a:avLst/>
          </a:prstGeom>
          <a:gradFill rotWithShape="1">
            <a:gsLst>
              <a:gs pos="0">
                <a:srgbClr val="434F7B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61938" y="6667500"/>
            <a:ext cx="9213850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30225" y="1997075"/>
            <a:ext cx="434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1800" b="1">
              <a:solidFill>
                <a:srgbClr val="434F7B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1881188" y="558800"/>
            <a:ext cx="7412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 err="1">
                <a:solidFill>
                  <a:srgbClr val="434F7B"/>
                </a:solidFill>
              </a:rPr>
              <a:t>RIXSCam</a:t>
            </a:r>
            <a:r>
              <a:rPr lang="en-GB" altLang="en-US" b="1" dirty="0">
                <a:solidFill>
                  <a:srgbClr val="434F7B"/>
                </a:solidFill>
              </a:rPr>
              <a:t> During Assembly &amp; Test</a:t>
            </a:r>
            <a:endParaRPr lang="en-GB" altLang="en-US" b="1" dirty="0">
              <a:solidFill>
                <a:srgbClr val="434F7B"/>
              </a:solidFill>
            </a:endParaRPr>
          </a:p>
        </p:txBody>
      </p:sp>
      <p:sp>
        <p:nvSpPr>
          <p:cNvPr id="37899" name="Rectangle 12"/>
          <p:cNvSpPr>
            <a:spLocks noChangeArrowheads="1"/>
          </p:cNvSpPr>
          <p:nvPr/>
        </p:nvSpPr>
        <p:spPr bwMode="auto">
          <a:xfrm>
            <a:off x="5943600" y="3022599"/>
            <a:ext cx="3817938" cy="34956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2" name="Rectangle 12"/>
          <p:cNvSpPr>
            <a:spLocks noChangeArrowheads="1"/>
          </p:cNvSpPr>
          <p:nvPr/>
        </p:nvSpPr>
        <p:spPr bwMode="auto">
          <a:xfrm>
            <a:off x="2090738" y="3121607"/>
            <a:ext cx="3578885" cy="319346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32079" y="1846263"/>
            <a:ext cx="8873859" cy="479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rgbClr val="002060"/>
                </a:solidFill>
              </a:rPr>
              <a:t>For improved readout of dispersed X-ray grating spectrometers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rgbClr val="002060"/>
                </a:solidFill>
              </a:rPr>
              <a:t>XCAM has developed a camera system for RIXS using EM CCD207-40s &amp; event centroiding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rgbClr val="002060"/>
                </a:solidFill>
              </a:rPr>
              <a:t>Triple-CCD camera system during assembly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rgbClr val="002060"/>
                </a:solidFill>
              </a:rPr>
              <a:t>Is fabricated as 3 independent camera systems, but with a master clock for synchronisation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08" y="3094619"/>
            <a:ext cx="3682905" cy="33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35903" y="3148010"/>
            <a:ext cx="1373847" cy="325279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6604" y="4166316"/>
            <a:ext cx="3132557" cy="120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71" y="3232944"/>
            <a:ext cx="3471596" cy="302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1" y="3085674"/>
            <a:ext cx="1325562" cy="47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8"/>
          <p:cNvCxnSpPr/>
          <p:nvPr/>
        </p:nvCxnSpPr>
        <p:spPr bwMode="auto">
          <a:xfrm flipH="1">
            <a:off x="7605908" y="4158242"/>
            <a:ext cx="1099942" cy="112019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6201702" y="4005392"/>
            <a:ext cx="2402858" cy="18854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79681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Xcam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74625"/>
            <a:ext cx="15335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60350" y="1792288"/>
            <a:ext cx="9145588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033588" y="1646238"/>
            <a:ext cx="7364412" cy="14287"/>
          </a:xfrm>
          <a:prstGeom prst="line">
            <a:avLst/>
          </a:prstGeom>
          <a:noFill/>
          <a:ln w="38100">
            <a:solidFill>
              <a:srgbClr val="FD53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9329738" y="815975"/>
            <a:ext cx="77787" cy="8524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8763" y="1801813"/>
            <a:ext cx="68262" cy="3078162"/>
          </a:xfrm>
          <a:prstGeom prst="rect">
            <a:avLst/>
          </a:prstGeom>
          <a:gradFill rotWithShape="1">
            <a:gsLst>
              <a:gs pos="0">
                <a:srgbClr val="434F7B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61938" y="6667500"/>
            <a:ext cx="9213850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30225" y="1997075"/>
            <a:ext cx="434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1800" b="1">
              <a:solidFill>
                <a:srgbClr val="434F7B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1881188" y="558800"/>
            <a:ext cx="7412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>
                <a:solidFill>
                  <a:srgbClr val="434F7B"/>
                </a:solidFill>
              </a:rPr>
              <a:t>Soft X-rays in the </a:t>
            </a:r>
            <a:r>
              <a:rPr lang="en-GB" altLang="en-US" b="1" dirty="0" err="1">
                <a:solidFill>
                  <a:srgbClr val="434F7B"/>
                </a:solidFill>
              </a:rPr>
              <a:t>RIXSCam</a:t>
            </a:r>
            <a:endParaRPr lang="en-GB" altLang="en-US" b="1" dirty="0">
              <a:solidFill>
                <a:srgbClr val="434F7B"/>
              </a:solidFill>
            </a:endParaRPr>
          </a:p>
        </p:txBody>
      </p:sp>
      <p:sp>
        <p:nvSpPr>
          <p:cNvPr id="37899" name="Rectangle 12"/>
          <p:cNvSpPr>
            <a:spLocks noChangeArrowheads="1"/>
          </p:cNvSpPr>
          <p:nvPr/>
        </p:nvSpPr>
        <p:spPr bwMode="auto">
          <a:xfrm>
            <a:off x="4870450" y="2988609"/>
            <a:ext cx="4375150" cy="355189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2" name="Rectangle 12"/>
          <p:cNvSpPr>
            <a:spLocks noChangeArrowheads="1"/>
          </p:cNvSpPr>
          <p:nvPr/>
        </p:nvSpPr>
        <p:spPr bwMode="auto">
          <a:xfrm>
            <a:off x="1035050" y="3399304"/>
            <a:ext cx="3590926" cy="289354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2" y="3458171"/>
            <a:ext cx="3399500" cy="276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2779497"/>
            <a:ext cx="5158136" cy="407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3238" y="1893890"/>
            <a:ext cx="94027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soft X-rays in BI device photons are absorbed close to the entrance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Majority of X-ray events undergo lateral diffusion during drift to potential 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Recent results using the </a:t>
            </a:r>
            <a:r>
              <a:rPr lang="en-GB" dirty="0" err="1"/>
              <a:t>RISCCam</a:t>
            </a:r>
            <a:r>
              <a:rPr lang="en-GB" dirty="0"/>
              <a:t> from PSI/SAXES for a de-focussed 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460 eV photons with high S:N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Centroiding to 2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FWHM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0" y="6165850"/>
            <a:ext cx="992006" cy="68984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07" y="6370912"/>
            <a:ext cx="1325562" cy="47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571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Xcam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74625"/>
            <a:ext cx="15335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60350" y="1792288"/>
            <a:ext cx="9145588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033588" y="1646238"/>
            <a:ext cx="7364412" cy="14287"/>
          </a:xfrm>
          <a:prstGeom prst="line">
            <a:avLst/>
          </a:prstGeom>
          <a:noFill/>
          <a:ln w="38100">
            <a:solidFill>
              <a:srgbClr val="FD53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9329738" y="815975"/>
            <a:ext cx="77787" cy="8524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8763" y="1801813"/>
            <a:ext cx="68262" cy="3078162"/>
          </a:xfrm>
          <a:prstGeom prst="rect">
            <a:avLst/>
          </a:prstGeom>
          <a:gradFill rotWithShape="1">
            <a:gsLst>
              <a:gs pos="0">
                <a:srgbClr val="434F7B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61938" y="6667500"/>
            <a:ext cx="9213850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30225" y="1997075"/>
            <a:ext cx="434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1800" b="1">
              <a:solidFill>
                <a:srgbClr val="434F7B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1881188" y="558800"/>
            <a:ext cx="7412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 err="1">
                <a:solidFill>
                  <a:srgbClr val="434F7B"/>
                </a:solidFill>
              </a:rPr>
              <a:t>RIXSCam</a:t>
            </a:r>
            <a:r>
              <a:rPr lang="en-GB" altLang="en-US" b="1" dirty="0">
                <a:solidFill>
                  <a:srgbClr val="434F7B"/>
                </a:solidFill>
              </a:rPr>
              <a:t> Early Commissioning Results</a:t>
            </a:r>
          </a:p>
        </p:txBody>
      </p:sp>
      <p:sp>
        <p:nvSpPr>
          <p:cNvPr id="37899" name="Rectangle 12"/>
          <p:cNvSpPr>
            <a:spLocks noChangeArrowheads="1"/>
          </p:cNvSpPr>
          <p:nvPr/>
        </p:nvSpPr>
        <p:spPr bwMode="auto">
          <a:xfrm>
            <a:off x="5898152" y="5200649"/>
            <a:ext cx="3931648" cy="16605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0" name="Text Box 20"/>
          <p:cNvSpPr txBox="1">
            <a:spLocks noChangeArrowheads="1"/>
          </p:cNvSpPr>
          <p:nvPr/>
        </p:nvSpPr>
        <p:spPr bwMode="auto">
          <a:xfrm rot="10800000" flipV="1">
            <a:off x="6949291" y="4548365"/>
            <a:ext cx="2641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rgbClr val="434F7B"/>
                </a:solidFill>
              </a:rPr>
              <a:t>Example of an accumulated spectrum</a:t>
            </a:r>
            <a:endParaRPr lang="en-US" altLang="en-US" sz="1800" dirty="0">
              <a:solidFill>
                <a:srgbClr val="434F7B"/>
              </a:solidFill>
            </a:endParaRPr>
          </a:p>
        </p:txBody>
      </p:sp>
      <p:sp>
        <p:nvSpPr>
          <p:cNvPr id="37902" name="Rectangle 12"/>
          <p:cNvSpPr>
            <a:spLocks noChangeArrowheads="1"/>
          </p:cNvSpPr>
          <p:nvPr/>
        </p:nvSpPr>
        <p:spPr bwMode="auto">
          <a:xfrm>
            <a:off x="427910" y="1838325"/>
            <a:ext cx="4600815" cy="239622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4" name="Text Box 20"/>
          <p:cNvSpPr txBox="1">
            <a:spLocks noChangeArrowheads="1"/>
          </p:cNvSpPr>
          <p:nvPr/>
        </p:nvSpPr>
        <p:spPr bwMode="auto">
          <a:xfrm rot="10800000" flipV="1">
            <a:off x="5339243" y="1901531"/>
            <a:ext cx="467518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The </a:t>
            </a:r>
            <a:r>
              <a:rPr lang="en-GB" altLang="en-US" sz="1800" dirty="0" err="1">
                <a:solidFill>
                  <a:srgbClr val="434F7B"/>
                </a:solidFill>
              </a:rPr>
              <a:t>RIXSCam</a:t>
            </a:r>
            <a:r>
              <a:rPr lang="en-GB" altLang="en-US" sz="1800" baseline="30000" dirty="0" err="1">
                <a:solidFill>
                  <a:srgbClr val="434F7B"/>
                </a:solidFill>
              </a:rPr>
              <a:t>TM</a:t>
            </a:r>
            <a:r>
              <a:rPr lang="en-GB" altLang="en-US" sz="1800" dirty="0">
                <a:solidFill>
                  <a:srgbClr val="434F7B"/>
                </a:solidFill>
              </a:rPr>
              <a:t> includes the RIXS </a:t>
            </a:r>
            <a:r>
              <a:rPr lang="en-GB" altLang="en-US" sz="1800" dirty="0" err="1">
                <a:solidFill>
                  <a:srgbClr val="434F7B"/>
                </a:solidFill>
              </a:rPr>
              <a:t>dll</a:t>
            </a:r>
            <a:br>
              <a:rPr lang="en-GB" altLang="en-US" sz="1800" dirty="0">
                <a:solidFill>
                  <a:srgbClr val="434F7B"/>
                </a:solidFill>
              </a:rPr>
            </a:br>
            <a:r>
              <a:rPr lang="en-GB" altLang="en-US" sz="1800" dirty="0">
                <a:solidFill>
                  <a:srgbClr val="434F7B"/>
                </a:solidFill>
              </a:rPr>
              <a:t>which performs the on-the-fly event</a:t>
            </a:r>
            <a:br>
              <a:rPr lang="en-GB" altLang="en-US" sz="1800" dirty="0">
                <a:solidFill>
                  <a:srgbClr val="434F7B"/>
                </a:solidFill>
              </a:rPr>
            </a:br>
            <a:r>
              <a:rPr lang="en-GB" altLang="en-US" sz="1800" dirty="0">
                <a:solidFill>
                  <a:srgbClr val="434F7B"/>
                </a:solidFill>
              </a:rPr>
              <a:t>centroiding and eta-correction to give</a:t>
            </a:r>
            <a:br>
              <a:rPr lang="en-GB" altLang="en-US" sz="1800" dirty="0">
                <a:solidFill>
                  <a:srgbClr val="434F7B"/>
                </a:solidFill>
              </a:rPr>
            </a:br>
            <a:r>
              <a:rPr lang="en-GB" altLang="en-US" sz="1800" dirty="0">
                <a:solidFill>
                  <a:srgbClr val="434F7B"/>
                </a:solidFill>
              </a:rPr>
              <a:t>the high spatial resolution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Correction for diffraction curvature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Integrates into EPICs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9" y="1900624"/>
            <a:ext cx="4459922" cy="224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46556" y="3481919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Stack of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100 images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425585" y="4201243"/>
            <a:ext cx="4437846" cy="180802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09" y="4273523"/>
            <a:ext cx="4347319" cy="167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71454" y="4405340"/>
            <a:ext cx="1264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Centroided</a:t>
            </a:r>
            <a:br>
              <a:rPr lang="en-GB" sz="1400" dirty="0"/>
            </a:br>
            <a:r>
              <a:rPr lang="en-GB" sz="1400" dirty="0"/>
              <a:t>photons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2569371" y="3605748"/>
            <a:ext cx="1189829" cy="9606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55" y="5257907"/>
            <a:ext cx="3854533" cy="154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Arrow Connector 27"/>
          <p:cNvCxnSpPr/>
          <p:nvPr/>
        </p:nvCxnSpPr>
        <p:spPr bwMode="auto">
          <a:xfrm>
            <a:off x="5422585" y="5465333"/>
            <a:ext cx="1189829" cy="9606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40039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Xcam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74625"/>
            <a:ext cx="15335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60350" y="1792288"/>
            <a:ext cx="9145588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033588" y="1646238"/>
            <a:ext cx="7364412" cy="14287"/>
          </a:xfrm>
          <a:prstGeom prst="line">
            <a:avLst/>
          </a:prstGeom>
          <a:noFill/>
          <a:ln w="38100">
            <a:solidFill>
              <a:srgbClr val="FD53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9329738" y="815975"/>
            <a:ext cx="77787" cy="8524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8763" y="1801813"/>
            <a:ext cx="68262" cy="3078162"/>
          </a:xfrm>
          <a:prstGeom prst="rect">
            <a:avLst/>
          </a:prstGeom>
          <a:gradFill rotWithShape="1">
            <a:gsLst>
              <a:gs pos="0">
                <a:srgbClr val="434F7B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61938" y="6667500"/>
            <a:ext cx="9213850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30225" y="1997075"/>
            <a:ext cx="434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1800" b="1">
              <a:solidFill>
                <a:srgbClr val="434F7B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1881188" y="558800"/>
            <a:ext cx="7412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>
                <a:solidFill>
                  <a:srgbClr val="434F7B"/>
                </a:solidFill>
              </a:rPr>
              <a:t>OGRE Sounding Rocket Experiment</a:t>
            </a:r>
          </a:p>
        </p:txBody>
      </p:sp>
      <p:sp>
        <p:nvSpPr>
          <p:cNvPr id="37902" name="Rectangle 12"/>
          <p:cNvSpPr>
            <a:spLocks noChangeArrowheads="1"/>
          </p:cNvSpPr>
          <p:nvPr/>
        </p:nvSpPr>
        <p:spPr bwMode="auto">
          <a:xfrm>
            <a:off x="823913" y="3429000"/>
            <a:ext cx="6034087" cy="338227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4" name="Text Box 20"/>
          <p:cNvSpPr txBox="1">
            <a:spLocks noChangeArrowheads="1"/>
          </p:cNvSpPr>
          <p:nvPr/>
        </p:nvSpPr>
        <p:spPr bwMode="auto">
          <a:xfrm rot="10800000" flipV="1">
            <a:off x="484188" y="1770054"/>
            <a:ext cx="8133242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Testing a high resolution (R~3000) grating spectrometer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Launch (currently) scheduled for Feb. 2020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XCAM-OU responsible for developing the X-ray camera</a:t>
            </a:r>
            <a:br>
              <a:rPr lang="en-GB" altLang="en-US" sz="1800" dirty="0">
                <a:solidFill>
                  <a:srgbClr val="434F7B"/>
                </a:solidFill>
              </a:rPr>
            </a:br>
            <a:r>
              <a:rPr lang="en-GB" altLang="en-US" sz="1800" dirty="0">
                <a:solidFill>
                  <a:srgbClr val="434F7B"/>
                </a:solidFill>
              </a:rPr>
              <a:t>to read out the spectrum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Aimed at raising the TRL of the system components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7454900" y="1838325"/>
            <a:ext cx="2228850" cy="50196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28" y="1897994"/>
            <a:ext cx="2080576" cy="491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00" y="3478214"/>
            <a:ext cx="5905766" cy="32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99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Xcam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74625"/>
            <a:ext cx="15335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60350" y="1792288"/>
            <a:ext cx="9145588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033588" y="1646238"/>
            <a:ext cx="7364412" cy="14287"/>
          </a:xfrm>
          <a:prstGeom prst="line">
            <a:avLst/>
          </a:prstGeom>
          <a:noFill/>
          <a:ln w="38100">
            <a:solidFill>
              <a:srgbClr val="FD53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9329738" y="815975"/>
            <a:ext cx="77787" cy="8524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8763" y="1795463"/>
            <a:ext cx="68262" cy="3078162"/>
          </a:xfrm>
          <a:prstGeom prst="rect">
            <a:avLst/>
          </a:prstGeom>
          <a:gradFill rotWithShape="1">
            <a:gsLst>
              <a:gs pos="0">
                <a:srgbClr val="434F7B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61938" y="6667500"/>
            <a:ext cx="9213850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30225" y="1997075"/>
            <a:ext cx="434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1800" b="1">
              <a:solidFill>
                <a:srgbClr val="434F7B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1881188" y="558800"/>
            <a:ext cx="7412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>
                <a:solidFill>
                  <a:srgbClr val="434F7B"/>
                </a:solidFill>
              </a:rPr>
              <a:t>Prototype OGRE Camera System</a:t>
            </a:r>
          </a:p>
        </p:txBody>
      </p:sp>
      <p:sp>
        <p:nvSpPr>
          <p:cNvPr id="37899" name="Rectangle 12"/>
          <p:cNvSpPr>
            <a:spLocks noChangeArrowheads="1"/>
          </p:cNvSpPr>
          <p:nvPr/>
        </p:nvSpPr>
        <p:spPr bwMode="auto">
          <a:xfrm>
            <a:off x="5651500" y="3911298"/>
            <a:ext cx="4191794" cy="246635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0" name="Text Box 20"/>
          <p:cNvSpPr txBox="1">
            <a:spLocks noChangeArrowheads="1"/>
          </p:cNvSpPr>
          <p:nvPr/>
        </p:nvSpPr>
        <p:spPr bwMode="auto">
          <a:xfrm rot="10800000" flipV="1">
            <a:off x="1428749" y="3587493"/>
            <a:ext cx="8143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rgbClr val="434F7B"/>
                </a:solidFill>
              </a:rPr>
              <a:t>Prototype camera electronics                                             Laboratory CCD array</a:t>
            </a:r>
            <a:endParaRPr lang="en-US" altLang="en-US" sz="1600" dirty="0">
              <a:solidFill>
                <a:srgbClr val="434F7B"/>
              </a:solidFill>
            </a:endParaRPr>
          </a:p>
        </p:txBody>
      </p:sp>
      <p:sp>
        <p:nvSpPr>
          <p:cNvPr id="37902" name="Rectangle 12"/>
          <p:cNvSpPr>
            <a:spLocks noChangeArrowheads="1"/>
          </p:cNvSpPr>
          <p:nvPr/>
        </p:nvSpPr>
        <p:spPr bwMode="auto">
          <a:xfrm>
            <a:off x="399929" y="3852722"/>
            <a:ext cx="5086471" cy="267475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4" name="Text Box 20"/>
          <p:cNvSpPr txBox="1">
            <a:spLocks noChangeArrowheads="1"/>
          </p:cNvSpPr>
          <p:nvPr/>
        </p:nvSpPr>
        <p:spPr bwMode="auto">
          <a:xfrm rot="10800000" flipV="1">
            <a:off x="586101" y="1998964"/>
            <a:ext cx="8782530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Testing a high resolution (R~3000) grating spectrometer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Launch (currently) scheduled for Feb. 2020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XCAM-OU responsible for developing the X-ray camera to read out the spectrum.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Aimed at raising the TRL of the system components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8" y="3924121"/>
            <a:ext cx="4967256" cy="25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" y="6165850"/>
            <a:ext cx="992006" cy="6898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794" y="3956523"/>
            <a:ext cx="4076700" cy="23584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704" y="6185621"/>
            <a:ext cx="1987550" cy="6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61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Xcam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74625"/>
            <a:ext cx="15335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60350" y="1792288"/>
            <a:ext cx="9145588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2033588" y="1646238"/>
            <a:ext cx="7364412" cy="14287"/>
          </a:xfrm>
          <a:prstGeom prst="line">
            <a:avLst/>
          </a:prstGeom>
          <a:noFill/>
          <a:ln w="38100">
            <a:solidFill>
              <a:srgbClr val="FD532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9329738" y="815975"/>
            <a:ext cx="77787" cy="8524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8763" y="1801813"/>
            <a:ext cx="68262" cy="3078162"/>
          </a:xfrm>
          <a:prstGeom prst="rect">
            <a:avLst/>
          </a:prstGeom>
          <a:gradFill rotWithShape="1">
            <a:gsLst>
              <a:gs pos="0">
                <a:srgbClr val="434F7B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61938" y="6667500"/>
            <a:ext cx="9213850" cy="0"/>
          </a:xfrm>
          <a:prstGeom prst="line">
            <a:avLst/>
          </a:prstGeom>
          <a:noFill/>
          <a:ln w="38100">
            <a:solidFill>
              <a:srgbClr val="434F7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30225" y="3940175"/>
            <a:ext cx="434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1800" b="1">
              <a:solidFill>
                <a:srgbClr val="434F7B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1881188" y="558800"/>
            <a:ext cx="7412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>
                <a:solidFill>
                  <a:srgbClr val="434F7B"/>
                </a:solidFill>
              </a:rPr>
              <a:t>OGRE Performance Simulations</a:t>
            </a:r>
          </a:p>
        </p:txBody>
      </p:sp>
      <p:sp>
        <p:nvSpPr>
          <p:cNvPr id="37899" name="Rectangle 12"/>
          <p:cNvSpPr>
            <a:spLocks noChangeArrowheads="1"/>
          </p:cNvSpPr>
          <p:nvPr/>
        </p:nvSpPr>
        <p:spPr bwMode="auto">
          <a:xfrm>
            <a:off x="5311516" y="2611877"/>
            <a:ext cx="4354772" cy="352200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2" name="Rectangle 12"/>
          <p:cNvSpPr>
            <a:spLocks noChangeArrowheads="1"/>
          </p:cNvSpPr>
          <p:nvPr/>
        </p:nvSpPr>
        <p:spPr bwMode="auto">
          <a:xfrm>
            <a:off x="1085337" y="3579462"/>
            <a:ext cx="3004063" cy="260596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D5325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434F7B"/>
              </a:solidFill>
            </a:endParaRPr>
          </a:p>
        </p:txBody>
      </p:sp>
      <p:sp>
        <p:nvSpPr>
          <p:cNvPr id="37904" name="Text Box 20"/>
          <p:cNvSpPr txBox="1">
            <a:spLocks noChangeArrowheads="1"/>
          </p:cNvSpPr>
          <p:nvPr/>
        </p:nvSpPr>
        <p:spPr bwMode="auto">
          <a:xfrm rot="10800000" flipV="1">
            <a:off x="427910" y="1797529"/>
            <a:ext cx="958652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E32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Current configuration of the OGRE optics system is shown on the right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During launch the payload will image Capella for ~5 minutes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434F7B"/>
                </a:solidFill>
              </a:rPr>
              <a:t>Models of the measured X-ray spectrum</a:t>
            </a:r>
            <a:br>
              <a:rPr lang="en-GB" altLang="en-US" sz="1800" dirty="0">
                <a:solidFill>
                  <a:srgbClr val="434F7B"/>
                </a:solidFill>
              </a:rPr>
            </a:br>
            <a:r>
              <a:rPr lang="en-GB" altLang="en-US" sz="1800" dirty="0">
                <a:solidFill>
                  <a:srgbClr val="434F7B"/>
                </a:solidFill>
              </a:rPr>
              <a:t>are given below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993" y="6190281"/>
            <a:ext cx="1886425" cy="6303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" y="6165850"/>
            <a:ext cx="992006" cy="6898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27" y="2669117"/>
            <a:ext cx="4202777" cy="33885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968282" y="2735765"/>
            <a:ext cx="960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Grating</a:t>
            </a:r>
          </a:p>
          <a:p>
            <a:r>
              <a:rPr lang="en-GB" sz="1600" dirty="0"/>
              <a:t>Detector</a:t>
            </a:r>
          </a:p>
          <a:p>
            <a:r>
              <a:rPr lang="en-GB" sz="1600" dirty="0"/>
              <a:t>Mirror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H="1">
            <a:off x="7820227" y="2898911"/>
            <a:ext cx="1148056" cy="319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30" idx="1"/>
          </p:cNvCxnSpPr>
          <p:nvPr/>
        </p:nvCxnSpPr>
        <p:spPr bwMode="auto">
          <a:xfrm flipH="1">
            <a:off x="8271077" y="3151264"/>
            <a:ext cx="697205" cy="28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8055177" y="3373532"/>
            <a:ext cx="971550" cy="397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4273" y="3646845"/>
            <a:ext cx="2855277" cy="24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4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18th November,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RSPP</a:t>
            </a:r>
            <a:endParaRPr lang="en-US"/>
          </a:p>
        </p:txBody>
      </p:sp>
      <p:pic>
        <p:nvPicPr>
          <p:cNvPr id="5" name="Picture 4" descr="MagEX_press_300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658817"/>
            <a:ext cx="5120640" cy="57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683251" y="3094038"/>
            <a:ext cx="374926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GB" sz="3200" i="1" dirty="0"/>
              <a:t>P</a:t>
            </a:r>
            <a:r>
              <a:rPr lang="en-GB" sz="3200" i="1" baseline="-25000" dirty="0"/>
              <a:t>X-ray</a:t>
            </a:r>
            <a:r>
              <a:rPr lang="en-GB" sz="3200" i="1" dirty="0"/>
              <a:t> = </a:t>
            </a:r>
            <a:r>
              <a:rPr lang="el-GR" sz="3200" i="1" dirty="0">
                <a:cs typeface="Arial" charset="0"/>
              </a:rPr>
              <a:t>α</a:t>
            </a:r>
            <a:r>
              <a:rPr lang="en-GB" sz="3200" i="1" dirty="0">
                <a:cs typeface="Arial" charset="0"/>
              </a:rPr>
              <a:t> </a:t>
            </a:r>
            <a:r>
              <a:rPr lang="en-GB" sz="3200" i="1" dirty="0" err="1">
                <a:cs typeface="Arial" charset="0"/>
              </a:rPr>
              <a:t>n</a:t>
            </a:r>
            <a:r>
              <a:rPr lang="en-GB" sz="3200" i="1" baseline="-25000" dirty="0" err="1">
                <a:cs typeface="Arial" charset="0"/>
              </a:rPr>
              <a:t>sw</a:t>
            </a:r>
            <a:r>
              <a:rPr lang="en-GB" sz="3200" i="1" dirty="0">
                <a:cs typeface="Arial" charset="0"/>
              </a:rPr>
              <a:t> </a:t>
            </a:r>
            <a:r>
              <a:rPr lang="en-GB" sz="3200" i="1" dirty="0" err="1">
                <a:cs typeface="Arial" charset="0"/>
              </a:rPr>
              <a:t>u</a:t>
            </a:r>
            <a:r>
              <a:rPr lang="en-GB" sz="3200" i="1" baseline="-25000" dirty="0" err="1">
                <a:cs typeface="Arial" charset="0"/>
              </a:rPr>
              <a:t>sw</a:t>
            </a:r>
            <a:r>
              <a:rPr lang="en-GB" sz="3200" i="1" dirty="0">
                <a:cs typeface="Arial" charset="0"/>
              </a:rPr>
              <a:t> </a:t>
            </a:r>
            <a:r>
              <a:rPr lang="en-GB" sz="3200" i="1" dirty="0" err="1">
                <a:cs typeface="Arial" charset="0"/>
              </a:rPr>
              <a:t>n</a:t>
            </a:r>
            <a:r>
              <a:rPr lang="en-GB" sz="3200" i="1" baseline="-25000" dirty="0" err="1">
                <a:cs typeface="Arial" charset="0"/>
              </a:rPr>
              <a:t>n</a:t>
            </a:r>
            <a:endParaRPr lang="el-GR" sz="3200" i="1" dirty="0">
              <a:cs typeface="Arial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593816" y="3779839"/>
            <a:ext cx="39311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GB" dirty="0">
                <a:solidFill>
                  <a:srgbClr val="000000"/>
                </a:solidFill>
              </a:rPr>
              <a:t>X-ray power depends on SW density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GB" dirty="0">
                <a:solidFill>
                  <a:srgbClr val="000000"/>
                </a:solidFill>
              </a:rPr>
              <a:t>and velocity and exosphere density 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5561965" y="860425"/>
            <a:ext cx="3923348" cy="2159000"/>
            <a:chOff x="3062" y="2614"/>
            <a:chExt cx="2585" cy="1360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062" y="2614"/>
              <a:ext cx="2585" cy="13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334" y="3412"/>
              <a:ext cx="192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ts val="713"/>
                </a:spcBef>
                <a:spcAft>
                  <a:spcPct val="0"/>
                </a:spcAft>
                <a:buClr>
                  <a:srgbClr val="000000"/>
                </a:buClr>
                <a:buFont typeface="StarBats" charset="0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ts val="713"/>
                </a:spcBef>
                <a:spcAft>
                  <a:spcPct val="0"/>
                </a:spcAft>
                <a:buClr>
                  <a:srgbClr val="000000"/>
                </a:buClr>
                <a:buFont typeface="StarBats" charset="0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ts val="713"/>
                </a:spcBef>
                <a:spcAft>
                  <a:spcPct val="0"/>
                </a:spcAft>
                <a:buClr>
                  <a:srgbClr val="000000"/>
                </a:buClr>
                <a:buFont typeface="StarBats" charset="0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ts val="713"/>
                </a:spcBef>
                <a:spcAft>
                  <a:spcPct val="0"/>
                </a:spcAft>
                <a:buClr>
                  <a:srgbClr val="000000"/>
                </a:buClr>
                <a:buFont typeface="StarBats" charset="0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GB" dirty="0" err="1"/>
                <a:t>A</a:t>
              </a:r>
              <a:r>
                <a:rPr lang="en-GB" baseline="30000" dirty="0" err="1"/>
                <a:t>q</a:t>
              </a:r>
              <a:r>
                <a:rPr lang="en-GB" baseline="30000" dirty="0"/>
                <a:t>+</a:t>
              </a:r>
              <a:r>
                <a:rPr lang="en-GB" dirty="0"/>
                <a:t> + B </a:t>
              </a:r>
              <a:r>
                <a:rPr lang="en-GB" dirty="0">
                  <a:cs typeface="Times New Roman" charset="0"/>
                </a:rPr>
                <a:t>→ A</a:t>
              </a:r>
              <a:r>
                <a:rPr lang="en-GB" baseline="30000" dirty="0">
                  <a:cs typeface="Times New Roman" charset="0"/>
                </a:rPr>
                <a:t>(q-1)+*</a:t>
              </a:r>
              <a:r>
                <a:rPr lang="en-GB" dirty="0">
                  <a:cs typeface="Times New Roman" charset="0"/>
                </a:rPr>
                <a:t> + B</a:t>
              </a:r>
              <a:r>
                <a:rPr lang="en-GB" baseline="30000" dirty="0">
                  <a:cs typeface="Times New Roman" charset="0"/>
                </a:rPr>
                <a:t>+</a:t>
              </a:r>
            </a:p>
            <a:p>
              <a:pPr algn="ctr"/>
              <a:r>
                <a:rPr lang="en-GB" dirty="0"/>
                <a:t>A</a:t>
              </a:r>
              <a:r>
                <a:rPr lang="en-GB" baseline="30000" dirty="0"/>
                <a:t>(q-1)+*</a:t>
              </a:r>
              <a:r>
                <a:rPr lang="en-GB" dirty="0"/>
                <a:t> </a:t>
              </a:r>
              <a:r>
                <a:rPr lang="en-GB" dirty="0">
                  <a:cs typeface="Times New Roman" charset="0"/>
                </a:rPr>
                <a:t>→ A</a:t>
              </a:r>
              <a:r>
                <a:rPr lang="en-GB" baseline="30000" dirty="0">
                  <a:cs typeface="Times New Roman" charset="0"/>
                </a:rPr>
                <a:t>(q-1)+</a:t>
              </a:r>
              <a:r>
                <a:rPr lang="en-GB" dirty="0">
                  <a:cs typeface="Times New Roman" charset="0"/>
                </a:rPr>
                <a:t> + h</a:t>
              </a:r>
              <a:r>
                <a:rPr lang="el-GR" dirty="0">
                  <a:cs typeface="Times New Roman" charset="0"/>
                </a:rPr>
                <a:t>ν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196" y="2659"/>
              <a:ext cx="235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ts val="713"/>
                </a:spcBef>
                <a:spcAft>
                  <a:spcPct val="0"/>
                </a:spcAft>
                <a:buClr>
                  <a:srgbClr val="000000"/>
                </a:buClr>
                <a:buFont typeface="StarBats" charset="0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ts val="713"/>
                </a:spcBef>
                <a:spcAft>
                  <a:spcPct val="0"/>
                </a:spcAft>
                <a:buClr>
                  <a:srgbClr val="000000"/>
                </a:buClr>
                <a:buFont typeface="StarBats" charset="0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ts val="713"/>
                </a:spcBef>
                <a:spcAft>
                  <a:spcPct val="0"/>
                </a:spcAft>
                <a:buClr>
                  <a:srgbClr val="000000"/>
                </a:buClr>
                <a:buFont typeface="StarBats" charset="0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ts val="713"/>
                </a:spcBef>
                <a:spcAft>
                  <a:spcPct val="0"/>
                </a:spcAft>
                <a:buClr>
                  <a:srgbClr val="000000"/>
                </a:buClr>
                <a:buFont typeface="StarBats" charset="0"/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2000"/>
                <a:t>Solar Wind Charge Exchange: </a:t>
              </a:r>
            </a:p>
            <a:p>
              <a:pPr algn="ctr"/>
              <a:r>
                <a:rPr lang="en-GB" sz="2000"/>
                <a:t>Heavy solar wind ions in collision </a:t>
              </a:r>
            </a:p>
            <a:p>
              <a:pPr algn="ctr"/>
              <a:r>
                <a:rPr lang="en-GB" sz="2000"/>
                <a:t>with neutral geocoronal atoms</a:t>
              </a:r>
              <a:endParaRPr lang="en-US" sz="20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7591" y="89786"/>
            <a:ext cx="5941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Earth through X-ray spectacles </a:t>
            </a:r>
          </a:p>
        </p:txBody>
      </p:sp>
      <p:pic>
        <p:nvPicPr>
          <p:cNvPr id="13" name="Picture 9" descr="neutr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4484691"/>
            <a:ext cx="2897632" cy="198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34301" y="4965700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n</a:t>
            </a:r>
            <a:r>
              <a:rPr lang="en-US" dirty="0"/>
              <a:t> ~ R</a:t>
            </a:r>
            <a:r>
              <a:rPr lang="en-US" baseline="30000" dirty="0"/>
              <a:t>-3 </a:t>
            </a:r>
          </a:p>
        </p:txBody>
      </p:sp>
    </p:spTree>
    <p:extLst>
      <p:ext uri="{BB962C8B-B14F-4D97-AF65-F5344CB8AC3E}">
        <p14:creationId xmlns:p14="http://schemas.microsoft.com/office/powerpoint/2010/main" val="7891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880"/>
          <a:stretch/>
        </p:blipFill>
        <p:spPr>
          <a:xfrm>
            <a:off x="402162" y="93133"/>
            <a:ext cx="8157638" cy="5636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8981" y="4610108"/>
            <a:ext cx="132600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  Q3 2021  </a:t>
            </a:r>
          </a:p>
        </p:txBody>
      </p:sp>
    </p:spTree>
    <p:extLst>
      <p:ext uri="{BB962C8B-B14F-4D97-AF65-F5344CB8AC3E}">
        <p14:creationId xmlns:p14="http://schemas.microsoft.com/office/powerpoint/2010/main" val="101360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andrew\impact\astron\cte1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" y="3405431"/>
            <a:ext cx="3596594" cy="258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/>
              <a:t>High Resolution Spectroscopy using a CCD</a:t>
            </a:r>
          </a:p>
        </p:txBody>
      </p:sp>
      <p:pic>
        <p:nvPicPr>
          <p:cNvPr id="146437" name="Picture 5" descr="D:\presentations\SPIE2000\compo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90" y="1892299"/>
            <a:ext cx="4998733" cy="366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7547517" y="1776142"/>
            <a:ext cx="20665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baseline="0" dirty="0">
                <a:solidFill>
                  <a:srgbClr val="FFFF00"/>
                </a:solidFill>
              </a:rPr>
              <a:t>Composite spectrum</a:t>
            </a:r>
            <a:br>
              <a:rPr lang="en-GB" altLang="en-US" sz="1600" baseline="0" dirty="0">
                <a:solidFill>
                  <a:srgbClr val="FFFF00"/>
                </a:solidFill>
              </a:rPr>
            </a:br>
            <a:r>
              <a:rPr lang="en-GB" altLang="en-US" sz="1600" baseline="0" dirty="0">
                <a:solidFill>
                  <a:srgbClr val="FFFF00"/>
                </a:solidFill>
              </a:rPr>
              <a:t>from </a:t>
            </a:r>
            <a:r>
              <a:rPr lang="en-GB" altLang="en-US" sz="1600" dirty="0">
                <a:solidFill>
                  <a:srgbClr val="FFFF00"/>
                </a:solidFill>
              </a:rPr>
              <a:t>e2v</a:t>
            </a:r>
            <a:r>
              <a:rPr lang="en-GB" altLang="en-US" sz="1600" baseline="0" dirty="0">
                <a:solidFill>
                  <a:srgbClr val="FFFF00"/>
                </a:solidFill>
              </a:rPr>
              <a:t> CCD12</a:t>
            </a:r>
            <a:endParaRPr lang="en-GB" altLang="en-US" sz="16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252" y="1713571"/>
            <a:ext cx="3801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 err="1"/>
              <a:t>n</a:t>
            </a:r>
            <a:r>
              <a:rPr lang="en-GB" altLang="en-US" baseline="-25000" dirty="0" err="1"/>
              <a:t>electrons</a:t>
            </a:r>
            <a:r>
              <a:rPr lang="en-GB" altLang="en-US" dirty="0"/>
              <a:t> = E/</a:t>
            </a:r>
            <a:r>
              <a:rPr lang="en-GB" altLang="en-US" dirty="0">
                <a:latin typeface="Symbol" panose="05050102010706020507" pitchFamily="18" charset="2"/>
              </a:rPr>
              <a:t>w</a:t>
            </a:r>
            <a:r>
              <a:rPr lang="en-GB" altLang="en-US" dirty="0"/>
              <a:t>         (300eV</a:t>
            </a:r>
            <a:r>
              <a:rPr lang="en-GB" dirty="0">
                <a:latin typeface="Symbol" panose="05050102010706020507" pitchFamily="18" charset="2"/>
              </a:rPr>
              <a:t>@</a:t>
            </a:r>
            <a:r>
              <a:rPr lang="en-GB" altLang="en-US" dirty="0"/>
              <a:t>80 e-)</a:t>
            </a:r>
          </a:p>
          <a:p>
            <a:pPr>
              <a:buFontTx/>
              <a:buNone/>
            </a:pPr>
            <a:r>
              <a:rPr lang="en-GB" altLang="en-US" dirty="0"/>
              <a:t>variance = FE/</a:t>
            </a:r>
            <a:r>
              <a:rPr lang="en-GB" altLang="en-US" dirty="0">
                <a:latin typeface="Symbol" panose="05050102010706020507" pitchFamily="18" charset="2"/>
              </a:rPr>
              <a:t>w      </a:t>
            </a:r>
            <a:r>
              <a:rPr lang="en-GB" altLang="en-US" dirty="0">
                <a:latin typeface="+mn-lt"/>
              </a:rPr>
              <a:t>(V</a:t>
            </a:r>
            <a:r>
              <a:rPr lang="en-GB" altLang="en-US" baseline="-25000" dirty="0">
                <a:latin typeface="+mn-lt"/>
              </a:rPr>
              <a:t>100e-</a:t>
            </a:r>
            <a:r>
              <a:rPr lang="en-GB" altLang="en-US" dirty="0">
                <a:latin typeface="+mn-lt"/>
              </a:rPr>
              <a:t>=12e-)</a:t>
            </a:r>
          </a:p>
          <a:p>
            <a:pPr>
              <a:buFontTx/>
              <a:buNone/>
            </a:pPr>
            <a:r>
              <a:rPr lang="en-GB" altLang="en-US" sz="1600" i="1" dirty="0">
                <a:latin typeface="+mn-lt"/>
              </a:rPr>
              <a:t>(Fano factor, F=0.12)</a:t>
            </a:r>
            <a:endParaRPr lang="en-GB" altLang="en-US" sz="1600" i="1" dirty="0">
              <a:latin typeface="Symbol" panose="05050102010706020507" pitchFamily="18" charset="2"/>
            </a:endParaRPr>
          </a:p>
          <a:p>
            <a:pPr>
              <a:buFontTx/>
              <a:buNone/>
            </a:pPr>
            <a:endParaRPr lang="en-GB" altLang="en-US" dirty="0">
              <a:latin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en-GB" altLang="en-US" dirty="0">
                <a:latin typeface="+mn-lt"/>
              </a:rPr>
              <a:t>Requires photon-counting</a:t>
            </a:r>
            <a:br>
              <a:rPr lang="en-GB" altLang="en-US" dirty="0">
                <a:latin typeface="+mn-lt"/>
              </a:rPr>
            </a:br>
            <a:r>
              <a:rPr lang="en-GB" altLang="en-US" dirty="0">
                <a:latin typeface="+mn-lt"/>
              </a:rPr>
              <a:t>mode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52500" y="3727250"/>
            <a:ext cx="2395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“Fano-limited” resolution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800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 X-ray Imager on SMILE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6846" y="3139609"/>
            <a:ext cx="152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T. Sun (NSSC)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575" y="3412030"/>
            <a:ext cx="2980303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Lobster-eye Micropore Optic</a:t>
            </a:r>
          </a:p>
          <a:p>
            <a:endParaRPr lang="en-US" sz="1600" dirty="0"/>
          </a:p>
          <a:p>
            <a:r>
              <a:rPr lang="en-US" sz="1600" dirty="0"/>
              <a:t>Ultra-wide field of view</a:t>
            </a:r>
          </a:p>
          <a:p>
            <a:r>
              <a:rPr lang="en-US" sz="1600" dirty="0"/>
              <a:t>	~16° x 27°</a:t>
            </a:r>
          </a:p>
          <a:p>
            <a:endParaRPr lang="en-US" sz="1600" dirty="0"/>
          </a:p>
          <a:p>
            <a:r>
              <a:rPr lang="en-US" sz="1600" dirty="0"/>
              <a:t>Focal length 30 cm</a:t>
            </a:r>
          </a:p>
          <a:p>
            <a:endParaRPr lang="en-US" sz="1600" dirty="0"/>
          </a:p>
          <a:p>
            <a:r>
              <a:rPr lang="en-US" sz="1600" dirty="0"/>
              <a:t>Optic Mass &lt; 1kg</a:t>
            </a:r>
          </a:p>
          <a:p>
            <a:endParaRPr lang="en-US" sz="1600" dirty="0"/>
          </a:p>
          <a:p>
            <a:r>
              <a:rPr lang="en-US" sz="1600" dirty="0"/>
              <a:t>Instrument ~ 26 kg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1801" y="1295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SXI FOV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1360270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UVI </a:t>
            </a:r>
          </a:p>
          <a:p>
            <a:r>
              <a:rPr lang="en-US" dirty="0">
                <a:solidFill>
                  <a:srgbClr val="FFFFFF"/>
                </a:solidFill>
              </a:rPr>
              <a:t>FOV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47100" y="2260600"/>
            <a:ext cx="698500" cy="203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4569" t="39146" r="56690" b="15813"/>
          <a:stretch/>
        </p:blipFill>
        <p:spPr>
          <a:xfrm>
            <a:off x="4074911" y="3389698"/>
            <a:ext cx="2911818" cy="261644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311581" y="1308616"/>
            <a:ext cx="2523627" cy="4866806"/>
            <a:chOff x="6359235" y="1490161"/>
            <a:chExt cx="2523627" cy="4866806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236" y="1490161"/>
              <a:ext cx="2440959" cy="4669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359235" y="1606625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PLM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42943" y="2191289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SVM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05648" y="6018413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PM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680960" y="4547062"/>
              <a:ext cx="482635" cy="150460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7965211" y="2527069"/>
              <a:ext cx="438995" cy="103354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oval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6741622" y="1928553"/>
              <a:ext cx="536406" cy="91553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79" y="1080826"/>
            <a:ext cx="66865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1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59" y="3374945"/>
            <a:ext cx="3868571" cy="257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SXI CCD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990" y="1393902"/>
            <a:ext cx="9042710" cy="4732261"/>
          </a:xfrm>
        </p:spPr>
        <p:txBody>
          <a:bodyPr/>
          <a:lstStyle/>
          <a:p>
            <a:r>
              <a:rPr lang="en-GB" sz="2000" dirty="0"/>
              <a:t>Based on the PLATO CCD270 mask set</a:t>
            </a:r>
          </a:p>
          <a:p>
            <a:r>
              <a:rPr lang="en-GB" sz="2000" dirty="0"/>
              <a:t>Optimised as an X-ray detector and </a:t>
            </a:r>
            <a:br>
              <a:rPr lang="en-GB" sz="2000" dirty="0"/>
            </a:br>
            <a:r>
              <a:rPr lang="en-GB" sz="2000" u="sng" dirty="0"/>
              <a:t>not</a:t>
            </a:r>
            <a:r>
              <a:rPr lang="en-GB" sz="2000" dirty="0"/>
              <a:t> an optical imager</a:t>
            </a:r>
          </a:p>
          <a:p>
            <a:r>
              <a:rPr lang="en-GB" sz="2000" dirty="0"/>
              <a:t>Image 3791 rows</a:t>
            </a:r>
          </a:p>
          <a:p>
            <a:pPr lvl="1"/>
            <a:r>
              <a:rPr lang="en-GB" sz="1800" dirty="0"/>
              <a:t>6x binned at store IF</a:t>
            </a:r>
          </a:p>
          <a:p>
            <a:pPr lvl="1"/>
            <a:r>
              <a:rPr lang="en-GB" sz="1800" dirty="0"/>
              <a:t>631 rows</a:t>
            </a:r>
          </a:p>
          <a:p>
            <a:pPr lvl="1"/>
            <a:r>
              <a:rPr lang="en-GB" sz="1800" dirty="0"/>
              <a:t>5 CI rows</a:t>
            </a:r>
          </a:p>
          <a:p>
            <a:r>
              <a:rPr lang="en-GB" sz="2000" dirty="0"/>
              <a:t>Store 719 rows</a:t>
            </a:r>
          </a:p>
          <a:p>
            <a:pPr lvl="1"/>
            <a:r>
              <a:rPr lang="en-GB" sz="1800" dirty="0"/>
              <a:t>87 spare rows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45" y="1101358"/>
            <a:ext cx="3419555" cy="361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706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Radiation Damage in CCD270s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28625" y="1222971"/>
            <a:ext cx="8535988" cy="465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altLang="en-US" sz="1600" kern="0" dirty="0">
                <a:solidFill>
                  <a:srgbClr val="002060"/>
                </a:solidFill>
              </a:rPr>
              <a:t>Once again, radiation damage is becoming a concern in the CCD270 for SMILE</a:t>
            </a:r>
          </a:p>
          <a:p>
            <a:pPr>
              <a:defRPr/>
            </a:pPr>
            <a:r>
              <a:rPr lang="en-GB" altLang="en-US" sz="1600" kern="0" dirty="0">
                <a:solidFill>
                  <a:srgbClr val="002060"/>
                </a:solidFill>
              </a:rPr>
              <a:t>A combination of limited radiation shielding and large CCD area compounds the problem</a:t>
            </a:r>
          </a:p>
          <a:p>
            <a:pPr>
              <a:defRPr/>
            </a:pPr>
            <a:r>
              <a:rPr lang="en-GB" altLang="en-US" sz="1600" kern="0" dirty="0">
                <a:solidFill>
                  <a:srgbClr val="002060"/>
                </a:solidFill>
              </a:rPr>
              <a:t>Radiation damage modelling and characterisation will need to be improved to meet the mission requirements</a:t>
            </a:r>
          </a:p>
        </p:txBody>
      </p:sp>
      <p:grpSp>
        <p:nvGrpSpPr>
          <p:cNvPr id="61444" name="Group 3"/>
          <p:cNvGrpSpPr>
            <a:grpSpLocks/>
          </p:cNvGrpSpPr>
          <p:nvPr/>
        </p:nvGrpSpPr>
        <p:grpSpPr bwMode="auto">
          <a:xfrm>
            <a:off x="1035049" y="2370138"/>
            <a:ext cx="7217569" cy="3506787"/>
            <a:chOff x="188925" y="1652715"/>
            <a:chExt cx="8652293" cy="4845934"/>
          </a:xfrm>
        </p:grpSpPr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25" y="1652715"/>
              <a:ext cx="8652293" cy="4845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446" name="TextBox 2"/>
            <p:cNvSpPr txBox="1">
              <a:spLocks noChangeArrowheads="1"/>
            </p:cNvSpPr>
            <p:nvPr/>
          </p:nvSpPr>
          <p:spPr bwMode="auto">
            <a:xfrm>
              <a:off x="2818770" y="1896812"/>
              <a:ext cx="1168102" cy="48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chemeClr val="bg1"/>
                  </a:solidFill>
                  <a:latin typeface="Verdana" panose="020B0604030504040204" pitchFamily="34" charset="0"/>
                </a:rPr>
                <a:t>bottom</a:t>
              </a:r>
            </a:p>
          </p:txBody>
        </p:sp>
        <p:sp>
          <p:nvSpPr>
            <p:cNvPr id="61447" name="TextBox 4"/>
            <p:cNvSpPr txBox="1">
              <a:spLocks noChangeArrowheads="1"/>
            </p:cNvSpPr>
            <p:nvPr/>
          </p:nvSpPr>
          <p:spPr bwMode="auto">
            <a:xfrm>
              <a:off x="7068680" y="1729780"/>
              <a:ext cx="1693860" cy="48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chemeClr val="bg1"/>
                  </a:solidFill>
                  <a:latin typeface="Verdana" panose="020B0604030504040204" pitchFamily="34" charset="0"/>
                </a:rPr>
                <a:t>~row 1500</a:t>
              </a:r>
            </a:p>
          </p:txBody>
        </p:sp>
        <p:sp>
          <p:nvSpPr>
            <p:cNvPr id="61448" name="TextBox 5"/>
            <p:cNvSpPr txBox="1">
              <a:spLocks noChangeArrowheads="1"/>
            </p:cNvSpPr>
            <p:nvPr/>
          </p:nvSpPr>
          <p:spPr bwMode="auto">
            <a:xfrm>
              <a:off x="7296307" y="4039230"/>
              <a:ext cx="644191" cy="48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chemeClr val="bg1"/>
                  </a:solidFill>
                  <a:latin typeface="Verdana" panose="020B0604030504040204" pitchFamily="34" charset="0"/>
                </a:rPr>
                <a:t>top</a:t>
              </a:r>
            </a:p>
          </p:txBody>
        </p:sp>
        <p:sp>
          <p:nvSpPr>
            <p:cNvPr id="61449" name="TextBox 6"/>
            <p:cNvSpPr txBox="1">
              <a:spLocks noChangeArrowheads="1"/>
            </p:cNvSpPr>
            <p:nvPr/>
          </p:nvSpPr>
          <p:spPr bwMode="auto">
            <a:xfrm>
              <a:off x="2971170" y="4039230"/>
              <a:ext cx="1693860" cy="48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chemeClr val="bg1"/>
                  </a:solidFill>
                  <a:latin typeface="Verdana" panose="020B0604030504040204" pitchFamily="34" charset="0"/>
                </a:rPr>
                <a:t>~row 3000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455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Silvaco</a:t>
            </a:r>
            <a:r>
              <a:rPr lang="en-GB" dirty="0"/>
              <a:t> Modelling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61172"/>
            <a:ext cx="8915400" cy="4564992"/>
          </a:xfrm>
        </p:spPr>
        <p:txBody>
          <a:bodyPr/>
          <a:lstStyle/>
          <a:p>
            <a:r>
              <a:rPr lang="en-GB" sz="1800" dirty="0"/>
              <a:t>Suggested SBC with 4 um width in the parallel </a:t>
            </a:r>
            <a:br>
              <a:rPr lang="en-GB" sz="1800" dirty="0"/>
            </a:br>
            <a:r>
              <a:rPr lang="en-GB" sz="1800" dirty="0"/>
              <a:t>direction for improved radiation hardness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235" y="1383475"/>
            <a:ext cx="3805951" cy="538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2" y="2171123"/>
            <a:ext cx="5142104" cy="383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812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Dynamic Modelling of the SBC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85" y="3060354"/>
            <a:ext cx="3769900" cy="33141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30" y="3142653"/>
            <a:ext cx="3429000" cy="28575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8200" y="1222971"/>
            <a:ext cx="8229600" cy="486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>
                <a:solidFill>
                  <a:srgbClr val="002060"/>
                </a:solidFill>
              </a:rPr>
              <a:t>We have recently created dynamic simulations of charge flow in the proposed SBC for the SXI CCDs </a:t>
            </a:r>
          </a:p>
          <a:p>
            <a:r>
              <a:rPr lang="en-GB" kern="0" dirty="0">
                <a:solidFill>
                  <a:srgbClr val="002060"/>
                </a:solidFill>
              </a:rPr>
              <a:t>Concerns that the charge may “balloon” beyond the SBC confinement into the normal channel seem un-founded </a:t>
            </a:r>
          </a:p>
          <a:p>
            <a:r>
              <a:rPr lang="en-GB" kern="0" dirty="0">
                <a:solidFill>
                  <a:srgbClr val="002060"/>
                </a:solidFill>
              </a:rPr>
              <a:t>Indicates that the improved radiation hardness will be maintained during transfer</a:t>
            </a:r>
          </a:p>
        </p:txBody>
      </p:sp>
    </p:spTree>
    <p:extLst>
      <p:ext uri="{BB962C8B-B14F-4D97-AF65-F5344CB8AC3E}">
        <p14:creationId xmlns:p14="http://schemas.microsoft.com/office/powerpoint/2010/main" val="1962622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SXI Performance Modelling over 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50" y="1267421"/>
            <a:ext cx="6145550" cy="471427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79400" y="1492249"/>
            <a:ext cx="41783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>
                <a:solidFill>
                  <a:srgbClr val="002060"/>
                </a:solidFill>
              </a:rPr>
              <a:t>Radiation damage in these large CCDs is one of the key challenges</a:t>
            </a:r>
          </a:p>
          <a:p>
            <a:r>
              <a:rPr lang="en-GB" kern="0" dirty="0">
                <a:solidFill>
                  <a:srgbClr val="002060"/>
                </a:solidFill>
              </a:rPr>
              <a:t>We are modelling anticipated performance over time</a:t>
            </a:r>
          </a:p>
          <a:p>
            <a:r>
              <a:rPr lang="en-GB" kern="0" dirty="0">
                <a:solidFill>
                  <a:srgbClr val="002060"/>
                </a:solidFill>
              </a:rPr>
              <a:t>Further improvement arising from charge injection and lower operating temperature</a:t>
            </a:r>
          </a:p>
          <a:p>
            <a:r>
              <a:rPr lang="en-GB" kern="0" dirty="0">
                <a:solidFill>
                  <a:srgbClr val="002060"/>
                </a:solidFill>
              </a:rPr>
              <a:t>Also responsible for development of in-flight correction software</a:t>
            </a:r>
          </a:p>
          <a:p>
            <a:endParaRPr lang="en-GB" kern="0" dirty="0">
              <a:solidFill>
                <a:srgbClr val="002060"/>
              </a:solidFill>
            </a:endParaRPr>
          </a:p>
          <a:p>
            <a:r>
              <a:rPr lang="en-GB" kern="0" dirty="0">
                <a:solidFill>
                  <a:srgbClr val="002060"/>
                </a:solidFill>
              </a:rPr>
              <a:t>The aim is to delay the operational period at which we start to lose photons… </a:t>
            </a:r>
          </a:p>
        </p:txBody>
      </p:sp>
    </p:spTree>
    <p:extLst>
      <p:ext uri="{BB962C8B-B14F-4D97-AF65-F5344CB8AC3E}">
        <p14:creationId xmlns:p14="http://schemas.microsoft.com/office/powerpoint/2010/main" val="1245379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71238"/>
            <a:ext cx="8915400" cy="4854925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We continue to develop silicon CCD and CMOS image sensors for direct </a:t>
            </a:r>
            <a:br>
              <a:rPr lang="en-US" sz="1800" dirty="0"/>
            </a:br>
            <a:r>
              <a:rPr lang="en-US" sz="1800" dirty="0"/>
              <a:t>X-ray detection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We are currently developing a new generation of CMOS sensors capable of </a:t>
            </a:r>
            <a:br>
              <a:rPr lang="en-US" sz="1800" dirty="0"/>
            </a:br>
            <a:r>
              <a:rPr lang="en-US" sz="1800" dirty="0"/>
              <a:t>being fully-depleted to 100-200 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Optical light blocking filters are being developed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QE and transmission data is refining QE models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These developments are finding their way into new science applications (and hopefully more to come…)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29585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8"/>
            <a:ext cx="9906000" cy="68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2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256" y="2032413"/>
            <a:ext cx="2268024" cy="13970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054" y="1014877"/>
            <a:ext cx="3065717" cy="2925409"/>
          </a:xfrm>
          <a:prstGeom prst="rect">
            <a:avLst/>
          </a:prstGeom>
        </p:spPr>
      </p:pic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/>
              <a:t>Imaging vs. Dispersive Spectrometer</a:t>
            </a:r>
          </a:p>
        </p:txBody>
      </p:sp>
      <p:pic>
        <p:nvPicPr>
          <p:cNvPr id="196614" name="Picture 1030" descr="D:\presentations\SPIE2000\RG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2" y="4284756"/>
            <a:ext cx="4573860" cy="21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12" y="3932830"/>
            <a:ext cx="2081212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 flipH="1">
            <a:off x="5760485" y="3429425"/>
            <a:ext cx="1369771" cy="974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9398280" y="3365817"/>
            <a:ext cx="319513" cy="10447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44" y="2044994"/>
            <a:ext cx="1593406" cy="123290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H="1" flipV="1">
            <a:off x="2121833" y="2106627"/>
            <a:ext cx="2318709" cy="15107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1994197" y="3218031"/>
            <a:ext cx="2365627" cy="422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877843" y="2743073"/>
            <a:ext cx="487981" cy="11807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306844" y="2798805"/>
            <a:ext cx="428711" cy="11340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58346" y="1622578"/>
            <a:ext cx="193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XMM EPIC/MOS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01882" y="157536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XMM RGS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400" y="4410307"/>
            <a:ext cx="2130952" cy="160902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V="1">
            <a:off x="1299963" y="4403896"/>
            <a:ext cx="1476632" cy="4136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210962" y="5140411"/>
            <a:ext cx="1468836" cy="7414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26093" y="363250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Imaging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26534" y="4118966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Spectroscopy</a:t>
            </a:r>
          </a:p>
        </p:txBody>
      </p:sp>
      <p:cxnSp>
        <p:nvCxnSpPr>
          <p:cNvPr id="196609" name="Straight Connector 196608"/>
          <p:cNvCxnSpPr/>
          <p:nvPr/>
        </p:nvCxnSpPr>
        <p:spPr bwMode="auto">
          <a:xfrm flipV="1">
            <a:off x="5334079" y="2059557"/>
            <a:ext cx="1796177" cy="13698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613" name="Straight Connector 196612"/>
          <p:cNvCxnSpPr/>
          <p:nvPr/>
        </p:nvCxnSpPr>
        <p:spPr bwMode="auto">
          <a:xfrm flipV="1">
            <a:off x="5070505" y="3381984"/>
            <a:ext cx="2059751" cy="2354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6564457" y="4040587"/>
            <a:ext cx="2584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High Resolution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328914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406" y="226573"/>
            <a:ext cx="7509879" cy="996398"/>
          </a:xfrm>
        </p:spPr>
        <p:txBody>
          <a:bodyPr/>
          <a:lstStyle/>
          <a:p>
            <a:r>
              <a:rPr lang="en-GB" sz="2800" dirty="0"/>
              <a:t>CMOS Image Sensors for X-ray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00357"/>
            <a:ext cx="8915400" cy="4925807"/>
          </a:xfrm>
        </p:spPr>
        <p:txBody>
          <a:bodyPr/>
          <a:lstStyle/>
          <a:p>
            <a:r>
              <a:rPr lang="en-GB" sz="1800" dirty="0"/>
              <a:t>e2v CIS115 is being developed for JUICE</a:t>
            </a:r>
            <a:br>
              <a:rPr lang="en-GB" sz="1800" dirty="0"/>
            </a:br>
            <a:r>
              <a:rPr lang="en-GB" sz="1800" dirty="0"/>
              <a:t>for visible imaging of Jupiter’s moons</a:t>
            </a:r>
          </a:p>
          <a:p>
            <a:pPr lvl="1"/>
            <a:r>
              <a:rPr lang="en-GB" sz="1600" dirty="0"/>
              <a:t>Back-illuminated, 9-12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thick</a:t>
            </a:r>
          </a:p>
          <a:p>
            <a:pPr lvl="1"/>
            <a:r>
              <a:rPr lang="en-GB" sz="1600" dirty="0"/>
              <a:t>3 </a:t>
            </a:r>
            <a:r>
              <a:rPr lang="en-GB" sz="1600" dirty="0" err="1"/>
              <a:t>Mpixel</a:t>
            </a:r>
            <a:r>
              <a:rPr lang="en-GB" sz="1600" dirty="0"/>
              <a:t>, read through 4 blocks</a:t>
            </a:r>
          </a:p>
          <a:p>
            <a:pPr lvl="1"/>
            <a:r>
              <a:rPr lang="en-GB" sz="1600" dirty="0"/>
              <a:t>7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pixel pitch</a:t>
            </a:r>
          </a:p>
          <a:p>
            <a:pPr lvl="1"/>
            <a:r>
              <a:rPr lang="en-GB" sz="1600" dirty="0"/>
              <a:t>Area = 1.4 cm</a:t>
            </a:r>
            <a:r>
              <a:rPr lang="en-GB" sz="1600" baseline="30000" dirty="0"/>
              <a:t>2</a:t>
            </a:r>
          </a:p>
          <a:p>
            <a:pPr lvl="1"/>
            <a:r>
              <a:rPr lang="en-GB" sz="1600" dirty="0"/>
              <a:t>R=48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V/e-</a:t>
            </a:r>
          </a:p>
          <a:p>
            <a:pPr lvl="1"/>
            <a:r>
              <a:rPr lang="en-GB" sz="1600" dirty="0"/>
              <a:t>Noise 4-5 e- rms. </a:t>
            </a:r>
          </a:p>
          <a:p>
            <a:pPr lvl="1"/>
            <a:r>
              <a:rPr lang="en-GB" sz="1600" b="1" dirty="0"/>
              <a:t>Qualified to 250 krad TID</a:t>
            </a:r>
          </a:p>
        </p:txBody>
      </p:sp>
      <p:pic>
        <p:nvPicPr>
          <p:cNvPr id="1027" name="Picture 7" descr="D:\Users\cei\Dropbox\JANUS\SPIE2014\Drafts\ReadoutNoi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" y="3805986"/>
            <a:ext cx="5561556" cy="21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48" y="4081361"/>
            <a:ext cx="2711722" cy="20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36" y="1200357"/>
            <a:ext cx="3467500" cy="277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080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X-ray spectroscopy with CIS115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14978"/>
            <a:ext cx="8915400" cy="5011186"/>
          </a:xfrm>
        </p:spPr>
        <p:txBody>
          <a:bodyPr/>
          <a:lstStyle/>
          <a:p>
            <a:r>
              <a:rPr lang="en-GB" sz="1600" dirty="0"/>
              <a:t>Recent results using Fe-55 from the calibration data of Matt </a:t>
            </a:r>
            <a:r>
              <a:rPr lang="en-GB" sz="1600" dirty="0" err="1"/>
              <a:t>Soman</a:t>
            </a:r>
            <a:endParaRPr lang="en-GB" sz="1600" dirty="0"/>
          </a:p>
          <a:p>
            <a:r>
              <a:rPr lang="en-GB" sz="1600" dirty="0"/>
              <a:t>Will enable 7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and below spatial resolution </a:t>
            </a:r>
          </a:p>
          <a:p>
            <a:r>
              <a:rPr lang="en-GB" sz="1600" dirty="0"/>
              <a:t>Around 60% of events could undergo </a:t>
            </a:r>
            <a:r>
              <a:rPr lang="en-GB" sz="1600" dirty="0" err="1"/>
              <a:t>centroiding</a:t>
            </a:r>
            <a:r>
              <a:rPr lang="en-GB" sz="1600" dirty="0"/>
              <a:t> to increase resolution further</a:t>
            </a:r>
          </a:p>
          <a:p>
            <a:r>
              <a:rPr lang="en-GB" sz="1600" dirty="0"/>
              <a:t>Probably all sub-</a:t>
            </a:r>
            <a:r>
              <a:rPr lang="en-GB" sz="1600" dirty="0" err="1"/>
              <a:t>keV</a:t>
            </a:r>
            <a:r>
              <a:rPr lang="en-GB" sz="1600" dirty="0"/>
              <a:t> X-rays may be split</a:t>
            </a:r>
          </a:p>
          <a:p>
            <a:r>
              <a:rPr lang="en-GB" sz="1600" dirty="0"/>
              <a:t>QE is currently low (device thickness) and no samples without AR coating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29" y="2850784"/>
            <a:ext cx="5268154" cy="327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81763"/>
            <a:ext cx="3543577" cy="274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0053" y="3168928"/>
            <a:ext cx="153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Accuracy 7</a:t>
            </a:r>
            <a:r>
              <a:rPr lang="en-GB" sz="12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1200" dirty="0">
                <a:solidFill>
                  <a:schemeClr val="bg1"/>
                </a:solidFill>
              </a:rPr>
              <a:t>m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          &lt;7</a:t>
            </a:r>
            <a:r>
              <a:rPr lang="en-GB" sz="12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GB" sz="1200" dirty="0">
                <a:solidFill>
                  <a:schemeClr val="bg1"/>
                </a:solidFill>
              </a:rPr>
              <a:t>m      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993736" y="3404902"/>
            <a:ext cx="273352" cy="4103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582763" y="3811677"/>
            <a:ext cx="273352" cy="12509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1167826" y="3811678"/>
            <a:ext cx="383458" cy="2051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583762" y="3811677"/>
            <a:ext cx="1401065" cy="7082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1825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CIS115 Split event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51530"/>
            <a:ext cx="8915400" cy="4574633"/>
          </a:xfrm>
        </p:spPr>
        <p:txBody>
          <a:bodyPr/>
          <a:lstStyle/>
          <a:p>
            <a:r>
              <a:rPr lang="en-GB" sz="1800" dirty="0"/>
              <a:t>With this sensor variant, the majority of photon events are split (note @6keV)</a:t>
            </a:r>
          </a:p>
          <a:p>
            <a:r>
              <a:rPr lang="en-GB" sz="1800" dirty="0"/>
              <a:t>This enables event </a:t>
            </a:r>
            <a:r>
              <a:rPr lang="en-GB" sz="1800" dirty="0" err="1"/>
              <a:t>centroiding</a:t>
            </a:r>
            <a:r>
              <a:rPr lang="en-GB" sz="1800" dirty="0"/>
              <a:t> and hence higher resolution than the pixel size</a:t>
            </a:r>
          </a:p>
          <a:p>
            <a:r>
              <a:rPr lang="en-GB" sz="1800" dirty="0"/>
              <a:t>However, this also degrades non-dispersed photon counting spectroscopy (which would require thick/full depletion)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40" y="2804630"/>
            <a:ext cx="5414788" cy="31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9" y="2890691"/>
            <a:ext cx="3803316" cy="295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20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Fully Depleted CCDs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89100"/>
            <a:ext cx="8915400" cy="4437063"/>
          </a:xfrm>
        </p:spPr>
        <p:txBody>
          <a:bodyPr/>
          <a:lstStyle/>
          <a:p>
            <a:r>
              <a:rPr lang="en-GB" sz="1800" dirty="0"/>
              <a:t>Thick fully-depleted CCDs have been available </a:t>
            </a:r>
            <a:br>
              <a:rPr lang="en-GB" sz="1800" dirty="0"/>
            </a:br>
            <a:r>
              <a:rPr lang="en-GB" sz="1800" dirty="0"/>
              <a:t>for a few years</a:t>
            </a:r>
          </a:p>
          <a:p>
            <a:endParaRPr lang="en-GB" sz="1800" dirty="0"/>
          </a:p>
          <a:p>
            <a:r>
              <a:rPr lang="en-GB" sz="1800" dirty="0"/>
              <a:t>CCD261 – 2kx4k format</a:t>
            </a:r>
          </a:p>
          <a:p>
            <a:r>
              <a:rPr lang="en-GB" sz="1800" dirty="0"/>
              <a:t>200 </a:t>
            </a:r>
            <a:r>
              <a:rPr lang="en-GB" sz="1800" dirty="0">
                <a:latin typeface="Symbol" panose="05050102010706020507" pitchFamily="18" charset="2"/>
              </a:rPr>
              <a:t>m</a:t>
            </a:r>
            <a:r>
              <a:rPr lang="en-GB" sz="1800" dirty="0"/>
              <a:t>m thick with full depletion</a:t>
            </a:r>
          </a:p>
          <a:p>
            <a:endParaRPr lang="en-GB" sz="18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36" y="4614862"/>
            <a:ext cx="2997835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36" y="2260600"/>
            <a:ext cx="3044712" cy="19415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042150" y="1816100"/>
            <a:ext cx="11144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BB=0V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BB=-15V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61" y="3788381"/>
            <a:ext cx="2724150" cy="1881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181" y="3835400"/>
            <a:ext cx="3015702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32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CMOS QE Improvement using Full Depletion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1566334"/>
            <a:ext cx="8936567" cy="4559830"/>
          </a:xfrm>
        </p:spPr>
        <p:txBody>
          <a:bodyPr/>
          <a:lstStyle/>
          <a:p>
            <a:r>
              <a:rPr lang="en-GB" sz="1800" dirty="0"/>
              <a:t>JUICE CIS115 sensors have ~5 </a:t>
            </a:r>
            <a:r>
              <a:rPr lang="en-GB" sz="1800" dirty="0">
                <a:latin typeface="Symbol" panose="05050102010706020507" pitchFamily="18" charset="2"/>
              </a:rPr>
              <a:t>m</a:t>
            </a:r>
            <a:r>
              <a:rPr lang="en-GB" sz="1800" dirty="0"/>
              <a:t>m depletion </a:t>
            </a:r>
            <a:br>
              <a:rPr lang="en-GB" sz="1800" dirty="0"/>
            </a:br>
            <a:r>
              <a:rPr lang="en-GB" sz="1800" dirty="0"/>
              <a:t>on 10 </a:t>
            </a:r>
            <a:r>
              <a:rPr lang="en-GB" sz="1800" dirty="0">
                <a:latin typeface="Symbol" panose="05050102010706020507" pitchFamily="18" charset="2"/>
              </a:rPr>
              <a:t>m</a:t>
            </a:r>
            <a:r>
              <a:rPr lang="en-GB" sz="1800" dirty="0"/>
              <a:t>m BI structure</a:t>
            </a:r>
          </a:p>
          <a:p>
            <a:r>
              <a:rPr lang="en-GB" sz="1800" dirty="0"/>
              <a:t>Restricted efficiency for X-ray use</a:t>
            </a:r>
          </a:p>
          <a:p>
            <a:endParaRPr lang="en-GB" sz="1800" dirty="0"/>
          </a:p>
          <a:p>
            <a:r>
              <a:rPr lang="en-GB" sz="1800" dirty="0"/>
              <a:t>Can obtain up to ~40</a:t>
            </a:r>
            <a:r>
              <a:rPr lang="en-GB" sz="1800" dirty="0">
                <a:latin typeface="Symbol" panose="05050102010706020507" pitchFamily="18" charset="2"/>
              </a:rPr>
              <a:t>m</a:t>
            </a:r>
            <a:r>
              <a:rPr lang="en-GB" sz="1800" dirty="0"/>
              <a:t>m BI devices on epi-Si</a:t>
            </a:r>
          </a:p>
          <a:p>
            <a:r>
              <a:rPr lang="en-GB" sz="1800" dirty="0"/>
              <a:t>Test structures have been developed at OU </a:t>
            </a:r>
            <a:br>
              <a:rPr lang="en-GB" sz="1800" dirty="0"/>
            </a:br>
            <a:r>
              <a:rPr lang="en-GB" sz="1800" dirty="0"/>
              <a:t>and fabricated by ESPROS</a:t>
            </a:r>
          </a:p>
          <a:p>
            <a:r>
              <a:rPr lang="en-GB" sz="1800" dirty="0"/>
              <a:t>Device are currently being evaluated under</a:t>
            </a:r>
            <a:br>
              <a:rPr lang="en-GB" sz="1800" dirty="0"/>
            </a:br>
            <a:r>
              <a:rPr lang="en-GB" sz="1800" dirty="0"/>
              <a:t>a PhD studentship</a:t>
            </a:r>
          </a:p>
          <a:p>
            <a:endParaRPr lang="en-GB" sz="1800" dirty="0"/>
          </a:p>
          <a:p>
            <a:r>
              <a:rPr lang="en-GB" sz="1800" dirty="0"/>
              <a:t>This development may go part-way toward making a useful X-ray detector using</a:t>
            </a:r>
            <a:br>
              <a:rPr lang="en-GB" sz="1800" dirty="0"/>
            </a:br>
            <a:r>
              <a:rPr lang="en-GB" sz="1800" dirty="0"/>
              <a:t>a standard CMOS process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34" y="1760960"/>
            <a:ext cx="3725332" cy="2488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8100" y="328295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CMOS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8100" y="2640529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CCD</a:t>
            </a:r>
          </a:p>
        </p:txBody>
      </p:sp>
    </p:spTree>
    <p:extLst>
      <p:ext uri="{BB962C8B-B14F-4D97-AF65-F5344CB8AC3E}">
        <p14:creationId xmlns:p14="http://schemas.microsoft.com/office/powerpoint/2010/main" val="25419862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434F7B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434F7B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26043</TotalTime>
  <Words>1241</Words>
  <Application>Microsoft Office PowerPoint</Application>
  <PresentationFormat>A4 Paper (210x297 mm)</PresentationFormat>
  <Paragraphs>284</Paragraphs>
  <Slides>37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MS PGothic</vt:lpstr>
      <vt:lpstr>Arial</vt:lpstr>
      <vt:lpstr>Calibri</vt:lpstr>
      <vt:lpstr>Symbol</vt:lpstr>
      <vt:lpstr>Times New Roman</vt:lpstr>
      <vt:lpstr>Verdana</vt:lpstr>
      <vt:lpstr>Default Design</vt:lpstr>
      <vt:lpstr>PowerPoint Presentation</vt:lpstr>
      <vt:lpstr>X-ray Photon Events in Pixel Detectors</vt:lpstr>
      <vt:lpstr>High Resolution Spectroscopy using a CCD</vt:lpstr>
      <vt:lpstr>Imaging vs. Dispersive Spectrometer</vt:lpstr>
      <vt:lpstr>CMOS Image Sensors for X-ray Detection</vt:lpstr>
      <vt:lpstr>X-ray spectroscopy with CIS115</vt:lpstr>
      <vt:lpstr>CIS115 Split event fractions</vt:lpstr>
      <vt:lpstr>Fully Depleted CCDs</vt:lpstr>
      <vt:lpstr>CMOS QE Improvement using Full Depletion</vt:lpstr>
      <vt:lpstr>Development of a Pinned Photodiode CMOS Image sensor with Reverse Substrate Bias </vt:lpstr>
      <vt:lpstr>The DDE (deep depletion extension)</vt:lpstr>
      <vt:lpstr>CMOS QE Improvement - toward Full Depletion</vt:lpstr>
      <vt:lpstr>The EM CCDs for Soft X-ray Detection</vt:lpstr>
      <vt:lpstr>EM CCD Gain</vt:lpstr>
      <vt:lpstr>EM-CCDs giving increases SNR</vt:lpstr>
      <vt:lpstr>X-rays in an EM CCD</vt:lpstr>
      <vt:lpstr>Soft X-ray QE Measurements</vt:lpstr>
      <vt:lpstr>Soft X-ray QE Measurements at PTB</vt:lpstr>
      <vt:lpstr>Light Blocking Filter Development</vt:lpstr>
      <vt:lpstr>Light Blocking Filter Measurements</vt:lpstr>
      <vt:lpstr>Current Applications Being Developed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 X-ray Imager on SMILE</vt:lpstr>
      <vt:lpstr>SXI CCD Configuration</vt:lpstr>
      <vt:lpstr>Radiation Damage in CCD270s</vt:lpstr>
      <vt:lpstr>Silvaco Modelling</vt:lpstr>
      <vt:lpstr>Dynamic Modelling of the SBC</vt:lpstr>
      <vt:lpstr>SXI Performance Modelling over Time</vt:lpstr>
      <vt:lpstr>Talk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</dc:creator>
  <cp:lastModifiedBy>Andrew.Holland</cp:lastModifiedBy>
  <cp:revision>602</cp:revision>
  <dcterms:created xsi:type="dcterms:W3CDTF">2005-10-05T19:00:49Z</dcterms:created>
  <dcterms:modified xsi:type="dcterms:W3CDTF">2017-09-26T15:45:31Z</dcterms:modified>
</cp:coreProperties>
</file>