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Override2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1"/>
    <p:sldMasterId id="2147483656" r:id="rId2"/>
    <p:sldMasterId id="2147483779" r:id="rId3"/>
    <p:sldMasterId id="2147483786" r:id="rId4"/>
    <p:sldMasterId id="2147483795" r:id="rId5"/>
  </p:sldMasterIdLst>
  <p:notesMasterIdLst>
    <p:notesMasterId r:id="rId26"/>
  </p:notesMasterIdLst>
  <p:handoutMasterIdLst>
    <p:handoutMasterId r:id="rId27"/>
  </p:handoutMasterIdLst>
  <p:sldIdLst>
    <p:sldId id="1548" r:id="rId6"/>
    <p:sldId id="1648" r:id="rId7"/>
    <p:sldId id="1625" r:id="rId8"/>
    <p:sldId id="1628" r:id="rId9"/>
    <p:sldId id="1619" r:id="rId10"/>
    <p:sldId id="1629" r:id="rId11"/>
    <p:sldId id="1649" r:id="rId12"/>
    <p:sldId id="1635" r:id="rId13"/>
    <p:sldId id="1636" r:id="rId14"/>
    <p:sldId id="1637" r:id="rId15"/>
    <p:sldId id="1638" r:id="rId16"/>
    <p:sldId id="1639" r:id="rId17"/>
    <p:sldId id="1640" r:id="rId18"/>
    <p:sldId id="1647" r:id="rId19"/>
    <p:sldId id="1646" r:id="rId20"/>
    <p:sldId id="1651" r:id="rId21"/>
    <p:sldId id="1654" r:id="rId22"/>
    <p:sldId id="1655" r:id="rId23"/>
    <p:sldId id="1614" r:id="rId24"/>
    <p:sldId id="1645" r:id="rId25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  <a:srgbClr val="F4C20C"/>
    <a:srgbClr val="FFA900"/>
    <a:srgbClr val="FBEF05"/>
    <a:srgbClr val="FFFF00"/>
    <a:srgbClr val="1E376C"/>
    <a:srgbClr val="FFFF66"/>
    <a:srgbClr val="3B67C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13" autoAdjust="0"/>
    <p:restoredTop sz="86410" autoAdjust="0"/>
  </p:normalViewPr>
  <p:slideViewPr>
    <p:cSldViewPr snapToGrid="0" snapToObjects="1">
      <p:cViewPr varScale="1">
        <p:scale>
          <a:sx n="69" d="100"/>
          <a:sy n="69" d="100"/>
        </p:scale>
        <p:origin x="1120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2778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1A17AF-E76D-46C8-A28E-A4285491509B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0B848C-A491-4D68-AFF5-8C7340945B30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000" b="1" dirty="0" smtClean="0"/>
            <a:t>2018</a:t>
          </a:r>
          <a:endParaRPr lang="en-US" sz="5400" b="1" dirty="0"/>
        </a:p>
      </dgm:t>
    </dgm:pt>
    <dgm:pt modelId="{A213A786-FDE2-4FF7-8D2C-A294F3137CFF}" type="parTrans" cxnId="{9359A308-0934-4D1E-A34D-4B013C5F9F23}">
      <dgm:prSet/>
      <dgm:spPr/>
      <dgm:t>
        <a:bodyPr/>
        <a:lstStyle/>
        <a:p>
          <a:endParaRPr lang="en-US" sz="1600"/>
        </a:p>
      </dgm:t>
    </dgm:pt>
    <dgm:pt modelId="{0B7C1EAB-B319-407A-B3F6-714E8170E4D4}" type="sibTrans" cxnId="{9359A308-0934-4D1E-A34D-4B013C5F9F23}">
      <dgm:prSet/>
      <dgm:spPr/>
      <dgm:t>
        <a:bodyPr/>
        <a:lstStyle/>
        <a:p>
          <a:endParaRPr lang="en-US" sz="1600"/>
        </a:p>
      </dgm:t>
    </dgm:pt>
    <dgm:pt modelId="{309E9092-04E6-4F17-9F14-4E3F0FE15E2F}">
      <dgm:prSet phldrT="[Text]" custT="1"/>
      <dgm:spPr>
        <a:solidFill>
          <a:schemeClr val="bg2"/>
        </a:solidFill>
        <a:ln>
          <a:solidFill>
            <a:srgbClr val="002C73"/>
          </a:solidFill>
        </a:ln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Passive Interposer MPW + Initial Laser / PIC attach</a:t>
          </a:r>
          <a:endParaRPr lang="en-US" sz="1400" dirty="0">
            <a:solidFill>
              <a:schemeClr val="tx1"/>
            </a:solidFill>
          </a:endParaRPr>
        </a:p>
      </dgm:t>
    </dgm:pt>
    <dgm:pt modelId="{2167B235-941D-4795-81BB-72C76DBB3E6D}" type="parTrans" cxnId="{6A72B8FB-6B52-4D9D-BACF-5FE6CF5861AA}">
      <dgm:prSet/>
      <dgm:spPr/>
      <dgm:t>
        <a:bodyPr/>
        <a:lstStyle/>
        <a:p>
          <a:endParaRPr lang="en-US" sz="1600"/>
        </a:p>
      </dgm:t>
    </dgm:pt>
    <dgm:pt modelId="{3D224749-1DBB-446E-81DA-35771662C872}" type="sibTrans" cxnId="{6A72B8FB-6B52-4D9D-BACF-5FE6CF5861AA}">
      <dgm:prSet/>
      <dgm:spPr/>
      <dgm:t>
        <a:bodyPr/>
        <a:lstStyle/>
        <a:p>
          <a:endParaRPr lang="en-US" sz="1600"/>
        </a:p>
      </dgm:t>
    </dgm:pt>
    <dgm:pt modelId="{3F617192-BC17-44CE-A216-F1394D31CE36}">
      <dgm:prSet phldrT="[Text]" custT="1"/>
      <dgm:spPr>
        <a:solidFill>
          <a:schemeClr val="bg2"/>
        </a:solidFill>
        <a:ln>
          <a:solidFill>
            <a:srgbClr val="002C73"/>
          </a:solidFill>
        </a:ln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Active interposer development begins</a:t>
          </a:r>
          <a:endParaRPr lang="en-US" sz="1400" dirty="0">
            <a:solidFill>
              <a:schemeClr val="tx1"/>
            </a:solidFill>
          </a:endParaRPr>
        </a:p>
      </dgm:t>
    </dgm:pt>
    <dgm:pt modelId="{A58F72DB-C129-4B9E-B5D6-C294535D83B7}" type="parTrans" cxnId="{8E134AD3-9E37-405F-A30F-C8BE1C52FD1D}">
      <dgm:prSet/>
      <dgm:spPr>
        <a:solidFill>
          <a:schemeClr val="bg2"/>
        </a:solidFill>
        <a:ln>
          <a:solidFill>
            <a:schemeClr val="accent1"/>
          </a:solidFill>
        </a:ln>
      </dgm:spPr>
      <dgm:t>
        <a:bodyPr/>
        <a:lstStyle/>
        <a:p>
          <a:endParaRPr lang="en-US" sz="1600"/>
        </a:p>
      </dgm:t>
    </dgm:pt>
    <dgm:pt modelId="{1D1B6864-14BE-472D-9210-FDC7E9F5B785}" type="sibTrans" cxnId="{8E134AD3-9E37-405F-A30F-C8BE1C52FD1D}">
      <dgm:prSet/>
      <dgm:spPr/>
      <dgm:t>
        <a:bodyPr/>
        <a:lstStyle/>
        <a:p>
          <a:endParaRPr lang="en-US" sz="1600"/>
        </a:p>
      </dgm:t>
    </dgm:pt>
    <dgm:pt modelId="{E99B1767-8E23-4255-B909-5A192DBBFB98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000" b="1" dirty="0" smtClean="0"/>
            <a:t>2019</a:t>
          </a:r>
          <a:endParaRPr lang="en-US" sz="2000" b="1" dirty="0"/>
        </a:p>
      </dgm:t>
    </dgm:pt>
    <dgm:pt modelId="{1115C682-789F-48C2-8F92-D7B09D0F8BBF}" type="parTrans" cxnId="{AE7AF160-06EF-41D9-BD96-B2773D483362}">
      <dgm:prSet/>
      <dgm:spPr/>
      <dgm:t>
        <a:bodyPr/>
        <a:lstStyle/>
        <a:p>
          <a:endParaRPr lang="en-US" sz="1600"/>
        </a:p>
      </dgm:t>
    </dgm:pt>
    <dgm:pt modelId="{1A528BA1-9D1C-488F-A8AE-F0418C6D3B24}" type="sibTrans" cxnId="{AE7AF160-06EF-41D9-BD96-B2773D483362}">
      <dgm:prSet/>
      <dgm:spPr/>
      <dgm:t>
        <a:bodyPr/>
        <a:lstStyle/>
        <a:p>
          <a:endParaRPr lang="en-US" sz="1600"/>
        </a:p>
      </dgm:t>
    </dgm:pt>
    <dgm:pt modelId="{0A76F3F5-B938-4FBD-A068-3B352152C727}">
      <dgm:prSet phldrT="[Text]" custT="1"/>
      <dgm:spPr>
        <a:solidFill>
          <a:schemeClr val="bg2"/>
        </a:solidFill>
        <a:ln>
          <a:solidFill>
            <a:srgbClr val="002C73"/>
          </a:solidFill>
        </a:ln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Laser and PIC attach optimization</a:t>
          </a:r>
          <a:endParaRPr lang="en-US" sz="1400" dirty="0">
            <a:solidFill>
              <a:schemeClr val="tx1"/>
            </a:solidFill>
          </a:endParaRPr>
        </a:p>
      </dgm:t>
    </dgm:pt>
    <dgm:pt modelId="{30F5E4B4-77E6-4709-BCAE-9CB41B687ED6}" type="parTrans" cxnId="{BF7901EA-DDFB-4197-9CF9-602B8913A7A5}">
      <dgm:prSet/>
      <dgm:spPr/>
      <dgm:t>
        <a:bodyPr/>
        <a:lstStyle/>
        <a:p>
          <a:endParaRPr lang="en-US" sz="1600"/>
        </a:p>
      </dgm:t>
    </dgm:pt>
    <dgm:pt modelId="{D79B64CC-F47F-4370-B64C-099730FDBF24}" type="sibTrans" cxnId="{BF7901EA-DDFB-4197-9CF9-602B8913A7A5}">
      <dgm:prSet/>
      <dgm:spPr/>
      <dgm:t>
        <a:bodyPr/>
        <a:lstStyle/>
        <a:p>
          <a:endParaRPr lang="en-US" sz="1600"/>
        </a:p>
      </dgm:t>
    </dgm:pt>
    <dgm:pt modelId="{05321C96-9A9A-42A0-9593-F7E82B5887EF}">
      <dgm:prSet phldrT="[Text]" custT="1"/>
      <dgm:spPr>
        <a:noFill/>
        <a:ln>
          <a:noFill/>
        </a:ln>
      </dgm:spPr>
      <dgm:t>
        <a:bodyPr/>
        <a:lstStyle/>
        <a:p>
          <a:r>
            <a:rPr lang="en-US" sz="2000" b="1" dirty="0" smtClean="0"/>
            <a:t>2020</a:t>
          </a:r>
          <a:endParaRPr lang="en-US" sz="2000" b="1" dirty="0"/>
        </a:p>
      </dgm:t>
    </dgm:pt>
    <dgm:pt modelId="{CF6D868C-6E5B-48F9-86BE-BB046DE071EC}" type="parTrans" cxnId="{6C28A63D-CE0A-4134-979A-8ABD25F75B99}">
      <dgm:prSet/>
      <dgm:spPr/>
      <dgm:t>
        <a:bodyPr/>
        <a:lstStyle/>
        <a:p>
          <a:endParaRPr lang="en-US" sz="1600"/>
        </a:p>
      </dgm:t>
    </dgm:pt>
    <dgm:pt modelId="{3273574E-7E22-422C-AB26-BEB250C5947D}" type="sibTrans" cxnId="{6C28A63D-CE0A-4134-979A-8ABD25F75B99}">
      <dgm:prSet/>
      <dgm:spPr/>
      <dgm:t>
        <a:bodyPr/>
        <a:lstStyle/>
        <a:p>
          <a:endParaRPr lang="en-US" sz="1600"/>
        </a:p>
      </dgm:t>
    </dgm:pt>
    <dgm:pt modelId="{E1EAB8AE-B9E7-4404-A504-E815EAEEB5BB}">
      <dgm:prSet phldrT="[Text]" custT="1"/>
      <dgm:spPr>
        <a:solidFill>
          <a:schemeClr val="bg2"/>
        </a:solidFill>
        <a:ln>
          <a:solidFill>
            <a:srgbClr val="002C73"/>
          </a:solidFill>
        </a:ln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2</a:t>
          </a:r>
          <a:r>
            <a:rPr lang="en-US" sz="1400" baseline="30000" dirty="0" smtClean="0">
              <a:solidFill>
                <a:schemeClr val="tx1"/>
              </a:solidFill>
            </a:rPr>
            <a:t>nd</a:t>
          </a:r>
          <a:r>
            <a:rPr lang="en-US" sz="1400" dirty="0" smtClean="0">
              <a:solidFill>
                <a:schemeClr val="tx1"/>
              </a:solidFill>
            </a:rPr>
            <a:t> Active interposer MPW</a:t>
          </a:r>
          <a:endParaRPr lang="en-US" sz="1400" dirty="0">
            <a:solidFill>
              <a:schemeClr val="tx1"/>
            </a:solidFill>
          </a:endParaRPr>
        </a:p>
      </dgm:t>
    </dgm:pt>
    <dgm:pt modelId="{93BC6DA3-65A8-4143-A990-233E79B8365F}" type="parTrans" cxnId="{32F7E2F9-DE58-4922-8095-339285F99587}">
      <dgm:prSet/>
      <dgm:spPr>
        <a:solidFill>
          <a:schemeClr val="bg2"/>
        </a:solidFill>
        <a:ln>
          <a:solidFill>
            <a:schemeClr val="accent1"/>
          </a:solidFill>
        </a:ln>
      </dgm:spPr>
      <dgm:t>
        <a:bodyPr/>
        <a:lstStyle/>
        <a:p>
          <a:endParaRPr lang="en-US" sz="1600"/>
        </a:p>
      </dgm:t>
    </dgm:pt>
    <dgm:pt modelId="{1E0664AC-922F-47AA-8A49-B57D8CA47AFA}" type="sibTrans" cxnId="{32F7E2F9-DE58-4922-8095-339285F99587}">
      <dgm:prSet/>
      <dgm:spPr/>
      <dgm:t>
        <a:bodyPr/>
        <a:lstStyle/>
        <a:p>
          <a:endParaRPr lang="en-US" sz="1600"/>
        </a:p>
      </dgm:t>
    </dgm:pt>
    <dgm:pt modelId="{83B3D878-C8E3-4031-9BC4-9061AF0FA5FF}">
      <dgm:prSet phldrT="[Text]" custT="1"/>
      <dgm:spPr>
        <a:solidFill>
          <a:schemeClr val="bg2"/>
        </a:solidFill>
        <a:ln>
          <a:solidFill>
            <a:srgbClr val="002C73"/>
          </a:solidFill>
        </a:ln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1</a:t>
          </a:r>
          <a:r>
            <a:rPr lang="en-US" sz="1400" baseline="30000" dirty="0" smtClean="0">
              <a:solidFill>
                <a:schemeClr val="tx1"/>
              </a:solidFill>
            </a:rPr>
            <a:t>st</a:t>
          </a:r>
          <a:r>
            <a:rPr lang="en-US" sz="1400" dirty="0" smtClean="0">
              <a:solidFill>
                <a:schemeClr val="tx1"/>
              </a:solidFill>
            </a:rPr>
            <a:t> Active interposer MPW w/ lower loss Si/</a:t>
          </a:r>
          <a:r>
            <a:rPr lang="en-US" sz="1400" dirty="0" err="1" smtClean="0">
              <a:solidFill>
                <a:schemeClr val="tx1"/>
              </a:solidFill>
            </a:rPr>
            <a:t>SiN</a:t>
          </a:r>
          <a:r>
            <a:rPr lang="en-US" sz="1400" dirty="0" smtClean="0">
              <a:solidFill>
                <a:schemeClr val="tx1"/>
              </a:solidFill>
            </a:rPr>
            <a:t> </a:t>
          </a:r>
          <a:r>
            <a:rPr lang="en-US" sz="1400" dirty="0" err="1" smtClean="0">
              <a:solidFill>
                <a:schemeClr val="tx1"/>
              </a:solidFill>
            </a:rPr>
            <a:t>wgs</a:t>
          </a:r>
          <a:endParaRPr lang="en-US" sz="1400" dirty="0">
            <a:solidFill>
              <a:schemeClr val="tx1"/>
            </a:solidFill>
          </a:endParaRPr>
        </a:p>
      </dgm:t>
    </dgm:pt>
    <dgm:pt modelId="{CBB28576-8CF2-42EE-90AD-2350653CCF6F}" type="parTrans" cxnId="{BF97CB92-B467-41AB-BD2B-B595303224DA}">
      <dgm:prSet/>
      <dgm:spPr>
        <a:solidFill>
          <a:schemeClr val="bg2"/>
        </a:solidFill>
        <a:ln>
          <a:solidFill>
            <a:schemeClr val="accent1"/>
          </a:solidFill>
        </a:ln>
      </dgm:spPr>
      <dgm:t>
        <a:bodyPr/>
        <a:lstStyle/>
        <a:p>
          <a:endParaRPr lang="en-US" sz="1600"/>
        </a:p>
      </dgm:t>
    </dgm:pt>
    <dgm:pt modelId="{D8CFE1B3-0A23-4F49-971B-375F3BAF9932}" type="sibTrans" cxnId="{BF97CB92-B467-41AB-BD2B-B595303224DA}">
      <dgm:prSet/>
      <dgm:spPr/>
      <dgm:t>
        <a:bodyPr/>
        <a:lstStyle/>
        <a:p>
          <a:endParaRPr lang="en-US" sz="1600"/>
        </a:p>
      </dgm:t>
    </dgm:pt>
    <dgm:pt modelId="{E86F3E6A-4019-4F55-AD85-72A356DFED6B}">
      <dgm:prSet phldrT="[Text]" custT="1"/>
      <dgm:spPr>
        <a:solidFill>
          <a:schemeClr val="bg2"/>
        </a:solidFill>
        <a:ln>
          <a:solidFill>
            <a:srgbClr val="002C73"/>
          </a:solidFill>
        </a:ln>
      </dgm:spPr>
      <dgm:t>
        <a:bodyPr/>
        <a:lstStyle/>
        <a:p>
          <a:r>
            <a:rPr lang="en-US" sz="1400" dirty="0" smtClean="0">
              <a:solidFill>
                <a:schemeClr val="tx1"/>
              </a:solidFill>
            </a:rPr>
            <a:t>High resistivity substrates for active interposer</a:t>
          </a:r>
          <a:endParaRPr lang="en-US" sz="1400" dirty="0">
            <a:solidFill>
              <a:schemeClr val="tx1"/>
            </a:solidFill>
          </a:endParaRPr>
        </a:p>
      </dgm:t>
    </dgm:pt>
    <dgm:pt modelId="{1C0D2759-56A5-47FA-BD17-610F7E301D90}" type="parTrans" cxnId="{9FDDDF82-0955-4864-A16E-6987F08D9C30}">
      <dgm:prSet/>
      <dgm:spPr/>
      <dgm:t>
        <a:bodyPr/>
        <a:lstStyle/>
        <a:p>
          <a:endParaRPr lang="en-US"/>
        </a:p>
      </dgm:t>
    </dgm:pt>
    <dgm:pt modelId="{46607902-179C-4F8A-9401-4BFDACFD21A4}" type="sibTrans" cxnId="{9FDDDF82-0955-4864-A16E-6987F08D9C30}">
      <dgm:prSet/>
      <dgm:spPr/>
      <dgm:t>
        <a:bodyPr/>
        <a:lstStyle/>
        <a:p>
          <a:endParaRPr lang="en-US"/>
        </a:p>
      </dgm:t>
    </dgm:pt>
    <dgm:pt modelId="{D5B6C232-1105-431E-82A7-2A0C04F1E782}" type="pres">
      <dgm:prSet presAssocID="{0C1A17AF-E76D-46C8-A28E-A4285491509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DB1B887E-01AE-4F55-B1FB-91E537B72F8F}" type="pres">
      <dgm:prSet presAssocID="{280B848C-A491-4D68-AFF5-8C7340945B30}" presName="root" presStyleCnt="0"/>
      <dgm:spPr/>
    </dgm:pt>
    <dgm:pt modelId="{2D09DC7E-9905-4F79-97FA-EAFD22525458}" type="pres">
      <dgm:prSet presAssocID="{280B848C-A491-4D68-AFF5-8C7340945B30}" presName="rootComposite" presStyleCnt="0"/>
      <dgm:spPr/>
    </dgm:pt>
    <dgm:pt modelId="{D883E796-4C48-409F-A404-7F92973D15CA}" type="pres">
      <dgm:prSet presAssocID="{280B848C-A491-4D68-AFF5-8C7340945B30}" presName="rootText" presStyleLbl="node1" presStyleIdx="0" presStyleCnt="3" custLinFactNeighborX="892"/>
      <dgm:spPr/>
      <dgm:t>
        <a:bodyPr/>
        <a:lstStyle/>
        <a:p>
          <a:endParaRPr lang="en-US"/>
        </a:p>
      </dgm:t>
    </dgm:pt>
    <dgm:pt modelId="{5E628BB6-6424-4D8E-B506-4303AE7CA087}" type="pres">
      <dgm:prSet presAssocID="{280B848C-A491-4D68-AFF5-8C7340945B30}" presName="rootConnector" presStyleLbl="node1" presStyleIdx="0" presStyleCnt="3"/>
      <dgm:spPr/>
      <dgm:t>
        <a:bodyPr/>
        <a:lstStyle/>
        <a:p>
          <a:endParaRPr lang="en-US"/>
        </a:p>
      </dgm:t>
    </dgm:pt>
    <dgm:pt modelId="{CE520759-395D-416A-992C-2675DB96E298}" type="pres">
      <dgm:prSet presAssocID="{280B848C-A491-4D68-AFF5-8C7340945B30}" presName="childShape" presStyleCnt="0"/>
      <dgm:spPr/>
    </dgm:pt>
    <dgm:pt modelId="{2F056F4C-315B-46A7-B62C-1EBC67ED9521}" type="pres">
      <dgm:prSet presAssocID="{2167B235-941D-4795-81BB-72C76DBB3E6D}" presName="Name13" presStyleLbl="parChTrans1D2" presStyleIdx="0" presStyleCnt="6"/>
      <dgm:spPr/>
      <dgm:t>
        <a:bodyPr/>
        <a:lstStyle/>
        <a:p>
          <a:endParaRPr lang="en-US"/>
        </a:p>
      </dgm:t>
    </dgm:pt>
    <dgm:pt modelId="{EF621B41-21C1-47DA-8F9B-9E29719DDEFE}" type="pres">
      <dgm:prSet presAssocID="{309E9092-04E6-4F17-9F14-4E3F0FE15E2F}" presName="childText" presStyleLbl="bgAcc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23DD47-A6E5-4A7C-94B4-EE662DDCC6D4}" type="pres">
      <dgm:prSet presAssocID="{A58F72DB-C129-4B9E-B5D6-C294535D83B7}" presName="Name13" presStyleLbl="parChTrans1D2" presStyleIdx="1" presStyleCnt="6"/>
      <dgm:spPr/>
      <dgm:t>
        <a:bodyPr/>
        <a:lstStyle/>
        <a:p>
          <a:endParaRPr lang="en-US"/>
        </a:p>
      </dgm:t>
    </dgm:pt>
    <dgm:pt modelId="{0C653E50-5A4C-450F-9C3D-A23A019D2038}" type="pres">
      <dgm:prSet presAssocID="{3F617192-BC17-44CE-A216-F1394D31CE36}" presName="childText" presStyleLbl="bgAcc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3582B9-0B6D-4F4C-BA0A-672094F2C658}" type="pres">
      <dgm:prSet presAssocID="{E99B1767-8E23-4255-B909-5A192DBBFB98}" presName="root" presStyleCnt="0"/>
      <dgm:spPr/>
    </dgm:pt>
    <dgm:pt modelId="{BD9D50AB-E1F9-4A9F-A3AB-AEBE0D6BD683}" type="pres">
      <dgm:prSet presAssocID="{E99B1767-8E23-4255-B909-5A192DBBFB98}" presName="rootComposite" presStyleCnt="0"/>
      <dgm:spPr/>
    </dgm:pt>
    <dgm:pt modelId="{CC541EF4-D6D4-4835-B7D7-0965C3175243}" type="pres">
      <dgm:prSet presAssocID="{E99B1767-8E23-4255-B909-5A192DBBFB98}" presName="rootText" presStyleLbl="node1" presStyleIdx="1" presStyleCnt="3" custLinFactNeighborX="892"/>
      <dgm:spPr/>
      <dgm:t>
        <a:bodyPr/>
        <a:lstStyle/>
        <a:p>
          <a:endParaRPr lang="en-US"/>
        </a:p>
      </dgm:t>
    </dgm:pt>
    <dgm:pt modelId="{E8EBAB2F-B451-4125-8C42-ED1292CBFAB3}" type="pres">
      <dgm:prSet presAssocID="{E99B1767-8E23-4255-B909-5A192DBBFB98}" presName="rootConnector" presStyleLbl="node1" presStyleIdx="1" presStyleCnt="3"/>
      <dgm:spPr/>
      <dgm:t>
        <a:bodyPr/>
        <a:lstStyle/>
        <a:p>
          <a:endParaRPr lang="en-US"/>
        </a:p>
      </dgm:t>
    </dgm:pt>
    <dgm:pt modelId="{7E77851B-D0AC-4025-983E-2C45F6AE24A8}" type="pres">
      <dgm:prSet presAssocID="{E99B1767-8E23-4255-B909-5A192DBBFB98}" presName="childShape" presStyleCnt="0"/>
      <dgm:spPr/>
    </dgm:pt>
    <dgm:pt modelId="{F886AECE-0829-41E7-9710-B1132A41A92A}" type="pres">
      <dgm:prSet presAssocID="{30F5E4B4-77E6-4709-BCAE-9CB41B687ED6}" presName="Name13" presStyleLbl="parChTrans1D2" presStyleIdx="2" presStyleCnt="6"/>
      <dgm:spPr/>
      <dgm:t>
        <a:bodyPr/>
        <a:lstStyle/>
        <a:p>
          <a:endParaRPr lang="en-US"/>
        </a:p>
      </dgm:t>
    </dgm:pt>
    <dgm:pt modelId="{FDD05122-F47B-4FE2-BD92-F2397F0C5B0E}" type="pres">
      <dgm:prSet presAssocID="{0A76F3F5-B938-4FBD-A068-3B352152C727}" presName="childText" presStyleLbl="bgAcc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FB3503-1BE4-47BD-8B2F-64CB87DD72CD}" type="pres">
      <dgm:prSet presAssocID="{CBB28576-8CF2-42EE-90AD-2350653CCF6F}" presName="Name13" presStyleLbl="parChTrans1D2" presStyleIdx="3" presStyleCnt="6"/>
      <dgm:spPr/>
      <dgm:t>
        <a:bodyPr/>
        <a:lstStyle/>
        <a:p>
          <a:endParaRPr lang="en-US"/>
        </a:p>
      </dgm:t>
    </dgm:pt>
    <dgm:pt modelId="{49BEFF8E-0F84-4FCB-B8B3-E4E43F363EA2}" type="pres">
      <dgm:prSet presAssocID="{83B3D878-C8E3-4031-9BC4-9061AF0FA5FF}" presName="childText" presStyleLbl="bgAcc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DE2606-0013-4A68-AF73-AB4270D25223}" type="pres">
      <dgm:prSet presAssocID="{1C0D2759-56A5-47FA-BD17-610F7E301D90}" presName="Name13" presStyleLbl="parChTrans1D2" presStyleIdx="4" presStyleCnt="6"/>
      <dgm:spPr/>
      <dgm:t>
        <a:bodyPr/>
        <a:lstStyle/>
        <a:p>
          <a:endParaRPr lang="en-US"/>
        </a:p>
      </dgm:t>
    </dgm:pt>
    <dgm:pt modelId="{F9035FAE-E433-4D84-BE81-D8A67CADF7C9}" type="pres">
      <dgm:prSet presAssocID="{E86F3E6A-4019-4F55-AD85-72A356DFED6B}" presName="childText" presStyleLbl="bgAcc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DB901D-4D63-46EC-AEF3-06DF4A14A216}" type="pres">
      <dgm:prSet presAssocID="{05321C96-9A9A-42A0-9593-F7E82B5887EF}" presName="root" presStyleCnt="0"/>
      <dgm:spPr/>
    </dgm:pt>
    <dgm:pt modelId="{9C00FF12-BF63-4C6D-BAD7-65020B02D4B0}" type="pres">
      <dgm:prSet presAssocID="{05321C96-9A9A-42A0-9593-F7E82B5887EF}" presName="rootComposite" presStyleCnt="0"/>
      <dgm:spPr/>
    </dgm:pt>
    <dgm:pt modelId="{DB00B648-F6C4-4238-B4BD-16395291BE6B}" type="pres">
      <dgm:prSet presAssocID="{05321C96-9A9A-42A0-9593-F7E82B5887EF}" presName="rootText" presStyleLbl="node1" presStyleIdx="2" presStyleCnt="3" custLinFactNeighborX="892"/>
      <dgm:spPr/>
      <dgm:t>
        <a:bodyPr/>
        <a:lstStyle/>
        <a:p>
          <a:endParaRPr lang="en-US"/>
        </a:p>
      </dgm:t>
    </dgm:pt>
    <dgm:pt modelId="{9BFB5A42-B471-42B8-A10E-5704F8F0315A}" type="pres">
      <dgm:prSet presAssocID="{05321C96-9A9A-42A0-9593-F7E82B5887EF}" presName="rootConnector" presStyleLbl="node1" presStyleIdx="2" presStyleCnt="3"/>
      <dgm:spPr/>
      <dgm:t>
        <a:bodyPr/>
        <a:lstStyle/>
        <a:p>
          <a:endParaRPr lang="en-US"/>
        </a:p>
      </dgm:t>
    </dgm:pt>
    <dgm:pt modelId="{E40C0FBA-DCDD-4AD5-A075-DBD50B6BCAF2}" type="pres">
      <dgm:prSet presAssocID="{05321C96-9A9A-42A0-9593-F7E82B5887EF}" presName="childShape" presStyleCnt="0"/>
      <dgm:spPr/>
    </dgm:pt>
    <dgm:pt modelId="{99438766-1C75-4871-BA50-718E1CBE3298}" type="pres">
      <dgm:prSet presAssocID="{93BC6DA3-65A8-4143-A990-233E79B8365F}" presName="Name13" presStyleLbl="parChTrans1D2" presStyleIdx="5" presStyleCnt="6"/>
      <dgm:spPr/>
      <dgm:t>
        <a:bodyPr/>
        <a:lstStyle/>
        <a:p>
          <a:endParaRPr lang="en-US"/>
        </a:p>
      </dgm:t>
    </dgm:pt>
    <dgm:pt modelId="{CD0E904E-3149-4946-802D-0112CAEBD5A9}" type="pres">
      <dgm:prSet presAssocID="{E1EAB8AE-B9E7-4404-A504-E815EAEEB5BB}" presName="childText" presStyleLbl="bgAcc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7901EA-DDFB-4197-9CF9-602B8913A7A5}" srcId="{E99B1767-8E23-4255-B909-5A192DBBFB98}" destId="{0A76F3F5-B938-4FBD-A068-3B352152C727}" srcOrd="0" destOrd="0" parTransId="{30F5E4B4-77E6-4709-BCAE-9CB41B687ED6}" sibTransId="{D79B64CC-F47F-4370-B64C-099730FDBF24}"/>
    <dgm:cxn modelId="{EE41D0D3-6E18-45FA-8E81-C0EC16BCAFF6}" type="presOf" srcId="{83B3D878-C8E3-4031-9BC4-9061AF0FA5FF}" destId="{49BEFF8E-0F84-4FCB-B8B3-E4E43F363EA2}" srcOrd="0" destOrd="0" presId="urn:microsoft.com/office/officeart/2005/8/layout/hierarchy3"/>
    <dgm:cxn modelId="{9FDDDF82-0955-4864-A16E-6987F08D9C30}" srcId="{E99B1767-8E23-4255-B909-5A192DBBFB98}" destId="{E86F3E6A-4019-4F55-AD85-72A356DFED6B}" srcOrd="2" destOrd="0" parTransId="{1C0D2759-56A5-47FA-BD17-610F7E301D90}" sibTransId="{46607902-179C-4F8A-9401-4BFDACFD21A4}"/>
    <dgm:cxn modelId="{0AC0DB56-8A3C-488F-A181-562909EF1AFC}" type="presOf" srcId="{0A76F3F5-B938-4FBD-A068-3B352152C727}" destId="{FDD05122-F47B-4FE2-BD92-F2397F0C5B0E}" srcOrd="0" destOrd="0" presId="urn:microsoft.com/office/officeart/2005/8/layout/hierarchy3"/>
    <dgm:cxn modelId="{2478D914-5D87-494A-B250-9A7B92648C37}" type="presOf" srcId="{CBB28576-8CF2-42EE-90AD-2350653CCF6F}" destId="{A8FB3503-1BE4-47BD-8B2F-64CB87DD72CD}" srcOrd="0" destOrd="0" presId="urn:microsoft.com/office/officeart/2005/8/layout/hierarchy3"/>
    <dgm:cxn modelId="{FFFCE6D4-5813-4C06-B7C4-E72AB1E4F105}" type="presOf" srcId="{E1EAB8AE-B9E7-4404-A504-E815EAEEB5BB}" destId="{CD0E904E-3149-4946-802D-0112CAEBD5A9}" srcOrd="0" destOrd="0" presId="urn:microsoft.com/office/officeart/2005/8/layout/hierarchy3"/>
    <dgm:cxn modelId="{270355C5-BE2B-49C2-BE40-24930E60F1F7}" type="presOf" srcId="{E99B1767-8E23-4255-B909-5A192DBBFB98}" destId="{E8EBAB2F-B451-4125-8C42-ED1292CBFAB3}" srcOrd="1" destOrd="0" presId="urn:microsoft.com/office/officeart/2005/8/layout/hierarchy3"/>
    <dgm:cxn modelId="{6C28A63D-CE0A-4134-979A-8ABD25F75B99}" srcId="{0C1A17AF-E76D-46C8-A28E-A4285491509B}" destId="{05321C96-9A9A-42A0-9593-F7E82B5887EF}" srcOrd="2" destOrd="0" parTransId="{CF6D868C-6E5B-48F9-86BE-BB046DE071EC}" sibTransId="{3273574E-7E22-422C-AB26-BEB250C5947D}"/>
    <dgm:cxn modelId="{6A72B8FB-6B52-4D9D-BACF-5FE6CF5861AA}" srcId="{280B848C-A491-4D68-AFF5-8C7340945B30}" destId="{309E9092-04E6-4F17-9F14-4E3F0FE15E2F}" srcOrd="0" destOrd="0" parTransId="{2167B235-941D-4795-81BB-72C76DBB3E6D}" sibTransId="{3D224749-1DBB-446E-81DA-35771662C872}"/>
    <dgm:cxn modelId="{F7882C57-2A47-420D-AAF9-75AFD5EC95BB}" type="presOf" srcId="{0C1A17AF-E76D-46C8-A28E-A4285491509B}" destId="{D5B6C232-1105-431E-82A7-2A0C04F1E782}" srcOrd="0" destOrd="0" presId="urn:microsoft.com/office/officeart/2005/8/layout/hierarchy3"/>
    <dgm:cxn modelId="{BF97CB92-B467-41AB-BD2B-B595303224DA}" srcId="{E99B1767-8E23-4255-B909-5A192DBBFB98}" destId="{83B3D878-C8E3-4031-9BC4-9061AF0FA5FF}" srcOrd="1" destOrd="0" parTransId="{CBB28576-8CF2-42EE-90AD-2350653CCF6F}" sibTransId="{D8CFE1B3-0A23-4F49-971B-375F3BAF9932}"/>
    <dgm:cxn modelId="{5646E4DF-F053-42B1-9FD9-B0E38604BCF8}" type="presOf" srcId="{E99B1767-8E23-4255-B909-5A192DBBFB98}" destId="{CC541EF4-D6D4-4835-B7D7-0965C3175243}" srcOrd="0" destOrd="0" presId="urn:microsoft.com/office/officeart/2005/8/layout/hierarchy3"/>
    <dgm:cxn modelId="{B8C39032-E5EC-40A3-94D4-E960E1CD1232}" type="presOf" srcId="{30F5E4B4-77E6-4709-BCAE-9CB41B687ED6}" destId="{F886AECE-0829-41E7-9710-B1132A41A92A}" srcOrd="0" destOrd="0" presId="urn:microsoft.com/office/officeart/2005/8/layout/hierarchy3"/>
    <dgm:cxn modelId="{C66C7825-6A62-49B2-9051-F08E49053136}" type="presOf" srcId="{280B848C-A491-4D68-AFF5-8C7340945B30}" destId="{D883E796-4C48-409F-A404-7F92973D15CA}" srcOrd="0" destOrd="0" presId="urn:microsoft.com/office/officeart/2005/8/layout/hierarchy3"/>
    <dgm:cxn modelId="{2A9867F5-3D8E-46D5-AFC3-D72E5B730CDF}" type="presOf" srcId="{E86F3E6A-4019-4F55-AD85-72A356DFED6B}" destId="{F9035FAE-E433-4D84-BE81-D8A67CADF7C9}" srcOrd="0" destOrd="0" presId="urn:microsoft.com/office/officeart/2005/8/layout/hierarchy3"/>
    <dgm:cxn modelId="{8E134AD3-9E37-405F-A30F-C8BE1C52FD1D}" srcId="{280B848C-A491-4D68-AFF5-8C7340945B30}" destId="{3F617192-BC17-44CE-A216-F1394D31CE36}" srcOrd="1" destOrd="0" parTransId="{A58F72DB-C129-4B9E-B5D6-C294535D83B7}" sibTransId="{1D1B6864-14BE-472D-9210-FDC7E9F5B785}"/>
    <dgm:cxn modelId="{AE7AF160-06EF-41D9-BD96-B2773D483362}" srcId="{0C1A17AF-E76D-46C8-A28E-A4285491509B}" destId="{E99B1767-8E23-4255-B909-5A192DBBFB98}" srcOrd="1" destOrd="0" parTransId="{1115C682-789F-48C2-8F92-D7B09D0F8BBF}" sibTransId="{1A528BA1-9D1C-488F-A8AE-F0418C6D3B24}"/>
    <dgm:cxn modelId="{25238E87-D237-40CF-ABF7-2FAC7615AEF8}" type="presOf" srcId="{2167B235-941D-4795-81BB-72C76DBB3E6D}" destId="{2F056F4C-315B-46A7-B62C-1EBC67ED9521}" srcOrd="0" destOrd="0" presId="urn:microsoft.com/office/officeart/2005/8/layout/hierarchy3"/>
    <dgm:cxn modelId="{ADDA1445-4757-416E-BB6A-826B14112F27}" type="presOf" srcId="{1C0D2759-56A5-47FA-BD17-610F7E301D90}" destId="{0ADE2606-0013-4A68-AF73-AB4270D25223}" srcOrd="0" destOrd="0" presId="urn:microsoft.com/office/officeart/2005/8/layout/hierarchy3"/>
    <dgm:cxn modelId="{23B2C43C-32D3-42EC-86A8-B0121602564B}" type="presOf" srcId="{93BC6DA3-65A8-4143-A990-233E79B8365F}" destId="{99438766-1C75-4871-BA50-718E1CBE3298}" srcOrd="0" destOrd="0" presId="urn:microsoft.com/office/officeart/2005/8/layout/hierarchy3"/>
    <dgm:cxn modelId="{32F7E2F9-DE58-4922-8095-339285F99587}" srcId="{05321C96-9A9A-42A0-9593-F7E82B5887EF}" destId="{E1EAB8AE-B9E7-4404-A504-E815EAEEB5BB}" srcOrd="0" destOrd="0" parTransId="{93BC6DA3-65A8-4143-A990-233E79B8365F}" sibTransId="{1E0664AC-922F-47AA-8A49-B57D8CA47AFA}"/>
    <dgm:cxn modelId="{7D9C70DF-8B58-4741-AF03-1BE0DCAD6B97}" type="presOf" srcId="{A58F72DB-C129-4B9E-B5D6-C294535D83B7}" destId="{EE23DD47-A6E5-4A7C-94B4-EE662DDCC6D4}" srcOrd="0" destOrd="0" presId="urn:microsoft.com/office/officeart/2005/8/layout/hierarchy3"/>
    <dgm:cxn modelId="{9359A308-0934-4D1E-A34D-4B013C5F9F23}" srcId="{0C1A17AF-E76D-46C8-A28E-A4285491509B}" destId="{280B848C-A491-4D68-AFF5-8C7340945B30}" srcOrd="0" destOrd="0" parTransId="{A213A786-FDE2-4FF7-8D2C-A294F3137CFF}" sibTransId="{0B7C1EAB-B319-407A-B3F6-714E8170E4D4}"/>
    <dgm:cxn modelId="{74CB2D0F-9861-439B-94E9-B0BF63889409}" type="presOf" srcId="{05321C96-9A9A-42A0-9593-F7E82B5887EF}" destId="{DB00B648-F6C4-4238-B4BD-16395291BE6B}" srcOrd="0" destOrd="0" presId="urn:microsoft.com/office/officeart/2005/8/layout/hierarchy3"/>
    <dgm:cxn modelId="{10C9E338-963A-4CDA-906F-DDE0E2BC898E}" type="presOf" srcId="{05321C96-9A9A-42A0-9593-F7E82B5887EF}" destId="{9BFB5A42-B471-42B8-A10E-5704F8F0315A}" srcOrd="1" destOrd="0" presId="urn:microsoft.com/office/officeart/2005/8/layout/hierarchy3"/>
    <dgm:cxn modelId="{6EF80026-DCCE-4C88-B356-D4C1D29C445C}" type="presOf" srcId="{280B848C-A491-4D68-AFF5-8C7340945B30}" destId="{5E628BB6-6424-4D8E-B506-4303AE7CA087}" srcOrd="1" destOrd="0" presId="urn:microsoft.com/office/officeart/2005/8/layout/hierarchy3"/>
    <dgm:cxn modelId="{BA165AB4-6DA8-4BD3-BE99-552266123D36}" type="presOf" srcId="{3F617192-BC17-44CE-A216-F1394D31CE36}" destId="{0C653E50-5A4C-450F-9C3D-A23A019D2038}" srcOrd="0" destOrd="0" presId="urn:microsoft.com/office/officeart/2005/8/layout/hierarchy3"/>
    <dgm:cxn modelId="{22A9EAEE-4244-4733-9703-47FDF3574260}" type="presOf" srcId="{309E9092-04E6-4F17-9F14-4E3F0FE15E2F}" destId="{EF621B41-21C1-47DA-8F9B-9E29719DDEFE}" srcOrd="0" destOrd="0" presId="urn:microsoft.com/office/officeart/2005/8/layout/hierarchy3"/>
    <dgm:cxn modelId="{6D127B44-FC66-42FD-8FD3-04626F867ECF}" type="presParOf" srcId="{D5B6C232-1105-431E-82A7-2A0C04F1E782}" destId="{DB1B887E-01AE-4F55-B1FB-91E537B72F8F}" srcOrd="0" destOrd="0" presId="urn:microsoft.com/office/officeart/2005/8/layout/hierarchy3"/>
    <dgm:cxn modelId="{B27AD0CB-81FC-41CA-AFAC-31769A29A2EE}" type="presParOf" srcId="{DB1B887E-01AE-4F55-B1FB-91E537B72F8F}" destId="{2D09DC7E-9905-4F79-97FA-EAFD22525458}" srcOrd="0" destOrd="0" presId="urn:microsoft.com/office/officeart/2005/8/layout/hierarchy3"/>
    <dgm:cxn modelId="{9F3889BE-50B7-4E24-A616-B3965C910A42}" type="presParOf" srcId="{2D09DC7E-9905-4F79-97FA-EAFD22525458}" destId="{D883E796-4C48-409F-A404-7F92973D15CA}" srcOrd="0" destOrd="0" presId="urn:microsoft.com/office/officeart/2005/8/layout/hierarchy3"/>
    <dgm:cxn modelId="{E3D6CA5A-2D9A-4D72-83C9-B5AA4CFA3298}" type="presParOf" srcId="{2D09DC7E-9905-4F79-97FA-EAFD22525458}" destId="{5E628BB6-6424-4D8E-B506-4303AE7CA087}" srcOrd="1" destOrd="0" presId="urn:microsoft.com/office/officeart/2005/8/layout/hierarchy3"/>
    <dgm:cxn modelId="{F9F4347A-80EF-4995-B58A-B15E11FF55B4}" type="presParOf" srcId="{DB1B887E-01AE-4F55-B1FB-91E537B72F8F}" destId="{CE520759-395D-416A-992C-2675DB96E298}" srcOrd="1" destOrd="0" presId="urn:microsoft.com/office/officeart/2005/8/layout/hierarchy3"/>
    <dgm:cxn modelId="{94931566-DDC1-4214-98B5-C43FD7658647}" type="presParOf" srcId="{CE520759-395D-416A-992C-2675DB96E298}" destId="{2F056F4C-315B-46A7-B62C-1EBC67ED9521}" srcOrd="0" destOrd="0" presId="urn:microsoft.com/office/officeart/2005/8/layout/hierarchy3"/>
    <dgm:cxn modelId="{5BADDA55-0ABB-4D17-88A3-C4D03796BCFA}" type="presParOf" srcId="{CE520759-395D-416A-992C-2675DB96E298}" destId="{EF621B41-21C1-47DA-8F9B-9E29719DDEFE}" srcOrd="1" destOrd="0" presId="urn:microsoft.com/office/officeart/2005/8/layout/hierarchy3"/>
    <dgm:cxn modelId="{BF4E9334-2EF7-47F7-AF1B-2018F67AAEA2}" type="presParOf" srcId="{CE520759-395D-416A-992C-2675DB96E298}" destId="{EE23DD47-A6E5-4A7C-94B4-EE662DDCC6D4}" srcOrd="2" destOrd="0" presId="urn:microsoft.com/office/officeart/2005/8/layout/hierarchy3"/>
    <dgm:cxn modelId="{72452AC6-9D5A-419A-A466-A2D43DE99451}" type="presParOf" srcId="{CE520759-395D-416A-992C-2675DB96E298}" destId="{0C653E50-5A4C-450F-9C3D-A23A019D2038}" srcOrd="3" destOrd="0" presId="urn:microsoft.com/office/officeart/2005/8/layout/hierarchy3"/>
    <dgm:cxn modelId="{4910E782-56F2-4938-8D7E-BE26FD22C330}" type="presParOf" srcId="{D5B6C232-1105-431E-82A7-2A0C04F1E782}" destId="{D23582B9-0B6D-4F4C-BA0A-672094F2C658}" srcOrd="1" destOrd="0" presId="urn:microsoft.com/office/officeart/2005/8/layout/hierarchy3"/>
    <dgm:cxn modelId="{2F454F0E-BC58-4AE9-A0BD-EF34E502AEF6}" type="presParOf" srcId="{D23582B9-0B6D-4F4C-BA0A-672094F2C658}" destId="{BD9D50AB-E1F9-4A9F-A3AB-AEBE0D6BD683}" srcOrd="0" destOrd="0" presId="urn:microsoft.com/office/officeart/2005/8/layout/hierarchy3"/>
    <dgm:cxn modelId="{1480F5DD-E32B-4E55-9A23-2A1773A3A3B1}" type="presParOf" srcId="{BD9D50AB-E1F9-4A9F-A3AB-AEBE0D6BD683}" destId="{CC541EF4-D6D4-4835-B7D7-0965C3175243}" srcOrd="0" destOrd="0" presId="urn:microsoft.com/office/officeart/2005/8/layout/hierarchy3"/>
    <dgm:cxn modelId="{08C96FEE-F7D1-4BE7-AA14-E938B496D49D}" type="presParOf" srcId="{BD9D50AB-E1F9-4A9F-A3AB-AEBE0D6BD683}" destId="{E8EBAB2F-B451-4125-8C42-ED1292CBFAB3}" srcOrd="1" destOrd="0" presId="urn:microsoft.com/office/officeart/2005/8/layout/hierarchy3"/>
    <dgm:cxn modelId="{CC0D815A-4A5F-42CD-A34F-02AD937AB701}" type="presParOf" srcId="{D23582B9-0B6D-4F4C-BA0A-672094F2C658}" destId="{7E77851B-D0AC-4025-983E-2C45F6AE24A8}" srcOrd="1" destOrd="0" presId="urn:microsoft.com/office/officeart/2005/8/layout/hierarchy3"/>
    <dgm:cxn modelId="{8B850EC5-9DEF-4B23-9456-43BCEB944076}" type="presParOf" srcId="{7E77851B-D0AC-4025-983E-2C45F6AE24A8}" destId="{F886AECE-0829-41E7-9710-B1132A41A92A}" srcOrd="0" destOrd="0" presId="urn:microsoft.com/office/officeart/2005/8/layout/hierarchy3"/>
    <dgm:cxn modelId="{DA71953A-FF49-4726-B77D-5B101070C218}" type="presParOf" srcId="{7E77851B-D0AC-4025-983E-2C45F6AE24A8}" destId="{FDD05122-F47B-4FE2-BD92-F2397F0C5B0E}" srcOrd="1" destOrd="0" presId="urn:microsoft.com/office/officeart/2005/8/layout/hierarchy3"/>
    <dgm:cxn modelId="{7AABFF94-E5E3-43A8-87AC-897786402ED7}" type="presParOf" srcId="{7E77851B-D0AC-4025-983E-2C45F6AE24A8}" destId="{A8FB3503-1BE4-47BD-8B2F-64CB87DD72CD}" srcOrd="2" destOrd="0" presId="urn:microsoft.com/office/officeart/2005/8/layout/hierarchy3"/>
    <dgm:cxn modelId="{514C868B-5AC1-4C71-AAD8-8376589E876F}" type="presParOf" srcId="{7E77851B-D0AC-4025-983E-2C45F6AE24A8}" destId="{49BEFF8E-0F84-4FCB-B8B3-E4E43F363EA2}" srcOrd="3" destOrd="0" presId="urn:microsoft.com/office/officeart/2005/8/layout/hierarchy3"/>
    <dgm:cxn modelId="{8F5028F5-5F6F-425C-8F9B-30936562F0DB}" type="presParOf" srcId="{7E77851B-D0AC-4025-983E-2C45F6AE24A8}" destId="{0ADE2606-0013-4A68-AF73-AB4270D25223}" srcOrd="4" destOrd="0" presId="urn:microsoft.com/office/officeart/2005/8/layout/hierarchy3"/>
    <dgm:cxn modelId="{C67B0D17-D8E0-46F2-8DED-C0E2B437488D}" type="presParOf" srcId="{7E77851B-D0AC-4025-983E-2C45F6AE24A8}" destId="{F9035FAE-E433-4D84-BE81-D8A67CADF7C9}" srcOrd="5" destOrd="0" presId="urn:microsoft.com/office/officeart/2005/8/layout/hierarchy3"/>
    <dgm:cxn modelId="{33DA43A7-0601-41A1-85DF-E056D57AD02C}" type="presParOf" srcId="{D5B6C232-1105-431E-82A7-2A0C04F1E782}" destId="{4FDB901D-4D63-46EC-AEF3-06DF4A14A216}" srcOrd="2" destOrd="0" presId="urn:microsoft.com/office/officeart/2005/8/layout/hierarchy3"/>
    <dgm:cxn modelId="{3C75487B-F103-473B-A032-948A794B86AB}" type="presParOf" srcId="{4FDB901D-4D63-46EC-AEF3-06DF4A14A216}" destId="{9C00FF12-BF63-4C6D-BAD7-65020B02D4B0}" srcOrd="0" destOrd="0" presId="urn:microsoft.com/office/officeart/2005/8/layout/hierarchy3"/>
    <dgm:cxn modelId="{FE540284-31E1-41C8-80B1-CDC19F33E763}" type="presParOf" srcId="{9C00FF12-BF63-4C6D-BAD7-65020B02D4B0}" destId="{DB00B648-F6C4-4238-B4BD-16395291BE6B}" srcOrd="0" destOrd="0" presId="urn:microsoft.com/office/officeart/2005/8/layout/hierarchy3"/>
    <dgm:cxn modelId="{0E60D4F7-09A3-47C1-875F-A7F3BF2F5001}" type="presParOf" srcId="{9C00FF12-BF63-4C6D-BAD7-65020B02D4B0}" destId="{9BFB5A42-B471-42B8-A10E-5704F8F0315A}" srcOrd="1" destOrd="0" presId="urn:microsoft.com/office/officeart/2005/8/layout/hierarchy3"/>
    <dgm:cxn modelId="{5A1E145C-E39D-41C7-AC7B-CD9D2655AE17}" type="presParOf" srcId="{4FDB901D-4D63-46EC-AEF3-06DF4A14A216}" destId="{E40C0FBA-DCDD-4AD5-A075-DBD50B6BCAF2}" srcOrd="1" destOrd="0" presId="urn:microsoft.com/office/officeart/2005/8/layout/hierarchy3"/>
    <dgm:cxn modelId="{809BDF70-7796-4780-B08F-544F90DCF200}" type="presParOf" srcId="{E40C0FBA-DCDD-4AD5-A075-DBD50B6BCAF2}" destId="{99438766-1C75-4871-BA50-718E1CBE3298}" srcOrd="0" destOrd="0" presId="urn:microsoft.com/office/officeart/2005/8/layout/hierarchy3"/>
    <dgm:cxn modelId="{57414E70-3899-4B15-AE6A-9437C0B9B961}" type="presParOf" srcId="{E40C0FBA-DCDD-4AD5-A075-DBD50B6BCAF2}" destId="{CD0E904E-3149-4946-802D-0112CAEBD5A9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83E796-4C48-409F-A404-7F92973D15CA}">
      <dsp:nvSpPr>
        <dsp:cNvPr id="0" name=""/>
        <dsp:cNvSpPr/>
      </dsp:nvSpPr>
      <dsp:spPr>
        <a:xfrm>
          <a:off x="73283" y="3100"/>
          <a:ext cx="1708546" cy="85427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2018</a:t>
          </a:r>
          <a:endParaRPr lang="en-US" sz="5400" b="1" kern="1200" dirty="0"/>
        </a:p>
      </dsp:txBody>
      <dsp:txXfrm>
        <a:off x="98304" y="28121"/>
        <a:ext cx="1658504" cy="804231"/>
      </dsp:txXfrm>
    </dsp:sp>
    <dsp:sp modelId="{2F056F4C-315B-46A7-B62C-1EBC67ED9521}">
      <dsp:nvSpPr>
        <dsp:cNvPr id="0" name=""/>
        <dsp:cNvSpPr/>
      </dsp:nvSpPr>
      <dsp:spPr>
        <a:xfrm>
          <a:off x="244137" y="857374"/>
          <a:ext cx="155614" cy="640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705"/>
              </a:lnTo>
              <a:lnTo>
                <a:pt x="155614" y="640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621B41-21C1-47DA-8F9B-9E29719DDEFE}">
      <dsp:nvSpPr>
        <dsp:cNvPr id="0" name=""/>
        <dsp:cNvSpPr/>
      </dsp:nvSpPr>
      <dsp:spPr>
        <a:xfrm>
          <a:off x="399752" y="1070942"/>
          <a:ext cx="1366837" cy="85427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rgbClr val="002C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Passive Interposer MPW + Initial Laser / PIC attach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24773" y="1095963"/>
        <a:ext cx="1316795" cy="804231"/>
      </dsp:txXfrm>
    </dsp:sp>
    <dsp:sp modelId="{EE23DD47-A6E5-4A7C-94B4-EE662DDCC6D4}">
      <dsp:nvSpPr>
        <dsp:cNvPr id="0" name=""/>
        <dsp:cNvSpPr/>
      </dsp:nvSpPr>
      <dsp:spPr>
        <a:xfrm>
          <a:off x="244137" y="857374"/>
          <a:ext cx="155614" cy="1708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8546"/>
              </a:lnTo>
              <a:lnTo>
                <a:pt x="155614" y="170854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653E50-5A4C-450F-9C3D-A23A019D2038}">
      <dsp:nvSpPr>
        <dsp:cNvPr id="0" name=""/>
        <dsp:cNvSpPr/>
      </dsp:nvSpPr>
      <dsp:spPr>
        <a:xfrm>
          <a:off x="399752" y="2138784"/>
          <a:ext cx="1366837" cy="85427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rgbClr val="002C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Active interposer development begins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24773" y="2163805"/>
        <a:ext cx="1316795" cy="804231"/>
      </dsp:txXfrm>
    </dsp:sp>
    <dsp:sp modelId="{CC541EF4-D6D4-4835-B7D7-0965C3175243}">
      <dsp:nvSpPr>
        <dsp:cNvPr id="0" name=""/>
        <dsp:cNvSpPr/>
      </dsp:nvSpPr>
      <dsp:spPr>
        <a:xfrm>
          <a:off x="2208966" y="3100"/>
          <a:ext cx="1708546" cy="85427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2019</a:t>
          </a:r>
          <a:endParaRPr lang="en-US" sz="2000" b="1" kern="1200" dirty="0"/>
        </a:p>
      </dsp:txBody>
      <dsp:txXfrm>
        <a:off x="2233987" y="28121"/>
        <a:ext cx="1658504" cy="804231"/>
      </dsp:txXfrm>
    </dsp:sp>
    <dsp:sp modelId="{F886AECE-0829-41E7-9710-B1132A41A92A}">
      <dsp:nvSpPr>
        <dsp:cNvPr id="0" name=""/>
        <dsp:cNvSpPr/>
      </dsp:nvSpPr>
      <dsp:spPr>
        <a:xfrm>
          <a:off x="2379821" y="857374"/>
          <a:ext cx="155614" cy="640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705"/>
              </a:lnTo>
              <a:lnTo>
                <a:pt x="155614" y="64070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05122-F47B-4FE2-BD92-F2397F0C5B0E}">
      <dsp:nvSpPr>
        <dsp:cNvPr id="0" name=""/>
        <dsp:cNvSpPr/>
      </dsp:nvSpPr>
      <dsp:spPr>
        <a:xfrm>
          <a:off x="2535435" y="1070942"/>
          <a:ext cx="1366837" cy="85427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rgbClr val="002C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Laser and PIC attach optimization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560456" y="1095963"/>
        <a:ext cx="1316795" cy="804231"/>
      </dsp:txXfrm>
    </dsp:sp>
    <dsp:sp modelId="{A8FB3503-1BE4-47BD-8B2F-64CB87DD72CD}">
      <dsp:nvSpPr>
        <dsp:cNvPr id="0" name=""/>
        <dsp:cNvSpPr/>
      </dsp:nvSpPr>
      <dsp:spPr>
        <a:xfrm>
          <a:off x="2379821" y="857374"/>
          <a:ext cx="155614" cy="17085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8546"/>
              </a:lnTo>
              <a:lnTo>
                <a:pt x="155614" y="1708546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BEFF8E-0F84-4FCB-B8B3-E4E43F363EA2}">
      <dsp:nvSpPr>
        <dsp:cNvPr id="0" name=""/>
        <dsp:cNvSpPr/>
      </dsp:nvSpPr>
      <dsp:spPr>
        <a:xfrm>
          <a:off x="2535435" y="2138784"/>
          <a:ext cx="1366837" cy="85427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rgbClr val="002C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1</a:t>
          </a:r>
          <a:r>
            <a:rPr lang="en-US" sz="1400" kern="1200" baseline="30000" dirty="0" smtClean="0">
              <a:solidFill>
                <a:schemeClr val="tx1"/>
              </a:solidFill>
            </a:rPr>
            <a:t>st</a:t>
          </a:r>
          <a:r>
            <a:rPr lang="en-US" sz="1400" kern="1200" dirty="0" smtClean="0">
              <a:solidFill>
                <a:schemeClr val="tx1"/>
              </a:solidFill>
            </a:rPr>
            <a:t> Active interposer MPW w/ lower loss Si/</a:t>
          </a:r>
          <a:r>
            <a:rPr lang="en-US" sz="1400" kern="1200" dirty="0" err="1" smtClean="0">
              <a:solidFill>
                <a:schemeClr val="tx1"/>
              </a:solidFill>
            </a:rPr>
            <a:t>SiN</a:t>
          </a:r>
          <a:r>
            <a:rPr lang="en-US" sz="1400" kern="1200" dirty="0" smtClean="0">
              <a:solidFill>
                <a:schemeClr val="tx1"/>
              </a:solidFill>
            </a:rPr>
            <a:t> </a:t>
          </a:r>
          <a:r>
            <a:rPr lang="en-US" sz="1400" kern="1200" dirty="0" err="1" smtClean="0">
              <a:solidFill>
                <a:schemeClr val="tx1"/>
              </a:solidFill>
            </a:rPr>
            <a:t>wgs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560456" y="2163805"/>
        <a:ext cx="1316795" cy="804231"/>
      </dsp:txXfrm>
    </dsp:sp>
    <dsp:sp modelId="{0ADE2606-0013-4A68-AF73-AB4270D25223}">
      <dsp:nvSpPr>
        <dsp:cNvPr id="0" name=""/>
        <dsp:cNvSpPr/>
      </dsp:nvSpPr>
      <dsp:spPr>
        <a:xfrm>
          <a:off x="2379821" y="857374"/>
          <a:ext cx="155614" cy="27763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76388"/>
              </a:lnTo>
              <a:lnTo>
                <a:pt x="155614" y="277638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035FAE-E433-4D84-BE81-D8A67CADF7C9}">
      <dsp:nvSpPr>
        <dsp:cNvPr id="0" name=""/>
        <dsp:cNvSpPr/>
      </dsp:nvSpPr>
      <dsp:spPr>
        <a:xfrm>
          <a:off x="2535435" y="3206625"/>
          <a:ext cx="1366837" cy="85427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rgbClr val="002C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High resistivity substrates for active interposer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560456" y="3231646"/>
        <a:ext cx="1316795" cy="804231"/>
      </dsp:txXfrm>
    </dsp:sp>
    <dsp:sp modelId="{DB00B648-F6C4-4238-B4BD-16395291BE6B}">
      <dsp:nvSpPr>
        <dsp:cNvPr id="0" name=""/>
        <dsp:cNvSpPr/>
      </dsp:nvSpPr>
      <dsp:spPr>
        <a:xfrm>
          <a:off x="4344650" y="3100"/>
          <a:ext cx="1708546" cy="854273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2020</a:t>
          </a:r>
          <a:endParaRPr lang="en-US" sz="2000" b="1" kern="1200" dirty="0"/>
        </a:p>
      </dsp:txBody>
      <dsp:txXfrm>
        <a:off x="4369671" y="28121"/>
        <a:ext cx="1658504" cy="804231"/>
      </dsp:txXfrm>
    </dsp:sp>
    <dsp:sp modelId="{99438766-1C75-4871-BA50-718E1CBE3298}">
      <dsp:nvSpPr>
        <dsp:cNvPr id="0" name=""/>
        <dsp:cNvSpPr/>
      </dsp:nvSpPr>
      <dsp:spPr>
        <a:xfrm>
          <a:off x="4515505" y="857374"/>
          <a:ext cx="155614" cy="640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40705"/>
              </a:lnTo>
              <a:lnTo>
                <a:pt x="155614" y="640705"/>
              </a:lnTo>
            </a:path>
          </a:pathLst>
        </a:custGeom>
        <a:noFill/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0E904E-3149-4946-802D-0112CAEBD5A9}">
      <dsp:nvSpPr>
        <dsp:cNvPr id="0" name=""/>
        <dsp:cNvSpPr/>
      </dsp:nvSpPr>
      <dsp:spPr>
        <a:xfrm>
          <a:off x="4671119" y="1070942"/>
          <a:ext cx="1366837" cy="854273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rgbClr val="002C7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chemeClr val="tx1"/>
              </a:solidFill>
            </a:rPr>
            <a:t>2</a:t>
          </a:r>
          <a:r>
            <a:rPr lang="en-US" sz="1400" kern="1200" baseline="30000" dirty="0" smtClean="0">
              <a:solidFill>
                <a:schemeClr val="tx1"/>
              </a:solidFill>
            </a:rPr>
            <a:t>nd</a:t>
          </a:r>
          <a:r>
            <a:rPr lang="en-US" sz="1400" kern="1200" dirty="0" smtClean="0">
              <a:solidFill>
                <a:schemeClr val="tx1"/>
              </a:solidFill>
            </a:rPr>
            <a:t> Active interposer MPW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4696140" y="1095963"/>
        <a:ext cx="1316795" cy="8042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1" y="2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0D09AF-9367-47EE-B188-2EAADA112519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29824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1" y="8829824"/>
            <a:ext cx="3038475" cy="4649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622AD8-17F1-4F76-BB55-24C8DADA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052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905735-7475-4C5B-9D22-F44AA15D78EB}" type="datetimeFigureOut">
              <a:rPr lang="en-US" smtClean="0"/>
              <a:t>1/19/2019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A810B7-C0D8-4482-A345-AB16043D1A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10B7-C0D8-4482-A345-AB16043D1A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07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10B7-C0D8-4482-A345-AB16043D1A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00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10B7-C0D8-4482-A345-AB16043D1A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55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A810B7-C0D8-4482-A345-AB16043D1A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299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7FE22-E9B9-4DEC-9F64-C22173DA28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97301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7FE22-E9B9-4DEC-9F64-C22173DA28ED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345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A3CEF43-A814-43A6-9451-DD94B890D3E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05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425" y="381000"/>
            <a:ext cx="6859787" cy="13716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25" y="1904999"/>
            <a:ext cx="6852578" cy="4114801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1/19/2019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41" y="304801"/>
            <a:ext cx="1314792" cy="5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ground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10" y="161925"/>
            <a:ext cx="6490855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27041" y="1528762"/>
            <a:ext cx="7778885" cy="4281488"/>
          </a:xfrm>
        </p:spPr>
        <p:txBody>
          <a:bodyPr/>
          <a:lstStyle>
            <a:lvl2pPr marL="685800" indent="-217488">
              <a:buClr>
                <a:schemeClr val="tx1">
                  <a:lumMod val="95000"/>
                </a:schemeClr>
              </a:buClr>
              <a:buSzPct val="100000"/>
              <a:buFont typeface="Arial" panose="020B0604020202020204" pitchFamily="34" charset="0"/>
              <a:buChar char="•"/>
              <a:defRPr/>
            </a:lvl2pPr>
            <a:lvl3pPr marL="1200150" indent="-285750"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 descr="oran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6151664"/>
            <a:ext cx="1171843" cy="3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ground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10" y="161925"/>
            <a:ext cx="6490855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27041" y="1566862"/>
            <a:ext cx="7778885" cy="4281488"/>
          </a:xfrm>
        </p:spPr>
        <p:txBody>
          <a:bodyPr/>
          <a:lstStyle>
            <a:lvl1pPr marL="342900" indent="-274638"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  <a:defRPr sz="1900"/>
            </a:lvl1pPr>
            <a:lvl2pPr marL="742950" indent="-228600">
              <a:defRPr sz="16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pic>
        <p:nvPicPr>
          <p:cNvPr id="6" name="Picture 5" descr="oran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6151664"/>
            <a:ext cx="1171843" cy="3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42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ground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" y="0"/>
            <a:ext cx="91425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10" y="161925"/>
            <a:ext cx="6490855" cy="9144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27041" y="1566862"/>
            <a:ext cx="7778885" cy="4281488"/>
          </a:xfrm>
        </p:spPr>
        <p:txBody>
          <a:bodyPr/>
          <a:lstStyle>
            <a:lvl1pPr marL="342900" indent="-274638">
              <a:buClr>
                <a:schemeClr val="tx1"/>
              </a:buClr>
              <a:buSzPct val="95000"/>
              <a:buFont typeface="Arial" panose="020B0604020202020204" pitchFamily="34" charset="0"/>
              <a:buChar char="•"/>
              <a:defRPr sz="1900"/>
            </a:lvl1pPr>
            <a:lvl2pPr marL="742950" indent="-228600">
              <a:defRPr sz="16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259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3" name="Picture 2" descr="baground2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4" name="Picture 3" descr="baground3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83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graphic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" y="0"/>
            <a:ext cx="9142571" cy="6858000"/>
          </a:xfrm>
          <a:prstGeom prst="rect">
            <a:avLst/>
          </a:prstGeom>
        </p:spPr>
      </p:pic>
      <p:pic>
        <p:nvPicPr>
          <p:cNvPr id="9" name="Picture 8" descr="oran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6248424"/>
            <a:ext cx="1171843" cy="3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3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ran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6248424"/>
            <a:ext cx="1171843" cy="338177"/>
          </a:xfrm>
          <a:prstGeom prst="rect">
            <a:avLst/>
          </a:prstGeom>
        </p:spPr>
      </p:pic>
      <p:pic>
        <p:nvPicPr>
          <p:cNvPr id="2" name="Picture 1" descr="noline-01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5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  <a:lumOff val="5000"/>
                </a:schemeClr>
              </a:gs>
              <a:gs pos="11000">
                <a:schemeClr val="bg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 descr="orange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6248424"/>
            <a:ext cx="1171843" cy="3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  <a:lumOff val="5000"/>
                </a:schemeClr>
              </a:gs>
              <a:gs pos="11000">
                <a:schemeClr val="bg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43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  <a:lumOff val="5000"/>
                </a:schemeClr>
              </a:gs>
              <a:gs pos="11000">
                <a:schemeClr val="bg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0"/>
            <a:ext cx="670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3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9425" y="381000"/>
            <a:ext cx="6859787" cy="13716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25" y="1904999"/>
            <a:ext cx="6852578" cy="4114801"/>
          </a:xfrm>
        </p:spPr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1/19/2019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1" y="304801"/>
            <a:ext cx="1314792" cy="5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27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136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 userDrawn="1"/>
        </p:nvSpPr>
        <p:spPr>
          <a:xfrm>
            <a:off x="0" y="1135087"/>
            <a:ext cx="9144000" cy="4603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847" y="1393368"/>
            <a:ext cx="7851324" cy="4604663"/>
          </a:xfrm>
        </p:spPr>
        <p:txBody>
          <a:bodyPr/>
          <a:lstStyle>
            <a:lvl1pPr>
              <a:defRPr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bg2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1" y="174167"/>
            <a:ext cx="6784521" cy="76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203852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11" y="6342063"/>
            <a:ext cx="9112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0183" y="1473643"/>
            <a:ext cx="8444593" cy="4350212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0120" y="258525"/>
            <a:ext cx="7238996" cy="963386"/>
          </a:xfrm>
        </p:spPr>
        <p:txBody>
          <a:bodyPr/>
          <a:lstStyle>
            <a:lvl1pPr>
              <a:defRPr sz="3200"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978908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664030"/>
            <a:ext cx="9144001" cy="56605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1" y="533400"/>
            <a:ext cx="6096000" cy="1143000"/>
          </a:xfrm>
        </p:spPr>
        <p:txBody>
          <a:bodyPr/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3468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Blank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11" y="6342063"/>
            <a:ext cx="9112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0183" y="1473643"/>
            <a:ext cx="8444593" cy="4350212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0120" y="258525"/>
            <a:ext cx="7238996" cy="963386"/>
          </a:xfrm>
        </p:spPr>
        <p:txBody>
          <a:bodyPr/>
          <a:lstStyle>
            <a:lvl1pPr>
              <a:defRPr sz="3200"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791842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Blank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74011" y="6342063"/>
            <a:ext cx="91122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0183" y="1473643"/>
            <a:ext cx="8444593" cy="4350212"/>
          </a:xfr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 sz="1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70120" y="258525"/>
            <a:ext cx="7238996" cy="963386"/>
          </a:xfrm>
        </p:spPr>
        <p:txBody>
          <a:bodyPr/>
          <a:lstStyle>
            <a:lvl1pPr>
              <a:defRPr sz="3200"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192996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C7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2C73"/>
              </a:solidFill>
            </a:endParaRPr>
          </a:p>
        </p:txBody>
      </p:sp>
      <p:pic>
        <p:nvPicPr>
          <p:cNvPr id="8" name="Picture 7" descr="SUNYPI_sealShield_white.png"/>
          <p:cNvPicPr>
            <a:picLocks noChangeAspect="1"/>
          </p:cNvPicPr>
          <p:nvPr userDrawn="1"/>
        </p:nvPicPr>
        <p:blipFill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242" y="227475"/>
            <a:ext cx="6858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3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i="1">
                <a:solidFill>
                  <a:schemeClr val="bg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Presentation Subtitle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14" y="254682"/>
            <a:ext cx="4138164" cy="56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7042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161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663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477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02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E376C"/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Picture 10" descr="PolytechnicWordmark_white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71" y="5884721"/>
            <a:ext cx="5361939" cy="70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ctrTitle"/>
          </p:nvPr>
        </p:nvSpPr>
        <p:spPr>
          <a:xfrm>
            <a:off x="661325" y="1550481"/>
            <a:ext cx="7801429" cy="1185333"/>
          </a:xfrm>
          <a:prstGeom prst="rect">
            <a:avLst/>
          </a:prstGeom>
        </p:spPr>
        <p:txBody>
          <a:bodyPr anchor="t"/>
          <a:lstStyle>
            <a:lvl1pPr algn="ctr"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08187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E376C"/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4" name="Picture 10" descr="PolytechnicWordmark_white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71" y="5884721"/>
            <a:ext cx="5361939" cy="70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ctrTitle"/>
          </p:nvPr>
        </p:nvSpPr>
        <p:spPr>
          <a:xfrm>
            <a:off x="661325" y="1550481"/>
            <a:ext cx="7801429" cy="1185333"/>
          </a:xfrm>
          <a:prstGeom prst="rect">
            <a:avLst/>
          </a:prstGeom>
        </p:spPr>
        <p:txBody>
          <a:bodyPr anchor="t"/>
          <a:lstStyle>
            <a:lvl1pPr algn="ctr"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1280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01168" y="1188720"/>
            <a:ext cx="8691033" cy="53263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010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01168" y="1188720"/>
            <a:ext cx="4215384" cy="5330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700016" y="1188720"/>
            <a:ext cx="4215384" cy="5330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1867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190500" y="1919816"/>
            <a:ext cx="4210977" cy="4582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95386" y="1919817"/>
            <a:ext cx="4215384" cy="4582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190500" y="1115568"/>
            <a:ext cx="4210977" cy="640080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00016" y="1115569"/>
            <a:ext cx="4215384" cy="640080"/>
          </a:xfrm>
          <a:prstGeom prst="rect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6079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26861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01168" y="1188720"/>
            <a:ext cx="1600200" cy="5275580"/>
          </a:xfrm>
          <a:prstGeom prst="rect">
            <a:avLst/>
          </a:prstGeo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968500" y="1170940"/>
            <a:ext cx="6946900" cy="529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55831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28FEFB-B6CE-4C27-840B-96AB164AE5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63752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sldNum" idx="11"/>
          </p:nvPr>
        </p:nvSpPr>
        <p:spPr>
          <a:xfrm>
            <a:off x="8739398" y="6465535"/>
            <a:ext cx="404602" cy="407637"/>
          </a:xfrm>
          <a:prstGeom prst="rect">
            <a:avLst/>
          </a:prstGeom>
          <a:ln/>
        </p:spPr>
        <p:txBody>
          <a:bodyPr/>
          <a:lstStyle>
            <a:lvl1pPr>
              <a:defRPr sz="1400">
                <a:latin typeface="+mn-lt"/>
              </a:defRPr>
            </a:lvl1pPr>
          </a:lstStyle>
          <a:p>
            <a:fld id="{45300825-1297-4513-B3B4-3FE665FFF6E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21662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1E376C"/>
          </a:solidFill>
          <a:ln w="10000">
            <a:solidFill>
              <a:schemeClr val="accent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4" name="Picture 10" descr="PolytechnicWordmark_white.psd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071" y="5884721"/>
            <a:ext cx="5361939" cy="70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7"/>
          <p:cNvSpPr>
            <a:spLocks noGrp="1"/>
          </p:cNvSpPr>
          <p:nvPr>
            <p:ph type="ctrTitle"/>
          </p:nvPr>
        </p:nvSpPr>
        <p:spPr>
          <a:xfrm>
            <a:off x="661325" y="1550481"/>
            <a:ext cx="7801429" cy="1185333"/>
          </a:xfrm>
          <a:prstGeom prst="rect">
            <a:avLst/>
          </a:prstGeom>
        </p:spPr>
        <p:txBody>
          <a:bodyPr anchor="t"/>
          <a:lstStyle>
            <a:lvl1pPr algn="ctr"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344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457200" y="909008"/>
            <a:ext cx="8229600" cy="521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67770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201168" y="1188720"/>
            <a:ext cx="8691033" cy="53263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2042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01168" y="1188720"/>
            <a:ext cx="4215384" cy="5330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700016" y="1188720"/>
            <a:ext cx="4215384" cy="533095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6817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190500" y="1919816"/>
            <a:ext cx="4210977" cy="45825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95386" y="1919817"/>
            <a:ext cx="4215384" cy="458258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190500" y="1115568"/>
            <a:ext cx="4210977" cy="640080"/>
          </a:xfrm>
          <a:prstGeom prst="rect">
            <a:avLst/>
          </a:prstGeo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700016" y="1115569"/>
            <a:ext cx="4215384" cy="640080"/>
          </a:xfrm>
          <a:prstGeom prst="rect">
            <a:avLst/>
          </a:prstGeo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42953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80336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01168" y="1188720"/>
            <a:ext cx="1600200" cy="5275580"/>
          </a:xfrm>
          <a:prstGeom prst="rect">
            <a:avLst/>
          </a:prstGeo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968500" y="1170940"/>
            <a:ext cx="6946900" cy="529336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37560" y="109727"/>
            <a:ext cx="5577840" cy="5943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1644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  <a:prstGeom prst="rect">
            <a:avLst/>
          </a:prstGeo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prstGeom prst="rect">
            <a:avLst/>
          </a:prstGeo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0"/>
          </p:nvPr>
        </p:nvSpPr>
        <p:spPr>
          <a:xfrm>
            <a:off x="0" y="4667250"/>
            <a:ext cx="1447800" cy="6635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800">
                <a:latin typeface="Times New Roman" panose="02020603050405020304" pitchFamily="18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228FEFB-B6CE-4C27-840B-96AB164AE5AF}" type="slidenum">
              <a:rPr lang="en-US" altLang="en-US">
                <a:solidFill>
                  <a:prstClr val="black"/>
                </a:solidFill>
                <a:ea typeface="MS PGothic" pitchFamily="34" charset="-128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prstClr val="black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567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30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3478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36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95000"/>
                  <a:lumOff val="5000"/>
                </a:schemeClr>
              </a:gs>
              <a:gs pos="11000">
                <a:schemeClr val="bg1">
                  <a:lumMod val="75000"/>
                  <a:lumOff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6" name="Picture 5" descr="INTRO3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2571" cy="6858000"/>
          </a:xfrm>
          <a:prstGeom prst="rect">
            <a:avLst/>
          </a:prstGeom>
        </p:spPr>
      </p:pic>
      <p:pic>
        <p:nvPicPr>
          <p:cNvPr id="7" name="Picture 6" descr="oran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5502" y="515258"/>
            <a:ext cx="2489580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89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vider2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" y="0"/>
            <a:ext cx="9142571" cy="6858000"/>
          </a:xfrm>
          <a:prstGeom prst="rect">
            <a:avLst/>
          </a:prstGeom>
        </p:spPr>
      </p:pic>
      <p:pic>
        <p:nvPicPr>
          <p:cNvPr id="11" name="Picture 10" descr="oran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5825090"/>
            <a:ext cx="1171843" cy="3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5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 descr="baground-01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" y="0"/>
            <a:ext cx="9142571" cy="6858000"/>
          </a:xfrm>
          <a:prstGeom prst="rect">
            <a:avLst/>
          </a:prstGeom>
        </p:spPr>
      </p:pic>
      <p:pic>
        <p:nvPicPr>
          <p:cNvPr id="6" name="Picture 5" descr="orange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10" y="6151664"/>
            <a:ext cx="1171843" cy="33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5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7.png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0766" y="381000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765" y="1904999"/>
            <a:ext cx="6852578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2107" y="6400800"/>
            <a:ext cx="4916180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1424" y="6400800"/>
            <a:ext cx="108732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1/19/2019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73078" y="6400800"/>
            <a:ext cx="628815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954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707" r:id="rId5"/>
    <p:sldLayoutId id="2147483805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kern="1200" spc="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7923" indent="-167923" algn="l" defTabSz="685983" rtl="0" eaLnBrk="1" latinLnBrk="0" hangingPunct="1">
        <a:lnSpc>
          <a:spcPct val="90000"/>
        </a:lnSpc>
        <a:spcBef>
          <a:spcPts val="1350"/>
        </a:spcBef>
        <a:buClr>
          <a:schemeClr val="bg2">
            <a:lumMod val="50000"/>
            <a:lumOff val="50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7755" indent="-173878" algn="l" defTabSz="685983" rtl="0" eaLnBrk="1" latinLnBrk="0" hangingPunct="1">
        <a:lnSpc>
          <a:spcPct val="90000"/>
        </a:lnSpc>
        <a:spcBef>
          <a:spcPts val="900"/>
        </a:spcBef>
        <a:buClr>
          <a:schemeClr val="bg2">
            <a:lumMod val="50000"/>
            <a:lumOff val="50000"/>
          </a:schemeClr>
        </a:buClr>
        <a:buSzPct val="100000"/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2105" indent="-164350" algn="l" defTabSz="685983" rtl="0" eaLnBrk="1" latinLnBrk="0" hangingPunct="1">
        <a:lnSpc>
          <a:spcPct val="90000"/>
        </a:lnSpc>
        <a:spcBef>
          <a:spcPts val="450"/>
        </a:spcBef>
        <a:buClr>
          <a:schemeClr val="bg2">
            <a:lumMod val="50000"/>
            <a:lumOff val="50000"/>
          </a:schemeClr>
        </a:buClr>
        <a:buSzPct val="100000"/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43109" indent="-131004" algn="l" defTabSz="685983" rtl="0" eaLnBrk="1" latinLnBrk="0" hangingPunct="1">
        <a:lnSpc>
          <a:spcPct val="90000"/>
        </a:lnSpc>
        <a:spcBef>
          <a:spcPts val="450"/>
        </a:spcBef>
        <a:buClr>
          <a:schemeClr val="bg2">
            <a:lumMod val="50000"/>
            <a:lumOff val="50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72922" indent="-129813" algn="l" defTabSz="685983" rtl="0" eaLnBrk="1" latinLnBrk="0" hangingPunct="1">
        <a:lnSpc>
          <a:spcPct val="90000"/>
        </a:lnSpc>
        <a:spcBef>
          <a:spcPts val="450"/>
        </a:spcBef>
        <a:buClr>
          <a:schemeClr val="bg2">
            <a:lumMod val="50000"/>
            <a:lumOff val="50000"/>
          </a:schemeClr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905497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35834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166171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296508" indent="-130337" algn="l" defTabSz="685983" rtl="0" eaLnBrk="1" latinLnBrk="0" hangingPunct="1">
        <a:spcBef>
          <a:spcPts val="450"/>
        </a:spcBef>
        <a:buClr>
          <a:schemeClr val="accent1"/>
        </a:buClr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6490855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9665"/>
            <a:ext cx="7620000" cy="418253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582851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8580" indent="0" algn="l" defTabSz="914400" rtl="0" eaLnBrk="1" latinLnBrk="0" hangingPunct="1">
        <a:lnSpc>
          <a:spcPct val="100000"/>
        </a:lnSpc>
        <a:spcBef>
          <a:spcPts val="700"/>
        </a:spcBef>
        <a:buClr>
          <a:schemeClr val="accent6">
            <a:lumMod val="60000"/>
            <a:lumOff val="40000"/>
          </a:schemeClr>
        </a:buClr>
        <a:buSzPct val="85000"/>
        <a:buFontTx/>
        <a:buNone/>
        <a:defRPr sz="22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>
            <a:lumMod val="60000"/>
            <a:lumOff val="40000"/>
          </a:schemeClr>
        </a:buClr>
        <a:buSzPct val="85000"/>
        <a:buFont typeface="Calibri" panose="020F0502020204030204" pitchFamily="34" charset="0"/>
        <a:buChar char="‒"/>
        <a:defRPr sz="17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300"/>
        </a:spcBef>
        <a:buClr>
          <a:schemeClr val="accent6">
            <a:lumMod val="60000"/>
            <a:lumOff val="40000"/>
          </a:schemeClr>
        </a:buClr>
        <a:buSzPct val="85000"/>
        <a:buFont typeface="Calibri" panose="020F0502020204030204" pitchFamily="34" charset="0"/>
        <a:buChar char="‒"/>
        <a:defRPr sz="15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6">
            <a:lumMod val="60000"/>
            <a:lumOff val="40000"/>
          </a:schemeClr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6">
            <a:lumMod val="60000"/>
            <a:lumOff val="40000"/>
          </a:schemeClr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37108"/>
            <a:ext cx="8229600" cy="51890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718531"/>
          </a:xfrm>
          <a:prstGeom prst="rect">
            <a:avLst/>
          </a:prstGeom>
          <a:solidFill>
            <a:srgbClr val="002C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420" y="60254"/>
            <a:ext cx="5610005" cy="59802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SLIDE TITLE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6498734"/>
            <a:ext cx="9144000" cy="359266"/>
          </a:xfrm>
          <a:prstGeom prst="rect">
            <a:avLst/>
          </a:prstGeom>
          <a:solidFill>
            <a:srgbClr val="002C7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>
              <a:latin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0" y="6546604"/>
            <a:ext cx="1799440" cy="244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76" y="237203"/>
            <a:ext cx="1799440" cy="24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0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baseline="0">
          <a:solidFill>
            <a:schemeClr val="bg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6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9050" y="607695"/>
            <a:ext cx="666750" cy="7143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7075" y="607695"/>
            <a:ext cx="8416925" cy="71437"/>
          </a:xfrm>
          <a:prstGeom prst="rect">
            <a:avLst/>
          </a:prstGeom>
          <a:solidFill>
            <a:srgbClr val="1E376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" descr="SUNYPoly288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3" y="109855"/>
            <a:ext cx="3017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767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485E8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0AF00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"/>
          <p:cNvSpPr txBox="1">
            <a:spLocks noChangeArrowheads="1"/>
          </p:cNvSpPr>
          <p:nvPr userDrawn="1"/>
        </p:nvSpPr>
        <p:spPr bwMode="auto">
          <a:xfrm>
            <a:off x="19050" y="6569075"/>
            <a:ext cx="8153400" cy="26193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00" b="1" dirty="0">
                <a:solidFill>
                  <a:srgbClr val="1E376C">
                    <a:lumMod val="75000"/>
                  </a:srgbClr>
                </a:solidFill>
                <a:latin typeface="Arial" panose="020B0604020202020204" pitchFamily="34" charset="0"/>
              </a:rPr>
              <a:t>www.sunypoly.edu   /  https://sunypoly.edu/research/nanobio/ 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9050" y="607695"/>
            <a:ext cx="666750" cy="7143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27075" y="607695"/>
            <a:ext cx="8416925" cy="71437"/>
          </a:xfrm>
          <a:prstGeom prst="rect">
            <a:avLst/>
          </a:prstGeom>
          <a:solidFill>
            <a:srgbClr val="1E376C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1" descr="SUNYPoly288.png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33" y="109855"/>
            <a:ext cx="30178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4989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4" r:id="rId8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ill Sans MT" charset="0"/>
          <a:ea typeface="ＭＳ Ｐゴシック" charset="0"/>
          <a:cs typeface="ＭＳ Ｐゴシック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485E89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F0AF00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21" Type="http://schemas.openxmlformats.org/officeDocument/2006/relationships/image" Target="../media/image29.jpeg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gif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gif"/><Relationship Id="rId19" Type="http://schemas.openxmlformats.org/officeDocument/2006/relationships/image" Target="../media/image62.png"/><Relationship Id="rId4" Type="http://schemas.openxmlformats.org/officeDocument/2006/relationships/hyperlink" Target="http://www.photomask.com/" TargetMode="External"/><Relationship Id="rId9" Type="http://schemas.openxmlformats.org/officeDocument/2006/relationships/image" Target="../media/image53.png"/><Relationship Id="rId14" Type="http://schemas.openxmlformats.org/officeDocument/2006/relationships/image" Target="../media/image58.jpeg"/><Relationship Id="rId22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9710"/>
            <a:ext cx="9144000" cy="58327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51782" y="1"/>
            <a:ext cx="2392218" cy="111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84" y="207608"/>
            <a:ext cx="2862923" cy="949071"/>
          </a:xfrm>
          <a:prstGeom prst="rect">
            <a:avLst/>
          </a:prstGeom>
        </p:spPr>
      </p:pic>
      <p:pic>
        <p:nvPicPr>
          <p:cNvPr id="6" name="Picture 2" descr="Image result for manufacturing usa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9" b="29005"/>
          <a:stretch/>
        </p:blipFill>
        <p:spPr bwMode="auto">
          <a:xfrm>
            <a:off x="2013528" y="5815105"/>
            <a:ext cx="3013988" cy="76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department of defen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525" y="5814164"/>
            <a:ext cx="763466" cy="7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761395" y="2582192"/>
            <a:ext cx="4971837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595959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Powering the 21</a:t>
            </a:r>
            <a:r>
              <a:rPr lang="en-US" sz="4400" baseline="30000" dirty="0" smtClean="0">
                <a:solidFill>
                  <a:schemeClr val="tx1"/>
                </a:solidFill>
                <a:latin typeface="Calibri" panose="020F0502020204030204" pitchFamily="34" charset="0"/>
              </a:rPr>
              <a:t>st</a:t>
            </a:r>
            <a:r>
              <a:rPr lang="en-US" sz="4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 Century with Integrated Photonics</a:t>
            </a:r>
            <a:endParaRPr lang="en-US" sz="44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Subtitle 1"/>
          <p:cNvSpPr txBox="1">
            <a:spLocks/>
          </p:cNvSpPr>
          <p:nvPr/>
        </p:nvSpPr>
        <p:spPr>
          <a:xfrm>
            <a:off x="996686" y="4812207"/>
            <a:ext cx="5047672" cy="1182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0FF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A9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i="1" dirty="0" smtClean="0">
                <a:latin typeface="Calibri" panose="020F0502020204030204" pitchFamily="34" charset="0"/>
              </a:rPr>
              <a:t>Michael Liehr</a:t>
            </a:r>
          </a:p>
          <a:p>
            <a:pPr marL="0" indent="0" algn="ctr">
              <a:buNone/>
            </a:pPr>
            <a:r>
              <a:rPr lang="en-US" sz="2400" i="1" dirty="0" smtClean="0">
                <a:latin typeface="Calibri" panose="020F0502020204030204" pitchFamily="34" charset="0"/>
              </a:rPr>
              <a:t>January </a:t>
            </a:r>
            <a:r>
              <a:rPr lang="en-US" sz="2400" i="1" dirty="0" smtClean="0">
                <a:latin typeface="Calibri" panose="020F0502020204030204" pitchFamily="34" charset="0"/>
              </a:rPr>
              <a:t>23, </a:t>
            </a:r>
            <a:r>
              <a:rPr lang="en-US" sz="2400" i="1" dirty="0" smtClean="0">
                <a:latin typeface="Calibri" panose="020F0502020204030204" pitchFamily="34" charset="0"/>
              </a:rPr>
              <a:t>2019</a:t>
            </a:r>
            <a:endParaRPr lang="en-US" sz="2400" i="1" dirty="0">
              <a:latin typeface="Calibri" panose="020F0502020204030204" pitchFamily="34" charset="0"/>
            </a:endParaRPr>
          </a:p>
        </p:txBody>
      </p:sp>
      <p:pic>
        <p:nvPicPr>
          <p:cNvPr id="1026" name="Picture 2" descr="Image result for R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563" y="806625"/>
            <a:ext cx="751000" cy="7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it.edu/fpi/sites/rit.edu.fpi/files/images/PfQ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8" y="274889"/>
            <a:ext cx="3420630" cy="128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14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10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390172" y="818292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 </a:t>
            </a:r>
            <a:r>
              <a:rPr lang="en-US" sz="3600" dirty="0" smtClean="0">
                <a:latin typeface="Calibri" panose="020F0502020204030204" pitchFamily="34" charset="0"/>
              </a:rPr>
              <a:t>Manufacturing: </a:t>
            </a:r>
          </a:p>
          <a:p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Test, Assembly and Packaging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079714" y="2815891"/>
            <a:ext cx="6852578" cy="1666563"/>
          </a:xfrm>
        </p:spPr>
        <p:txBody>
          <a:bodyPr/>
          <a:lstStyle/>
          <a:p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High cost of connectors: </a:t>
            </a:r>
            <a:r>
              <a:rPr lang="en-US" sz="2300" dirty="0" smtClean="0">
                <a:latin typeface="Calibri" panose="020F0502020204030204" pitchFamily="34" charset="0"/>
                <a:cs typeface="Calibri" panose="020F0502020204030204" pitchFamily="34" charset="0"/>
              </a:rPr>
              <a:t>					laser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attach, fiber attach, connection between die</a:t>
            </a:r>
          </a:p>
          <a:p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96225" y="2132012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6700" y="4204139"/>
            <a:ext cx="3474290" cy="135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07" y="4161644"/>
            <a:ext cx="2075792" cy="786558"/>
          </a:xfrm>
          <a:prstGeom prst="rect">
            <a:avLst/>
          </a:prstGeom>
        </p:spPr>
      </p:pic>
      <p:pic>
        <p:nvPicPr>
          <p:cNvPr id="15" name="Picture 3" descr="Image result for uc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299" y="4827854"/>
            <a:ext cx="574240" cy="3039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university arizo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868" y="5119465"/>
            <a:ext cx="608244" cy="60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76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11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77738" y="411895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 </a:t>
            </a:r>
            <a:r>
              <a:rPr lang="en-US" sz="3600" dirty="0" smtClean="0">
                <a:latin typeface="Calibri" panose="020F0502020204030204" pitchFamily="34" charset="0"/>
              </a:rPr>
              <a:t>Manufacturing: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TAP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83791" y="1725615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9425" y="2052780"/>
            <a:ext cx="6852578" cy="4114801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1" i="1" dirty="0">
                <a:latin typeface="Calibri" panose="020F0502020204030204" pitchFamily="34" charset="0"/>
              </a:rPr>
              <a:t>Wafer-scale</a:t>
            </a:r>
            <a:r>
              <a:rPr lang="en-US" sz="2000" b="1" dirty="0">
                <a:latin typeface="Calibri" panose="020F0502020204030204" pitchFamily="34" charset="0"/>
              </a:rPr>
              <a:t> photonics packaging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Wafer-scale testing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Interposer metallization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Die bonding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Chip </a:t>
            </a:r>
            <a:r>
              <a:rPr lang="en-US" sz="1600" dirty="0" err="1">
                <a:latin typeface="Calibri" panose="020F0502020204030204" pitchFamily="34" charset="0"/>
              </a:rPr>
              <a:t>singulation</a:t>
            </a:r>
            <a:endParaRPr lang="en-US" sz="1600" dirty="0">
              <a:latin typeface="Calibri" panose="020F0502020204030204" pitchFamily="34" charset="0"/>
            </a:endParaRPr>
          </a:p>
          <a:p>
            <a:pPr marL="457200" lvl="1" indent="0">
              <a:spcBef>
                <a:spcPts val="0"/>
              </a:spcBef>
              <a:buNone/>
            </a:pPr>
            <a:endParaRPr lang="en-US" sz="1200" dirty="0">
              <a:latin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i="1" dirty="0">
                <a:latin typeface="Calibri" panose="020F0502020204030204" pitchFamily="34" charset="0"/>
              </a:rPr>
              <a:t>Chip-scale</a:t>
            </a:r>
            <a:r>
              <a:rPr lang="en-US" sz="2000" b="1" dirty="0">
                <a:latin typeface="Calibri" panose="020F0502020204030204" pitchFamily="34" charset="0"/>
              </a:rPr>
              <a:t> test, assembly and packaging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Chip scale testing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Laminate and fiber attach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600" dirty="0">
                <a:latin typeface="Calibri" panose="020F0502020204030204" pitchFamily="34" charset="0"/>
              </a:rPr>
              <a:t>Surface mount assembly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0640" y="3980816"/>
            <a:ext cx="4091344" cy="256405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50994" y="2275490"/>
            <a:ext cx="2603971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 of the cost of a PIC is in the package</a:t>
            </a:r>
            <a:endParaRPr lang="en-US" sz="2000" i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2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12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68502" y="559676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 </a:t>
            </a:r>
            <a:r>
              <a:rPr lang="en-US" sz="3600" dirty="0" smtClean="0">
                <a:latin typeface="Calibri" panose="020F0502020204030204" pitchFamily="34" charset="0"/>
              </a:rPr>
              <a:t>Manufacturing: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TAP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74555" y="1873396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99425" y="2115205"/>
            <a:ext cx="6852578" cy="4114801"/>
          </a:xfrm>
        </p:spPr>
        <p:txBody>
          <a:bodyPr>
            <a:noAutofit/>
          </a:bodyPr>
          <a:lstStyle/>
          <a:p>
            <a:pPr marL="0" indent="0">
              <a:buClrTx/>
              <a:buNone/>
            </a:pPr>
            <a:r>
              <a:rPr lang="en-US" b="1" dirty="0" smtClean="0"/>
              <a:t>Process Tools</a:t>
            </a:r>
          </a:p>
          <a:p>
            <a:pPr marL="742950" lvl="2" indent="-342900"/>
            <a:r>
              <a:rPr lang="en-US" sz="1800" dirty="0" smtClean="0"/>
              <a:t>Electronic and photonic package and assembly, photonic test</a:t>
            </a:r>
          </a:p>
          <a:p>
            <a:pPr marL="742950" lvl="2" indent="-342900"/>
            <a:r>
              <a:rPr lang="en-US" sz="1800" dirty="0" smtClean="0"/>
              <a:t>&gt; 100 </a:t>
            </a:r>
            <a:r>
              <a:rPr lang="en-US" sz="1800" dirty="0"/>
              <a:t>tools on order / in </a:t>
            </a:r>
            <a:r>
              <a:rPr lang="en-US" sz="1800" dirty="0" smtClean="0"/>
              <a:t>progress</a:t>
            </a:r>
          </a:p>
          <a:p>
            <a:pPr marL="742950" lvl="2" indent="-342900"/>
            <a:r>
              <a:rPr lang="en-US" sz="1800" dirty="0" smtClean="0"/>
              <a:t>Tools </a:t>
            </a:r>
            <a:r>
              <a:rPr lang="en-US" sz="1800" dirty="0"/>
              <a:t>began arriving </a:t>
            </a:r>
            <a:r>
              <a:rPr lang="en-US" sz="1800" dirty="0" smtClean="0"/>
              <a:t>1Q18</a:t>
            </a:r>
          </a:p>
          <a:p>
            <a:pPr marL="742950" lvl="2" indent="-342900"/>
            <a:endParaRPr lang="en-US" sz="1800" dirty="0"/>
          </a:p>
          <a:p>
            <a:pPr marL="0" lvl="1" indent="0">
              <a:buNone/>
            </a:pPr>
            <a:r>
              <a:rPr lang="en-US" sz="1800" b="1" dirty="0"/>
              <a:t>Tool Installation</a:t>
            </a:r>
          </a:p>
          <a:p>
            <a:pPr marL="742950" lvl="2" indent="-342900"/>
            <a:r>
              <a:rPr lang="en-US" sz="1800" dirty="0" smtClean="0"/>
              <a:t>In execution stage</a:t>
            </a:r>
          </a:p>
          <a:p>
            <a:pPr marL="742950" lvl="2" indent="-342900"/>
            <a:r>
              <a:rPr lang="en-US" sz="1800" dirty="0"/>
              <a:t>P</a:t>
            </a:r>
            <a:r>
              <a:rPr lang="en-US" sz="1800" dirty="0" smtClean="0"/>
              <a:t>hase 1 complete 1Q19</a:t>
            </a:r>
          </a:p>
          <a:p>
            <a:pPr marL="742950" lvl="2" indent="-342900"/>
            <a:endParaRPr lang="en-US" sz="1800" dirty="0" smtClean="0"/>
          </a:p>
          <a:p>
            <a:pPr marL="0" indent="0">
              <a:buNone/>
            </a:pPr>
            <a:r>
              <a:rPr lang="en-US" b="1" dirty="0" smtClean="0"/>
              <a:t>Customer Engagements</a:t>
            </a:r>
          </a:p>
          <a:p>
            <a:pPr marL="742950" lvl="2" indent="-342900"/>
            <a:r>
              <a:rPr lang="en-US" sz="1800" dirty="0" smtClean="0"/>
              <a:t>Commercial starts 4Q18</a:t>
            </a:r>
            <a:endParaRPr lang="en-US" sz="1800" dirty="0"/>
          </a:p>
          <a:p>
            <a:pPr marL="742950" lvl="2" indent="-342900"/>
            <a:r>
              <a:rPr lang="en-US" sz="1800" dirty="0" smtClean="0"/>
              <a:t>Welcoming inquiries</a:t>
            </a: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400" y="3106451"/>
            <a:ext cx="2764976" cy="18433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191" y="4287889"/>
            <a:ext cx="2604655" cy="1953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070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68502" y="559676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80FF"/>
                </a:solidFill>
                <a:latin typeface="Calibri" panose="020F0502020204030204" pitchFamily="34" charset="0"/>
              </a:rPr>
              <a:t>AIM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Academy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74555" y="1873396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1599425" y="2199286"/>
            <a:ext cx="6852578" cy="41148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AIM Photonics Academy (AIM Academy) is the unified education knowledge, technology, and workforce program for the institute. Activities include:</a:t>
            </a:r>
          </a:p>
          <a:p>
            <a:pPr lvl="0"/>
            <a:r>
              <a:rPr lang="en-US" b="1" dirty="0"/>
              <a:t>On-Line Instruction/Certification (</a:t>
            </a:r>
            <a:r>
              <a:rPr lang="en-US" b="1" dirty="0" err="1"/>
              <a:t>edX</a:t>
            </a:r>
            <a:r>
              <a:rPr lang="en-US" b="1" dirty="0"/>
              <a:t>)</a:t>
            </a:r>
            <a:endParaRPr lang="en-US" dirty="0"/>
          </a:p>
          <a:p>
            <a:pPr lvl="0"/>
            <a:r>
              <a:rPr lang="en-US" b="1" dirty="0"/>
              <a:t>Distribution of Education Modules (AIM Website)</a:t>
            </a:r>
            <a:endParaRPr lang="en-US" dirty="0"/>
          </a:p>
          <a:p>
            <a:pPr lvl="0"/>
            <a:r>
              <a:rPr lang="en-US" b="1" dirty="0"/>
              <a:t>Teaching and Toolkits</a:t>
            </a:r>
            <a:endParaRPr lang="en-US" dirty="0"/>
          </a:p>
          <a:p>
            <a:pPr lvl="0"/>
            <a:r>
              <a:rPr lang="en-US" b="1" dirty="0"/>
              <a:t>LEAP facilities for education/training, </a:t>
            </a:r>
            <a:r>
              <a:rPr lang="en-US" b="1" dirty="0" smtClean="0"/>
              <a:t>                                          industry </a:t>
            </a:r>
            <a:r>
              <a:rPr lang="en-US" b="1" dirty="0"/>
              <a:t>engagement, AIM prototyping</a:t>
            </a:r>
            <a:endParaRPr lang="en-US" dirty="0"/>
          </a:p>
          <a:p>
            <a:pPr marL="0" indent="0">
              <a:buNone/>
            </a:pPr>
            <a:endParaRPr 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7A163C-9BB6-7646-96AB-E62A0FDF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472" y="4092102"/>
            <a:ext cx="3070374" cy="20481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034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2867" y="-154707"/>
            <a:ext cx="5126345" cy="13716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Current Technology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799" y="4376542"/>
            <a:ext cx="4954399" cy="1755014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Full thickness PIC MPW chips are solder bonded inside the interposer PIC trench</a:t>
            </a:r>
          </a:p>
          <a:p>
            <a:r>
              <a:rPr lang="en-US" sz="2000" dirty="0" smtClean="0"/>
              <a:t>Optical connection through nitride waveguide edge </a:t>
            </a:r>
            <a:r>
              <a:rPr lang="en-US" sz="2000" dirty="0" smtClean="0"/>
              <a:t>coupler</a:t>
            </a:r>
            <a:endParaRPr lang="en-US" sz="2000" dirty="0" smtClean="0"/>
          </a:p>
        </p:txBody>
      </p:sp>
      <p:pic>
        <p:nvPicPr>
          <p:cNvPr id="2050" name="Picture 2" descr="C:\Users\cm279188\Documents\Photonics\AIM\Passive Interposer\Interposer Runs\INT 17-01 - Wolfjaw\PIC on Interpoesr\pi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938" y="1461572"/>
            <a:ext cx="2743200" cy="2057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cm279188\Documents\Photonics\AIM\Passive Interposer\Interposer Runs\INT 17-01 - Wolfjaw\PIC on Interpoesr\pic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76" y="1461572"/>
            <a:ext cx="1828800" cy="1632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486919" y="2198789"/>
            <a:ext cx="1131107" cy="332989"/>
          </a:xfrm>
          <a:prstGeom prst="straightConnector1">
            <a:avLst/>
          </a:prstGeom>
          <a:ln w="7620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35" y="1269164"/>
            <a:ext cx="3069132" cy="219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887959" y="1574603"/>
            <a:ext cx="1088823" cy="98889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077221" y="2198789"/>
            <a:ext cx="2727343" cy="428129"/>
          </a:xfrm>
          <a:prstGeom prst="straightConnector1">
            <a:avLst/>
          </a:prstGeom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174555" y="1143726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67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84445" y="2073859"/>
            <a:ext cx="8341360" cy="8585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66000">
                <a:srgbClr val="002C73"/>
              </a:gs>
              <a:gs pos="33000">
                <a:srgbClr val="002C73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1937046405"/>
              </p:ext>
            </p:extLst>
          </p:nvPr>
        </p:nvGraphicFramePr>
        <p:xfrm>
          <a:off x="1612205" y="206462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>
          <a:xfrm>
            <a:off x="1168502" y="458078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 </a:t>
            </a:r>
            <a:r>
              <a:rPr lang="en-US" sz="3600" dirty="0" smtClean="0">
                <a:solidFill>
                  <a:srgbClr val="0080FF"/>
                </a:solidFill>
                <a:latin typeface="Calibri" panose="020F0502020204030204" pitchFamily="34" charset="0"/>
              </a:rPr>
              <a:t>Technology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Roadmap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174555" y="1771798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26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088990" y="834105"/>
            <a:ext cx="7130672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80FF"/>
                </a:solidFill>
                <a:latin typeface="Calibri" panose="020F0502020204030204" pitchFamily="34" charset="0"/>
              </a:rPr>
              <a:t>AIM Research: </a:t>
            </a:r>
          </a:p>
          <a:p>
            <a:r>
              <a:rPr lang="en-US" sz="3600" dirty="0" smtClean="0">
                <a:solidFill>
                  <a:srgbClr val="F4C20C"/>
                </a:solidFill>
                <a:latin typeface="Calibri" panose="020F0502020204030204" pitchFamily="34" charset="0"/>
              </a:rPr>
              <a:t>Quantum </a:t>
            </a:r>
            <a:r>
              <a:rPr lang="en-US" sz="3600" dirty="0" smtClean="0">
                <a:solidFill>
                  <a:srgbClr val="F4C20C"/>
                </a:solidFill>
                <a:latin typeface="Calibri" panose="020F0502020204030204" pitchFamily="34" charset="0"/>
              </a:rPr>
              <a:t>Dot Lasers*</a:t>
            </a:r>
            <a:endParaRPr lang="en-US" sz="3600" dirty="0">
              <a:solidFill>
                <a:srgbClr val="F4C20C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174555" y="2168955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Image result for quantum dot lasers for silicon photon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8" y="2166146"/>
            <a:ext cx="2676525" cy="4019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1915426" y="2438349"/>
            <a:ext cx="5755416" cy="34913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q"/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2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Less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sensitivity to defects </a:t>
            </a: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Enables smaller devices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Enables amplification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Reduces need for isolators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Thermal stability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Integration cost advantage</a:t>
            </a: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r>
              <a:rPr lang="en-US" sz="2200" dirty="0" smtClean="0">
                <a:latin typeface="Calibri" panose="020F0502020204030204" pitchFamily="34" charset="0"/>
                <a:cs typeface="Calibri" panose="020F0502020204030204" pitchFamily="34" charset="0"/>
              </a:rPr>
              <a:t>Significant reliability progress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  <a:spcBef>
                <a:spcPts val="300"/>
              </a:spcBef>
              <a:buClr>
                <a:srgbClr val="92D050"/>
              </a:buClr>
              <a:buFont typeface="Wingdings" panose="05000000000000000000" pitchFamily="2" charset="2"/>
              <a:buChar char="ü"/>
            </a:pPr>
            <a:endParaRPr lang="en-US" sz="22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73745" y="6308439"/>
            <a:ext cx="2819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* Funded by AIM since 2016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4215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4"/>
          <p:cNvSpPr txBox="1">
            <a:spLocks/>
          </p:cNvSpPr>
          <p:nvPr/>
        </p:nvSpPr>
        <p:spPr>
          <a:xfrm>
            <a:off x="8557591" y="6493634"/>
            <a:ext cx="586409" cy="36436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DF3DE-31C7-4722-A79B-3D6D7B1EF988}" type="slidenum">
              <a:rPr lang="en-US" sz="1100" smtClean="0">
                <a:solidFill>
                  <a:prstClr val="white"/>
                </a:solidFill>
                <a:latin typeface="Calibri" panose="020F0502020204030204" pitchFamily="34" charset="0"/>
              </a:rPr>
              <a:pPr algn="ctr"/>
              <a:t>17</a:t>
            </a:fld>
            <a:endParaRPr lang="en-US" sz="11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23628" y="4555060"/>
            <a:ext cx="1515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Single photon </a:t>
            </a:r>
            <a:br>
              <a:rPr lang="en-US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n-US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light sources</a:t>
            </a:r>
            <a:endParaRPr lang="en-US" i="1" u="sng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881591" y="5950476"/>
            <a:ext cx="2397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solidFill>
                  <a:srgbClr val="F4C20C"/>
                </a:solidFill>
                <a:latin typeface="Calibri" panose="020F0502020204030204" pitchFamily="34" charset="0"/>
              </a:rPr>
              <a:t>Modulators</a:t>
            </a:r>
            <a:endParaRPr lang="en-US" i="1" u="sng" dirty="0">
              <a:solidFill>
                <a:srgbClr val="F4C20C"/>
              </a:solidFill>
              <a:latin typeface="Calibri" panose="020F0502020204030204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639408" y="4564685"/>
            <a:ext cx="1480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Single-photon</a:t>
            </a:r>
          </a:p>
          <a:p>
            <a:pPr algn="ctr"/>
            <a:r>
              <a:rPr lang="en-US" i="1" u="sng" dirty="0" smtClean="0">
                <a:solidFill>
                  <a:srgbClr val="FF0000"/>
                </a:solidFill>
                <a:latin typeface="Calibri" panose="020F0502020204030204" pitchFamily="34" charset="0"/>
              </a:rPr>
              <a:t>detectors</a:t>
            </a:r>
            <a:endParaRPr lang="en-US" i="1" u="sng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1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576" y="2358940"/>
            <a:ext cx="6647800" cy="1730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Rectangle 114"/>
          <p:cNvSpPr/>
          <p:nvPr/>
        </p:nvSpPr>
        <p:spPr>
          <a:xfrm>
            <a:off x="2064096" y="4050350"/>
            <a:ext cx="66245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1200" i="1" dirty="0" smtClean="0">
                <a:latin typeface="Calibri" panose="020F0502020204030204" pitchFamily="34" charset="0"/>
              </a:rPr>
              <a:t>J. Silverstone et al,  </a:t>
            </a:r>
            <a:r>
              <a:rPr lang="en-US" sz="1200" i="1" dirty="0" smtClean="0">
                <a:latin typeface="Calibri" panose="020F0502020204030204" pitchFamily="34" charset="0"/>
              </a:rPr>
              <a:t>IEEE J. Selected Topics In Quantum Electronics, </a:t>
            </a:r>
            <a:r>
              <a:rPr lang="en-US" sz="1200" b="1" i="1" dirty="0" smtClean="0">
                <a:latin typeface="Calibri" panose="020F0502020204030204" pitchFamily="34" charset="0"/>
              </a:rPr>
              <a:t>22</a:t>
            </a:r>
            <a:r>
              <a:rPr lang="en-US" sz="1200" i="1" dirty="0" smtClean="0">
                <a:latin typeface="Calibri" panose="020F0502020204030204" pitchFamily="34" charset="0"/>
              </a:rPr>
              <a:t> (6), Nov/Dec 2016</a:t>
            </a:r>
            <a:endParaRPr lang="en-US" sz="1200" i="1" dirty="0">
              <a:latin typeface="Calibri" panose="020F050202020403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82937" y="1551925"/>
            <a:ext cx="7232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US" sz="2000" dirty="0" smtClean="0">
                <a:latin typeface="Calibri" panose="020F0502020204030204" pitchFamily="34" charset="0"/>
              </a:rPr>
              <a:t>Nearer-term applications: </a:t>
            </a:r>
            <a:r>
              <a:rPr lang="en-US" sz="2000" dirty="0" smtClean="0">
                <a:latin typeface="Calibri" panose="020F0502020204030204" pitchFamily="34" charset="0"/>
              </a:rPr>
              <a:t>quantum sensing </a:t>
            </a:r>
            <a:r>
              <a:rPr lang="en-US" sz="2000" dirty="0" smtClean="0">
                <a:latin typeface="Calibri" panose="020F0502020204030204" pitchFamily="34" charset="0"/>
              </a:rPr>
              <a:t>/communication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6885" y="5929122"/>
            <a:ext cx="1341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u="sng" dirty="0" smtClean="0">
                <a:latin typeface="Calibri" panose="020F0502020204030204" pitchFamily="34" charset="0"/>
              </a:rPr>
              <a:t>Extinction Filters</a:t>
            </a:r>
            <a:endParaRPr lang="en-US" i="1" u="sng" dirty="0">
              <a:latin typeface="Calibri" panose="020F050202020403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92852" y="4555060"/>
            <a:ext cx="1407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u="sng" dirty="0" smtClean="0">
                <a:solidFill>
                  <a:srgbClr val="F4C20C"/>
                </a:solidFill>
                <a:latin typeface="Calibri" panose="020F0502020204030204" pitchFamily="34" charset="0"/>
              </a:rPr>
              <a:t>Very low-loss</a:t>
            </a:r>
          </a:p>
          <a:p>
            <a:pPr algn="ctr"/>
            <a:r>
              <a:rPr lang="en-US" i="1" u="sng" dirty="0" smtClean="0">
                <a:solidFill>
                  <a:srgbClr val="F4C20C"/>
                </a:solidFill>
                <a:latin typeface="Calibri" panose="020F0502020204030204" pitchFamily="34" charset="0"/>
              </a:rPr>
              <a:t>waveguides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195136" y="5308564"/>
            <a:ext cx="172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u="sng" dirty="0" smtClean="0">
                <a:solidFill>
                  <a:srgbClr val="F4C20C"/>
                </a:solidFill>
                <a:latin typeface="Calibri" panose="020F0502020204030204" pitchFamily="34" charset="0"/>
              </a:rPr>
              <a:t>Grating couplers</a:t>
            </a:r>
            <a:endParaRPr lang="en-US" i="1" u="sng" dirty="0">
              <a:solidFill>
                <a:srgbClr val="F4C20C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3594" y="5337439"/>
            <a:ext cx="1503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u="sng" dirty="0" smtClean="0">
                <a:latin typeface="Calibri" panose="020F0502020204030204" pitchFamily="34" charset="0"/>
              </a:rPr>
              <a:t>Fiber-couplers</a:t>
            </a:r>
            <a:endParaRPr lang="en-US" i="1" u="sng" dirty="0">
              <a:latin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22054" y="5945315"/>
            <a:ext cx="14966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u="sng" dirty="0" smtClean="0">
                <a:latin typeface="Calibri" panose="020F0502020204030204" pitchFamily="34" charset="0"/>
              </a:rPr>
              <a:t>Phase-shifters</a:t>
            </a:r>
            <a:endParaRPr lang="en-US" dirty="0"/>
          </a:p>
        </p:txBody>
      </p:sp>
      <p:sp>
        <p:nvSpPr>
          <p:cNvPr id="120" name="Rectangle 119"/>
          <p:cNvSpPr/>
          <p:nvPr/>
        </p:nvSpPr>
        <p:spPr>
          <a:xfrm>
            <a:off x="4331882" y="5341494"/>
            <a:ext cx="819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u="sng" dirty="0">
                <a:latin typeface="Calibri" panose="020F0502020204030204" pitchFamily="34" charset="0"/>
              </a:rPr>
              <a:t>WDMs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1168502" y="180987"/>
            <a:ext cx="6859787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Photonic</a:t>
            </a:r>
            <a:r>
              <a:rPr lang="en-US" sz="3600" dirty="0" smtClean="0"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Quantum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Roadmap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174555" y="1494707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9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00365" y="-440313"/>
            <a:ext cx="8543636" cy="1371601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rgbClr val="0080FF"/>
                </a:solidFill>
              </a:rPr>
              <a:t>Challenging Components Specifications</a:t>
            </a:r>
            <a:endParaRPr lang="en-US" sz="3200" dirty="0">
              <a:solidFill>
                <a:srgbClr val="0080FF"/>
              </a:solidFill>
            </a:endParaRPr>
          </a:p>
        </p:txBody>
      </p:sp>
      <p:sp>
        <p:nvSpPr>
          <p:cNvPr id="11" name="Slide Number Placeholder 4"/>
          <p:cNvSpPr txBox="1">
            <a:spLocks/>
          </p:cNvSpPr>
          <p:nvPr/>
        </p:nvSpPr>
        <p:spPr>
          <a:xfrm>
            <a:off x="8557591" y="6493634"/>
            <a:ext cx="586409" cy="364366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17DF3DE-31C7-4722-A79B-3D6D7B1EF988}" type="slidenum">
              <a:rPr lang="en-US" sz="1100" smtClean="0">
                <a:solidFill>
                  <a:prstClr val="white"/>
                </a:solidFill>
                <a:latin typeface="Calibri" panose="020F0502020204030204" pitchFamily="34" charset="0"/>
              </a:rPr>
              <a:pPr algn="ctr"/>
              <a:t>18</a:t>
            </a:fld>
            <a:endParaRPr lang="en-US" sz="1100" dirty="0">
              <a:solidFill>
                <a:prstClr val="white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465637" y="1283160"/>
            <a:ext cx="49351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1825" indent="-631825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</a:rPr>
              <a:t>Single-photon sources: indistinguishable</a:t>
            </a:r>
            <a:r>
              <a:rPr lang="en-US" sz="2400" dirty="0" smtClean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quasi-deterministic</a:t>
            </a:r>
            <a:r>
              <a:rPr lang="en-US" sz="2400" dirty="0" smtClean="0">
                <a:latin typeface="Calibri" panose="020F0502020204030204" pitchFamily="34" charset="0"/>
              </a:rPr>
              <a:t>, </a:t>
            </a:r>
            <a:r>
              <a:rPr lang="en-US" sz="2400" dirty="0" smtClean="0">
                <a:latin typeface="Calibri" panose="020F0502020204030204" pitchFamily="34" charset="0"/>
              </a:rPr>
              <a:t>at high frequency</a:t>
            </a:r>
          </a:p>
          <a:p>
            <a:pPr marL="631825" indent="-631825">
              <a:buFont typeface="Wingdings" panose="05000000000000000000" pitchFamily="2" charset="2"/>
              <a:buChar char="v"/>
            </a:pPr>
            <a:endParaRPr lang="en-US" sz="2400" dirty="0">
              <a:latin typeface="Calibri" panose="020F0502020204030204" pitchFamily="34" charset="0"/>
            </a:endParaRPr>
          </a:p>
          <a:p>
            <a:pPr marL="631825" indent="-631825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</a:rPr>
              <a:t>Extremely-low-loss </a:t>
            </a:r>
            <a:r>
              <a:rPr lang="en-US" sz="2400" dirty="0" smtClean="0">
                <a:latin typeface="Calibri" panose="020F0502020204030204" pitchFamily="34" charset="0"/>
              </a:rPr>
              <a:t>waveguides and </a:t>
            </a:r>
            <a:r>
              <a:rPr lang="en-US" sz="2400" dirty="0" smtClean="0">
                <a:latin typeface="Calibri" panose="020F0502020204030204" pitchFamily="34" charset="0"/>
              </a:rPr>
              <a:t>components</a:t>
            </a:r>
          </a:p>
          <a:p>
            <a:pPr marL="631825" indent="-631825">
              <a:buFont typeface="Wingdings" panose="05000000000000000000" pitchFamily="2" charset="2"/>
              <a:buChar char="v"/>
            </a:pPr>
            <a:endParaRPr lang="en-US" sz="2400" dirty="0" smtClean="0">
              <a:latin typeface="Calibri" panose="020F0502020204030204" pitchFamily="34" charset="0"/>
            </a:endParaRPr>
          </a:p>
          <a:p>
            <a:pPr marL="631825" indent="-631825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</a:rPr>
              <a:t>Low </a:t>
            </a:r>
            <a:r>
              <a:rPr lang="en-US" sz="2400" dirty="0" smtClean="0">
                <a:latin typeface="Calibri" panose="020F0502020204030204" pitchFamily="34" charset="0"/>
              </a:rPr>
              <a:t>energy switching </a:t>
            </a:r>
          </a:p>
          <a:p>
            <a:pPr marL="1089025" lvl="1" indent="-63182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</a:rPr>
              <a:t>Cooling to 4 K </a:t>
            </a:r>
            <a:endParaRPr lang="en-US" sz="2000" dirty="0" smtClean="0">
              <a:latin typeface="Calibri" panose="020F0502020204030204" pitchFamily="34" charset="0"/>
            </a:endParaRPr>
          </a:p>
          <a:p>
            <a:pPr marL="1089025" lvl="1" indent="-631825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dirty="0" smtClean="0">
              <a:latin typeface="Calibri" panose="020F0502020204030204" pitchFamily="34" charset="0"/>
            </a:endParaRPr>
          </a:p>
          <a:p>
            <a:pPr marL="631825" indent="-631825">
              <a:buFont typeface="Wingdings" panose="05000000000000000000" pitchFamily="2" charset="2"/>
              <a:buChar char="v"/>
            </a:pPr>
            <a:r>
              <a:rPr lang="en-US" sz="2400" dirty="0" smtClean="0">
                <a:latin typeface="Calibri" panose="020F0502020204030204" pitchFamily="34" charset="0"/>
              </a:rPr>
              <a:t>Single-photon </a:t>
            </a:r>
            <a:r>
              <a:rPr lang="en-US" sz="2400" dirty="0" smtClean="0">
                <a:latin typeface="Calibri" panose="020F0502020204030204" pitchFamily="34" charset="0"/>
              </a:rPr>
              <a:t>detectors:</a:t>
            </a:r>
            <a:endParaRPr lang="en-US" sz="2400" dirty="0" smtClean="0">
              <a:latin typeface="Calibri" panose="020F0502020204030204" pitchFamily="34" charset="0"/>
            </a:endParaRPr>
          </a:p>
          <a:p>
            <a:pPr marL="1089025" lvl="1" indent="-631825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</a:rPr>
              <a:t>Very high quantum efficiency </a:t>
            </a:r>
          </a:p>
          <a:p>
            <a:pPr marL="1089025" lvl="1" indent="-631825"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</a:rPr>
              <a:t>L</a:t>
            </a:r>
            <a:r>
              <a:rPr lang="en-US" sz="2000" dirty="0" smtClean="0">
                <a:latin typeface="Calibri" panose="020F0502020204030204" pitchFamily="34" charset="0"/>
              </a:rPr>
              <a:t>ow </a:t>
            </a:r>
            <a:r>
              <a:rPr lang="en-US" sz="2000" dirty="0" smtClean="0">
                <a:latin typeface="Calibri" panose="020F0502020204030204" pitchFamily="34" charset="0"/>
              </a:rPr>
              <a:t>noise, high speed, low jitter</a:t>
            </a:r>
          </a:p>
          <a:p>
            <a:pPr marL="1089025" lvl="1" indent="-631825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Calibri" panose="020F0502020204030204" pitchFamily="34" charset="0"/>
              </a:rPr>
              <a:t>Superconducting nanowire </a:t>
            </a:r>
            <a:r>
              <a:rPr lang="en-US" sz="2000" dirty="0" smtClean="0">
                <a:latin typeface="Calibri" panose="020F0502020204030204" pitchFamily="34" charset="0"/>
              </a:rPr>
              <a:t>SPDs</a:t>
            </a:r>
            <a:endParaRPr lang="en-US" sz="2000" dirty="0" smtClean="0">
              <a:latin typeface="Calibri" panose="020F050202020403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473709" y="2735856"/>
            <a:ext cx="23436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 smtClean="0">
                <a:latin typeface="Calibri" panose="020F0502020204030204" pitchFamily="34" charset="0"/>
              </a:rPr>
              <a:t>Heteroepitaxial</a:t>
            </a:r>
            <a:r>
              <a:rPr lang="en-US" sz="1200" i="1" dirty="0" smtClean="0">
                <a:latin typeface="Calibri" panose="020F0502020204030204" pitchFamily="34" charset="0"/>
              </a:rPr>
              <a:t> III-V QD lasers</a:t>
            </a:r>
          </a:p>
          <a:p>
            <a:pPr algn="r"/>
            <a:r>
              <a:rPr lang="en-US" sz="1200" i="1" dirty="0" smtClean="0">
                <a:latin typeface="Calibri" panose="020F0502020204030204" pitchFamily="34" charset="0"/>
              </a:rPr>
              <a:t>John Bowers et al &amp; AIM Photonics</a:t>
            </a:r>
            <a:endParaRPr lang="en-US" sz="1200" i="1" dirty="0">
              <a:latin typeface="Calibri" panose="020F050202020403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381346" y="3391313"/>
            <a:ext cx="25507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i="1" dirty="0" err="1" smtClean="0">
                <a:latin typeface="Calibri" panose="020F0502020204030204" pitchFamily="34" charset="0"/>
              </a:rPr>
              <a:t>NbN</a:t>
            </a:r>
            <a:r>
              <a:rPr lang="en-US" sz="1200" i="1" dirty="0" smtClean="0">
                <a:latin typeface="Calibri" panose="020F0502020204030204" pitchFamily="34" charset="0"/>
              </a:rPr>
              <a:t> SNSPD </a:t>
            </a:r>
            <a:br>
              <a:rPr lang="en-US" sz="1200" i="1" dirty="0" smtClean="0">
                <a:latin typeface="Calibri" panose="020F0502020204030204" pitchFamily="34" charset="0"/>
              </a:rPr>
            </a:br>
            <a:r>
              <a:rPr lang="en-US" sz="1200" i="1" dirty="0" smtClean="0">
                <a:latin typeface="Calibri" panose="020F0502020204030204" pitchFamily="34" charset="0"/>
              </a:rPr>
              <a:t>(Annunziata Ph.D. thesis, Yale </a:t>
            </a:r>
            <a:r>
              <a:rPr lang="en-US" sz="1200" i="1" dirty="0" err="1" smtClean="0">
                <a:latin typeface="Calibri" panose="020F0502020204030204" pitchFamily="34" charset="0"/>
              </a:rPr>
              <a:t>Univ</a:t>
            </a:r>
            <a:r>
              <a:rPr lang="en-US" sz="1200" i="1" dirty="0" smtClean="0">
                <a:latin typeface="Calibri" panose="020F0502020204030204" pitchFamily="34" charset="0"/>
              </a:rPr>
              <a:t>)</a:t>
            </a:r>
            <a:endParaRPr lang="en-US" sz="1200" i="1" dirty="0">
              <a:latin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7070" y="3881336"/>
            <a:ext cx="2385040" cy="258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779919" y="1056514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12" y="1167575"/>
            <a:ext cx="2216443" cy="156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9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543803" y="4743792"/>
            <a:ext cx="2805279" cy="45731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800" dirty="0"/>
              <a:t>Learn More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5548004" y="5315441"/>
            <a:ext cx="3139869" cy="571649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WWW.AIMPHOTONICS.COM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143" y="3943484"/>
            <a:ext cx="2069291" cy="685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276354" y="5495040"/>
            <a:ext cx="3830047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908285" y="4597490"/>
            <a:ext cx="7198116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595959"/>
                </a:solidFill>
                <a:latin typeface="Arial"/>
                <a:ea typeface="+mj-ea"/>
                <a:cs typeface="Arial"/>
              </a:defRPr>
            </a:lvl1pPr>
          </a:lstStyle>
          <a:p>
            <a:pPr lvl="0" algn="ctr">
              <a:spcBef>
                <a:spcPts val="0"/>
              </a:spcBef>
            </a:pPr>
            <a:r>
              <a:rPr lang="en-US" dirty="0" smtClean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Learn More: www.aimphotonics.com</a:t>
            </a:r>
            <a:endParaRPr lang="en-US" sz="36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5363409" y="5712693"/>
            <a:ext cx="3733799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0080FF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FA900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endParaRPr lang="en-US" sz="2400" dirty="0">
              <a:solidFill>
                <a:srgbClr val="0080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" y="2656807"/>
            <a:ext cx="4056476" cy="13447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03599" y="5616639"/>
            <a:ext cx="5593609" cy="73866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sz="1400" dirty="0">
                <a:ln>
                  <a:solidFill>
                    <a:schemeClr val="bg1"/>
                  </a:solidFill>
                </a:ln>
                <a:noFill/>
                <a:ea typeface="Times New Roman" panose="02020603050405020304" pitchFamily="18" charset="0"/>
                <a:cs typeface="Times New Roman" panose="02020603050405020304" pitchFamily="18" charset="0"/>
              </a:rPr>
              <a:t>Some of this material is based on research sponsored by Air Force Research Laboratory throughout the American Institute for Manufacturing Integrated Photonics (“AIM Photonics”) under agreement number FA8650-15-2-5220. </a:t>
            </a:r>
            <a:endParaRPr lang="en-US" sz="1400" dirty="0">
              <a:ln>
                <a:solidFill>
                  <a:schemeClr val="bg1"/>
                </a:solidFill>
              </a:ln>
              <a:noFill/>
            </a:endParaRPr>
          </a:p>
        </p:txBody>
      </p:sp>
      <p:pic>
        <p:nvPicPr>
          <p:cNvPr id="5122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508" y="2897299"/>
            <a:ext cx="4642517" cy="75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0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542261" y="1325809"/>
            <a:ext cx="6573962" cy="857473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1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What Do We Mean by </a:t>
            </a:r>
            <a:r>
              <a:rPr lang="en-US" sz="3200" i="1" dirty="0" err="1" smtClean="0">
                <a:solidFill>
                  <a:srgbClr val="FFA900"/>
                </a:solidFill>
              </a:rPr>
              <a:t>i</a:t>
            </a:r>
            <a:r>
              <a:rPr lang="en-US" sz="3200" dirty="0" err="1" smtClean="0">
                <a:solidFill>
                  <a:srgbClr val="EDA900"/>
                </a:solidFill>
              </a:rPr>
              <a:t>Photonics</a:t>
            </a:r>
            <a:r>
              <a:rPr lang="en-US" sz="3200" dirty="0">
                <a:solidFill>
                  <a:schemeClr val="bg2">
                    <a:lumMod val="50000"/>
                    <a:lumOff val="50000"/>
                  </a:schemeClr>
                </a:solidFill>
              </a:rPr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542261" y="2606564"/>
            <a:ext cx="6845381" cy="3052367"/>
          </a:xfrm>
          <a:prstGeom prst="rect">
            <a:avLst/>
          </a:prstGeom>
        </p:spPr>
        <p:txBody>
          <a:bodyPr vert="horz" lIns="68598" tIns="34299" rIns="68598" bIns="34299" rtlCol="0">
            <a:noAutofit/>
          </a:bodyPr>
          <a:lstStyle>
            <a:lvl1pPr marL="223838" indent="-223838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1775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2625" indent="-21907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250" indent="-174625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30288" indent="-173038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0700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80744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54480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28216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bg2">
                  <a:lumMod val="50000"/>
                  <a:lumOff val="50000"/>
                </a:schemeClr>
              </a:buClr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Photonics</a:t>
            </a:r>
            <a:r>
              <a:rPr lang="en-US" dirty="0"/>
              <a:t> is the science and practice of using…and controlling…photons, the smallest unit of light. </a:t>
            </a:r>
          </a:p>
          <a:p>
            <a:pPr>
              <a:buClr>
                <a:schemeClr val="bg2">
                  <a:lumMod val="50000"/>
                  <a:lumOff val="50000"/>
                </a:schemeClr>
              </a:buClr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Integrated photonics </a:t>
            </a:r>
            <a:r>
              <a:rPr lang="en-US" dirty="0"/>
              <a:t>allow designers and manufacturers to put </a:t>
            </a:r>
            <a:r>
              <a:rPr lang="en-US" i="1" dirty="0"/>
              <a:t>thousands</a:t>
            </a:r>
            <a:r>
              <a:rPr lang="en-US" dirty="0"/>
              <a:t> of photonic components on a single </a:t>
            </a:r>
            <a:r>
              <a:rPr lang="en-US" dirty="0" smtClean="0"/>
              <a:t>chip of cheap silicon.</a:t>
            </a:r>
            <a:endParaRPr lang="en-US" dirty="0"/>
          </a:p>
          <a:p>
            <a:pPr marL="0" indent="0">
              <a:buClr>
                <a:schemeClr val="bg2">
                  <a:lumMod val="50000"/>
                  <a:lumOff val="50000"/>
                </a:schemeClr>
              </a:buClr>
              <a:buNone/>
            </a:pP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599426" y="2171372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:\_Work\CNSE\PubPatPres\Mine\CSR2013\Figure_0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066" y="4992920"/>
            <a:ext cx="2859824" cy="1278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14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4400" y="-477981"/>
            <a:ext cx="4838125" cy="1371600"/>
          </a:xfrm>
        </p:spPr>
        <p:txBody>
          <a:bodyPr/>
          <a:lstStyle/>
          <a:p>
            <a:r>
              <a:rPr lang="en-US" sz="2200" dirty="0" smtClean="0"/>
              <a:t>Modeling &amp; High Res </a:t>
            </a:r>
            <a:r>
              <a:rPr lang="en-US" sz="2200" dirty="0" smtClean="0"/>
              <a:t>– </a:t>
            </a:r>
            <a:br>
              <a:rPr lang="en-US" sz="2200" dirty="0" smtClean="0"/>
            </a:br>
            <a:r>
              <a:rPr lang="en-US" sz="2200" dirty="0" smtClean="0"/>
              <a:t>Status </a:t>
            </a:r>
            <a:r>
              <a:rPr lang="en-US" sz="2200" dirty="0" smtClean="0"/>
              <a:t>12/10/2018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282294" y="1113423"/>
            <a:ext cx="5018959" cy="1723549"/>
          </a:xfrm>
          <a:prstGeom prst="rect">
            <a:avLst/>
          </a:prstGeom>
          <a:noFill/>
          <a:ln w="28575" cmpd="thickThin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Modeling Run “Bruin” </a:t>
            </a:r>
          </a:p>
          <a:p>
            <a:endParaRPr lang="en-US" sz="1600" b="1" u="sng" dirty="0" smtClean="0"/>
          </a:p>
          <a:p>
            <a:r>
              <a:rPr lang="en-US" sz="1600" b="1" u="sng" dirty="0" smtClean="0"/>
              <a:t>Key </a:t>
            </a:r>
            <a:r>
              <a:rPr lang="en-US" sz="1600" b="1" u="sng" dirty="0" err="1" smtClean="0"/>
              <a:t>Deliverys</a:t>
            </a:r>
            <a:r>
              <a:rPr lang="en-US" sz="1600" b="1" u="sng" dirty="0" smtClean="0"/>
              <a:t>: 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1st Lot for PDK Modeling 12/6 </a:t>
            </a:r>
            <a:endParaRPr lang="en-U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/>
              <a:t>C</a:t>
            </a:r>
            <a:r>
              <a:rPr lang="en-US" sz="1400" dirty="0" smtClean="0"/>
              <a:t>ontains:  New 1310 nm devices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Modeling Structures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</a:t>
            </a:r>
            <a:r>
              <a:rPr lang="en-US" sz="1400" dirty="0" smtClean="0"/>
              <a:t>st High Res SOI Substrate Delivered (12/6)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06094" y="3556000"/>
            <a:ext cx="882895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74" y="3666918"/>
            <a:ext cx="3811058" cy="251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6" y="3666918"/>
            <a:ext cx="3737668" cy="2516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5970" y="673648"/>
            <a:ext cx="2236555" cy="2737908"/>
          </a:xfrm>
          <a:prstGeom prst="rect">
            <a:avLst/>
          </a:prstGeom>
          <a:noFill/>
          <a:ln>
            <a:noFill/>
          </a:ln>
          <a:scene3d>
            <a:camera prst="isometricTopUp"/>
            <a:lightRig rig="threePt" dir="t"/>
          </a:scene3d>
          <a:sp3d extrusionH="158750">
            <a:extrusionClr>
              <a:schemeClr val="tx1">
                <a:lumMod val="75000"/>
                <a:lumOff val="25000"/>
              </a:schemeClr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9066" y="2981867"/>
            <a:ext cx="4802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Follow on modeling hardware – 1Q 2019 (3 lots, +PW)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7032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Products today and by 2022</a:t>
            </a:r>
            <a:endParaRPr lang="en-US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599426" y="1857340"/>
            <a:ext cx="6573962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0B96178-AF9D-4455-93DD-BA50A26F5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897" y="2283155"/>
            <a:ext cx="2917656" cy="15730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8551F3-5942-4D85-800C-7FAC5365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22" y="3926173"/>
            <a:ext cx="2917634" cy="13879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F0723A-A38F-40E5-9CCD-11FEEFD48C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046" y="4888953"/>
            <a:ext cx="1137953" cy="428229"/>
          </a:xfrm>
          <a:prstGeom prst="rect">
            <a:avLst/>
          </a:prstGeom>
        </p:spPr>
      </p:pic>
      <p:pic>
        <p:nvPicPr>
          <p:cNvPr id="11" name="Picture 6" descr="Image result for precision optical transceiv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309" y="6674069"/>
            <a:ext cx="743315" cy="183931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12" name="TextBox 11"/>
          <p:cNvSpPr txBox="1"/>
          <p:nvPr/>
        </p:nvSpPr>
        <p:spPr>
          <a:xfrm>
            <a:off x="6190589" y="6632340"/>
            <a:ext cx="16816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>
                <a:solidFill>
                  <a:schemeClr val="bg1"/>
                </a:solidFill>
              </a:rPr>
              <a:t>With permission by</a:t>
            </a:r>
            <a:endParaRPr lang="en-US" sz="1100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65985" y="2238703"/>
            <a:ext cx="17617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Optical </a:t>
            </a:r>
          </a:p>
          <a:p>
            <a:r>
              <a:rPr lang="en-US" sz="2400" dirty="0" smtClean="0"/>
              <a:t>Transceivers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5081754" y="5607250"/>
            <a:ext cx="2466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Optical RF Cables</a:t>
            </a:r>
            <a:endParaRPr lang="en-US" sz="2400" dirty="0"/>
          </a:p>
        </p:txBody>
      </p:sp>
      <p:pic>
        <p:nvPicPr>
          <p:cNvPr id="3074" name="Picture 2" descr="Image result for 5g netwo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101" y="3442510"/>
            <a:ext cx="2389366" cy="1423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67DFA0-F4A1-4555-9FA1-CDEAF57F09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2155" y="3080210"/>
            <a:ext cx="840929" cy="6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61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99425" y="103911"/>
            <a:ext cx="6859787" cy="1371600"/>
          </a:xfrm>
        </p:spPr>
        <p:txBody>
          <a:bodyPr/>
          <a:lstStyle/>
          <a:p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…and </a:t>
            </a:r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in the </a:t>
            </a:r>
            <a:r>
              <a:rPr lang="en-US" sz="3200" dirty="0" smtClean="0">
                <a:solidFill>
                  <a:schemeClr val="bg2">
                    <a:lumMod val="50000"/>
                    <a:lumOff val="50000"/>
                  </a:schemeClr>
                </a:solidFill>
              </a:rPr>
              <a:t>Future</a:t>
            </a:r>
            <a:endParaRPr lang="en-US" sz="3200" dirty="0">
              <a:solidFill>
                <a:schemeClr val="bg2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079715" y="1904999"/>
            <a:ext cx="4829085" cy="4114801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LIDAR: </a:t>
            </a:r>
            <a:r>
              <a:rPr lang="en-US" sz="2400" dirty="0" smtClean="0"/>
              <a:t>phased arrays</a:t>
            </a:r>
          </a:p>
          <a:p>
            <a:endParaRPr lang="en-US" sz="24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Neuromorphic </a:t>
            </a: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Computing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smtClean="0"/>
              <a:t>emulate </a:t>
            </a:r>
            <a:r>
              <a:rPr lang="en-US" sz="2400" dirty="0" smtClean="0"/>
              <a:t>the brain architecture using photonics networks</a:t>
            </a:r>
          </a:p>
          <a:p>
            <a:endParaRPr lang="en-US" sz="24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Quantum </a:t>
            </a: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Applications:</a:t>
            </a:r>
            <a:r>
              <a:rPr lang="en-US" sz="2400" dirty="0" smtClean="0"/>
              <a:t> </a:t>
            </a:r>
          </a:p>
          <a:p>
            <a:pPr lvl="1"/>
            <a:r>
              <a:rPr lang="en-US" sz="2100" i="1" dirty="0" smtClean="0"/>
              <a:t>Communication</a:t>
            </a:r>
          </a:p>
          <a:p>
            <a:pPr lvl="1"/>
            <a:r>
              <a:rPr lang="en-US" sz="2100" i="1" dirty="0" smtClean="0"/>
              <a:t>Sensing</a:t>
            </a:r>
          </a:p>
          <a:p>
            <a:pPr lvl="1"/>
            <a:r>
              <a:rPr lang="en-US" sz="2100" i="1" dirty="0" smtClean="0"/>
              <a:t>Computing</a:t>
            </a:r>
            <a:endParaRPr lang="en-US" sz="2100" i="1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423935" y="1478654"/>
            <a:ext cx="6573962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2408" y="5223641"/>
            <a:ext cx="3103595" cy="1077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0208"/>
          <a:stretch/>
        </p:blipFill>
        <p:spPr>
          <a:xfrm>
            <a:off x="6751587" y="3658433"/>
            <a:ext cx="2156182" cy="1034120"/>
          </a:xfrm>
          <a:prstGeom prst="rect">
            <a:avLst/>
          </a:prstGeom>
        </p:spPr>
      </p:pic>
      <p:pic>
        <p:nvPicPr>
          <p:cNvPr id="2050" name="Picture 2" descr="Image result for analog photonic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74" y="1572730"/>
            <a:ext cx="1154704" cy="120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28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9425" y="811923"/>
            <a:ext cx="6859787" cy="1371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AIM Manufacturing </a:t>
            </a:r>
            <a:r>
              <a:rPr lang="en-US" sz="3600" dirty="0">
                <a:latin typeface="Calibri" panose="020F0502020204030204" pitchFamily="34" charset="0"/>
              </a:rPr>
              <a:t>Innovation </a:t>
            </a:r>
            <a:r>
              <a:rPr lang="en-US" sz="3600" dirty="0" smtClean="0">
                <a:latin typeface="Calibri" panose="020F0502020204030204" pitchFamily="34" charset="0"/>
              </a:rPr>
              <a:t/>
            </a:r>
            <a:br>
              <a:rPr lang="en-US" sz="3600" dirty="0" smtClean="0">
                <a:latin typeface="Calibri" panose="020F0502020204030204" pitchFamily="34" charset="0"/>
              </a:rPr>
            </a:br>
            <a:r>
              <a:rPr lang="en-US" sz="3600" dirty="0" smtClean="0">
                <a:latin typeface="Calibri" panose="020F0502020204030204" pitchFamily="34" charset="0"/>
              </a:rPr>
              <a:t>Centers </a:t>
            </a:r>
            <a:r>
              <a:rPr lang="en-US" sz="3600" dirty="0">
                <a:latin typeface="Calibri" panose="020F0502020204030204" pitchFamily="34" charset="0"/>
              </a:rPr>
              <a:t>of Excellence: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MPWA*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99424" y="2262347"/>
            <a:ext cx="7423421" cy="41148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 pitchFamily="34" charset="0"/>
              </a:rPr>
              <a:t>Services include foundry broker and operations for </a:t>
            </a:r>
            <a:r>
              <a:rPr lang="en-US" sz="2400" dirty="0" smtClean="0">
                <a:latin typeface="Calibri" panose="020F0502020204030204" pitchFamily="34" charset="0"/>
              </a:rPr>
              <a:t>Si- and</a:t>
            </a:r>
            <a:br>
              <a:rPr lang="en-US" sz="2400" dirty="0" smtClean="0">
                <a:latin typeface="Calibri" panose="020F0502020204030204" pitchFamily="34" charset="0"/>
              </a:rPr>
            </a:br>
            <a:r>
              <a:rPr lang="en-US" sz="2400" dirty="0" err="1" smtClean="0">
                <a:latin typeface="Calibri" panose="020F0502020204030204" pitchFamily="34" charset="0"/>
              </a:rPr>
              <a:t>InP</a:t>
            </a:r>
            <a:r>
              <a:rPr lang="en-US" sz="2400" dirty="0" smtClean="0">
                <a:latin typeface="Calibri" panose="020F0502020204030204" pitchFamily="34" charset="0"/>
              </a:rPr>
              <a:t>-based </a:t>
            </a:r>
            <a:r>
              <a:rPr lang="en-US" sz="2400" dirty="0">
                <a:latin typeface="Calibri" panose="020F0502020204030204" pitchFamily="34" charset="0"/>
              </a:rPr>
              <a:t>photonic devices </a:t>
            </a:r>
            <a:r>
              <a:rPr lang="en-US" sz="2400" dirty="0" smtClean="0">
                <a:latin typeface="Calibri" panose="020F0502020204030204" pitchFamily="34" charset="0"/>
              </a:rPr>
              <a:t>and </a:t>
            </a:r>
            <a:r>
              <a:rPr lang="en-US" sz="2400" dirty="0">
                <a:latin typeface="Calibri" panose="020F0502020204030204" pitchFamily="34" charset="0"/>
              </a:rPr>
              <a:t>components.</a:t>
            </a:r>
          </a:p>
          <a:p>
            <a:pPr marL="0" indent="0">
              <a:buNone/>
            </a:pPr>
            <a:r>
              <a:rPr lang="en-US" sz="2400" dirty="0" smtClean="0">
                <a:latin typeface="Calibri" panose="020F0502020204030204" pitchFamily="34" charset="0"/>
              </a:rPr>
              <a:t>Si Features </a:t>
            </a:r>
            <a:r>
              <a:rPr lang="en-US" sz="2400" dirty="0">
                <a:latin typeface="Calibri" panose="020F0502020204030204" pitchFamily="34" charset="0"/>
              </a:rPr>
              <a:t>include: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In-house 300mm fab facilities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III-V laser integration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Interposer 2.5D/3D integration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</a:rPr>
              <a:t>Integrated inline and optical </a:t>
            </a:r>
            <a:r>
              <a:rPr lang="en-US" sz="1800" dirty="0" smtClean="0">
                <a:latin typeface="Calibri" panose="020F0502020204030204" pitchFamily="34" charset="0"/>
              </a:rPr>
              <a:t>test</a:t>
            </a:r>
          </a:p>
          <a:p>
            <a:pPr lvl="1"/>
            <a:r>
              <a:rPr lang="en-US" sz="1800" dirty="0" smtClean="0">
                <a:latin typeface="Calibri" panose="020F0502020204030204" pitchFamily="34" charset="0"/>
              </a:rPr>
              <a:t>In-house packaging and assembly</a:t>
            </a:r>
            <a:endParaRPr lang="en-US" sz="1800" dirty="0"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016" y="3500345"/>
            <a:ext cx="2658167" cy="17721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" name="Straight Connector 10"/>
          <p:cNvCxnSpPr/>
          <p:nvPr/>
        </p:nvCxnSpPr>
        <p:spPr>
          <a:xfrm>
            <a:off x="1174555" y="2146656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88" y="5911250"/>
            <a:ext cx="2032724" cy="5295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76376" y="5911250"/>
            <a:ext cx="2032724" cy="5295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Image result for infine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346" y="5957429"/>
            <a:ext cx="1810328" cy="37037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2036" y="6613240"/>
            <a:ext cx="29115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* Multi-Project Wafers and Assembly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79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The Foundry behind AIM: </a:t>
            </a:r>
            <a:r>
              <a:rPr lang="en-US" sz="3600" dirty="0" smtClean="0">
                <a:latin typeface="Calibri" panose="020F0502020204030204" pitchFamily="34" charset="0"/>
              </a:rPr>
              <a:t/>
            </a:r>
            <a:br>
              <a:rPr lang="en-US" sz="3600" dirty="0" smtClean="0">
                <a:latin typeface="Calibri" panose="020F0502020204030204" pitchFamily="34" charset="0"/>
              </a:rPr>
            </a:b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Si</a:t>
            </a:r>
            <a:r>
              <a:rPr lang="en-US" sz="3600" dirty="0" smtClean="0">
                <a:latin typeface="Calibri" panose="020F0502020204030204" pitchFamily="34" charset="0"/>
              </a:rPr>
              <a:t>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Wafer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Fab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599424" y="1904999"/>
            <a:ext cx="7138175" cy="411480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Calibri" panose="020F0502020204030204" pitchFamily="34" charset="0"/>
              </a:rPr>
              <a:t>24/7 </a:t>
            </a:r>
            <a:r>
              <a:rPr lang="en-US" sz="2400" dirty="0" smtClean="0">
                <a:latin typeface="Calibri" panose="020F0502020204030204" pitchFamily="34" charset="0"/>
              </a:rPr>
              <a:t>Pilot Line for Development </a:t>
            </a:r>
            <a:r>
              <a:rPr lang="en-US" sz="2400" dirty="0">
                <a:latin typeface="Calibri" panose="020F0502020204030204" pitchFamily="34" charset="0"/>
              </a:rPr>
              <a:t>and </a:t>
            </a:r>
            <a:r>
              <a:rPr lang="en-US" sz="2400" dirty="0" smtClean="0">
                <a:latin typeface="Calibri" panose="020F0502020204030204" pitchFamily="34" charset="0"/>
              </a:rPr>
              <a:t>EUH* production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</a:endParaRPr>
          </a:p>
          <a:p>
            <a:pPr marL="475186" lvl="3">
              <a:lnSpc>
                <a:spcPct val="100000"/>
              </a:lnSpc>
              <a:spcBef>
                <a:spcPts val="0"/>
              </a:spcBef>
              <a:buClr>
                <a:srgbClr val="F2F2F2"/>
              </a:buClr>
            </a:pPr>
            <a:r>
              <a:rPr lang="en-US" sz="2000" dirty="0" smtClean="0">
                <a:latin typeface="Calibri" panose="020F0502020204030204" pitchFamily="34" charset="0"/>
                <a:cs typeface="Armata Regular"/>
              </a:rPr>
              <a:t>1.3M </a:t>
            </a:r>
            <a:r>
              <a:rPr lang="en-US" sz="2000" dirty="0">
                <a:latin typeface="Calibri" panose="020F0502020204030204" pitchFamily="34" charset="0"/>
                <a:cs typeface="Armata Regular"/>
              </a:rPr>
              <a:t>ft</a:t>
            </a:r>
            <a:r>
              <a:rPr lang="en-US" sz="2000" baseline="30000" dirty="0">
                <a:latin typeface="Calibri" panose="020F0502020204030204" pitchFamily="34" charset="0"/>
                <a:cs typeface="Armata Regular"/>
              </a:rPr>
              <a:t>2 </a:t>
            </a:r>
            <a:r>
              <a:rPr lang="en-US" sz="2000" dirty="0">
                <a:latin typeface="Calibri" panose="020F0502020204030204" pitchFamily="34" charset="0"/>
                <a:cs typeface="Armata Regular"/>
              </a:rPr>
              <a:t> facility </a:t>
            </a:r>
          </a:p>
          <a:p>
            <a:pPr marL="475186" lvl="3">
              <a:lnSpc>
                <a:spcPct val="100000"/>
              </a:lnSpc>
              <a:spcBef>
                <a:spcPts val="0"/>
              </a:spcBef>
              <a:buClr>
                <a:srgbClr val="F2F2F2"/>
              </a:buClr>
            </a:pPr>
            <a:r>
              <a:rPr lang="en-US" sz="2000" dirty="0">
                <a:latin typeface="Calibri" panose="020F0502020204030204" pitchFamily="34" charset="0"/>
                <a:cs typeface="Armata Regular"/>
              </a:rPr>
              <a:t>Cutting edge 300mm toolset</a:t>
            </a:r>
          </a:p>
          <a:p>
            <a:pPr marL="475186" lvl="3">
              <a:lnSpc>
                <a:spcPct val="100000"/>
              </a:lnSpc>
              <a:spcBef>
                <a:spcPts val="0"/>
              </a:spcBef>
              <a:buClr>
                <a:srgbClr val="F2F2F2"/>
              </a:buClr>
            </a:pPr>
            <a:r>
              <a:rPr lang="en-US" sz="2000" dirty="0">
                <a:latin typeface="Calibri" panose="020F0502020204030204" pitchFamily="34" charset="0"/>
                <a:cs typeface="Armata Regular"/>
              </a:rPr>
              <a:t>135k ft</a:t>
            </a:r>
            <a:r>
              <a:rPr lang="en-US" sz="2000" baseline="30000" dirty="0">
                <a:latin typeface="Calibri" panose="020F0502020204030204" pitchFamily="34" charset="0"/>
                <a:cs typeface="Armata Regular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Armata Regular"/>
              </a:rPr>
              <a:t>  of class 1  capable cleanroom</a:t>
            </a:r>
          </a:p>
          <a:p>
            <a:pPr marL="475186" lvl="3">
              <a:lnSpc>
                <a:spcPct val="100000"/>
              </a:lnSpc>
              <a:spcBef>
                <a:spcPts val="0"/>
              </a:spcBef>
              <a:buClr>
                <a:srgbClr val="F2F2F2"/>
              </a:buClr>
            </a:pPr>
            <a:r>
              <a:rPr lang="en-US" sz="2000" dirty="0">
                <a:latin typeface="Calibri" panose="020F0502020204030204" pitchFamily="34" charset="0"/>
                <a:cs typeface="Armata Regular"/>
              </a:rPr>
              <a:t>Processing capability spans  65nm - </a:t>
            </a:r>
            <a:r>
              <a:rPr lang="en-US" sz="2000" dirty="0" smtClean="0">
                <a:latin typeface="Calibri" panose="020F0502020204030204" pitchFamily="34" charset="0"/>
                <a:cs typeface="Armata Regular"/>
              </a:rPr>
              <a:t>5nm CMOS</a:t>
            </a:r>
            <a:endParaRPr lang="en-US" sz="2000" dirty="0">
              <a:latin typeface="Calibri" panose="020F0502020204030204" pitchFamily="34" charset="0"/>
              <a:cs typeface="Armata Regular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384124" y="1715733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888" y="5911250"/>
            <a:ext cx="2032724" cy="529525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6</a:t>
            </a:fld>
            <a:endParaRPr lang="en-US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889" y="4294931"/>
            <a:ext cx="3374913" cy="22499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549" y="4049225"/>
            <a:ext cx="3254434" cy="21696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9" name="TextBox 8"/>
          <p:cNvSpPr txBox="1"/>
          <p:nvPr/>
        </p:nvSpPr>
        <p:spPr>
          <a:xfrm>
            <a:off x="822036" y="6613240"/>
            <a:ext cx="1835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* Early-user Hardware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53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74856" y="5523345"/>
            <a:ext cx="7693891" cy="1043436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16001" y="381000"/>
            <a:ext cx="7443212" cy="13716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Calibri" panose="020F0502020204030204" pitchFamily="34" charset="0"/>
              </a:rPr>
              <a:t>What is 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AIM Photonics ?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922309" y="1715733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182" y="1845865"/>
            <a:ext cx="5925826" cy="3584759"/>
          </a:xfrm>
          <a:prstGeom prst="rect">
            <a:avLst/>
          </a:prstGeom>
        </p:spPr>
      </p:pic>
      <p:pic>
        <p:nvPicPr>
          <p:cNvPr id="45" name="Picture 28" descr="Toppan Photomasks, Inc.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15"/>
          <a:stretch>
            <a:fillRect/>
          </a:stretch>
        </p:blipFill>
        <p:spPr bwMode="auto">
          <a:xfrm>
            <a:off x="3773255" y="6175985"/>
            <a:ext cx="1047750" cy="37465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506" y="5634890"/>
            <a:ext cx="660216" cy="3156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052" y="5603346"/>
            <a:ext cx="1121190" cy="50654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39" y="5651298"/>
            <a:ext cx="1000346" cy="19206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39" y="5902086"/>
            <a:ext cx="1068608" cy="23509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0" name="Picture 2" descr="http://www.appliedmaterials.com/sites/default/files/imagecache/newsroom_highlights_large/imagefield_default_images/Applied-Materials-logo-330_0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2" b="23691"/>
          <a:stretch/>
        </p:blipFill>
        <p:spPr bwMode="auto">
          <a:xfrm>
            <a:off x="6210386" y="6019632"/>
            <a:ext cx="944848" cy="327198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70" y="6218737"/>
            <a:ext cx="568934" cy="30738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322" y="5999807"/>
            <a:ext cx="472479" cy="56697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41" y="6175985"/>
            <a:ext cx="1130354" cy="260998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70" y="6193990"/>
            <a:ext cx="1219200" cy="326136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5" name="Picture 2" descr="Image result for Analog Photonic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47" y="5660279"/>
            <a:ext cx="1326239" cy="457324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56" name="Picture 4" descr="Image result for general electric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76" y="5602629"/>
            <a:ext cx="514410" cy="51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6" descr="Image result for precision optical transceiver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061" y="5670067"/>
            <a:ext cx="1133532" cy="280489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58" name="Picture 12" descr="Image result for keysight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86" y="5659656"/>
            <a:ext cx="843246" cy="301309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59" name="Picture 14" descr="Image result for ficontec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752" y="6293507"/>
            <a:ext cx="1039841" cy="229468"/>
          </a:xfrm>
          <a:prstGeom prst="rect">
            <a:avLst/>
          </a:prstGeom>
          <a:solidFill>
            <a:schemeClr val="tx1"/>
          </a:solidFill>
          <a:extLst/>
        </p:spPr>
      </p:pic>
      <p:pic>
        <p:nvPicPr>
          <p:cNvPr id="60" name="Picture 2" descr="Image result for corni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6" y="6036545"/>
            <a:ext cx="1000130" cy="146686"/>
          </a:xfrm>
          <a:prstGeom prst="rect">
            <a:avLst/>
          </a:prstGeom>
          <a:solidFill>
            <a:schemeClr val="tx1"/>
          </a:solidFill>
          <a:extLst/>
        </p:spPr>
      </p:pic>
      <p:sp>
        <p:nvSpPr>
          <p:cNvPr id="23" name="TextBox 22"/>
          <p:cNvSpPr txBox="1"/>
          <p:nvPr/>
        </p:nvSpPr>
        <p:spPr>
          <a:xfrm>
            <a:off x="193961" y="2192197"/>
            <a:ext cx="8562109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</a:rPr>
              <a:t>A full service provider and consortium for Integrated </a:t>
            </a:r>
            <a:r>
              <a:rPr lang="en-US" sz="3600" b="1" i="1" dirty="0">
                <a:solidFill>
                  <a:schemeClr val="bg1"/>
                </a:solidFill>
              </a:rPr>
              <a:t>P</a:t>
            </a:r>
            <a:r>
              <a:rPr lang="en-US" sz="3600" b="1" i="1" dirty="0" smtClean="0">
                <a:solidFill>
                  <a:schemeClr val="bg1"/>
                </a:solidFill>
              </a:rPr>
              <a:t>hotonics as part of the Manufacturing USA network</a:t>
            </a:r>
          </a:p>
        </p:txBody>
      </p:sp>
      <p:pic>
        <p:nvPicPr>
          <p:cNvPr id="24" name="Picture 2" descr="Image result for manufacturing usa logo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99" b="29005"/>
          <a:stretch/>
        </p:blipFill>
        <p:spPr bwMode="auto">
          <a:xfrm>
            <a:off x="1678325" y="4155630"/>
            <a:ext cx="5710765" cy="144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department of defense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796" y="4422847"/>
            <a:ext cx="1603602" cy="1602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961" y="5731205"/>
            <a:ext cx="6961273" cy="830997"/>
          </a:xfrm>
          <a:prstGeom prst="rect">
            <a:avLst/>
          </a:prstGeom>
          <a:solidFill>
            <a:srgbClr val="0033CC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Applying the infrastructure and technology from the semiconductor industry to cost-reduce photonics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86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126832" y="217935"/>
            <a:ext cx="7557234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AIM: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MPW Serviceability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74555" y="1587071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4510" y="2153937"/>
            <a:ext cx="2532993" cy="4278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2018: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Best in class PIC MPW turn around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Implement quality program and WAC reports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2019: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Mature PIC MPWs run by MFG Eng.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Interposers to be matured and streamlined</a:t>
            </a:r>
            <a:endParaRPr lang="en-US" sz="1600" dirty="0"/>
          </a:p>
          <a:p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3658157" y="5819012"/>
            <a:ext cx="5124522" cy="646331"/>
          </a:xfrm>
          <a:prstGeom prst="rect">
            <a:avLst/>
          </a:prstGeom>
          <a:solidFill>
            <a:srgbClr val="F4C20C"/>
          </a:solidFill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FF0000"/>
                </a:solidFill>
              </a:rPr>
              <a:t>Our Program is Open to All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036" y="6613240"/>
            <a:ext cx="1944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* EAR restrictions apply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473" y="2153937"/>
            <a:ext cx="5154373" cy="29638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2088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9507DE4-E756-4E33-93AB-6AFC3FD862A2}"/>
              </a:ext>
            </a:extLst>
          </p:cNvPr>
          <p:cNvSpPr txBox="1">
            <a:spLocks/>
          </p:cNvSpPr>
          <p:nvPr/>
        </p:nvSpPr>
        <p:spPr>
          <a:xfrm>
            <a:off x="6889246" y="6544873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4B2D39A-2753-F343-A4D3-573E97B969DE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31274" y="467316"/>
            <a:ext cx="7197016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1" kern="1200" spc="75" baseline="0">
                <a:solidFill>
                  <a:schemeClr val="bg2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latin typeface="Calibri" panose="020F0502020204030204" pitchFamily="34" charset="0"/>
              </a:rPr>
              <a:t>AIM </a:t>
            </a:r>
            <a:r>
              <a:rPr lang="en-US" sz="3600" dirty="0" smtClean="0">
                <a:latin typeface="Calibri" panose="020F0502020204030204" pitchFamily="34" charset="0"/>
              </a:rPr>
              <a:t>Manufacturing: 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Line</a:t>
            </a:r>
            <a:r>
              <a:rPr lang="en-US" sz="36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Controls</a:t>
            </a:r>
            <a:endParaRPr lang="en-US" sz="3600" dirty="0">
              <a:solidFill>
                <a:schemeClr val="accent3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174555" y="1781036"/>
            <a:ext cx="6116643" cy="0"/>
          </a:xfrm>
          <a:prstGeom prst="line">
            <a:avLst/>
          </a:prstGeom>
          <a:ln>
            <a:solidFill>
              <a:schemeClr val="bg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15180" y="2092865"/>
            <a:ext cx="5688903" cy="4991103"/>
          </a:xfrm>
        </p:spPr>
        <p:txBody>
          <a:bodyPr>
            <a:noAutofit/>
          </a:bodyPr>
          <a:lstStyle/>
          <a:p>
            <a:r>
              <a:rPr lang="en-US" sz="2400" b="1" dirty="0"/>
              <a:t>Fab Controls</a:t>
            </a:r>
          </a:p>
          <a:p>
            <a:pPr lvl="1"/>
            <a:r>
              <a:rPr lang="en-US" dirty="0" smtClean="0"/>
              <a:t>Tool </a:t>
            </a:r>
            <a:r>
              <a:rPr lang="en-US" dirty="0"/>
              <a:t>and </a:t>
            </a:r>
            <a:r>
              <a:rPr lang="en-US" dirty="0" smtClean="0"/>
              <a:t>process SPC</a:t>
            </a:r>
            <a:endParaRPr lang="en-US" sz="1000" dirty="0"/>
          </a:p>
          <a:p>
            <a:r>
              <a:rPr lang="en-US" sz="2400" b="1" dirty="0" smtClean="0"/>
              <a:t>In-line </a:t>
            </a:r>
            <a:r>
              <a:rPr lang="en-US" sz="2400" b="1" dirty="0"/>
              <a:t>Electrical Testing</a:t>
            </a:r>
          </a:p>
          <a:p>
            <a:pPr lvl="1"/>
            <a:r>
              <a:rPr lang="en-US" dirty="0" smtClean="0"/>
              <a:t>Parametric data </a:t>
            </a:r>
            <a:r>
              <a:rPr lang="en-US" dirty="0"/>
              <a:t>including shorts and opens</a:t>
            </a:r>
          </a:p>
          <a:p>
            <a:pPr lvl="1"/>
            <a:r>
              <a:rPr lang="en-US" dirty="0" smtClean="0"/>
              <a:t>Overall </a:t>
            </a:r>
            <a:r>
              <a:rPr lang="en-US" dirty="0"/>
              <a:t>wafer must meet WAC </a:t>
            </a:r>
            <a:r>
              <a:rPr lang="en-US" dirty="0" smtClean="0"/>
              <a:t>specifications</a:t>
            </a:r>
            <a:endParaRPr lang="en-US" sz="1000" dirty="0"/>
          </a:p>
          <a:p>
            <a:r>
              <a:rPr lang="en-US" sz="2400" b="1" dirty="0" smtClean="0"/>
              <a:t>Defect </a:t>
            </a:r>
            <a:r>
              <a:rPr lang="en-US" sz="2400" b="1" dirty="0"/>
              <a:t>Inspections</a:t>
            </a:r>
          </a:p>
          <a:p>
            <a:pPr lvl="1"/>
            <a:r>
              <a:rPr lang="en-US" dirty="0" smtClean="0"/>
              <a:t>Automated </a:t>
            </a:r>
            <a:r>
              <a:rPr lang="en-US" dirty="0"/>
              <a:t>bright field inspection </a:t>
            </a:r>
            <a:endParaRPr lang="en-US" dirty="0" smtClean="0"/>
          </a:p>
          <a:p>
            <a:pPr lvl="1"/>
            <a:r>
              <a:rPr lang="en-US" dirty="0" smtClean="0"/>
              <a:t>Final outgoing inspection</a:t>
            </a:r>
            <a:endParaRPr lang="en-US" sz="1000" dirty="0"/>
          </a:p>
          <a:p>
            <a:r>
              <a:rPr lang="en-US" sz="2400" b="1" dirty="0" smtClean="0"/>
              <a:t>Inline </a:t>
            </a:r>
            <a:r>
              <a:rPr lang="en-US" sz="2400" b="1" dirty="0"/>
              <a:t>Optical Testing</a:t>
            </a:r>
          </a:p>
          <a:p>
            <a:pPr lvl="1"/>
            <a:r>
              <a:rPr lang="en-US" dirty="0" smtClean="0"/>
              <a:t>Waveguide </a:t>
            </a:r>
            <a:r>
              <a:rPr lang="en-US" dirty="0"/>
              <a:t>loss and key </a:t>
            </a:r>
            <a:r>
              <a:rPr lang="en-US" dirty="0" smtClean="0"/>
              <a:t>device </a:t>
            </a:r>
            <a:r>
              <a:rPr lang="en-US" dirty="0"/>
              <a:t>performance</a:t>
            </a:r>
          </a:p>
          <a:p>
            <a:pPr lvl="1"/>
            <a:r>
              <a:rPr lang="en-US" dirty="0" smtClean="0"/>
              <a:t>Optical </a:t>
            </a:r>
            <a:r>
              <a:rPr lang="en-US" dirty="0"/>
              <a:t>Wafer </a:t>
            </a:r>
            <a:r>
              <a:rPr lang="en-US" dirty="0" smtClean="0"/>
              <a:t>Acceptance </a:t>
            </a:r>
            <a:r>
              <a:rPr lang="en-US" dirty="0"/>
              <a:t>Criteria (OWAC) </a:t>
            </a:r>
            <a:r>
              <a:rPr lang="en-US" dirty="0" smtClean="0"/>
              <a:t>report</a:t>
            </a:r>
            <a:endParaRPr lang="en-US" dirty="0"/>
          </a:p>
        </p:txBody>
      </p:sp>
      <p:pic>
        <p:nvPicPr>
          <p:cNvPr id="8" name="Picture 7" descr="C:\Users\ml476838\AppData\Local\Microsoft\Windows\INetCache\Content.Outlook\1YS09NCS\2018.0208  - Internet Explor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9" t="18515" r="33434" b="6748"/>
          <a:stretch/>
        </p:blipFill>
        <p:spPr>
          <a:xfrm>
            <a:off x="6889246" y="2481678"/>
            <a:ext cx="1865871" cy="2436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882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theme/theme1.xml><?xml version="1.0" encoding="utf-8"?>
<a:theme xmlns:a="http://schemas.openxmlformats.org/drawingml/2006/main" name="photonics-p1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ppt/theme/theme2.xml><?xml version="1.0" encoding="utf-8"?>
<a:theme xmlns:a="http://schemas.openxmlformats.org/drawingml/2006/main" name="Samtec- Dark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E376C"/>
      </a:accent1>
      <a:accent2>
        <a:srgbClr val="F0AF00"/>
      </a:accent2>
      <a:accent3>
        <a:srgbClr val="1E376C"/>
      </a:accent3>
      <a:accent4>
        <a:srgbClr val="F0AF00"/>
      </a:accent4>
      <a:accent5>
        <a:srgbClr val="1E376C"/>
      </a:accent5>
      <a:accent6>
        <a:srgbClr val="F0AF00"/>
      </a:accent6>
      <a:hlink>
        <a:srgbClr val="0041C4"/>
      </a:hlink>
      <a:folHlink>
        <a:srgbClr val="70440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Median">
  <a:themeElements>
    <a:clrScheme name="Custom 2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E376C"/>
      </a:accent1>
      <a:accent2>
        <a:srgbClr val="F0AF00"/>
      </a:accent2>
      <a:accent3>
        <a:srgbClr val="1E376C"/>
      </a:accent3>
      <a:accent4>
        <a:srgbClr val="F0AF00"/>
      </a:accent4>
      <a:accent5>
        <a:srgbClr val="1E376C"/>
      </a:accent5>
      <a:accent6>
        <a:srgbClr val="F0AF00"/>
      </a:accent6>
      <a:hlink>
        <a:srgbClr val="0041C4"/>
      </a:hlink>
      <a:folHlink>
        <a:srgbClr val="704404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1E376C"/>
    </a:accent1>
    <a:accent2>
      <a:srgbClr val="F0AF00"/>
    </a:accent2>
    <a:accent3>
      <a:srgbClr val="1E376C"/>
    </a:accent3>
    <a:accent4>
      <a:srgbClr val="F0AF00"/>
    </a:accent4>
    <a:accent5>
      <a:srgbClr val="1E376C"/>
    </a:accent5>
    <a:accent6>
      <a:srgbClr val="F0AF00"/>
    </a:accent6>
    <a:hlink>
      <a:srgbClr val="0041C4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1E376C"/>
    </a:accent1>
    <a:accent2>
      <a:srgbClr val="F0AF00"/>
    </a:accent2>
    <a:accent3>
      <a:srgbClr val="1E376C"/>
    </a:accent3>
    <a:accent4>
      <a:srgbClr val="F0AF00"/>
    </a:accent4>
    <a:accent5>
      <a:srgbClr val="1E376C"/>
    </a:accent5>
    <a:accent6>
      <a:srgbClr val="F0AF00"/>
    </a:accent6>
    <a:hlink>
      <a:srgbClr val="0041C4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000000"/>
    </a:dk2>
    <a:lt2>
      <a:srgbClr val="FFFFFF"/>
    </a:lt2>
    <a:accent1>
      <a:srgbClr val="1E376C"/>
    </a:accent1>
    <a:accent2>
      <a:srgbClr val="F0AF00"/>
    </a:accent2>
    <a:accent3>
      <a:srgbClr val="1E376C"/>
    </a:accent3>
    <a:accent4>
      <a:srgbClr val="F0AF00"/>
    </a:accent4>
    <a:accent5>
      <a:srgbClr val="1E376C"/>
    </a:accent5>
    <a:accent6>
      <a:srgbClr val="F0AF00"/>
    </a:accent6>
    <a:hlink>
      <a:srgbClr val="0041C4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48996</TotalTime>
  <Words>729</Words>
  <Application>Microsoft Office PowerPoint</Application>
  <PresentationFormat>On-screen Show (4:3)</PresentationFormat>
  <Paragraphs>184</Paragraphs>
  <Slides>20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MS PGothic</vt:lpstr>
      <vt:lpstr>MS PGothic</vt:lpstr>
      <vt:lpstr>Arial</vt:lpstr>
      <vt:lpstr>Armata Regular</vt:lpstr>
      <vt:lpstr>Calibri</vt:lpstr>
      <vt:lpstr>Corbel</vt:lpstr>
      <vt:lpstr>Garamond</vt:lpstr>
      <vt:lpstr>Gill Sans MT</vt:lpstr>
      <vt:lpstr>Helvetica</vt:lpstr>
      <vt:lpstr>Times New Roman</vt:lpstr>
      <vt:lpstr>Wingdings</vt:lpstr>
      <vt:lpstr>Wingdings 2</vt:lpstr>
      <vt:lpstr>Wingdings 3</vt:lpstr>
      <vt:lpstr>photonics-p1</vt:lpstr>
      <vt:lpstr>Samtec- Dark</vt:lpstr>
      <vt:lpstr>5_Office Theme</vt:lpstr>
      <vt:lpstr>Median</vt:lpstr>
      <vt:lpstr>1_Median</vt:lpstr>
      <vt:lpstr>PowerPoint Presentation</vt:lpstr>
      <vt:lpstr>PowerPoint Presentation</vt:lpstr>
      <vt:lpstr>Products today and by 2022</vt:lpstr>
      <vt:lpstr>…and in the Future</vt:lpstr>
      <vt:lpstr>AIM Manufacturing Innovation  Centers of Excellence: MPWA*</vt:lpstr>
      <vt:lpstr>The Foundry behind AIM:  Si Wafer Fab</vt:lpstr>
      <vt:lpstr>What is  AIM Photonics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Technology</vt:lpstr>
      <vt:lpstr>PowerPoint Presentation</vt:lpstr>
      <vt:lpstr>PowerPoint Presentation</vt:lpstr>
      <vt:lpstr>PowerPoint Presentation</vt:lpstr>
      <vt:lpstr>Challenging Components Specifications</vt:lpstr>
      <vt:lpstr>Learn More</vt:lpstr>
      <vt:lpstr>Modeling &amp; High Res –  Status 12/10/2018</vt:lpstr>
    </vt:vector>
  </TitlesOfParts>
  <Company>Westover Studios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Phillip Pettet</dc:creator>
  <cp:lastModifiedBy>Liehr, Michael</cp:lastModifiedBy>
  <cp:revision>1663</cp:revision>
  <cp:lastPrinted>2017-03-23T14:08:53Z</cp:lastPrinted>
  <dcterms:created xsi:type="dcterms:W3CDTF">2015-04-09T18:12:26Z</dcterms:created>
  <dcterms:modified xsi:type="dcterms:W3CDTF">2019-01-21T19:19:09Z</dcterms:modified>
</cp:coreProperties>
</file>