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Default Extension="gif" ContentType="image/gif"/>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9.xml" ContentType="application/vnd.openxmlformats-officedocument.presentationml.notesSlide+xml"/>
  <Override PartName="/ppt/notesSlides/notesSlide22.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slides/slide7.xml" Type="http://schemas.openxmlformats.org/officeDocument/2006/relationships/slide" Id="rId12"/><Relationship Target="slides/slide8.xml" Type="http://schemas.openxmlformats.org/officeDocument/2006/relationships/slide" Id="rId13"/><Relationship Target="slides/slide5.xml" Type="http://schemas.openxmlformats.org/officeDocument/2006/relationships/slide" Id="rId10"/><Relationship Target="slides/slide6.xml" Type="http://schemas.openxmlformats.org/officeDocument/2006/relationships/slide" Id="rId11"/><Relationship Target="slides/slide21.xml" Type="http://schemas.openxmlformats.org/officeDocument/2006/relationships/slide" Id="rId26"/><Relationship Target="slides/slide20.xml" Type="http://schemas.openxmlformats.org/officeDocument/2006/relationships/slide" Id="rId25"/><Relationship Target="slides/slide22.xml" Type="http://schemas.openxmlformats.org/officeDocument/2006/relationships/slide" Id="rId27"/><Relationship Target="presProps.xml" Type="http://schemas.openxmlformats.org/officeDocument/2006/relationships/presProps" Id="rId2"/><Relationship Target="slides/slide16.xml" Type="http://schemas.openxmlformats.org/officeDocument/2006/relationships/slide" Id="rId21"/><Relationship Target="theme/theme3.xml" Type="http://schemas.openxmlformats.org/officeDocument/2006/relationships/theme" Id="rId1"/><Relationship Target="slides/slide17.xml" Type="http://schemas.openxmlformats.org/officeDocument/2006/relationships/slide" Id="rId22"/><Relationship Target="slideMasters/slideMaster1.xml" Type="http://schemas.openxmlformats.org/officeDocument/2006/relationships/slideMaster" Id="rId4"/><Relationship Target="slides/slide18.xml" Type="http://schemas.openxmlformats.org/officeDocument/2006/relationships/slide" Id="rId23"/><Relationship Target="tableStyles.xml" Type="http://schemas.openxmlformats.org/officeDocument/2006/relationships/tableStyles" Id="rId3"/><Relationship Target="slides/slide19.xml" Type="http://schemas.openxmlformats.org/officeDocument/2006/relationships/slide" Id="rId24"/><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7" name="Shape 37"/>
        <p:cNvGrpSpPr/>
        <p:nvPr/>
      </p:nvGrpSpPr>
      <p:grpSpPr>
        <a:xfrm>
          <a:off y="0" x="0"/>
          <a:ext cy="0" cx="0"/>
          <a:chOff y="0" x="0"/>
          <a:chExt cy="0" cx="0"/>
        </a:xfrm>
      </p:grpSpPr>
      <p:sp>
        <p:nvSpPr>
          <p:cNvPr id="38" name="Shape 38"/>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39" name="Shape 3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3" name="Shape 113"/>
        <p:cNvGrpSpPr/>
        <p:nvPr/>
      </p:nvGrpSpPr>
      <p:grpSpPr>
        <a:xfrm>
          <a:off y="0" x="0"/>
          <a:ext cy="0" cx="0"/>
          <a:chOff y="0" x="0"/>
          <a:chExt cy="0" cx="0"/>
        </a:xfrm>
      </p:grpSpPr>
      <p:sp>
        <p:nvSpPr>
          <p:cNvPr id="114" name="Shape 114"/>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15" name="Shape 11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spcBef>
                <a:spcPts val="600"/>
              </a:spcBef>
              <a:buClr>
                <a:srgbClr val="000000"/>
              </a:buClr>
              <a:buSzPct val="78571"/>
              <a:buFont typeface="Arial"/>
              <a:buNone/>
            </a:pPr>
            <a:r>
              <a:rPr sz="1400" lang="en">
                <a:latin typeface="Trebuchet MS"/>
                <a:ea typeface="Trebuchet MS"/>
                <a:cs typeface="Trebuchet MS"/>
                <a:sym typeface="Trebuchet MS"/>
              </a:rPr>
              <a:t>My first objective was to perform a sanity check on assumed masses used in theories on Oort cloud formation. To do this, I’ll take ISON to be typical of long-period comets. By observing ISON’s light curve and normalizing for distance from Earth and Sun, an estimate can be made of its mass</a:t>
            </a:r>
          </a:p>
          <a:p>
            <a:r>
              <a:t/>
            </a:r>
          </a:p>
          <a:p>
            <a:pPr rtl="0" lvl="0">
              <a:spcBef>
                <a:spcPts val="600"/>
              </a:spcBef>
              <a:buClr>
                <a:srgbClr val="000000"/>
              </a:buClr>
              <a:buSzPct val="78571"/>
              <a:buFont typeface="Arial"/>
              <a:buNone/>
            </a:pPr>
            <a:r>
              <a:rPr sz="1400" lang="en">
                <a:latin typeface="Trebuchet MS"/>
                <a:ea typeface="Trebuchet MS"/>
                <a:cs typeface="Trebuchet MS"/>
                <a:sym typeface="Trebuchet MS"/>
              </a:rPr>
              <a:t>This mass can then be compared to the “typical” mass used for estimating the mass of the Oort cloud to see if it is in keeping with current theories</a:t>
            </a:r>
          </a:p>
          <a:p>
            <a:r>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0" name="Shape 120"/>
        <p:cNvGrpSpPr/>
        <p:nvPr/>
      </p:nvGrpSpPr>
      <p:grpSpPr>
        <a:xfrm>
          <a:off y="0" x="0"/>
          <a:ext cy="0" cx="0"/>
          <a:chOff y="0" x="0"/>
          <a:chExt cy="0" cx="0"/>
        </a:xfrm>
      </p:grpSpPr>
      <p:sp>
        <p:nvSpPr>
          <p:cNvPr id="121" name="Shape 121"/>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22" name="Shape 12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This is a plot of ISON’s apparent magnitude with data from 3 difference sources.</a:t>
            </a:r>
          </a:p>
          <a:p>
            <a:pPr rtl="0" lvl="0">
              <a:buNone/>
            </a:pPr>
            <a:r>
              <a:rPr lang="en"/>
              <a:t>The red dots are from International Comet Quarterly, a non-profit journal, published at the Earth and Planetary Sciences Department at Harvard</a:t>
            </a:r>
          </a:p>
          <a:p>
            <a:pPr rtl="0" lvl="0">
              <a:buNone/>
            </a:pPr>
            <a:r>
              <a:rPr lang="en"/>
              <a:t>The blue dots are from the Minor Planet Center database. The Minor Planet Center runs out of the Smithsonian Astrophysical Observatory and is funded by a NASA grant. It maintains databases of orbital elements, light curves, and observations for minor planets, comets, and natural satellites.</a:t>
            </a:r>
          </a:p>
          <a:p>
            <a:pPr rtl="0" lvl="0">
              <a:buNone/>
            </a:pPr>
            <a:r>
              <a:rPr lang="en"/>
              <a:t>The green line is the prediction of magnitude provided by JPL. </a:t>
            </a:r>
          </a:p>
          <a:p>
            <a:pPr rtl="0" lvl="0">
              <a:buNone/>
            </a:pPr>
            <a:r>
              <a:rPr lang="en"/>
              <a:t>The gap in data is from when ISON passed behind the sun</a:t>
            </a:r>
          </a:p>
          <a:p>
            <a:pPr>
              <a:buNone/>
            </a:pPr>
            <a:r>
              <a:rPr lang="en"/>
              <a:t>The growing discrepancy between ICQ data and MPC data is sensical. The ICQ data is taken from the whole comet, nucleus and coma, whereas the MPC data gives the magnitude of the nucleus alone.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7" name="Shape 127"/>
        <p:cNvGrpSpPr/>
        <p:nvPr/>
      </p:nvGrpSpPr>
      <p:grpSpPr>
        <a:xfrm>
          <a:off y="0" x="0"/>
          <a:ext cy="0" cx="0"/>
          <a:chOff y="0" x="0"/>
          <a:chExt cy="0" cx="0"/>
        </a:xfrm>
      </p:grpSpPr>
      <p:sp>
        <p:nvSpPr>
          <p:cNvPr id="128" name="Shape 128"/>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29" name="Shape 129"/>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Applying the formula for adjusted magnitude to my dataset gives the red curve shown here. For ease of estimation, one would hope it would be a straight light. I reasoned that the best estimate I’d be able to get for the mass would come from the earliest datapoints, since that’s when the comet’s least active. The less active, the fewer chemical processes taking place in the comet.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4" name="Shape 134"/>
        <p:cNvGrpSpPr/>
        <p:nvPr/>
      </p:nvGrpSpPr>
      <p:grpSpPr>
        <a:xfrm>
          <a:off y="0" x="0"/>
          <a:ext cy="0" cx="0"/>
          <a:chOff y="0" x="0"/>
          <a:chExt cy="0" cx="0"/>
        </a:xfrm>
      </p:grpSpPr>
      <p:sp>
        <p:nvSpPr>
          <p:cNvPr id="135" name="Shape 135"/>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36" name="Shape 136"/>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Calculating the average for the data gives us an H10 value of 5.79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2" name="Shape 142"/>
        <p:cNvGrpSpPr/>
        <p:nvPr/>
      </p:nvGrpSpPr>
      <p:grpSpPr>
        <a:xfrm>
          <a:off y="0" x="0"/>
          <a:ext cy="0" cx="0"/>
          <a:chOff y="0" x="0"/>
          <a:chExt cy="0" cx="0"/>
        </a:xfrm>
      </p:grpSpPr>
      <p:sp>
        <p:nvSpPr>
          <p:cNvPr id="143" name="Shape 143"/>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44" name="Shape 144"/>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Plugging in our magnitude gives us a mass estimate for ISON of about 5^13kg. If we assume comet ISON is typical this gives us a range on the mass of the Oort cloud of 1.5 - 15 earth masses. This protects the theory of Oort cloud formation in which comet formation took place in the Neptune region. The strongest argument against that theory being that the Oort cloud was over an order of magnitude larger than our upper bound. Our estimate for ISON’s mass is on the same order as the estimate used in the cometary capture theory, so that theory too remains on the table. </a:t>
            </a:r>
          </a:p>
          <a:p>
            <a:pPr>
              <a:buNone/>
            </a:pPr>
            <a:r>
              <a:rPr lang="en"/>
              <a:t>The graph on the right was developed by Everhart from observations of comets, with attempts to correct for observation biases (fewer Southern observatories, less likely to discover faint comets). This graph predicts the rate at which we might expect to find comets of various masses, and we can see that ISON is indeed a good typical mass for estimating the mass of the Oort cloud.</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4" name="Shape 154"/>
        <p:cNvGrpSpPr/>
        <p:nvPr/>
      </p:nvGrpSpPr>
      <p:grpSpPr>
        <a:xfrm>
          <a:off y="0" x="0"/>
          <a:ext cy="0" cx="0"/>
          <a:chOff y="0" x="0"/>
          <a:chExt cy="0" cx="0"/>
        </a:xfrm>
      </p:grpSpPr>
      <p:sp>
        <p:nvSpPr>
          <p:cNvPr id="155" name="Shape 155"/>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56" name="Shape 156"/>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Second objective was to look for the presence of amorphous ice in ISON’s light curve. When I first introduced the objective, I didn’t cite any previous work justifying the expectation that any amorphous ice should remain from the molecular cloud of the sun’s birth cluster. Kouchi et al published a paper in 1994 showing that amorphous ice should not form in the solar nebula. In the same paper he showed that the temperature of the solar nebula should have left much amorphous ice preserved in our solar system beyond the orbit of Saturn. </a:t>
            </a:r>
          </a:p>
          <a:p>
            <a:pPr>
              <a:buNone/>
            </a:pPr>
            <a:r>
              <a:rPr lang="en"/>
              <a:t>To look for this ice in ISON, I didn’t look for any direct observations, but instead went back to using my light curve as an indicator of activity. Amorphous ice is normally formed with other molecules, and so any amorphous water ice remaining in ISON should contain a great deal of dust and gas trapped inside. When ISON reaches the temperature at which amorphous water ice begins to crystallize, the change may cause an outburst of activity as this gas and dust is released. One should expect to see an outburst of activity when the comet reaches ~120K, when this takes place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3" name="Shape 163"/>
        <p:cNvGrpSpPr/>
        <p:nvPr/>
      </p:nvGrpSpPr>
      <p:grpSpPr>
        <a:xfrm>
          <a:off y="0" x="0"/>
          <a:ext cy="0" cx="0"/>
          <a:chOff y="0" x="0"/>
          <a:chExt cy="0" cx="0"/>
        </a:xfrm>
      </p:grpSpPr>
      <p:sp>
        <p:nvSpPr>
          <p:cNvPr id="164" name="Shape 164"/>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65" name="Shape 165"/>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Using a familiar formula, we can do a rough calculation to place a bound on where in ISON’s light curve to look for increased activity. This is only a very rough lower bound, however, as the comet is certainly not in radiative equilibrium. In addition, the comet’s coma can scatter and reflect incoming light, effectively cooling the nucleus.</a:t>
            </a:r>
          </a:p>
          <a:p>
            <a:pPr rtl="0" lvl="0">
              <a:buNone/>
            </a:pPr>
            <a:r>
              <a:rPr lang="en"/>
              <a:t>That being said, we have a rough estimate of 8.5AU</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0" name="Shape 170"/>
        <p:cNvGrpSpPr/>
        <p:nvPr/>
      </p:nvGrpSpPr>
      <p:grpSpPr>
        <a:xfrm>
          <a:off y="0" x="0"/>
          <a:ext cy="0" cx="0"/>
          <a:chOff y="0" x="0"/>
          <a:chExt cy="0" cx="0"/>
        </a:xfrm>
      </p:grpSpPr>
      <p:sp>
        <p:nvSpPr>
          <p:cNvPr id="171" name="Shape 171"/>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72" name="Shape 17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Since ISON hadn’t been properly discovered at that point, there’s not much data available on its activity beyond 6.5 AU or so. Precovery images were obtained from Pan-STARRS</a:t>
            </a:r>
          </a:p>
          <a:p>
            <a:pPr rtl="0" lvl="0">
              <a:buNone/>
            </a:pPr>
            <a:r>
              <a:rPr b="1" sz="1200" lang="en"/>
              <a:t>Panoramic Survey Telescope and Rapid Response System</a:t>
            </a:r>
            <a:r>
              <a:rPr sz="1200" lang="en"/>
              <a:t> </a:t>
            </a:r>
            <a:r>
              <a:rPr lang="en"/>
              <a:t>which surveys the sky, detecting near earth objects. </a:t>
            </a:r>
          </a:p>
          <a:p>
            <a:pPr rtl="0" lvl="0">
              <a:buNone/>
            </a:pPr>
            <a:r>
              <a:rPr lang="en"/>
              <a:t>ISON is at 8.5 AU mid-January</a:t>
            </a:r>
          </a:p>
          <a:p>
            <a:pPr rtl="0" lvl="0">
              <a:buNone/>
            </a:pPr>
            <a:r>
              <a:rPr lang="en"/>
              <a:t>With this data we can, very weakly, claim there’s some increase in activity between 9.4 AU and 6.5 AU, but it’s difficult to say how continuous that increase in activity might be. </a:t>
            </a:r>
          </a:p>
          <a:p>
            <a:pPr rtl="0" lvl="0">
              <a:buNone/>
            </a:pPr>
            <a:r>
              <a:rPr lang="en"/>
              <a:t>Could be that sublimation of CO or CO</a:t>
            </a:r>
            <a:r>
              <a:rPr baseline="-25000" lang="en"/>
              <a:t>2</a:t>
            </a:r>
            <a:r>
              <a:rPr lang="en"/>
              <a:t> is driving any activity, or maybe there’s a step-wise jump!</a:t>
            </a:r>
          </a:p>
          <a:p>
            <a:pPr rtl="0" lvl="0">
              <a:buNone/>
            </a:pPr>
            <a:r>
              <a:rPr lang="en"/>
              <a:t>So we can’t really conclude anything about ISON’s amorphous ice composition. </a:t>
            </a:r>
          </a:p>
          <a:p>
            <a:pPr>
              <a:buNone/>
            </a:pPr>
            <a:r>
              <a:rPr lang="en"/>
              <a:t>However, there’s been published work suggesting that outburts of activity in other long-period comets at distances over 6AU might be attributed to amorphous ice crystallization, or that is might generally be a significant factor in driving consistent activity, along with CO and other volatiles. (D. Prialnik, Bar Nun A 1992 explaining Halley’s 14AU outburst with crystallization)( Grankowski 2007, assumed crystallization along with other mechanisms to accurately model the outburt of </a:t>
            </a:r>
            <a:r>
              <a:rPr sz="1000" lang="en"/>
              <a:t>Centaur Comet Schwassmann-Wachmann 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0" name="Shape 180"/>
        <p:cNvGrpSpPr/>
        <p:nvPr/>
      </p:nvGrpSpPr>
      <p:grpSpPr>
        <a:xfrm>
          <a:off y="0" x="0"/>
          <a:ext cy="0" cx="0"/>
          <a:chOff y="0" x="0"/>
          <a:chExt cy="0" cx="0"/>
        </a:xfrm>
      </p:grpSpPr>
      <p:sp>
        <p:nvSpPr>
          <p:cNvPr id="181" name="Shape 181"/>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82" name="Shape 182"/>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Unsurprisingly, I was not able to find any glaring holes in any of the current theories of Oort cloud formation. All could be equally valid for the conclusions drawn here. </a:t>
            </a:r>
          </a:p>
          <a:p>
            <a:pPr>
              <a:buNone/>
            </a:pPr>
            <a:r>
              <a:rPr lang="en"/>
              <a:t>Though crystallization of amorphous water ice is a potential explanation for previously inexplicable outburts of cometary activity, there are other possible explanation that can’t easily be isolated.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7" name="Shape 187"/>
        <p:cNvGrpSpPr/>
        <p:nvPr/>
      </p:nvGrpSpPr>
      <p:grpSpPr>
        <a:xfrm>
          <a:off y="0" x="0"/>
          <a:ext cy="0" cx="0"/>
          <a:chOff y="0" x="0"/>
          <a:chExt cy="0" cx="0"/>
        </a:xfrm>
      </p:grpSpPr>
      <p:sp>
        <p:nvSpPr>
          <p:cNvPr id="188" name="Shape 188"/>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89" name="Shape 18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With the addition of the earlier datapoints, how much does my mass estimate change? If there’s so much unpredictable variation in the normalized magnitude, is there perhaps a better way to estimate the mass of a given comet?</a:t>
            </a:r>
          </a:p>
          <a:p>
            <a:pPr rtl="0" lvl="0">
              <a:buNone/>
            </a:pPr>
            <a:r>
              <a:rPr lang="en"/>
              <a:t>I decided to look for amorphous water ice largely because it was low-hanging fruit with the light curve I had already made, but what sort of competing theories can it decide, if any?</a:t>
            </a:r>
          </a:p>
          <a:p>
            <a:pPr>
              <a:buNone/>
            </a:pPr>
            <a:r>
              <a:rPr lang="en"/>
              <a:t>It didn’t come up much in the presentation, but there were many failed attempts at using data I had received from outside sources to look at the composition of ISON. I had difficulties with things as simple as opening fits files in IRAF and had more luck with PYRAF and IDL, but quickly realized that I didn’t know where to begin, what information was already included in my data, and how I should go about removing artifacts and the like. Given unlimited time, I would have liked to develop some facility with data reduction pipelines and how they differ from instrument to instrument.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4" name="Shape 44"/>
        <p:cNvGrpSpPr/>
        <p:nvPr/>
      </p:nvGrpSpPr>
      <p:grpSpPr>
        <a:xfrm>
          <a:off y="0" x="0"/>
          <a:ext cy="0" cx="0"/>
          <a:chOff y="0" x="0"/>
          <a:chExt cy="0" cx="0"/>
        </a:xfrm>
      </p:grpSpPr>
      <p:sp>
        <p:nvSpPr>
          <p:cNvPr id="45" name="Shape 45"/>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46" name="Shape 46"/>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Any model of planetary formation in our solar system has to account for the formation of the Oort cloud. Though no direct observations of the Oort cloud have been made, its presence is inferred from the behavior of long period comets and how they differ from short period</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4" name="Shape 194"/>
        <p:cNvGrpSpPr/>
        <p:nvPr/>
      </p:nvGrpSpPr>
      <p:grpSpPr>
        <a:xfrm>
          <a:off y="0" x="0"/>
          <a:ext cy="0" cx="0"/>
          <a:chOff y="0" x="0"/>
          <a:chExt cy="0" cx="0"/>
        </a:xfrm>
      </p:grpSpPr>
      <p:sp>
        <p:nvSpPr>
          <p:cNvPr id="195" name="Shape 195"/>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96" name="Shape 19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1" name="Shape 201"/>
        <p:cNvGrpSpPr/>
        <p:nvPr/>
      </p:nvGrpSpPr>
      <p:grpSpPr>
        <a:xfrm>
          <a:off y="0" x="0"/>
          <a:ext cy="0" cx="0"/>
          <a:chOff y="0" x="0"/>
          <a:chExt cy="0" cx="0"/>
        </a:xfrm>
      </p:grpSpPr>
      <p:sp>
        <p:nvSpPr>
          <p:cNvPr id="202" name="Shape 202"/>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203" name="Shape 20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6" name="Shape 206"/>
        <p:cNvGrpSpPr/>
        <p:nvPr/>
      </p:nvGrpSpPr>
      <p:grpSpPr>
        <a:xfrm>
          <a:off y="0" x="0"/>
          <a:ext cy="0" cx="0"/>
          <a:chOff y="0" x="0"/>
          <a:chExt cy="0" cx="0"/>
        </a:xfrm>
      </p:grpSpPr>
      <p:sp>
        <p:nvSpPr>
          <p:cNvPr id="207" name="Shape 207"/>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208" name="Shape 20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4" name="Shape 54"/>
        <p:cNvGrpSpPr/>
        <p:nvPr/>
      </p:nvGrpSpPr>
      <p:grpSpPr>
        <a:xfrm>
          <a:off y="0" x="0"/>
          <a:ext cy="0" cx="0"/>
          <a:chOff y="0" x="0"/>
          <a:chExt cy="0" cx="0"/>
        </a:xfrm>
      </p:grpSpPr>
      <p:sp>
        <p:nvSpPr>
          <p:cNvPr id="55" name="Shape 55"/>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56" name="Shape 56"/>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The hypothesis of the Oort cloud’s existence was motivated by a certain class of comets that had been frequently observed for over a century. These comets had orbital eccentricity close to 1, and arrived at an angle to the ecliptic. These comets were still possessed of much of their volatile ice, which would have already been sublimated had the comet passed close to the sun in the past. Jan Oort suggested that these comets in fact came from a distant spherical cloud, up to 150,000 AU from the sun. He argued that in this cloud, comets would be loosely gravitationally bound to the sun, and may be perturbed out of the cloud by interactions with nearby stars and galactic tides, kicking them into their elliptic orbits around the sun. This would explain the odd angles of inclination to the ecliptic, as they are too loosely bound to be flattened out into a plane.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3" name="Shape 63"/>
        <p:cNvGrpSpPr/>
        <p:nvPr/>
      </p:nvGrpSpPr>
      <p:grpSpPr>
        <a:xfrm>
          <a:off y="0" x="0"/>
          <a:ext cy="0" cx="0"/>
          <a:chOff y="0" x="0"/>
          <a:chExt cy="0" cx="0"/>
        </a:xfrm>
      </p:grpSpPr>
      <p:sp>
        <p:nvSpPr>
          <p:cNvPr id="64" name="Shape 64"/>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65" name="Shape 65"/>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The prevailing theory is that the comets composing the Oort cloud formed during, and in the same region as, the formation of the gas giants. These planets then kicked the newly formed comets out of the planetary region. Those that remained gravitationally bound to our solar system became the Oort cloud. As to where in the outer solar system the comets formed, there is some debate. In 1994 Bailey wrote a paper estimating the mass of the Oort cloud at at least 380 earth masses, but Neptune and Uranus come to a cumulative mass of less than 32 earth masses, so such a distribution of mass is unlikely with current models of planet formation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 name="Shape 71"/>
        <p:cNvGrpSpPr/>
        <p:nvPr/>
      </p:nvGrpSpPr>
      <p:grpSpPr>
        <a:xfrm>
          <a:off y="0" x="0"/>
          <a:ext cy="0" cx="0"/>
          <a:chOff y="0" x="0"/>
          <a:chExt cy="0" cx="0"/>
        </a:xfrm>
      </p:grpSpPr>
      <p:sp>
        <p:nvSpPr>
          <p:cNvPr id="72" name="Shape 72"/>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73" name="Shape 73"/>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Others theorize that the planetesimals formed in the Neptune zone, arguing that Jupiter and Saturn would have ejected too many comets to account for the mass of the Oort cloud.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9" name="Shape 79"/>
        <p:cNvGrpSpPr/>
        <p:nvPr/>
      </p:nvGrpSpPr>
      <p:grpSpPr>
        <a:xfrm>
          <a:off y="0" x="0"/>
          <a:ext cy="0" cx="0"/>
          <a:chOff y="0" x="0"/>
          <a:chExt cy="0" cx="0"/>
        </a:xfrm>
      </p:grpSpPr>
      <p:sp>
        <p:nvSpPr>
          <p:cNvPr id="80" name="Shape 80"/>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81" name="Shape 81"/>
          <p:cNvSpPr txBox="1"/>
          <p:nvPr>
            <p:ph idx="1" type="body"/>
          </p:nvPr>
        </p:nvSpPr>
        <p:spPr>
          <a:xfrm>
            <a:off y="4343400" x="685800"/>
            <a:ext cy="4114800" cx="5486399"/>
          </a:xfrm>
          <a:prstGeom prst="rect">
            <a:avLst/>
          </a:prstGeom>
        </p:spPr>
        <p:txBody>
          <a:bodyPr bIns="91425" rIns="91425" lIns="91425" tIns="91425" anchor="t" anchorCtr="0">
            <a:noAutofit/>
          </a:bodyPr>
          <a:lstStyle/>
          <a:p>
            <a:pPr>
              <a:buNone/>
            </a:pPr>
            <a:r>
              <a:rPr lang="en"/>
              <a:t>Another class of theories places comet-formation earlier, suggesting that formation took place while the sun was still part of its birth cluster. When the cluster began to blow apart, the sun captured many of the comets formed around other stars. Many of these theories are put forth to explain a theoretical deficit in the number of comets in the Oort cloud. This is not to say that there are fewer observed that theorized, but rather theory cannot soundly justify the observed flux of long-period comets.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7" name="Shape 87"/>
        <p:cNvGrpSpPr/>
        <p:nvPr/>
      </p:nvGrpSpPr>
      <p:grpSpPr>
        <a:xfrm>
          <a:off y="0" x="0"/>
          <a:ext cy="0" cx="0"/>
          <a:chOff y="0" x="0"/>
          <a:chExt cy="0" cx="0"/>
        </a:xfrm>
      </p:grpSpPr>
      <p:sp>
        <p:nvSpPr>
          <p:cNvPr id="88" name="Shape 88"/>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89" name="Shape 8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The number of comets in the Oort cloud has been estimated to fall between 10^11 and 10^12 comets. This estimate comes from the observations of the number of new long-period comets compared with the rate at which the galactic tides pull them out of the cloud and in towards the sun. </a:t>
            </a:r>
          </a:p>
          <a:p>
            <a:pPr rtl="0" lvl="0">
              <a:buNone/>
            </a:pPr>
            <a:r>
              <a:rPr lang="en"/>
              <a:t>Knowing that, we can observe long period comets and their estimated masses, doing a sanity check on the estimates current theories are predicated on.</a:t>
            </a:r>
          </a:p>
          <a:p>
            <a:pPr>
              <a:buNone/>
            </a:pPr>
            <a:r>
              <a:rPr lang="en"/>
              <a:t>In addition, we might look for the presence of amorphous water ice in new long-period comets (“new” meaning comets that have not passed near the sun before, and so should still have their ices intact)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7" name="Shape 97"/>
        <p:cNvGrpSpPr/>
        <p:nvPr/>
      </p:nvGrpSpPr>
      <p:grpSpPr>
        <a:xfrm>
          <a:off y="0" x="0"/>
          <a:ext cy="0" cx="0"/>
          <a:chOff y="0" x="0"/>
          <a:chExt cy="0" cx="0"/>
        </a:xfrm>
      </p:grpSpPr>
      <p:sp>
        <p:nvSpPr>
          <p:cNvPr id="98" name="Shape 98"/>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99" name="Shape 99"/>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Amorphous ice is a disordered water solid with a glass-like structure. If liquid water is cooled to 136K over a matter of milliseconds, the molecules will remain in a state of disarray and will not form a crystal lattice. Amorphous ice can also be formed out of crystallized ice at high pressure. </a:t>
            </a:r>
          </a:p>
          <a:p>
            <a:pPr>
              <a:buNone/>
            </a:pPr>
            <a:r>
              <a:rPr lang="en"/>
              <a:t>This ice has been observed in the molecular clouds in the infrared, as it has a distinctive 3.1 micron absorption feature differing from the absorption features of crystalline ice. We might then expect to see amorphous ice left over from the molecular cloud that spawned our solar system. If we can observe amorphous ice in comets from the Oort cloud, we know that it’s unlikely these comets have seen temperatures greater than 120K since their formation, since it’s unlikely these comets would be exposed to extreme pressure or rapid transitions from liquid to solid out in the Oort cloud.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6" name="Shape 106"/>
        <p:cNvGrpSpPr/>
        <p:nvPr/>
      </p:nvGrpSpPr>
      <p:grpSpPr>
        <a:xfrm>
          <a:off y="0" x="0"/>
          <a:ext cy="0" cx="0"/>
          <a:chOff y="0" x="0"/>
          <a:chExt cy="0" cx="0"/>
        </a:xfrm>
      </p:grpSpPr>
      <p:sp>
        <p:nvSpPr>
          <p:cNvPr id="107" name="Shape 107"/>
          <p:cNvSpPr/>
          <p:nvPr>
            <p:ph idx="2" type="sldImg"/>
          </p:nvPr>
        </p:nvSpPr>
        <p:spPr>
          <a:xfrm>
            <a:off y="685800" x="1714753"/>
            <a:ext cy="3429000" cx="3429300"/>
          </a:xfrm>
          <a:custGeom>
            <a:pathLst>
              <a:path w="120000" extrusionOk="0" h="120000">
                <a:moveTo>
                  <a:pt y="0" x="0"/>
                </a:moveTo>
                <a:lnTo>
                  <a:pt y="0" x="120000"/>
                </a:lnTo>
                <a:lnTo>
                  <a:pt y="120000" x="120000"/>
                </a:lnTo>
                <a:lnTo>
                  <a:pt y="120000" x="0"/>
                </a:lnTo>
                <a:close/>
              </a:path>
            </a:pathLst>
          </a:custGeom>
        </p:spPr>
      </p:sp>
      <p:sp>
        <p:nvSpPr>
          <p:cNvPr id="108" name="Shape 108"/>
          <p:cNvSpPr txBox="1"/>
          <p:nvPr>
            <p:ph idx="1" type="body"/>
          </p:nvPr>
        </p:nvSpPr>
        <p:spPr>
          <a:xfrm>
            <a:off y="4343400" x="685800"/>
            <a:ext cy="4114800" cx="5486399"/>
          </a:xfrm>
          <a:prstGeom prst="rect">
            <a:avLst/>
          </a:prstGeom>
        </p:spPr>
        <p:txBody>
          <a:bodyPr bIns="91425" rIns="91425" lIns="91425" tIns="91425" anchor="t" anchorCtr="0">
            <a:noAutofit/>
          </a:bodyPr>
          <a:lstStyle/>
          <a:p>
            <a:pPr rtl="0" lvl="0">
              <a:buNone/>
            </a:pPr>
            <a:r>
              <a:rPr lang="en"/>
              <a:t>To, hopefully, shed more light on these and other questions, astronomers have been enthusiastically observing Comet ISON during its orbit. </a:t>
            </a:r>
          </a:p>
          <a:p>
            <a:pPr rtl="0" lvl="0">
              <a:buNone/>
            </a:pPr>
            <a:r>
              <a:rPr lang="en"/>
              <a:t>Comet ISON was discovered by Vitali Nevski and Artyom Novichonok, of the International Scientific Optical Network. Hence the name ISON. ISON is a dynamically new comet, and so a great target for insights into the origin of our solar system, and the Oort cloud in particular</a:t>
            </a:r>
          </a:p>
          <a:p>
            <a:pPr rtl="0" lvl="0">
              <a:buNone/>
            </a:pPr>
            <a:r>
              <a:rPr lang="en"/>
              <a:t>It passed perihelion on November 28th, less than 2km from the sun, at which point it began to burn out.</a:t>
            </a:r>
          </a:p>
          <a:p>
            <a:pPr>
              <a:buNone/>
            </a:pPr>
            <a:r>
              <a:rPr lang="en"/>
              <a:t>//Note orbital elements</a:t>
            </a: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p:nvPr/>
        </p:nvSpPr>
        <p:spPr>
          <a:xfrm>
            <a:off y="3886198" x="0"/>
            <a:ext cy="2972100" cx="9144000"/>
          </a:xfrm>
          <a:prstGeom prst="rect">
            <a:avLst/>
          </a:prstGeom>
          <a:solidFill>
            <a:schemeClr val="dk2"/>
          </a:solidFill>
          <a:ln>
            <a:noFill/>
          </a:ln>
        </p:spPr>
        <p:txBody>
          <a:bodyPr bIns="45700" rIns="91425" lIns="91425" tIns="45700" anchor="ctr" anchorCtr="0">
            <a:noAutofit/>
          </a:bodyPr>
          <a:lstStyle/>
          <a:p/>
        </p:txBody>
      </p:sp>
      <p:cxnSp>
        <p:nvCxnSpPr>
          <p:cNvPr id="9" name="Shape 9"/>
          <p:cNvCxnSpPr/>
          <p:nvPr/>
        </p:nvCxnSpPr>
        <p:spPr>
          <a:xfrm>
            <a:off y="3886198" x="0"/>
            <a:ext cy="0" cx="9144000"/>
          </a:xfrm>
          <a:prstGeom prst="straightConnector1">
            <a:avLst/>
          </a:prstGeom>
          <a:noFill/>
          <a:ln w="28575" cap="flat">
            <a:solidFill>
              <a:schemeClr val="dk1"/>
            </a:solidFill>
            <a:prstDash val="solid"/>
            <a:round/>
            <a:headEnd w="med" len="med" type="none"/>
            <a:tailEnd w="med" len="med" type="none"/>
          </a:ln>
        </p:spPr>
      </p:cxnSp>
      <p:sp>
        <p:nvSpPr>
          <p:cNvPr id="10" name="Shape 10"/>
          <p:cNvSpPr txBox="1"/>
          <p:nvPr>
            <p:ph type="ctrTitle"/>
          </p:nvPr>
        </p:nvSpPr>
        <p:spPr>
          <a:xfrm>
            <a:off y="2157750" x="685800"/>
            <a:ext cy="1650900" cx="7772400"/>
          </a:xfrm>
          <a:prstGeom prst="rect">
            <a:avLst/>
          </a:prstGeom>
        </p:spPr>
        <p:txBody>
          <a:bodyPr bIns="91425" rIns="91425" lIns="91425" tIns="91425" anchor="b" anchorCtr="0"/>
          <a:lstStyle>
            <a:lvl1pPr indent="304800">
              <a:buClr>
                <a:schemeClr val="dk2"/>
              </a:buClr>
              <a:buSzPct val="100000"/>
              <a:defRPr sz="4800">
                <a:solidFill>
                  <a:schemeClr val="dk2"/>
                </a:solidFill>
              </a:defRPr>
            </a:lvl1pPr>
            <a:lvl2pPr indent="304800">
              <a:buClr>
                <a:schemeClr val="dk2"/>
              </a:buClr>
              <a:buSzPct val="100000"/>
              <a:defRPr sz="4800">
                <a:solidFill>
                  <a:schemeClr val="dk2"/>
                </a:solidFill>
              </a:defRPr>
            </a:lvl2pPr>
            <a:lvl3pPr indent="304800">
              <a:buClr>
                <a:schemeClr val="dk2"/>
              </a:buClr>
              <a:buSzPct val="100000"/>
              <a:defRPr sz="4800">
                <a:solidFill>
                  <a:schemeClr val="dk2"/>
                </a:solidFill>
              </a:defRPr>
            </a:lvl3pPr>
            <a:lvl4pPr indent="304800">
              <a:buClr>
                <a:schemeClr val="dk2"/>
              </a:buClr>
              <a:buSzPct val="100000"/>
              <a:defRPr sz="4800">
                <a:solidFill>
                  <a:schemeClr val="dk2"/>
                </a:solidFill>
              </a:defRPr>
            </a:lvl4pPr>
            <a:lvl5pPr indent="304800">
              <a:buClr>
                <a:schemeClr val="dk2"/>
              </a:buClr>
              <a:buSzPct val="100000"/>
              <a:defRPr sz="4800">
                <a:solidFill>
                  <a:schemeClr val="dk2"/>
                </a:solidFill>
              </a:defRPr>
            </a:lvl5pPr>
            <a:lvl6pPr indent="304800">
              <a:buClr>
                <a:schemeClr val="dk2"/>
              </a:buClr>
              <a:buSzPct val="100000"/>
              <a:defRPr sz="4800">
                <a:solidFill>
                  <a:schemeClr val="dk2"/>
                </a:solidFill>
              </a:defRPr>
            </a:lvl6pPr>
            <a:lvl7pPr indent="304800">
              <a:buClr>
                <a:schemeClr val="dk2"/>
              </a:buClr>
              <a:buSzPct val="100000"/>
              <a:defRPr sz="4800">
                <a:solidFill>
                  <a:schemeClr val="dk2"/>
                </a:solidFill>
              </a:defRPr>
            </a:lvl7pPr>
            <a:lvl8pPr indent="304800">
              <a:buClr>
                <a:schemeClr val="dk2"/>
              </a:buClr>
              <a:buSzPct val="100000"/>
              <a:defRPr sz="4800">
                <a:solidFill>
                  <a:schemeClr val="dk2"/>
                </a:solidFill>
              </a:defRPr>
            </a:lvl8pPr>
            <a:lvl9pPr indent="304800">
              <a:buClr>
                <a:schemeClr val="dk2"/>
              </a:buClr>
              <a:buSzPct val="100000"/>
              <a:defRPr sz="4800">
                <a:solidFill>
                  <a:schemeClr val="dk2"/>
                </a:solidFill>
              </a:defRPr>
            </a:lvl9pPr>
          </a:lstStyle>
          <a:p/>
        </p:txBody>
      </p:sp>
      <p:sp>
        <p:nvSpPr>
          <p:cNvPr id="11" name="Shape 11"/>
          <p:cNvSpPr txBox="1"/>
          <p:nvPr>
            <p:ph idx="1" type="subTitle"/>
          </p:nvPr>
        </p:nvSpPr>
        <p:spPr>
          <a:xfrm>
            <a:off y="3953037" x="685800"/>
            <a:ext cy="1259700" cx="7772400"/>
          </a:xfrm>
          <a:prstGeom prst="rect">
            <a:avLst/>
          </a:prstGeom>
        </p:spPr>
        <p:txBody>
          <a:bodyPr bIns="91425" rIns="91425" lIns="91425" tIns="91425" anchor="t" anchorCtr="0"/>
          <a:lstStyle>
            <a:lvl1pPr indent="228600" marL="0">
              <a:spcBef>
                <a:spcPts val="0"/>
              </a:spcBef>
              <a:buClr>
                <a:schemeClr val="lt2"/>
              </a:buClr>
              <a:buSzPct val="100000"/>
              <a:buNone/>
              <a:defRPr sz="3600">
                <a:solidFill>
                  <a:schemeClr val="lt2"/>
                </a:solidFill>
              </a:defRPr>
            </a:lvl1pPr>
            <a:lvl2pPr indent="228600" marL="0">
              <a:spcBef>
                <a:spcPts val="0"/>
              </a:spcBef>
              <a:buClr>
                <a:schemeClr val="lt2"/>
              </a:buClr>
              <a:buSzPct val="100000"/>
              <a:buNone/>
              <a:defRPr sz="3600">
                <a:solidFill>
                  <a:schemeClr val="lt2"/>
                </a:solidFill>
              </a:defRPr>
            </a:lvl2pPr>
            <a:lvl3pPr indent="228600" marL="0">
              <a:spcBef>
                <a:spcPts val="0"/>
              </a:spcBef>
              <a:buClr>
                <a:schemeClr val="lt2"/>
              </a:buClr>
              <a:buSzPct val="100000"/>
              <a:buNone/>
              <a:defRPr sz="3600">
                <a:solidFill>
                  <a:schemeClr val="lt2"/>
                </a:solidFill>
              </a:defRPr>
            </a:lvl3pPr>
            <a:lvl4pPr indent="228600" marL="0">
              <a:spcBef>
                <a:spcPts val="0"/>
              </a:spcBef>
              <a:buClr>
                <a:schemeClr val="lt2"/>
              </a:buClr>
              <a:buSzPct val="100000"/>
              <a:buNone/>
              <a:defRPr sz="3600">
                <a:solidFill>
                  <a:schemeClr val="lt2"/>
                </a:solidFill>
              </a:defRPr>
            </a:lvl4pPr>
            <a:lvl5pPr indent="228600" marL="0">
              <a:spcBef>
                <a:spcPts val="0"/>
              </a:spcBef>
              <a:buClr>
                <a:schemeClr val="lt2"/>
              </a:buClr>
              <a:buSzPct val="100000"/>
              <a:buNone/>
              <a:defRPr sz="3600">
                <a:solidFill>
                  <a:schemeClr val="lt2"/>
                </a:solidFill>
              </a:defRPr>
            </a:lvl5pPr>
            <a:lvl6pPr indent="228600" marL="0">
              <a:spcBef>
                <a:spcPts val="0"/>
              </a:spcBef>
              <a:buClr>
                <a:schemeClr val="lt2"/>
              </a:buClr>
              <a:buSzPct val="100000"/>
              <a:buNone/>
              <a:defRPr sz="3600">
                <a:solidFill>
                  <a:schemeClr val="lt2"/>
                </a:solidFill>
              </a:defRPr>
            </a:lvl6pPr>
            <a:lvl7pPr indent="228600" marL="0">
              <a:spcBef>
                <a:spcPts val="0"/>
              </a:spcBef>
              <a:buClr>
                <a:schemeClr val="lt2"/>
              </a:buClr>
              <a:buSzPct val="100000"/>
              <a:buNone/>
              <a:defRPr sz="3600">
                <a:solidFill>
                  <a:schemeClr val="lt2"/>
                </a:solidFill>
              </a:defRPr>
            </a:lvl7pPr>
            <a:lvl8pPr indent="228600" marL="0">
              <a:spcBef>
                <a:spcPts val="0"/>
              </a:spcBef>
              <a:buClr>
                <a:schemeClr val="lt2"/>
              </a:buClr>
              <a:buSzPct val="100000"/>
              <a:buNone/>
              <a:defRPr sz="3600">
                <a:solidFill>
                  <a:schemeClr val="lt2"/>
                </a:solidFill>
              </a:defRPr>
            </a:lvl8pPr>
            <a:lvl9pPr indent="228600" marL="0">
              <a:spcBef>
                <a:spcPts val="0"/>
              </a:spcBef>
              <a:buClr>
                <a:schemeClr val="lt2"/>
              </a:buClr>
              <a:buSzPct val="100000"/>
              <a:buNone/>
              <a:defRPr sz="3600">
                <a:solidFill>
                  <a:schemeClr val="lt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y="0" x="0"/>
          <a:ext cy="0" cx="0"/>
          <a:chOff y="0" x="0"/>
          <a:chExt cy="0" cx="0"/>
        </a:xfrm>
      </p:grpSpPr>
      <p:sp>
        <p:nvSpPr>
          <p:cNvPr id="13" name="Shape 13"/>
          <p:cNvSpPr/>
          <p:nvPr/>
        </p:nvSpPr>
        <p:spPr>
          <a:xfrm>
            <a:off y="0" x="0"/>
            <a:ext cy="1503600" cx="9144000"/>
          </a:xfrm>
          <a:prstGeom prst="rect">
            <a:avLst/>
          </a:prstGeom>
          <a:solidFill>
            <a:schemeClr val="dk2"/>
          </a:solidFill>
          <a:ln>
            <a:noFill/>
          </a:ln>
        </p:spPr>
        <p:txBody>
          <a:bodyPr bIns="45700" rIns="91425" lIns="91425" tIns="45700" anchor="ctr" anchorCtr="0">
            <a:noAutofit/>
          </a:bodyPr>
          <a:lstStyle/>
          <a:p/>
        </p:txBody>
      </p:sp>
      <p:cxnSp>
        <p:nvCxnSpPr>
          <p:cNvPr id="14" name="Shape 14"/>
          <p:cNvCxnSpPr/>
          <p:nvPr/>
        </p:nvCxnSpPr>
        <p:spPr>
          <a:xfrm>
            <a:off y="1503571" x="0"/>
            <a:ext cy="0" cx="9144000"/>
          </a:xfrm>
          <a:prstGeom prst="straightConnector1">
            <a:avLst/>
          </a:prstGeom>
          <a:noFill/>
          <a:ln w="28575" cap="flat">
            <a:solidFill>
              <a:schemeClr val="dk1"/>
            </a:solidFill>
            <a:prstDash val="solid"/>
            <a:round/>
            <a:headEnd w="med" len="med" type="none"/>
            <a:tailEnd w="med" len="med" type="none"/>
          </a:ln>
        </p:spPr>
      </p:cxnSp>
      <p:sp>
        <p:nvSpPr>
          <p:cNvPr id="15" name="Shape 15"/>
          <p:cNvSpPr txBox="1"/>
          <p:nvPr>
            <p:ph type="title"/>
          </p:nvPr>
        </p:nvSpPr>
        <p:spPr>
          <a:xfrm>
            <a:off y="274637" x="457200"/>
            <a:ext cy="1143299"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16" name="Shape 16"/>
          <p:cNvSpPr txBox="1"/>
          <p:nvPr>
            <p:ph idx="1" type="body"/>
          </p:nvPr>
        </p:nvSpPr>
        <p:spPr>
          <a:xfrm>
            <a:off y="1600200" x="457200"/>
            <a:ext cy="4967700" cx="82296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7" name="Shape 17"/>
        <p:cNvGrpSpPr/>
        <p:nvPr/>
      </p:nvGrpSpPr>
      <p:grpSpPr>
        <a:xfrm>
          <a:off y="0" x="0"/>
          <a:ext cy="0" cx="0"/>
          <a:chOff y="0" x="0"/>
          <a:chExt cy="0" cx="0"/>
        </a:xfrm>
      </p:grpSpPr>
      <p:sp>
        <p:nvSpPr>
          <p:cNvPr id="18" name="Shape 18"/>
          <p:cNvSpPr/>
          <p:nvPr/>
        </p:nvSpPr>
        <p:spPr>
          <a:xfrm>
            <a:off y="0" x="0"/>
            <a:ext cy="1503600" cx="9144000"/>
          </a:xfrm>
          <a:prstGeom prst="rect">
            <a:avLst/>
          </a:prstGeom>
          <a:solidFill>
            <a:schemeClr val="dk2"/>
          </a:solidFill>
          <a:ln>
            <a:noFill/>
          </a:ln>
        </p:spPr>
        <p:txBody>
          <a:bodyPr bIns="45700" rIns="91425" lIns="91425" tIns="45700" anchor="ctr" anchorCtr="0">
            <a:noAutofit/>
          </a:bodyPr>
          <a:lstStyle/>
          <a:p/>
        </p:txBody>
      </p:sp>
      <p:cxnSp>
        <p:nvCxnSpPr>
          <p:cNvPr id="19" name="Shape 19"/>
          <p:cNvCxnSpPr/>
          <p:nvPr/>
        </p:nvCxnSpPr>
        <p:spPr>
          <a:xfrm>
            <a:off y="1503571" x="0"/>
            <a:ext cy="0" cx="9144000"/>
          </a:xfrm>
          <a:prstGeom prst="straightConnector1">
            <a:avLst/>
          </a:prstGeom>
          <a:noFill/>
          <a:ln w="28575" cap="flat">
            <a:solidFill>
              <a:schemeClr val="dk1"/>
            </a:solidFill>
            <a:prstDash val="solid"/>
            <a:round/>
            <a:headEnd w="med" len="med" type="none"/>
            <a:tailEnd w="med" len="med" type="none"/>
          </a:ln>
        </p:spPr>
      </p:cxnSp>
      <p:sp>
        <p:nvSpPr>
          <p:cNvPr id="20" name="Shape 20"/>
          <p:cNvSpPr txBox="1"/>
          <p:nvPr>
            <p:ph type="title"/>
          </p:nvPr>
        </p:nvSpPr>
        <p:spPr>
          <a:xfrm>
            <a:off y="274637" x="457200"/>
            <a:ext cy="1143299"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1" name="Shape 21"/>
          <p:cNvSpPr txBox="1"/>
          <p:nvPr>
            <p:ph idx="1" type="body"/>
          </p:nvPr>
        </p:nvSpPr>
        <p:spPr>
          <a:xfrm>
            <a:off y="1600200" x="457200"/>
            <a:ext cy="4967700"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2" name="Shape 22"/>
          <p:cNvSpPr txBox="1"/>
          <p:nvPr>
            <p:ph idx="2" type="body"/>
          </p:nvPr>
        </p:nvSpPr>
        <p:spPr>
          <a:xfrm>
            <a:off y="1600200" x="4692273"/>
            <a:ext cy="4967700"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3" name="Shape 23"/>
        <p:cNvGrpSpPr/>
        <p:nvPr/>
      </p:nvGrpSpPr>
      <p:grpSpPr>
        <a:xfrm>
          <a:off y="0" x="0"/>
          <a:ext cy="0" cx="0"/>
          <a:chOff y="0" x="0"/>
          <a:chExt cy="0" cx="0"/>
        </a:xfrm>
      </p:grpSpPr>
      <p:sp>
        <p:nvSpPr>
          <p:cNvPr id="24" name="Shape 24"/>
          <p:cNvSpPr/>
          <p:nvPr/>
        </p:nvSpPr>
        <p:spPr>
          <a:xfrm>
            <a:off y="0" x="0"/>
            <a:ext cy="1503600" cx="9144000"/>
          </a:xfrm>
          <a:prstGeom prst="rect">
            <a:avLst/>
          </a:prstGeom>
          <a:solidFill>
            <a:schemeClr val="dk2"/>
          </a:solidFill>
          <a:ln>
            <a:noFill/>
          </a:ln>
        </p:spPr>
        <p:txBody>
          <a:bodyPr bIns="45700" rIns="91425" lIns="91425" tIns="45700" anchor="ctr" anchorCtr="0">
            <a:noAutofit/>
          </a:bodyPr>
          <a:lstStyle/>
          <a:p/>
        </p:txBody>
      </p:sp>
      <p:cxnSp>
        <p:nvCxnSpPr>
          <p:cNvPr id="25" name="Shape 25"/>
          <p:cNvCxnSpPr/>
          <p:nvPr/>
        </p:nvCxnSpPr>
        <p:spPr>
          <a:xfrm>
            <a:off y="1503571" x="0"/>
            <a:ext cy="0" cx="9144000"/>
          </a:xfrm>
          <a:prstGeom prst="straightConnector1">
            <a:avLst/>
          </a:prstGeom>
          <a:noFill/>
          <a:ln w="28575" cap="flat">
            <a:solidFill>
              <a:schemeClr val="dk1"/>
            </a:solidFill>
            <a:prstDash val="solid"/>
            <a:round/>
            <a:headEnd w="med" len="med" type="none"/>
            <a:tailEnd w="med" len="med" type="none"/>
          </a:ln>
        </p:spPr>
      </p:cxnSp>
      <p:sp>
        <p:nvSpPr>
          <p:cNvPr id="26" name="Shape 26"/>
          <p:cNvSpPr txBox="1"/>
          <p:nvPr>
            <p:ph type="title"/>
          </p:nvPr>
        </p:nvSpPr>
        <p:spPr>
          <a:xfrm>
            <a:off y="274637" x="457200"/>
            <a:ext cy="1143299"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7" name="Shape 27"/>
        <p:cNvGrpSpPr/>
        <p:nvPr/>
      </p:nvGrpSpPr>
      <p:grpSpPr>
        <a:xfrm>
          <a:off y="0" x="0"/>
          <a:ext cy="0" cx="0"/>
          <a:chOff y="0" x="0"/>
          <a:chExt cy="0" cx="0"/>
        </a:xfrm>
      </p:grpSpPr>
      <p:sp>
        <p:nvSpPr>
          <p:cNvPr id="28" name="Shape 28"/>
          <p:cNvSpPr/>
          <p:nvPr/>
        </p:nvSpPr>
        <p:spPr>
          <a:xfrm>
            <a:off y="5633442" x="0"/>
            <a:ext cy="1224300" cx="9144000"/>
          </a:xfrm>
          <a:prstGeom prst="rect">
            <a:avLst/>
          </a:prstGeom>
          <a:solidFill>
            <a:schemeClr val="dk2"/>
          </a:solidFill>
          <a:ln>
            <a:noFill/>
          </a:ln>
        </p:spPr>
        <p:txBody>
          <a:bodyPr bIns="45700" rIns="91425" lIns="91425" tIns="45700" anchor="ctr" anchorCtr="0">
            <a:noAutofit/>
          </a:bodyPr>
          <a:lstStyle/>
          <a:p/>
        </p:txBody>
      </p:sp>
      <p:cxnSp>
        <p:nvCxnSpPr>
          <p:cNvPr id="29" name="Shape 29"/>
          <p:cNvCxnSpPr/>
          <p:nvPr/>
        </p:nvCxnSpPr>
        <p:spPr>
          <a:xfrm>
            <a:off y="5633442" x="0"/>
            <a:ext cy="0" cx="9144000"/>
          </a:xfrm>
          <a:prstGeom prst="straightConnector1">
            <a:avLst/>
          </a:prstGeom>
          <a:noFill/>
          <a:ln w="28575" cap="flat">
            <a:solidFill>
              <a:schemeClr val="dk1"/>
            </a:solidFill>
            <a:prstDash val="solid"/>
            <a:round/>
            <a:headEnd w="med" len="med" type="none"/>
            <a:tailEnd w="med" len="med" type="none"/>
          </a:ln>
        </p:spPr>
      </p:cxnSp>
      <p:sp>
        <p:nvSpPr>
          <p:cNvPr id="30" name="Shape 30"/>
          <p:cNvSpPr txBox="1"/>
          <p:nvPr>
            <p:ph idx="1" type="body"/>
          </p:nvPr>
        </p:nvSpPr>
        <p:spPr>
          <a:xfrm>
            <a:off y="5875078" x="457200"/>
            <a:ext cy="692700" cx="8229600"/>
          </a:xfrm>
          <a:prstGeom prst="rect">
            <a:avLst/>
          </a:prstGeom>
        </p:spPr>
        <p:txBody>
          <a:bodyPr bIns="91425" rIns="91425" lIns="91425" tIns="91425" anchor="t" anchorCtr="0"/>
          <a:lstStyle>
            <a:lvl1pPr algn="ctr" indent="-171450" marL="285750">
              <a:spcBef>
                <a:spcPts val="0"/>
              </a:spcBef>
              <a:buClr>
                <a:schemeClr val="lt1"/>
              </a:buClr>
              <a:buSzPct val="100000"/>
              <a:buNone/>
              <a:defRPr sz="1800">
                <a:solidFill>
                  <a:schemeClr val="lt1"/>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1" name="Shape 31"/>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1.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txBox="1"/>
          <p:nvPr>
            <p:ph type="title"/>
          </p:nvPr>
        </p:nvSpPr>
        <p:spPr>
          <a:xfrm>
            <a:off y="274637" x="457200"/>
            <a:ext cy="1143299" cx="8229600"/>
          </a:xfrm>
          <a:prstGeom prst="rect">
            <a:avLst/>
          </a:prstGeom>
        </p:spPr>
        <p:txBody>
          <a:bodyPr bIns="91425" rIns="91425" lIns="91425" tIns="91425" anchor="b" anchorCtr="0"/>
          <a:lstStyle>
            <a:lvl1pPr marL="0">
              <a:buClr>
                <a:schemeClr val="lt1"/>
              </a:buClr>
              <a:buSzPct val="100000"/>
              <a:buFont typeface="Trebuchet MS"/>
              <a:buNone/>
              <a:defRPr b="1" sz="3600">
                <a:solidFill>
                  <a:schemeClr val="lt1"/>
                </a:solidFill>
                <a:latin typeface="Trebuchet MS"/>
                <a:ea typeface="Trebuchet MS"/>
                <a:cs typeface="Trebuchet MS"/>
                <a:sym typeface="Trebuchet MS"/>
              </a:defRPr>
            </a:lvl1pPr>
            <a:lvl2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2pPr>
            <a:lvl3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3pPr>
            <a:lvl4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4pPr>
            <a:lvl5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5pPr>
            <a:lvl6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6pPr>
            <a:lvl7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7pPr>
            <a:lvl8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8pPr>
            <a:lvl9pPr indent="228600" marL="0">
              <a:buClr>
                <a:schemeClr val="lt1"/>
              </a:buClr>
              <a:buSzPct val="100000"/>
              <a:buFont typeface="Trebuchet MS"/>
              <a:buNone/>
              <a:defRPr b="1" sz="3600">
                <a:solidFill>
                  <a:schemeClr val="lt1"/>
                </a:solidFill>
                <a:latin typeface="Trebuchet MS"/>
                <a:ea typeface="Trebuchet MS"/>
                <a:cs typeface="Trebuchet MS"/>
                <a:sym typeface="Trebuchet MS"/>
              </a:defRPr>
            </a:lvl9pPr>
          </a:lstStyle>
          <a:p/>
        </p:txBody>
      </p:sp>
      <p:sp>
        <p:nvSpPr>
          <p:cNvPr id="6" name="Shape 6"/>
          <p:cNvSpPr txBox="1"/>
          <p:nvPr>
            <p:ph idx="1" type="body"/>
          </p:nvPr>
        </p:nvSpPr>
        <p:spPr>
          <a:xfrm>
            <a:off y="1600200" x="457200"/>
            <a:ext cy="4967700" cx="8229600"/>
          </a:xfrm>
          <a:prstGeom prst="rect">
            <a:avLst/>
          </a:prstGeom>
        </p:spPr>
        <p:txBody>
          <a:bodyPr bIns="91425" rIns="91425" lIns="91425" tIns="91425" anchor="t" anchorCtr="0"/>
          <a:lstStyle>
            <a:lvl1pPr indent="-152400" marL="342900">
              <a:spcBef>
                <a:spcPts val="600"/>
              </a:spcBef>
              <a:buClr>
                <a:schemeClr val="dk2"/>
              </a:buClr>
              <a:buSzPct val="100000"/>
              <a:buFont typeface="Trebuchet MS"/>
              <a:defRPr sz="3000">
                <a:solidFill>
                  <a:schemeClr val="dk2"/>
                </a:solidFill>
                <a:latin typeface="Trebuchet MS"/>
                <a:ea typeface="Trebuchet MS"/>
                <a:cs typeface="Trebuchet MS"/>
                <a:sym typeface="Trebuchet MS"/>
              </a:defRPr>
            </a:lvl1pPr>
            <a:lvl2pPr indent="-133350" marL="742950">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2pPr>
            <a:lvl3pPr indent="-76200" marL="1143000">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3pPr>
            <a:lvl4pPr indent="-114300" marL="16002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4pPr>
            <a:lvl5pPr indent="-114300" marL="20574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5pPr>
            <a:lvl6pPr indent="-114300" marL="25146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6pPr>
            <a:lvl7pPr indent="-114300" marL="29718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7pPr>
            <a:lvl8pPr indent="-114300" marL="34290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8pPr>
            <a:lvl9pPr indent="-114300" marL="38862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 Target="../media/image12.pn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 Target="../media/image14.png" Type="http://schemas.openxmlformats.org/officeDocument/2006/relationships/image" Id="rId3"/></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04.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 Target="../media/image01.png" Type="http://schemas.openxmlformats.org/officeDocument/2006/relationships/image" Id="rId3"/></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 Target="../media/image09.png" Type="http://schemas.openxmlformats.org/officeDocument/2006/relationships/image" Id="rId4"/><Relationship Target="../media/image08.png" Type="http://schemas.openxmlformats.org/officeDocument/2006/relationships/image" Id="rId3"/></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2.xml" Type="http://schemas.openxmlformats.org/officeDocument/2006/relationships/slideLayout" Id="rId1"/><Relationship Target="../media/image15.png" Type="http://schemas.openxmlformats.org/officeDocument/2006/relationships/image" Id="rId4"/><Relationship Target="../media/image10.png" Type="http://schemas.openxmlformats.org/officeDocument/2006/relationships/image" Id="rId3"/></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2.xml" Type="http://schemas.openxmlformats.org/officeDocument/2006/relationships/slideLayout" Id="rId1"/><Relationship Target="../media/image11.png" Type="http://schemas.openxmlformats.org/officeDocument/2006/relationships/image" Id="rId3"/></Relationships>
</file>

<file path=ppt/slides/_rels/slide18.xml.rels><?xml version="1.0" encoding="UTF-8" standalone="yes"?><Relationships xmlns="http://schemas.openxmlformats.org/package/2006/relationships"><Relationship Target="../notesSlides/notesSlide18.xml" Type="http://schemas.openxmlformats.org/officeDocument/2006/relationships/notesSlide" Id="rId2"/><Relationship Target="../slideLayouts/slideLayout2.xml" Type="http://schemas.openxmlformats.org/officeDocument/2006/relationships/slideLayout" Id="rId1"/><Relationship Target="../media/image07.gif" Type="http://schemas.openxmlformats.org/officeDocument/2006/relationships/image" Id="rId3"/></Relationships>
</file>

<file path=ppt/slides/_rels/slide19.xml.rels><?xml version="1.0" encoding="UTF-8" standalone="yes"?><Relationships xmlns="http://schemas.openxmlformats.org/package/2006/relationships"><Relationship Target="../notesSlides/notesSlide19.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20.xml.rels><?xml version="1.0" encoding="UTF-8" standalone="yes"?><Relationships xmlns="http://schemas.openxmlformats.org/package/2006/relationships"><Relationship Target="../notesSlides/notesSlide20.xml" Type="http://schemas.openxmlformats.org/officeDocument/2006/relationships/notesSlide" Id="rId2"/><Relationship Target="../slideLayouts/slideLayout2.xml" Type="http://schemas.openxmlformats.org/officeDocument/2006/relationships/slideLayout" Id="rId1"/></Relationships>
</file>

<file path=ppt/slides/_rels/slide21.xml.rels><?xml version="1.0" encoding="UTF-8" standalone="yes"?><Relationships xmlns="http://schemas.openxmlformats.org/package/2006/relationships"><Relationship Target="../notesSlides/notesSlide21.xml" Type="http://schemas.openxmlformats.org/officeDocument/2006/relationships/notesSlide" Id="rId2"/><Relationship Target="../slideLayouts/slideLayout2.xml" Type="http://schemas.openxmlformats.org/officeDocument/2006/relationships/slideLayout" Id="rId1"/><Relationship Target="http://www.gps.caltech.edu/classes/ge133/reading/oort.pdf" Type="http://schemas.openxmlformats.org/officeDocument/2006/relationships/hyperlink" TargetMode="External" Id="rId4"/><Relationship Target="http://en.wikipedia.org/wiki/Astronomy_and_Astrophysics" Type="http://schemas.openxmlformats.org/officeDocument/2006/relationships/hyperlink" TargetMode="External" Id="rId3"/><Relationship Target="http://en.wikipedia.org/wiki/Icarus_(journal)" Type="http://schemas.openxmlformats.org/officeDocument/2006/relationships/hyperlink" TargetMode="External" Id="rId6"/><Relationship Target="http://www.gps.caltech.edu/classes/ge133/reading/oort.pdf" Type="http://schemas.openxmlformats.org/officeDocument/2006/relationships/hyperlink" TargetMode="External" Id="rId5"/></Relationships>
</file>

<file path=ppt/slides/_rels/slide22.xml.rels><?xml version="1.0" encoding="UTF-8" standalone="yes"?><Relationships xmlns="http://schemas.openxmlformats.org/package/2006/relationships"><Relationship Target="../notesSlides/notesSlide2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2.gif"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13.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03.gif" Type="http://schemas.openxmlformats.org/officeDocument/2006/relationships/image" Id="rId4"/><Relationship Target="../media/image05.gif"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 Target="../media/image06.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 name="Shape 32"/>
        <p:cNvGrpSpPr/>
        <p:nvPr/>
      </p:nvGrpSpPr>
      <p:grpSpPr>
        <a:xfrm>
          <a:off y="0" x="0"/>
          <a:ext cy="0" cx="0"/>
          <a:chOff y="0" x="0"/>
          <a:chExt cy="0" cx="0"/>
        </a:xfrm>
      </p:grpSpPr>
      <p:sp>
        <p:nvSpPr>
          <p:cNvPr id="33" name="Shape 33"/>
          <p:cNvSpPr txBox="1"/>
          <p:nvPr>
            <p:ph type="ctrTitle"/>
          </p:nvPr>
        </p:nvSpPr>
        <p:spPr>
          <a:xfrm>
            <a:off y="2157750" x="685800"/>
            <a:ext cy="1650900" cx="7772400"/>
          </a:xfrm>
          <a:prstGeom prst="rect">
            <a:avLst/>
          </a:prstGeom>
        </p:spPr>
        <p:txBody>
          <a:bodyPr bIns="91425" rIns="91425" lIns="91425" tIns="91425" anchor="b" anchorCtr="0">
            <a:noAutofit/>
          </a:bodyPr>
          <a:lstStyle/>
          <a:p>
            <a:pPr>
              <a:buNone/>
            </a:pPr>
            <a:r>
              <a:rPr lang="en"/>
              <a:t>Origin of the Oort Cloud</a:t>
            </a:r>
          </a:p>
        </p:txBody>
      </p:sp>
      <p:sp>
        <p:nvSpPr>
          <p:cNvPr id="34" name="Shape 34"/>
          <p:cNvSpPr txBox="1"/>
          <p:nvPr>
            <p:ph idx="1" type="subTitle"/>
          </p:nvPr>
        </p:nvSpPr>
        <p:spPr>
          <a:xfrm>
            <a:off y="3961062" x="685800"/>
            <a:ext cy="1259700" cx="7772400"/>
          </a:xfrm>
          <a:prstGeom prst="rect">
            <a:avLst/>
          </a:prstGeom>
        </p:spPr>
        <p:txBody>
          <a:bodyPr bIns="91425" rIns="91425" lIns="91425" tIns="91425" anchor="t" anchorCtr="0">
            <a:noAutofit/>
          </a:bodyPr>
          <a:lstStyle/>
          <a:p>
            <a:pPr>
              <a:buNone/>
            </a:pPr>
            <a:r>
              <a:rPr lang="en">
                <a:solidFill>
                  <a:schemeClr val="lt1"/>
                </a:solidFill>
              </a:rPr>
              <a:t>Jessica Sorrell</a:t>
            </a:r>
          </a:p>
        </p:txBody>
      </p:sp>
      <p:sp>
        <p:nvSpPr>
          <p:cNvPr id="35" name="Shape 35"/>
          <p:cNvSpPr txBox="1"/>
          <p:nvPr/>
        </p:nvSpPr>
        <p:spPr>
          <a:xfrm>
            <a:off y="5739250" x="437775"/>
            <a:ext cy="810600" cx="2577900"/>
          </a:xfrm>
          <a:prstGeom prst="rect">
            <a:avLst/>
          </a:prstGeom>
        </p:spPr>
        <p:txBody>
          <a:bodyPr bIns="91425" rIns="91425" lIns="91425" tIns="91425" anchor="t" anchorCtr="0">
            <a:noAutofit/>
          </a:bodyPr>
          <a:lstStyle/>
          <a:p>
            <a:pPr rtl="0" lvl="0">
              <a:buNone/>
            </a:pPr>
            <a:r>
              <a:rPr sz="1800" lang="en">
                <a:solidFill>
                  <a:schemeClr val="lt1"/>
                </a:solidFill>
              </a:rPr>
              <a:t>IMGS 461</a:t>
            </a:r>
          </a:p>
          <a:p>
            <a:pPr rtl="0" lvl="0">
              <a:buNone/>
            </a:pPr>
            <a:r>
              <a:rPr sz="1800" lang="en">
                <a:solidFill>
                  <a:schemeClr val="lt1"/>
                </a:solidFill>
              </a:rPr>
              <a:t>Observ Tech Inst</a:t>
            </a:r>
          </a:p>
        </p:txBody>
      </p:sp>
      <p:sp>
        <p:nvSpPr>
          <p:cNvPr id="36" name="Shape 36"/>
          <p:cNvSpPr txBox="1"/>
          <p:nvPr/>
        </p:nvSpPr>
        <p:spPr>
          <a:xfrm>
            <a:off y="4058650" x="4211050"/>
            <a:ext cy="1612200" cx="4315200"/>
          </a:xfrm>
          <a:prstGeom prst="rect">
            <a:avLst/>
          </a:prstGeom>
        </p:spPr>
        <p:txBody>
          <a:bodyPr bIns="91425" rIns="91425" lIns="91425" tIns="91425" anchor="t" anchorCtr="0">
            <a:noAutofit/>
          </a:bodyPr>
          <a:lstStyle/>
          <a:p>
            <a:pPr rtl="0" lvl="0">
              <a:buNone/>
            </a:pPr>
            <a:r>
              <a:rPr lang="en">
                <a:solidFill>
                  <a:schemeClr val="lt1"/>
                </a:solidFill>
              </a:rPr>
              <a:t>“They have observed Ninety-three different Comets, and settled their Periods with great Exactness. If this is true (and they affirm it with great Confidence) it is much to be wished that their observations were made publick, whereby the Theory of Comets, which at present is very lame and defective, might be brought to the same Perfection with other Parts of Astronomy,”</a:t>
            </a:r>
          </a:p>
          <a:p>
            <a:pPr>
              <a:buNone/>
            </a:pPr>
            <a:r>
              <a:rPr lang="en">
                <a:solidFill>
                  <a:schemeClr val="lt1"/>
                </a:solidFill>
              </a:rPr>
              <a:t>	- Jonathan Swift, </a:t>
            </a:r>
            <a:r>
              <a:rPr lang="en" i="1">
                <a:solidFill>
                  <a:schemeClr val="lt1"/>
                </a:solidFill>
              </a:rPr>
              <a:t>Gulliver’s Travels (</a:t>
            </a:r>
            <a:r>
              <a:rPr lang="en">
                <a:solidFill>
                  <a:schemeClr val="lt1"/>
                </a:solidFill>
              </a:rPr>
              <a:t>1726)</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y="0" x="0"/>
          <a:ext cy="0" cx="0"/>
          <a:chOff y="0" x="0"/>
          <a:chExt cy="0" cx="0"/>
        </a:xfrm>
      </p:grpSpPr>
      <p:sp>
        <p:nvSpPr>
          <p:cNvPr id="110" name="Shape 110"/>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Relating Magnitude to Mass</a:t>
            </a:r>
          </a:p>
        </p:txBody>
      </p:sp>
      <p:sp>
        <p:nvSpPr>
          <p:cNvPr id="111" name="Shape 111"/>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Clr>
                <a:srgbClr val="000000"/>
              </a:buClr>
              <a:buSzPct val="36666"/>
              <a:buFont typeface="Arial"/>
              <a:buNone/>
            </a:pPr>
            <a:r>
              <a:rPr lang="en">
                <a:solidFill>
                  <a:srgbClr val="000000"/>
                </a:solidFill>
              </a:rPr>
              <a:t>
</a:t>
            </a:r>
            <a:r>
              <a:rPr lang="en">
                <a:solidFill>
                  <a:srgbClr val="000000"/>
                </a:solidFill>
              </a:rPr>
              <a:t>H</a:t>
            </a:r>
            <a:r>
              <a:rPr baseline="-25000" lang="en">
                <a:solidFill>
                  <a:srgbClr val="000000"/>
                </a:solidFill>
              </a:rPr>
              <a:t>10</a:t>
            </a:r>
            <a:r>
              <a:rPr lang="en">
                <a:solidFill>
                  <a:srgbClr val="000000"/>
                </a:solidFill>
              </a:rPr>
              <a:t> = m - 5log \Delta - 10logr</a:t>
            </a:r>
          </a:p>
          <a:p>
            <a:pPr rtl="0" lvl="0">
              <a:buNone/>
            </a:pPr>
            <a:r>
              <a:rPr sz="1400" lang="en">
                <a:solidFill>
                  <a:srgbClr val="000000"/>
                </a:solidFill>
              </a:rPr>
              <a:t>Where H</a:t>
            </a:r>
            <a:r>
              <a:rPr baseline="-25000" sz="1400" lang="en">
                <a:solidFill>
                  <a:srgbClr val="000000"/>
                </a:solidFill>
              </a:rPr>
              <a:t>10</a:t>
            </a:r>
            <a:r>
              <a:rPr sz="1400" lang="en">
                <a:solidFill>
                  <a:srgbClr val="000000"/>
                </a:solidFill>
              </a:rPr>
              <a:t> is the comet’s magnitude at a distance of 1AU from both Earth and Sun</a:t>
            </a:r>
          </a:p>
          <a:p>
            <a:pPr rtl="0" lvl="0">
              <a:buNone/>
            </a:pPr>
            <a:r>
              <a:rPr sz="1400" lang="en">
                <a:solidFill>
                  <a:srgbClr val="000000"/>
                </a:solidFill>
              </a:rPr>
              <a:t>m, apparent magnitude</a:t>
            </a:r>
          </a:p>
          <a:p>
            <a:pPr rtl="0" lvl="0">
              <a:buNone/>
            </a:pPr>
            <a:r>
              <a:rPr sz="1400" lang="en">
                <a:solidFill>
                  <a:srgbClr val="000000"/>
                </a:solidFill>
              </a:rPr>
              <a:t>\Delta, distance from comet to Earth</a:t>
            </a:r>
          </a:p>
          <a:p>
            <a:pPr rtl="0" lvl="0">
              <a:buNone/>
            </a:pPr>
            <a:r>
              <a:rPr sz="1400" lang="en">
                <a:solidFill>
                  <a:srgbClr val="000000"/>
                </a:solidFill>
              </a:rPr>
              <a:t>r, distance from comet to the Sun</a:t>
            </a:r>
          </a:p>
          <a:p>
            <a:pPr rtl="0" lvl="0">
              <a:buNone/>
            </a:pPr>
            <a:r>
              <a:rPr sz="1400" lang="en">
                <a:solidFill>
                  <a:srgbClr val="000000"/>
                </a:solidFill>
              </a:rPr>
              <a:t>Assuming brightness varies as an inverse square of the distance to Earth and inverse fourth power law w.r.t. Sun</a:t>
            </a:r>
          </a:p>
          <a:p>
            <a:r>
              <a:t/>
            </a:r>
          </a:p>
          <a:p>
            <a:pPr rtl="0" lvl="0">
              <a:buNone/>
            </a:pPr>
            <a:r>
              <a:rPr lang="en">
                <a:solidFill>
                  <a:srgbClr val="000000"/>
                </a:solidFill>
              </a:rPr>
              <a:t>log M = 19.0 - .4H</a:t>
            </a:r>
            <a:r>
              <a:rPr baseline="-25000" lang="en">
                <a:solidFill>
                  <a:srgbClr val="000000"/>
                </a:solidFill>
              </a:rPr>
              <a:t>10</a:t>
            </a:r>
          </a:p>
          <a:p>
            <a:pPr>
              <a:buNone/>
            </a:pPr>
            <a:r>
              <a:rPr sz="1400" lang="en">
                <a:solidFill>
                  <a:srgbClr val="000000"/>
                </a:solidFill>
              </a:rPr>
              <a:t>For long-period comets. Estimate from Weissman 1982</a:t>
            </a:r>
          </a:p>
        </p:txBody>
      </p:sp>
      <p:sp>
        <p:nvSpPr>
          <p:cNvPr id="112" name="Shape 112"/>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9</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y="0" x="0"/>
          <a:ext cy="0" cx="0"/>
          <a:chOff y="0" x="0"/>
          <a:chExt cy="0" cx="0"/>
        </a:xfrm>
      </p:grpSpPr>
      <p:sp>
        <p:nvSpPr>
          <p:cNvPr id="117" name="Shape 117"/>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Relating Magnitude to Mass</a:t>
            </a:r>
          </a:p>
        </p:txBody>
      </p:sp>
      <p:sp>
        <p:nvSpPr>
          <p:cNvPr id="118" name="Shape 118"/>
          <p:cNvSpPr/>
          <p:nvPr/>
        </p:nvSpPr>
        <p:spPr>
          <a:xfrm>
            <a:off y="1522650" x="538375"/>
            <a:ext cy="5335350" cx="8148426"/>
          </a:xfrm>
          <a:prstGeom prst="rect">
            <a:avLst/>
          </a:prstGeom>
          <a:blipFill>
            <a:blip r:embed="rId3"/>
            <a:stretch>
              <a:fillRect/>
            </a:stretch>
          </a:blipFill>
          <a:ln>
            <a:noFill/>
          </a:ln>
        </p:spPr>
      </p:sp>
      <p:sp>
        <p:nvSpPr>
          <p:cNvPr id="119" name="Shape 119"/>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10</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y="0" x="0"/>
          <a:ext cy="0" cx="0"/>
          <a:chOff y="0" x="0"/>
          <a:chExt cy="0" cx="0"/>
        </a:xfrm>
      </p:grpSpPr>
      <p:sp>
        <p:nvSpPr>
          <p:cNvPr id="124" name="Shape 124"/>
          <p:cNvSpPr txBox="1"/>
          <p:nvPr>
            <p:ph type="title"/>
          </p:nvPr>
        </p:nvSpPr>
        <p:spPr>
          <a:xfrm>
            <a:off y="274637" x="457200"/>
            <a:ext cy="1143299" cx="8229600"/>
          </a:xfrm>
          <a:prstGeom prst="rect">
            <a:avLst/>
          </a:prstGeom>
        </p:spPr>
        <p:txBody>
          <a:bodyPr bIns="91425" rIns="91425" lIns="91425" tIns="91425" anchor="b" anchorCtr="0">
            <a:noAutofit/>
          </a:bodyPr>
          <a:lstStyle/>
          <a:p>
            <a:pPr rtl="0" lvl="0">
              <a:buNone/>
            </a:pPr>
            <a:r>
              <a:rPr lang="en"/>
              <a:t>Relating Magnitude to Mass</a:t>
            </a:r>
          </a:p>
        </p:txBody>
      </p:sp>
      <p:sp>
        <p:nvSpPr>
          <p:cNvPr id="125" name="Shape 125"/>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11</a:t>
            </a:r>
          </a:p>
        </p:txBody>
      </p:sp>
      <p:sp>
        <p:nvSpPr>
          <p:cNvPr id="126" name="Shape 126"/>
          <p:cNvSpPr/>
          <p:nvPr/>
        </p:nvSpPr>
        <p:spPr>
          <a:xfrm>
            <a:off y="1515600" x="496675"/>
            <a:ext cy="5342399" cx="8150650"/>
          </a:xfrm>
          <a:prstGeom prst="rect">
            <a:avLst/>
          </a:prstGeom>
          <a:blipFill>
            <a:blip r:embed="rId3"/>
            <a:stretch>
              <a:fillRect/>
            </a:stretch>
          </a:blipFill>
          <a:ln>
            <a:noFill/>
          </a:ln>
        </p:spPr>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y="0" x="0"/>
          <a:ext cy="0" cx="0"/>
          <a:chOff y="0" x="0"/>
          <a:chExt cy="0" cx="0"/>
        </a:xfrm>
      </p:grpSpPr>
      <p:sp>
        <p:nvSpPr>
          <p:cNvPr id="131" name="Shape 131"/>
          <p:cNvSpPr txBox="1"/>
          <p:nvPr>
            <p:ph type="title"/>
          </p:nvPr>
        </p:nvSpPr>
        <p:spPr>
          <a:xfrm>
            <a:off y="274637" x="457200"/>
            <a:ext cy="1143299" cx="8229600"/>
          </a:xfrm>
          <a:prstGeom prst="rect">
            <a:avLst/>
          </a:prstGeom>
        </p:spPr>
        <p:txBody>
          <a:bodyPr bIns="91425" rIns="91425" lIns="91425" tIns="91425" anchor="b" anchorCtr="0">
            <a:noAutofit/>
          </a:bodyPr>
          <a:lstStyle/>
          <a:p>
            <a:pPr rtl="0" lvl="0">
              <a:buNone/>
            </a:pPr>
            <a:r>
              <a:rPr lang="en"/>
              <a:t>Relating Magnitude to Mass</a:t>
            </a:r>
          </a:p>
        </p:txBody>
      </p:sp>
      <p:sp>
        <p:nvSpPr>
          <p:cNvPr id="132" name="Shape 132"/>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12</a:t>
            </a:r>
          </a:p>
        </p:txBody>
      </p:sp>
      <p:sp>
        <p:nvSpPr>
          <p:cNvPr id="133" name="Shape 133"/>
          <p:cNvSpPr/>
          <p:nvPr/>
        </p:nvSpPr>
        <p:spPr>
          <a:xfrm>
            <a:off y="1557325" x="339275"/>
            <a:ext cy="5300674" cx="8307425"/>
          </a:xfrm>
          <a:prstGeom prst="rect">
            <a:avLst/>
          </a:prstGeom>
          <a:blipFill>
            <a:blip r:embed="rId3"/>
            <a:stretch>
              <a:fillRect/>
            </a:stretch>
          </a:blipFill>
          <a:ln>
            <a:noFill/>
          </a:ln>
        </p:spPr>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y="0" x="0"/>
          <a:ext cy="0" cx="0"/>
          <a:chOff y="0" x="0"/>
          <a:chExt cy="0" cx="0"/>
        </a:xfrm>
      </p:grpSpPr>
      <p:sp>
        <p:nvSpPr>
          <p:cNvPr id="138" name="Shape 138"/>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sz="2400" lang="en">
                <a:solidFill>
                  <a:srgbClr val="000000"/>
                </a:solidFill>
              </a:rPr>
              <a:t>log M = 19.0 - .4H</a:t>
            </a:r>
            <a:r>
              <a:rPr baseline="-25000" sz="2400" lang="en">
                <a:solidFill>
                  <a:srgbClr val="000000"/>
                </a:solidFill>
              </a:rPr>
              <a:t>10</a:t>
            </a:r>
          </a:p>
          <a:p>
            <a:pPr rtl="0" lvl="0">
              <a:buNone/>
            </a:pPr>
            <a:r>
              <a:rPr sz="2400" lang="en">
                <a:solidFill>
                  <a:srgbClr val="000000"/>
                </a:solidFill>
              </a:rPr>
              <a:t>H</a:t>
            </a:r>
            <a:r>
              <a:rPr baseline="-25000" sz="2400" lang="en">
                <a:solidFill>
                  <a:srgbClr val="000000"/>
                </a:solidFill>
              </a:rPr>
              <a:t>10</a:t>
            </a:r>
            <a:r>
              <a:rPr sz="2400" lang="en">
                <a:solidFill>
                  <a:srgbClr val="000000"/>
                </a:solidFill>
              </a:rPr>
              <a:t> = 5.79</a:t>
            </a:r>
          </a:p>
          <a:p>
            <a:pPr rtl="0" lvl="0">
              <a:buNone/>
            </a:pPr>
            <a:r>
              <a:rPr sz="2400" lang="en">
                <a:solidFill>
                  <a:srgbClr val="000000"/>
                </a:solidFill>
              </a:rPr>
              <a:t>M = 4.83x10</a:t>
            </a:r>
            <a:r>
              <a:rPr baseline="30000" sz="2400" lang="en">
                <a:solidFill>
                  <a:srgbClr val="000000"/>
                </a:solidFill>
              </a:rPr>
              <a:t>13</a:t>
            </a:r>
            <a:r>
              <a:rPr sz="2400" lang="en">
                <a:solidFill>
                  <a:srgbClr val="000000"/>
                </a:solidFill>
              </a:rPr>
              <a:t> kg</a:t>
            </a:r>
          </a:p>
          <a:p>
            <a:r>
              <a:t/>
            </a:r>
          </a:p>
          <a:p>
            <a:r>
              <a:t/>
            </a:r>
          </a:p>
          <a:p>
            <a:pPr rtl="0" lvl="0">
              <a:buNone/>
            </a:pPr>
            <a:r>
              <a:rPr sz="2400" lang="en">
                <a:solidFill>
                  <a:srgbClr val="000000"/>
                </a:solidFill>
              </a:rPr>
              <a:t>M</a:t>
            </a:r>
            <a:r>
              <a:rPr baseline="-25000" sz="2400" lang="en">
                <a:solidFill>
                  <a:srgbClr val="000000"/>
                </a:solidFill>
              </a:rPr>
              <a:t>Oort</a:t>
            </a:r>
            <a:r>
              <a:rPr baseline="30000" sz="2400" lang="en">
                <a:solidFill>
                  <a:srgbClr val="000000"/>
                </a:solidFill>
              </a:rPr>
              <a:t> </a:t>
            </a:r>
            <a:r>
              <a:rPr sz="2400" lang="en">
                <a:solidFill>
                  <a:srgbClr val="000000"/>
                </a:solidFill>
              </a:rPr>
              <a:t>= 4.38x10</a:t>
            </a:r>
            <a:r>
              <a:rPr baseline="30000" sz="2400" lang="en">
                <a:solidFill>
                  <a:srgbClr val="000000"/>
                </a:solidFill>
              </a:rPr>
              <a:t>13</a:t>
            </a:r>
            <a:r>
              <a:rPr sz="2400" lang="en">
                <a:solidFill>
                  <a:srgbClr val="000000"/>
                </a:solidFill>
              </a:rPr>
              <a:t>kg * N</a:t>
            </a:r>
            <a:r>
              <a:rPr baseline="-25000" sz="2400" lang="en">
                <a:solidFill>
                  <a:srgbClr val="000000"/>
                </a:solidFill>
              </a:rPr>
              <a:t>comets</a:t>
            </a:r>
          </a:p>
          <a:p>
            <a:pPr rtl="0" lvl="0">
              <a:buNone/>
            </a:pPr>
            <a:r>
              <a:rPr sz="2400" lang="en">
                <a:solidFill>
                  <a:srgbClr val="000000"/>
                </a:solidFill>
              </a:rPr>
              <a:t>M</a:t>
            </a:r>
            <a:r>
              <a:rPr baseline="-25000" sz="2400" lang="en">
                <a:solidFill>
                  <a:srgbClr val="000000"/>
                </a:solidFill>
              </a:rPr>
              <a:t>Oort </a:t>
            </a:r>
            <a:r>
              <a:rPr sz="2400" lang="en">
                <a:solidFill>
                  <a:srgbClr val="000000"/>
                </a:solidFill>
              </a:rPr>
              <a:t>between 1.5 and 15 </a:t>
            </a:r>
          </a:p>
          <a:p>
            <a:pPr rtl="0" lvl="0">
              <a:buNone/>
            </a:pPr>
            <a:r>
              <a:rPr sz="2400" lang="en">
                <a:solidFill>
                  <a:srgbClr val="000000"/>
                </a:solidFill>
              </a:rPr>
              <a:t>earth masses</a:t>
            </a:r>
          </a:p>
        </p:txBody>
      </p:sp>
      <p:sp>
        <p:nvSpPr>
          <p:cNvPr id="139" name="Shape 139"/>
          <p:cNvSpPr txBox="1"/>
          <p:nvPr>
            <p:ph type="title"/>
          </p:nvPr>
        </p:nvSpPr>
        <p:spPr>
          <a:xfrm>
            <a:off y="274637" x="457200"/>
            <a:ext cy="1143299" cx="8229600"/>
          </a:xfrm>
          <a:prstGeom prst="rect">
            <a:avLst/>
          </a:prstGeom>
        </p:spPr>
        <p:txBody>
          <a:bodyPr bIns="91425" rIns="91425" lIns="91425" tIns="91425" anchor="b" anchorCtr="0">
            <a:noAutofit/>
          </a:bodyPr>
          <a:lstStyle/>
          <a:p>
            <a:pPr rtl="0" lvl="0">
              <a:buNone/>
            </a:pPr>
            <a:r>
              <a:rPr lang="en"/>
              <a:t>Relating Magnitude to Mass</a:t>
            </a:r>
          </a:p>
        </p:txBody>
      </p:sp>
      <p:sp>
        <p:nvSpPr>
          <p:cNvPr id="140" name="Shape 140"/>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13</a:t>
            </a:r>
          </a:p>
        </p:txBody>
      </p:sp>
      <p:sp>
        <p:nvSpPr>
          <p:cNvPr id="141" name="Shape 141"/>
          <p:cNvSpPr/>
          <p:nvPr/>
        </p:nvSpPr>
        <p:spPr>
          <a:xfrm>
            <a:off y="1722925" x="4450425"/>
            <a:ext cy="4766125" cx="4328774"/>
          </a:xfrm>
          <a:prstGeom prst="rect">
            <a:avLst/>
          </a:prstGeom>
          <a:blipFill>
            <a:blip r:embed="rId3"/>
            <a:stretch>
              <a:fillRect/>
            </a:stretch>
          </a:blipFill>
          <a:ln>
            <a:noFill/>
          </a:ln>
        </p:spPr>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y="0" x="0"/>
          <a:ext cy="0" cx="0"/>
          <a:chOff y="0" x="0"/>
          <a:chExt cy="0" cx="0"/>
        </a:xfrm>
      </p:grpSpPr>
      <p:sp>
        <p:nvSpPr>
          <p:cNvPr id="146" name="Shape 146"/>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Amorphous Ice</a:t>
            </a:r>
          </a:p>
        </p:txBody>
      </p:sp>
      <p:sp>
        <p:nvSpPr>
          <p:cNvPr id="147" name="Shape 147"/>
          <p:cNvSpPr/>
          <p:nvPr/>
        </p:nvSpPr>
        <p:spPr>
          <a:xfrm>
            <a:off y="1697875" x="457200"/>
            <a:ext cy="2228850" cx="3333750"/>
          </a:xfrm>
          <a:prstGeom prst="rect">
            <a:avLst/>
          </a:prstGeom>
          <a:blipFill>
            <a:blip r:embed="rId3"/>
            <a:stretch>
              <a:fillRect/>
            </a:stretch>
          </a:blipFill>
          <a:ln>
            <a:noFill/>
          </a:ln>
        </p:spPr>
      </p:sp>
      <p:sp>
        <p:nvSpPr>
          <p:cNvPr id="148" name="Shape 148"/>
          <p:cNvSpPr txBox="1"/>
          <p:nvPr/>
        </p:nvSpPr>
        <p:spPr>
          <a:xfrm>
            <a:off y="3888125" x="555975"/>
            <a:ext cy="264600" cx="3136200"/>
          </a:xfrm>
          <a:prstGeom prst="rect">
            <a:avLst/>
          </a:prstGeom>
        </p:spPr>
        <p:txBody>
          <a:bodyPr bIns="91425" rIns="91425" lIns="91425" tIns="91425" anchor="t" anchorCtr="0">
            <a:noAutofit/>
          </a:bodyPr>
          <a:lstStyle/>
          <a:p>
            <a:pPr algn="ctr">
              <a:buNone/>
            </a:pPr>
            <a:r>
              <a:rPr sz="800" lang="en"/>
              <a:t>Schematic thermal history from molecular cloud to primordial solar nebula - A. Kouchi et al (1994)</a:t>
            </a:r>
          </a:p>
        </p:txBody>
      </p:sp>
      <p:sp>
        <p:nvSpPr>
          <p:cNvPr id="149" name="Shape 149"/>
          <p:cNvSpPr txBox="1"/>
          <p:nvPr/>
        </p:nvSpPr>
        <p:spPr>
          <a:xfrm>
            <a:off y="4708025" x="119600"/>
            <a:ext cy="1976400" cx="5436300"/>
          </a:xfrm>
          <a:prstGeom prst="rect">
            <a:avLst/>
          </a:prstGeom>
        </p:spPr>
        <p:txBody>
          <a:bodyPr bIns="91425" rIns="91425" lIns="91425" tIns="91425" anchor="t" anchorCtr="0">
            <a:noAutofit/>
          </a:bodyPr>
          <a:lstStyle/>
          <a:p>
            <a:pPr rtl="0" lvl="0" indent="-317500" marL="457200">
              <a:buClr>
                <a:srgbClr val="000000"/>
              </a:buClr>
              <a:buSzPct val="100000"/>
              <a:buFont typeface="Arial"/>
              <a:buChar char="●"/>
            </a:pPr>
            <a:r>
              <a:rPr lang="en"/>
              <a:t>From A. Kouchi et al (1994), amorphous ice should be preserved in our solar system at distances r &gt; 12 AU</a:t>
            </a:r>
          </a:p>
          <a:p>
            <a:r>
              <a:t/>
            </a:r>
          </a:p>
          <a:p>
            <a:pPr rtl="0" lvl="0" indent="-317500" marL="457200">
              <a:buClr>
                <a:srgbClr val="000000"/>
              </a:buClr>
              <a:buSzPct val="100000"/>
              <a:buFont typeface="Arial"/>
              <a:buChar char="●"/>
            </a:pPr>
            <a:r>
              <a:rPr lang="en"/>
              <a:t>We should expect to find amorphous ice beyond Saturn, and therefore in Oort cloud comets</a:t>
            </a:r>
          </a:p>
          <a:p>
            <a:r>
              <a:t/>
            </a:r>
          </a:p>
          <a:p>
            <a:r>
              <a:t/>
            </a:r>
          </a:p>
        </p:txBody>
      </p:sp>
      <p:sp>
        <p:nvSpPr>
          <p:cNvPr id="150" name="Shape 150"/>
          <p:cNvSpPr/>
          <p:nvPr/>
        </p:nvSpPr>
        <p:spPr>
          <a:xfrm>
            <a:off y="1601425" x="5716350"/>
            <a:ext cy="3877250" cx="3290550"/>
          </a:xfrm>
          <a:prstGeom prst="rect">
            <a:avLst/>
          </a:prstGeom>
          <a:blipFill>
            <a:blip r:embed="rId4"/>
            <a:stretch>
              <a:fillRect/>
            </a:stretch>
          </a:blipFill>
          <a:ln>
            <a:noFill/>
          </a:ln>
        </p:spPr>
      </p:sp>
      <p:sp>
        <p:nvSpPr>
          <p:cNvPr id="151" name="Shape 151"/>
          <p:cNvSpPr txBox="1"/>
          <p:nvPr/>
        </p:nvSpPr>
        <p:spPr>
          <a:xfrm>
            <a:off y="6250325" x="5890725"/>
            <a:ext cy="434100" cx="2941799"/>
          </a:xfrm>
          <a:prstGeom prst="rect">
            <a:avLst/>
          </a:prstGeom>
        </p:spPr>
        <p:txBody>
          <a:bodyPr bIns="91425" rIns="91425" lIns="91425" tIns="91425" anchor="t" anchorCtr="0">
            <a:noAutofit/>
          </a:bodyPr>
          <a:lstStyle/>
          <a:p>
            <a:pPr algn="ctr" rtl="0" lvl="0">
              <a:buClr>
                <a:srgbClr val="000000"/>
              </a:buClr>
              <a:buSzPct val="137500"/>
              <a:buFont typeface="Arial"/>
              <a:buNone/>
            </a:pPr>
            <a:r>
              <a:rPr sz="800" lang="en"/>
              <a:t> A. Kouchi et al (1994)</a:t>
            </a:r>
          </a:p>
        </p:txBody>
      </p:sp>
      <p:sp>
        <p:nvSpPr>
          <p:cNvPr id="152" name="Shape 152"/>
          <p:cNvSpPr txBox="1"/>
          <p:nvPr/>
        </p:nvSpPr>
        <p:spPr>
          <a:xfrm>
            <a:off y="5478675" x="5977425"/>
            <a:ext cy="308699" cx="2768400"/>
          </a:xfrm>
          <a:prstGeom prst="rect">
            <a:avLst/>
          </a:prstGeom>
        </p:spPr>
        <p:txBody>
          <a:bodyPr bIns="91425" rIns="91425" lIns="91425" tIns="91425" anchor="t" anchorCtr="0">
            <a:noAutofit/>
          </a:bodyPr>
          <a:lstStyle/>
          <a:p>
            <a:pPr algn="ctr">
              <a:buNone/>
            </a:pPr>
            <a:r>
              <a:rPr sz="900" lang="en"/>
              <a:t>Phase diagram for ice as a function of temperature and the deposition rate of water vapor. PSN, CE, and MC denote the primordial solar nebula, the circumstellar envelope, and molecular cloud</a:t>
            </a:r>
          </a:p>
        </p:txBody>
      </p:sp>
      <p:sp>
        <p:nvSpPr>
          <p:cNvPr id="153" name="Shape 153"/>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14</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7" name="Shape 157"/>
        <p:cNvGrpSpPr/>
        <p:nvPr/>
      </p:nvGrpSpPr>
      <p:grpSpPr>
        <a:xfrm>
          <a:off y="0" x="0"/>
          <a:ext cy="0" cx="0"/>
          <a:chOff y="0" x="0"/>
          <a:chExt cy="0" cx="0"/>
        </a:xfrm>
      </p:grpSpPr>
      <p:sp>
        <p:nvSpPr>
          <p:cNvPr id="158" name="Shape 158"/>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Amorphous Ice</a:t>
            </a:r>
          </a:p>
        </p:txBody>
      </p:sp>
      <p:sp>
        <p:nvSpPr>
          <p:cNvPr id="159" name="Shape 159"/>
          <p:cNvSpPr/>
          <p:nvPr/>
        </p:nvSpPr>
        <p:spPr>
          <a:xfrm>
            <a:off y="1527775" x="3372800"/>
            <a:ext cy="3006125" cx="5771199"/>
          </a:xfrm>
          <a:prstGeom prst="rect">
            <a:avLst/>
          </a:prstGeom>
          <a:blipFill>
            <a:blip r:embed="rId3"/>
            <a:stretch>
              <a:fillRect/>
            </a:stretch>
          </a:blipFill>
          <a:ln>
            <a:noFill/>
          </a:ln>
        </p:spPr>
      </p:sp>
      <p:sp>
        <p:nvSpPr>
          <p:cNvPr id="160" name="Shape 160"/>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15</a:t>
            </a:r>
          </a:p>
        </p:txBody>
      </p:sp>
      <p:sp>
        <p:nvSpPr>
          <p:cNvPr id="161" name="Shape 161"/>
          <p:cNvSpPr/>
          <p:nvPr/>
        </p:nvSpPr>
        <p:spPr>
          <a:xfrm>
            <a:off y="4643712" x="3372800"/>
            <a:ext cy="1952625" cx="5372100"/>
          </a:xfrm>
          <a:prstGeom prst="rect">
            <a:avLst/>
          </a:prstGeom>
          <a:blipFill>
            <a:blip r:embed="rId4"/>
            <a:stretch>
              <a:fillRect/>
            </a:stretch>
          </a:blipFill>
          <a:ln>
            <a:noFill/>
          </a:ln>
        </p:spPr>
      </p:sp>
      <p:sp>
        <p:nvSpPr>
          <p:cNvPr id="162" name="Shape 162"/>
          <p:cNvSpPr txBox="1"/>
          <p:nvPr/>
        </p:nvSpPr>
        <p:spPr>
          <a:xfrm>
            <a:off y="2427887" x="260425"/>
            <a:ext cy="3000000" cx="3000000"/>
          </a:xfrm>
          <a:prstGeom prst="rect">
            <a:avLst/>
          </a:prstGeom>
        </p:spPr>
        <p:txBody>
          <a:bodyPr bIns="91425" rIns="91425" lIns="91425" tIns="91425" anchor="ctr" anchorCtr="0">
            <a:noAutofit/>
          </a:bodyPr>
          <a:lstStyle/>
          <a:p>
            <a:pPr rtl="0" lvl="0" indent="-317500" marL="457200">
              <a:buClr>
                <a:srgbClr val="000000"/>
              </a:buClr>
              <a:buSzPct val="100000"/>
              <a:buFont typeface="Arial"/>
              <a:buChar char="●"/>
            </a:pPr>
            <a:r>
              <a:rPr lang="en"/>
              <a:t>Crystallization begins at ~120K, so look at ISON’s light curve around 8.5 AU</a:t>
            </a:r>
          </a:p>
          <a:p>
            <a:r>
              <a:t/>
            </a:r>
          </a:p>
          <a:p>
            <a:pPr rtl="0" lvl="0" indent="-317500" marL="457200">
              <a:buClr>
                <a:srgbClr val="000000"/>
              </a:buClr>
              <a:buSzPct val="100000"/>
              <a:buFont typeface="Arial"/>
              <a:buChar char="●"/>
            </a:pPr>
            <a:r>
              <a:rPr lang="en"/>
              <a:t>But Ison hadn’t been discovered then!</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6" name="Shape 166"/>
        <p:cNvGrpSpPr/>
        <p:nvPr/>
      </p:nvGrpSpPr>
      <p:grpSpPr>
        <a:xfrm>
          <a:off y="0" x="0"/>
          <a:ext cy="0" cx="0"/>
          <a:chOff y="0" x="0"/>
          <a:chExt cy="0" cx="0"/>
        </a:xfrm>
      </p:grpSpPr>
      <p:sp>
        <p:nvSpPr>
          <p:cNvPr id="167" name="Shape 167"/>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16</a:t>
            </a:r>
          </a:p>
        </p:txBody>
      </p:sp>
      <p:sp>
        <p:nvSpPr>
          <p:cNvPr id="168" name="Shape 168"/>
          <p:cNvSpPr/>
          <p:nvPr/>
        </p:nvSpPr>
        <p:spPr>
          <a:xfrm>
            <a:off y="1828649" x="228600"/>
            <a:ext cy="4572150" cx="8686801"/>
          </a:xfrm>
          <a:prstGeom prst="rect">
            <a:avLst/>
          </a:prstGeom>
          <a:blipFill>
            <a:blip r:embed="rId3"/>
            <a:stretch>
              <a:fillRect/>
            </a:stretch>
          </a:blipFill>
          <a:ln>
            <a:noFill/>
          </a:ln>
        </p:spPr>
      </p:sp>
      <p:sp>
        <p:nvSpPr>
          <p:cNvPr id="169" name="Shape 169"/>
          <p:cNvSpPr txBox="1"/>
          <p:nvPr>
            <p:ph type="title"/>
          </p:nvPr>
        </p:nvSpPr>
        <p:spPr>
          <a:xfrm>
            <a:off y="274637" x="457200"/>
            <a:ext cy="1143299" cx="8229600"/>
          </a:xfrm>
          <a:prstGeom prst="rect">
            <a:avLst/>
          </a:prstGeom>
        </p:spPr>
        <p:txBody>
          <a:bodyPr bIns="91425" rIns="91425" lIns="91425" tIns="91425" anchor="b" anchorCtr="0">
            <a:noAutofit/>
          </a:bodyPr>
          <a:lstStyle/>
          <a:p>
            <a:pPr rtl="0" lvl="0">
              <a:buNone/>
            </a:pPr>
            <a:r>
              <a:rPr lang="en"/>
              <a:t>Amorphous Ice</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y="0" x="0"/>
          <a:ext cy="0" cx="0"/>
          <a:chOff y="0" x="0"/>
          <a:chExt cy="0" cx="0"/>
        </a:xfrm>
      </p:grpSpPr>
      <p:sp>
        <p:nvSpPr>
          <p:cNvPr id="174" name="Shape 174"/>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Conclusion</a:t>
            </a:r>
          </a:p>
        </p:txBody>
      </p:sp>
      <p:sp>
        <p:nvSpPr>
          <p:cNvPr id="175" name="Shape 175"/>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sz="2400" lang="en">
                <a:solidFill>
                  <a:srgbClr val="000000"/>
                </a:solidFill>
              </a:rPr>
              <a:t>No theory can be ruled out!</a:t>
            </a:r>
          </a:p>
          <a:p>
            <a:r>
              <a:t/>
            </a:r>
          </a:p>
          <a:p>
            <a:r>
              <a:t/>
            </a:r>
          </a:p>
          <a:p>
            <a:r>
              <a:t/>
            </a:r>
          </a:p>
          <a:p>
            <a:r>
              <a:t/>
            </a:r>
          </a:p>
          <a:p>
            <a:r>
              <a:t/>
            </a:r>
          </a:p>
          <a:p>
            <a:pPr rtl="0" lvl="0" indent="-342900" marL="457200">
              <a:buClr>
                <a:srgbClr val="000000"/>
              </a:buClr>
              <a:buSzPct val="166666"/>
              <a:buFont typeface="Arial"/>
              <a:buChar char="•"/>
            </a:pPr>
            <a:r>
              <a:rPr sz="1800" lang="en">
                <a:solidFill>
                  <a:srgbClr val="000000"/>
                </a:solidFill>
              </a:rPr>
              <a:t>It’s possible that the comets comprising the Oort cloud formed in the Jupiter region or the Neptune region</a:t>
            </a:r>
          </a:p>
          <a:p>
            <a:pPr rtl="0" lvl="0" indent="-342900" marL="457200">
              <a:buClr>
                <a:srgbClr val="000000"/>
              </a:buClr>
              <a:buSzPct val="166666"/>
              <a:buFont typeface="Arial"/>
              <a:buChar char="•"/>
            </a:pPr>
            <a:r>
              <a:rPr sz="1800" lang="en">
                <a:solidFill>
                  <a:srgbClr val="000000"/>
                </a:solidFill>
              </a:rPr>
              <a:t>The average mass of long-period comets is consistent with the mass assumed in the comet-capturing theory</a:t>
            </a:r>
          </a:p>
          <a:p>
            <a:pPr lvl="0" indent="-342900" marL="457200">
              <a:buClr>
                <a:srgbClr val="000000"/>
              </a:buClr>
              <a:buSzPct val="166666"/>
              <a:buFont typeface="Arial"/>
              <a:buChar char="•"/>
            </a:pPr>
            <a:r>
              <a:rPr sz="1800" lang="en">
                <a:solidFill>
                  <a:srgbClr val="000000"/>
                </a:solidFill>
              </a:rPr>
              <a:t>Crystallization of water ice may model some poorly-understood behavior of long-period comets, but not sure</a:t>
            </a:r>
          </a:p>
        </p:txBody>
      </p:sp>
      <p:sp>
        <p:nvSpPr>
          <p:cNvPr id="176" name="Shape 176"/>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17</a:t>
            </a:r>
          </a:p>
        </p:txBody>
      </p:sp>
      <p:sp>
        <p:nvSpPr>
          <p:cNvPr id="177" name="Shape 177"/>
          <p:cNvSpPr/>
          <p:nvPr/>
        </p:nvSpPr>
        <p:spPr>
          <a:xfrm>
            <a:off y="1980325" x="5555575"/>
            <a:ext cy="1714500" cx="2762250"/>
          </a:xfrm>
          <a:prstGeom prst="rect">
            <a:avLst/>
          </a:prstGeom>
          <a:blipFill>
            <a:blip r:embed="rId3"/>
            <a:stretch>
              <a:fillRect/>
            </a:stretch>
          </a:blipFill>
          <a:ln>
            <a:noFill/>
          </a:ln>
        </p:spPr>
      </p:sp>
      <p:sp>
        <p:nvSpPr>
          <p:cNvPr id="178" name="Shape 178"/>
          <p:cNvSpPr txBox="1"/>
          <p:nvPr/>
        </p:nvSpPr>
        <p:spPr>
          <a:xfrm>
            <a:off y="3785950" x="6086500"/>
            <a:ext cy="240600" cx="1700399"/>
          </a:xfrm>
          <a:prstGeom prst="rect">
            <a:avLst/>
          </a:prstGeom>
        </p:spPr>
        <p:txBody>
          <a:bodyPr bIns="91425" rIns="91425" lIns="91425" tIns="91425" anchor="t" anchorCtr="0">
            <a:noAutofit/>
          </a:bodyPr>
          <a:lstStyle/>
          <a:p>
            <a:pPr algn="ctr">
              <a:buNone/>
            </a:pPr>
            <a:r>
              <a:rPr sz="900" lang="en"/>
              <a:t>Japan Ison Observing Campaign Site</a:t>
            </a:r>
          </a:p>
        </p:txBody>
      </p:sp>
      <p:sp>
        <p:nvSpPr>
          <p:cNvPr id="179" name="Shape 179"/>
          <p:cNvSpPr txBox="1"/>
          <p:nvPr/>
        </p:nvSpPr>
        <p:spPr>
          <a:xfrm>
            <a:off y="2537100" x="2449250"/>
            <a:ext cy="665399" cx="2623499"/>
          </a:xfrm>
          <a:prstGeom prst="rect">
            <a:avLst/>
          </a:prstGeom>
        </p:spPr>
        <p:txBody>
          <a:bodyPr bIns="91425" rIns="91425" lIns="91425" tIns="91425" anchor="t" anchorCtr="0">
            <a:noAutofit/>
          </a:bodyPr>
          <a:lstStyle/>
          <a:p>
            <a:pPr rtl="0" lvl="0">
              <a:buNone/>
            </a:pPr>
            <a:r>
              <a:rPr lang="en"/>
              <a:t>Aside from this one =&gt;</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y="0" x="0"/>
          <a:ext cy="0" cx="0"/>
          <a:chOff y="0" x="0"/>
          <a:chExt cy="0" cx="0"/>
        </a:xfrm>
      </p:grpSpPr>
      <p:sp>
        <p:nvSpPr>
          <p:cNvPr id="184" name="Shape 184"/>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Future Work</a:t>
            </a:r>
          </a:p>
        </p:txBody>
      </p:sp>
      <p:sp>
        <p:nvSpPr>
          <p:cNvPr id="185" name="Shape 185"/>
          <p:cNvSpPr txBox="1"/>
          <p:nvPr>
            <p:ph idx="1" type="body"/>
          </p:nvPr>
        </p:nvSpPr>
        <p:spPr>
          <a:xfrm>
            <a:off y="1913000" x="457200"/>
            <a:ext cy="3276600" cx="6280499"/>
          </a:xfrm>
          <a:prstGeom prst="rect">
            <a:avLst/>
          </a:prstGeom>
        </p:spPr>
        <p:txBody>
          <a:bodyPr bIns="91425" rIns="91425" lIns="91425" tIns="91425" anchor="t" anchorCtr="0">
            <a:noAutofit/>
          </a:bodyPr>
          <a:lstStyle/>
          <a:p>
            <a:pPr rtl="0" lvl="0" indent="-342900" marL="457200">
              <a:buClr>
                <a:srgbClr val="000000"/>
              </a:buClr>
              <a:buSzPct val="166666"/>
              <a:buFont typeface="Arial"/>
              <a:buChar char="•"/>
            </a:pPr>
            <a:r>
              <a:rPr sz="1800" lang="en">
                <a:solidFill>
                  <a:srgbClr val="000000"/>
                </a:solidFill>
                <a:latin typeface="Arial"/>
                <a:ea typeface="Arial"/>
                <a:cs typeface="Arial"/>
                <a:sym typeface="Arial"/>
              </a:rPr>
              <a:t>Follow up with multiwavelength observations</a:t>
            </a:r>
          </a:p>
          <a:p>
            <a:pPr rtl="0" lvl="0" indent="0" marL="457200">
              <a:buNone/>
            </a:pPr>
            <a:r>
              <a:rPr sz="1800" lang="en">
                <a:solidFill>
                  <a:srgbClr val="000000"/>
                </a:solidFill>
                <a:latin typeface="Arial"/>
                <a:ea typeface="Arial"/>
                <a:cs typeface="Arial"/>
                <a:sym typeface="Arial"/>
              </a:rPr>
              <a:t>- spectral data in infrared and optical to look at molecular emission</a:t>
            </a:r>
          </a:p>
          <a:p>
            <a:r>
              <a:t/>
            </a:r>
          </a:p>
          <a:p>
            <a:pPr rtl="0" lvl="0" indent="-342900" marL="457200">
              <a:buClr>
                <a:srgbClr val="000000"/>
              </a:buClr>
              <a:buSzPct val="166666"/>
              <a:buFont typeface="Arial"/>
              <a:buChar char="•"/>
            </a:pPr>
            <a:r>
              <a:rPr sz="1800" lang="en">
                <a:solidFill>
                  <a:srgbClr val="000000"/>
                </a:solidFill>
                <a:latin typeface="Arial"/>
                <a:ea typeface="Arial"/>
                <a:cs typeface="Arial"/>
                <a:sym typeface="Arial"/>
              </a:rPr>
              <a:t>Re-examine mass estimate</a:t>
            </a:r>
          </a:p>
          <a:p>
            <a:r>
              <a:t/>
            </a:r>
          </a:p>
          <a:p>
            <a:pPr rtl="0" lvl="0" indent="-342900" marL="457200">
              <a:buClr>
                <a:srgbClr val="000000"/>
              </a:buClr>
              <a:buSzPct val="166666"/>
              <a:buFont typeface="Arial"/>
              <a:buChar char="•"/>
            </a:pPr>
            <a:r>
              <a:rPr sz="1800" lang="en">
                <a:solidFill>
                  <a:srgbClr val="000000"/>
                </a:solidFill>
                <a:latin typeface="Arial"/>
                <a:ea typeface="Arial"/>
                <a:cs typeface="Arial"/>
                <a:sym typeface="Arial"/>
              </a:rPr>
              <a:t>Look into the implications of the presence of amorphous water ice in long-period comets</a:t>
            </a:r>
          </a:p>
          <a:p>
            <a:r>
              <a:t/>
            </a:r>
          </a:p>
          <a:p>
            <a:pPr rtl="0" lvl="0" indent="-342900" marL="457200">
              <a:buClr>
                <a:srgbClr val="000000"/>
              </a:buClr>
              <a:buSzPct val="166666"/>
              <a:buFont typeface="Arial"/>
              <a:buChar char="•"/>
            </a:pPr>
            <a:r>
              <a:rPr sz="1800" lang="en">
                <a:solidFill>
                  <a:srgbClr val="000000"/>
                </a:solidFill>
                <a:latin typeface="Arial"/>
                <a:ea typeface="Arial"/>
                <a:cs typeface="Arial"/>
                <a:sym typeface="Arial"/>
              </a:rPr>
              <a:t>Learn how to do proper data reduction and manipulation</a:t>
            </a:r>
          </a:p>
        </p:txBody>
      </p:sp>
      <p:sp>
        <p:nvSpPr>
          <p:cNvPr id="186" name="Shape 186"/>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18</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 name="Shape 40"/>
        <p:cNvGrpSpPr/>
        <p:nvPr/>
      </p:nvGrpSpPr>
      <p:grpSpPr>
        <a:xfrm>
          <a:off y="0" x="0"/>
          <a:ext cy="0" cx="0"/>
          <a:chOff y="0" x="0"/>
          <a:chExt cy="0" cx="0"/>
        </a:xfrm>
      </p:grpSpPr>
      <p:sp>
        <p:nvSpPr>
          <p:cNvPr id="41" name="Shape 41"/>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How did the Oort cloud form?</a:t>
            </a:r>
          </a:p>
        </p:txBody>
      </p:sp>
      <p:sp>
        <p:nvSpPr>
          <p:cNvPr id="42" name="Shape 42"/>
          <p:cNvSpPr txBox="1"/>
          <p:nvPr>
            <p:ph idx="1" type="body"/>
          </p:nvPr>
        </p:nvSpPr>
        <p:spPr>
          <a:xfrm>
            <a:off y="1576125" x="417100"/>
            <a:ext cy="4967700" cx="8229600"/>
          </a:xfrm>
          <a:prstGeom prst="rect">
            <a:avLst/>
          </a:prstGeom>
        </p:spPr>
        <p:txBody>
          <a:bodyPr bIns="91425" rIns="91425" lIns="91425" tIns="91425" anchor="t" anchorCtr="0">
            <a:noAutofit/>
          </a:bodyPr>
          <a:lstStyle/>
          <a:p>
            <a:pPr rtl="0" lvl="0">
              <a:buNone/>
            </a:pPr>
            <a:r>
              <a:rPr u="sng" sz="2400" lang="en">
                <a:solidFill>
                  <a:srgbClr val="000000"/>
                </a:solidFill>
              </a:rPr>
              <a:t>Overview:</a:t>
            </a:r>
          </a:p>
          <a:p>
            <a:pPr rtl="0" lvl="0">
              <a:buNone/>
            </a:pPr>
            <a:r>
              <a:rPr u="sng" sz="1800" lang="en">
                <a:solidFill>
                  <a:srgbClr val="000000"/>
                </a:solidFill>
              </a:rPr>
              <a:t>	</a:t>
            </a:r>
            <a:r>
              <a:rPr sz="1800" lang="en">
                <a:solidFill>
                  <a:srgbClr val="000000"/>
                </a:solidFill>
              </a:rPr>
              <a:t>- Introduction</a:t>
            </a:r>
          </a:p>
          <a:p>
            <a:pPr rtl="0" lvl="0">
              <a:buNone/>
            </a:pPr>
            <a:r>
              <a:rPr sz="1800" lang="en">
                <a:solidFill>
                  <a:srgbClr val="000000"/>
                </a:solidFill>
              </a:rPr>
              <a:t>	- Current theories on Oort cloud formation</a:t>
            </a:r>
          </a:p>
          <a:p>
            <a:pPr rtl="0" lvl="0">
              <a:buNone/>
            </a:pPr>
            <a:r>
              <a:rPr sz="1800" lang="en">
                <a:solidFill>
                  <a:srgbClr val="000000"/>
                </a:solidFill>
              </a:rPr>
              <a:t>	- Testable questions</a:t>
            </a:r>
          </a:p>
          <a:p>
            <a:pPr rtl="0" lvl="0">
              <a:buNone/>
            </a:pPr>
            <a:r>
              <a:rPr sz="1800" lang="en">
                <a:solidFill>
                  <a:srgbClr val="000000"/>
                </a:solidFill>
              </a:rPr>
              <a:t>	- Analysis</a:t>
            </a:r>
          </a:p>
          <a:p>
            <a:pPr rtl="0" lvl="0">
              <a:buNone/>
            </a:pPr>
            <a:r>
              <a:rPr sz="1800" lang="en">
                <a:solidFill>
                  <a:srgbClr val="000000"/>
                </a:solidFill>
              </a:rPr>
              <a:t>	- Conclusion</a:t>
            </a:r>
          </a:p>
          <a:p>
            <a:pPr rtl="0" lvl="0">
              <a:buNone/>
            </a:pPr>
            <a:r>
              <a:rPr sz="1800" lang="en">
                <a:solidFill>
                  <a:srgbClr val="000000"/>
                </a:solidFill>
              </a:rPr>
              <a:t>	- Future work</a:t>
            </a:r>
          </a:p>
          <a:p>
            <a:r>
              <a:t/>
            </a:r>
          </a:p>
        </p:txBody>
      </p:sp>
      <p:sp>
        <p:nvSpPr>
          <p:cNvPr id="43" name="Shape 43"/>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0" name="Shape 190"/>
        <p:cNvGrpSpPr/>
        <p:nvPr/>
      </p:nvGrpSpPr>
      <p:grpSpPr>
        <a:xfrm>
          <a:off y="0" x="0"/>
          <a:ext cy="0" cx="0"/>
          <a:chOff y="0" x="0"/>
          <a:chExt cy="0" cx="0"/>
        </a:xfrm>
      </p:grpSpPr>
      <p:sp>
        <p:nvSpPr>
          <p:cNvPr id="191" name="Shape 191"/>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Data Sources</a:t>
            </a:r>
          </a:p>
        </p:txBody>
      </p:sp>
      <p:sp>
        <p:nvSpPr>
          <p:cNvPr id="192" name="Shape 192"/>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sz="1400" lang="en">
                <a:solidFill>
                  <a:srgbClr val="000000"/>
                </a:solidFill>
                <a:latin typeface="Arial"/>
                <a:ea typeface="Arial"/>
                <a:cs typeface="Arial"/>
                <a:sym typeface="Arial"/>
              </a:rPr>
              <a:t>Many thanks to Karl Battams of the Naval Research Laboratory, Michal Drahus at Caltech, and Carl Schmidt of University of Virginia for sharing their data (none of which appeared in this talk)!!!</a:t>
            </a:r>
          </a:p>
          <a:p>
            <a:r>
              <a:t/>
            </a:r>
          </a:p>
          <a:p>
            <a:pPr rtl="0" lvl="0">
              <a:buNone/>
            </a:pPr>
            <a:r>
              <a:rPr sz="1400" lang="en">
                <a:solidFill>
                  <a:srgbClr val="000000"/>
                </a:solidFill>
                <a:latin typeface="Arial"/>
                <a:ea typeface="Arial"/>
                <a:cs typeface="Arial"/>
                <a:sym typeface="Arial"/>
              </a:rPr>
              <a:t>NASA Jet Propulsion Laboratory - Horizons system</a:t>
            </a:r>
          </a:p>
          <a:p>
            <a:r>
              <a:t/>
            </a:r>
          </a:p>
          <a:p>
            <a:pPr rtl="0" lvl="0">
              <a:buNone/>
            </a:pPr>
            <a:r>
              <a:rPr sz="1400" lang="en">
                <a:solidFill>
                  <a:srgbClr val="000000"/>
                </a:solidFill>
                <a:latin typeface="Arial"/>
                <a:ea typeface="Arial"/>
                <a:cs typeface="Arial"/>
                <a:sym typeface="Arial"/>
              </a:rPr>
              <a:t>Mikulski Archive for Space Telescopes - Program ID 13197</a:t>
            </a:r>
          </a:p>
          <a:p>
            <a:r>
              <a:t/>
            </a:r>
          </a:p>
          <a:p>
            <a:pPr rtl="0" lvl="0">
              <a:buNone/>
            </a:pPr>
            <a:r>
              <a:rPr sz="1400" lang="en">
                <a:solidFill>
                  <a:srgbClr val="000000"/>
                </a:solidFill>
                <a:latin typeface="Arial"/>
                <a:ea typeface="Arial"/>
                <a:cs typeface="Arial"/>
                <a:sym typeface="Arial"/>
              </a:rPr>
              <a:t>The International Astronomical Union Minor Planet Center</a:t>
            </a:r>
          </a:p>
        </p:txBody>
      </p:sp>
      <p:sp>
        <p:nvSpPr>
          <p:cNvPr id="193" name="Shape 193"/>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19</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y="0" x="0"/>
          <a:ext cy="0" cx="0"/>
          <a:chOff y="0" x="0"/>
          <a:chExt cy="0" cx="0"/>
        </a:xfrm>
      </p:grpSpPr>
      <p:sp>
        <p:nvSpPr>
          <p:cNvPr id="198" name="Shape 198"/>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References</a:t>
            </a:r>
          </a:p>
        </p:txBody>
      </p:sp>
      <p:sp>
        <p:nvSpPr>
          <p:cNvPr id="199" name="Shape 199"/>
          <p:cNvSpPr txBox="1"/>
          <p:nvPr>
            <p:ph idx="1" type="body"/>
          </p:nvPr>
        </p:nvSpPr>
        <p:spPr>
          <a:xfrm>
            <a:off y="1600200" x="457200"/>
            <a:ext cy="4967700" cx="8229600"/>
          </a:xfrm>
          <a:prstGeom prst="rect">
            <a:avLst/>
          </a:prstGeom>
        </p:spPr>
        <p:txBody>
          <a:bodyPr bIns="91425" rIns="91425" lIns="91425" tIns="91425" anchor="t" anchorCtr="0">
            <a:noAutofit/>
          </a:bodyPr>
          <a:lstStyle/>
          <a:p>
            <a:pPr rtl="0" lvl="0">
              <a:buNone/>
            </a:pPr>
            <a:r>
              <a:rPr sz="1200" lang="en">
                <a:solidFill>
                  <a:srgbClr val="000000"/>
                </a:solidFill>
                <a:latin typeface="Arial"/>
                <a:ea typeface="Arial"/>
                <a:cs typeface="Arial"/>
                <a:sym typeface="Arial"/>
              </a:rPr>
              <a:t>
</a:t>
            </a:r>
            <a:r>
              <a:rPr sz="1200" lang="en">
                <a:solidFill>
                  <a:srgbClr val="000000"/>
                </a:solidFill>
                <a:latin typeface="Arial"/>
                <a:ea typeface="Arial"/>
                <a:cs typeface="Arial"/>
                <a:sym typeface="Arial"/>
              </a:rPr>
              <a:t>Paul R. Weissman (1982). "The Mass of the Oort Cloud". </a:t>
            </a:r>
            <a:r>
              <a:rPr sz="1200" lang="en" i="1">
                <a:solidFill>
                  <a:srgbClr val="000000"/>
                </a:solidFill>
                <a:latin typeface="Arial"/>
                <a:ea typeface="Arial"/>
                <a:cs typeface="Arial"/>
                <a:sym typeface="Arial"/>
                <a:hlinkClick r:id="rId3"/>
              </a:rPr>
              <a:t>Astronomy and Astrophysics</a:t>
            </a:r>
          </a:p>
          <a:p>
            <a:r>
              <a:t/>
            </a:r>
          </a:p>
          <a:p>
            <a:pPr rtl="0" lvl="0">
              <a:buNone/>
            </a:pPr>
            <a:r>
              <a:rPr sz="1200" lang="en">
                <a:solidFill>
                  <a:srgbClr val="000000"/>
                </a:solidFill>
                <a:latin typeface="Arial"/>
                <a:ea typeface="Arial"/>
                <a:cs typeface="Arial"/>
                <a:sym typeface="Arial"/>
              </a:rPr>
              <a:t>Julio A. Fernéndez (1997). </a:t>
            </a:r>
            <a:r>
              <a:rPr sz="1200" lang="en">
                <a:solidFill>
                  <a:srgbClr val="663366"/>
                </a:solidFill>
                <a:latin typeface="Arial"/>
                <a:ea typeface="Arial"/>
                <a:cs typeface="Arial"/>
                <a:sym typeface="Arial"/>
                <a:hlinkClick r:id="rId4"/>
              </a:rPr>
              <a:t>"</a:t>
            </a:r>
            <a:r>
              <a:rPr sz="1200" lang="en">
                <a:solidFill>
                  <a:srgbClr val="000000"/>
                </a:solidFill>
                <a:latin typeface="Arial"/>
                <a:ea typeface="Arial"/>
                <a:cs typeface="Arial"/>
                <a:sym typeface="Arial"/>
                <a:hlinkClick r:id="rId5"/>
              </a:rPr>
              <a:t>The Formation of the Oort Cloud and the Primitive Galactic Environment"</a:t>
            </a:r>
            <a:r>
              <a:rPr sz="1200" lang="en">
                <a:solidFill>
                  <a:srgbClr val="000000"/>
                </a:solidFill>
                <a:latin typeface="Arial"/>
                <a:ea typeface="Arial"/>
                <a:cs typeface="Arial"/>
                <a:sym typeface="Arial"/>
              </a:rPr>
              <a:t>. </a:t>
            </a:r>
            <a:r>
              <a:rPr sz="1200" lang="en" i="1">
                <a:solidFill>
                  <a:srgbClr val="000000"/>
                </a:solidFill>
                <a:latin typeface="Arial"/>
                <a:ea typeface="Arial"/>
                <a:cs typeface="Arial"/>
                <a:sym typeface="Arial"/>
                <a:hlinkClick r:id="rId6"/>
              </a:rPr>
              <a:t>Icarus</a:t>
            </a:r>
            <a:r>
              <a:rPr sz="1200" lang="en">
                <a:solidFill>
                  <a:srgbClr val="000000"/>
                </a:solidFill>
                <a:latin typeface="Arial"/>
                <a:ea typeface="Arial"/>
                <a:cs typeface="Arial"/>
                <a:sym typeface="Arial"/>
              </a:rPr>
              <a:t> 219</a:t>
            </a:r>
          </a:p>
          <a:p>
            <a:r>
              <a:t/>
            </a:r>
          </a:p>
          <a:p>
            <a:pPr rtl="0" lvl="0">
              <a:buNone/>
            </a:pPr>
            <a:r>
              <a:rPr sz="1200" lang="en">
                <a:solidFill>
                  <a:srgbClr val="000000"/>
                </a:solidFill>
                <a:latin typeface="Arial"/>
                <a:ea typeface="Arial"/>
                <a:cs typeface="Arial"/>
                <a:sym typeface="Arial"/>
              </a:rPr>
              <a:t>Harold F. Levison, Martin J. Duncan, Ramon Brasser, David E. Kaufmann (2010). “Capture of the Sun’s Oort Cloud from Stars in Its Birth Cluster”. </a:t>
            </a:r>
            <a:r>
              <a:rPr sz="1200" lang="en" i="1">
                <a:solidFill>
                  <a:srgbClr val="000000"/>
                </a:solidFill>
                <a:latin typeface="Arial"/>
                <a:ea typeface="Arial"/>
                <a:cs typeface="Arial"/>
                <a:sym typeface="Arial"/>
              </a:rPr>
              <a:t>Science </a:t>
            </a:r>
            <a:r>
              <a:rPr sz="1200" lang="en">
                <a:solidFill>
                  <a:srgbClr val="000000"/>
                </a:solidFill>
                <a:latin typeface="Arial"/>
                <a:ea typeface="Arial"/>
                <a:cs typeface="Arial"/>
                <a:sym typeface="Arial"/>
              </a:rPr>
              <a:t>329</a:t>
            </a:r>
          </a:p>
          <a:p>
            <a:r>
              <a:t/>
            </a:r>
          </a:p>
          <a:p>
            <a:pPr rtl="0" lvl="0">
              <a:buNone/>
            </a:pPr>
            <a:r>
              <a:rPr sz="1200" lang="en">
                <a:solidFill>
                  <a:srgbClr val="000000"/>
                </a:solidFill>
                <a:latin typeface="Arial"/>
                <a:ea typeface="Arial"/>
                <a:cs typeface="Arial"/>
                <a:sym typeface="Arial"/>
              </a:rPr>
              <a:t>K. J. Meech, J. Svoren (2004). “Using Cometary Activity to Trace the Physical and Chemical Evolution of Cometary Nuclei”.  University of Arizona Press</a:t>
            </a:r>
          </a:p>
          <a:p>
            <a:r>
              <a:t/>
            </a:r>
          </a:p>
          <a:p>
            <a:pPr rtl="0" lvl="0">
              <a:buNone/>
            </a:pPr>
            <a:r>
              <a:rPr sz="1200" lang="en">
                <a:solidFill>
                  <a:srgbClr val="000000"/>
                </a:solidFill>
                <a:latin typeface="Arial"/>
                <a:ea typeface="Arial"/>
                <a:cs typeface="Arial"/>
                <a:sym typeface="Arial"/>
              </a:rPr>
              <a:t>P. Lamy, Imre Toth, Y. Fernandez, H. Weaver (2004).“The Sizes, Shapes, Albedos, and Colors of Cometary Nuclei”.  University of Arizona Press</a:t>
            </a:r>
          </a:p>
          <a:p>
            <a:r>
              <a:t/>
            </a:r>
          </a:p>
          <a:p>
            <a:pPr rtl="0" lvl="0">
              <a:buNone/>
            </a:pPr>
            <a:r>
              <a:rPr sz="1200" lang="en">
                <a:solidFill>
                  <a:srgbClr val="000000"/>
                </a:solidFill>
                <a:latin typeface="Arial"/>
                <a:ea typeface="Arial"/>
                <a:cs typeface="Arial"/>
                <a:sym typeface="Arial"/>
              </a:rPr>
              <a:t>A. Kouchi, T. Yamamoto, T. Kozasa, T. Kuroda, and J.M. Greenberg (1994). “Conditions for Condensation and Preservation of Amorphous Ice and Crystallinity of Astrophysical Ices”. </a:t>
            </a:r>
            <a:r>
              <a:rPr sz="1200" lang="en" i="1">
                <a:solidFill>
                  <a:srgbClr val="000000"/>
                </a:solidFill>
                <a:latin typeface="Arial"/>
                <a:ea typeface="Arial"/>
                <a:cs typeface="Arial"/>
                <a:sym typeface="Arial"/>
              </a:rPr>
              <a:t>Astronomy and Astrophysics</a:t>
            </a:r>
          </a:p>
          <a:p>
            <a:r>
              <a:t/>
            </a:r>
          </a:p>
          <a:p>
            <a:r>
              <a:t/>
            </a:r>
          </a:p>
        </p:txBody>
      </p:sp>
      <p:sp>
        <p:nvSpPr>
          <p:cNvPr id="200" name="Shape 200"/>
          <p:cNvSpPr txBox="1"/>
          <p:nvPr/>
        </p:nvSpPr>
        <p:spPr>
          <a:xfrm>
            <a:off y="6400800" x="8646900"/>
            <a:ext cy="457200" cx="497100"/>
          </a:xfrm>
          <a:prstGeom prst="rect">
            <a:avLst/>
          </a:prstGeom>
        </p:spPr>
        <p:txBody>
          <a:bodyPr bIns="91425" rIns="91425" lIns="91425" tIns="91425" anchor="t" anchorCtr="0">
            <a:noAutofit/>
          </a:bodyPr>
          <a:lstStyle/>
          <a:p>
            <a:pPr algn="ctr" rtl="0" lvl="0">
              <a:buNone/>
            </a:pPr>
            <a:r>
              <a:rPr lang="en"/>
              <a:t>20</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4" name="Shape 204"/>
        <p:cNvGrpSpPr/>
        <p:nvPr/>
      </p:nvGrpSpPr>
      <p:grpSpPr>
        <a:xfrm>
          <a:off y="0" x="0"/>
          <a:ext cy="0" cx="0"/>
          <a:chOff y="0" x="0"/>
          <a:chExt cy="0" cx="0"/>
        </a:xfrm>
      </p:grpSpPr>
      <p:sp>
        <p:nvSpPr>
          <p:cNvPr id="205" name="Shape 205"/>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Questions?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7" name="Shape 47"/>
        <p:cNvGrpSpPr/>
        <p:nvPr/>
      </p:nvGrpSpPr>
      <p:grpSpPr>
        <a:xfrm>
          <a:off y="0" x="0"/>
          <a:ext cy="0" cx="0"/>
          <a:chOff y="0" x="0"/>
          <a:chExt cy="0" cx="0"/>
        </a:xfrm>
      </p:grpSpPr>
      <p:sp>
        <p:nvSpPr>
          <p:cNvPr id="48" name="Shape 48"/>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What is the Oort Cloud?</a:t>
            </a:r>
          </a:p>
        </p:txBody>
      </p:sp>
      <p:sp>
        <p:nvSpPr>
          <p:cNvPr id="49" name="Shape 49"/>
          <p:cNvSpPr txBox="1"/>
          <p:nvPr>
            <p:ph idx="1" type="body"/>
          </p:nvPr>
        </p:nvSpPr>
        <p:spPr>
          <a:xfrm>
            <a:off y="1621275" x="97275"/>
            <a:ext cy="3193799" cx="4279799"/>
          </a:xfrm>
          <a:prstGeom prst="rect">
            <a:avLst/>
          </a:prstGeom>
        </p:spPr>
        <p:txBody>
          <a:bodyPr bIns="91425" rIns="91425" lIns="91425" tIns="91425" anchor="t" anchorCtr="0">
            <a:noAutofit/>
          </a:bodyPr>
          <a:lstStyle/>
          <a:p>
            <a:pPr rtl="0" lvl="0">
              <a:lnSpc>
                <a:spcPct val="120000"/>
              </a:lnSpc>
              <a:spcBef>
                <a:spcPts val="0"/>
              </a:spcBef>
              <a:spcAft>
                <a:spcPts val="200"/>
              </a:spcAft>
              <a:buNone/>
            </a:pPr>
            <a:r>
              <a:rPr sz="1800" lang="en">
                <a:solidFill>
                  <a:srgbClr val="000000"/>
                </a:solidFill>
              </a:rPr>
              <a:t>The Oort cloud comprises icy planetesimals at the edge of the sun’s gravitational influence</a:t>
            </a:r>
          </a:p>
          <a:p>
            <a:r>
              <a:t/>
            </a:r>
          </a:p>
          <a:p>
            <a:pPr rtl="0" lvl="0">
              <a:lnSpc>
                <a:spcPct val="120000"/>
              </a:lnSpc>
              <a:spcBef>
                <a:spcPts val="0"/>
              </a:spcBef>
              <a:spcAft>
                <a:spcPts val="200"/>
              </a:spcAft>
              <a:buNone/>
            </a:pPr>
            <a:r>
              <a:rPr sz="1800" lang="en">
                <a:solidFill>
                  <a:srgbClr val="000000"/>
                </a:solidFill>
              </a:rPr>
              <a:t>The existence of the Oort cloud was first hypothesized by Ernst </a:t>
            </a:r>
            <a:r>
              <a:rPr sz="1800" lang="en">
                <a:solidFill>
                  <a:srgbClr val="000000"/>
                </a:solidFill>
                <a:latin typeface="Arial"/>
                <a:ea typeface="Arial"/>
                <a:cs typeface="Arial"/>
                <a:sym typeface="Arial"/>
              </a:rPr>
              <a:t>Öpik in 1932, but further developed by Jan Oort in 1950 to explain observations of long-period comets</a:t>
            </a:r>
          </a:p>
          <a:p>
            <a:r>
              <a:t/>
            </a:r>
          </a:p>
          <a:p>
            <a:pPr>
              <a:buNone/>
            </a:pPr>
            <a:r>
              <a:rPr sz="2400" lang="en"/>
              <a:t> </a:t>
            </a:r>
          </a:p>
        </p:txBody>
      </p:sp>
      <p:sp>
        <p:nvSpPr>
          <p:cNvPr id="50" name="Shape 50"/>
          <p:cNvSpPr/>
          <p:nvPr/>
        </p:nvSpPr>
        <p:spPr>
          <a:xfrm>
            <a:off y="1499700" x="4377175"/>
            <a:ext cy="4028849" cx="4766824"/>
          </a:xfrm>
          <a:prstGeom prst="rect">
            <a:avLst/>
          </a:prstGeom>
          <a:blipFill>
            <a:blip r:embed="rId3"/>
            <a:stretch>
              <a:fillRect/>
            </a:stretch>
          </a:blipFill>
          <a:ln>
            <a:noFill/>
          </a:ln>
        </p:spPr>
      </p:sp>
      <p:sp>
        <p:nvSpPr>
          <p:cNvPr id="51" name="Shape 51"/>
          <p:cNvSpPr txBox="1"/>
          <p:nvPr/>
        </p:nvSpPr>
        <p:spPr>
          <a:xfrm>
            <a:off y="4815075" x="97275"/>
            <a:ext cy="1021499" cx="4182899"/>
          </a:xfrm>
          <a:prstGeom prst="rect">
            <a:avLst/>
          </a:prstGeom>
        </p:spPr>
        <p:txBody>
          <a:bodyPr bIns="91425" rIns="91425" lIns="91425" tIns="91425" anchor="t" anchorCtr="0">
            <a:noAutofit/>
          </a:bodyPr>
          <a:lstStyle/>
          <a:p>
            <a:pPr rtl="0" lvl="0">
              <a:lnSpc>
                <a:spcPct val="120000"/>
              </a:lnSpc>
              <a:spcAft>
                <a:spcPts val="200"/>
              </a:spcAft>
              <a:buNone/>
            </a:pPr>
            <a:r>
              <a:rPr sz="1800" lang="en"/>
              <a:t>- Highly elliptic orbits</a:t>
            </a:r>
          </a:p>
          <a:p>
            <a:pPr rtl="0" lvl="0">
              <a:lnSpc>
                <a:spcPct val="120000"/>
              </a:lnSpc>
              <a:spcAft>
                <a:spcPts val="200"/>
              </a:spcAft>
              <a:buNone/>
            </a:pPr>
            <a:r>
              <a:rPr sz="1800" lang="en"/>
              <a:t>- Orbits with any inclination from the          ecliptic plane</a:t>
            </a:r>
          </a:p>
          <a:p>
            <a:r>
              <a:t/>
            </a:r>
          </a:p>
        </p:txBody>
      </p:sp>
      <p:sp>
        <p:nvSpPr>
          <p:cNvPr id="52" name="Shape 52"/>
          <p:cNvSpPr txBox="1"/>
          <p:nvPr/>
        </p:nvSpPr>
        <p:spPr>
          <a:xfrm>
            <a:off y="5901300" x="97275"/>
            <a:ext cy="956699" cx="8589599"/>
          </a:xfrm>
          <a:prstGeom prst="rect">
            <a:avLst/>
          </a:prstGeom>
        </p:spPr>
        <p:txBody>
          <a:bodyPr bIns="91425" rIns="91425" lIns="91425" tIns="91425" anchor="t" anchorCtr="0">
            <a:noAutofit/>
          </a:bodyPr>
          <a:lstStyle/>
          <a:p>
            <a:pPr rtl="0" lvl="0">
              <a:lnSpc>
                <a:spcPct val="120000"/>
              </a:lnSpc>
              <a:spcAft>
                <a:spcPts val="200"/>
              </a:spcAft>
              <a:buClr>
                <a:srgbClr val="000000"/>
              </a:buClr>
              <a:buSzPct val="61111"/>
              <a:buFont typeface="Arial"/>
              <a:buNone/>
            </a:pPr>
            <a:r>
              <a:rPr sz="1800" lang="en"/>
              <a:t>- Large proportion of comets with semi-major axis ~20,000 AU</a:t>
            </a:r>
          </a:p>
          <a:p>
            <a:pPr rtl="0" lvl="0">
              <a:lnSpc>
                <a:spcPct val="120000"/>
              </a:lnSpc>
              <a:spcAft>
                <a:spcPts val="200"/>
              </a:spcAft>
              <a:buClr>
                <a:srgbClr val="000000"/>
              </a:buClr>
              <a:buSzPct val="61111"/>
              <a:buFont typeface="Arial"/>
              <a:buNone/>
            </a:pPr>
            <a:r>
              <a:rPr sz="1800" lang="en"/>
              <a:t>- Presence of volatiles</a:t>
            </a:r>
          </a:p>
        </p:txBody>
      </p:sp>
      <p:sp>
        <p:nvSpPr>
          <p:cNvPr id="53" name="Shape 53"/>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2</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y="0" x="0"/>
          <a:ext cy="0" cx="0"/>
          <a:chOff y="0" x="0"/>
          <a:chExt cy="0" cx="0"/>
        </a:xfrm>
      </p:grpSpPr>
      <p:sp>
        <p:nvSpPr>
          <p:cNvPr id="58" name="Shape 58"/>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Current Theories</a:t>
            </a:r>
          </a:p>
        </p:txBody>
      </p:sp>
      <p:sp>
        <p:nvSpPr>
          <p:cNvPr id="59" name="Shape 59"/>
          <p:cNvSpPr txBox="1"/>
          <p:nvPr>
            <p:ph idx="1" type="body"/>
          </p:nvPr>
        </p:nvSpPr>
        <p:spPr>
          <a:xfrm>
            <a:off y="1729900" x="4182900"/>
            <a:ext cy="1707300" cx="4811999"/>
          </a:xfrm>
          <a:prstGeom prst="rect">
            <a:avLst/>
          </a:prstGeom>
        </p:spPr>
        <p:txBody>
          <a:bodyPr bIns="91425" rIns="91425" lIns="91425" tIns="91425" anchor="t" anchorCtr="0">
            <a:noAutofit/>
          </a:bodyPr>
          <a:lstStyle/>
          <a:p>
            <a:pPr rtl="0" lvl="0">
              <a:buNone/>
            </a:pPr>
            <a:r>
              <a:rPr sz="2400" lang="en">
                <a:solidFill>
                  <a:srgbClr val="000000"/>
                </a:solidFill>
              </a:rPr>
              <a:t>The comets that make up the Oort cloud formed within our solar system, in the region where the gas giants formed</a:t>
            </a:r>
          </a:p>
          <a:p>
            <a:r>
              <a:t/>
            </a:r>
          </a:p>
          <a:p>
            <a:r>
              <a:t/>
            </a:r>
          </a:p>
        </p:txBody>
      </p:sp>
      <p:sp>
        <p:nvSpPr>
          <p:cNvPr id="60" name="Shape 60"/>
          <p:cNvSpPr/>
          <p:nvPr/>
        </p:nvSpPr>
        <p:spPr>
          <a:xfrm>
            <a:off y="1810950" x="100526"/>
            <a:ext cy="4430950" cx="3774324"/>
          </a:xfrm>
          <a:prstGeom prst="rect">
            <a:avLst/>
          </a:prstGeom>
          <a:blipFill>
            <a:blip r:embed="rId3"/>
            <a:stretch>
              <a:fillRect/>
            </a:stretch>
          </a:blipFill>
          <a:ln>
            <a:noFill/>
          </a:ln>
        </p:spPr>
      </p:sp>
      <p:sp>
        <p:nvSpPr>
          <p:cNvPr id="61" name="Shape 61"/>
          <p:cNvSpPr txBox="1"/>
          <p:nvPr/>
        </p:nvSpPr>
        <p:spPr>
          <a:xfrm>
            <a:off y="3570600" x="4182900"/>
            <a:ext cy="2541599" cx="4374299"/>
          </a:xfrm>
          <a:prstGeom prst="rect">
            <a:avLst/>
          </a:prstGeom>
        </p:spPr>
        <p:txBody>
          <a:bodyPr bIns="91425" rIns="91425" lIns="91425" tIns="91425" anchor="t" anchorCtr="0">
            <a:noAutofit/>
          </a:bodyPr>
          <a:lstStyle/>
          <a:p>
            <a:pPr>
              <a:buNone/>
            </a:pPr>
            <a:r>
              <a:rPr sz="2400" lang="en">
                <a:latin typeface="Trebuchet MS"/>
                <a:ea typeface="Trebuchet MS"/>
                <a:cs typeface="Trebuchet MS"/>
                <a:sym typeface="Trebuchet MS"/>
              </a:rPr>
              <a:t>Some argue the comets likely formed around Jupiter and Saturn, as Uranus and Neptune are too small (Bailey 1994)</a:t>
            </a:r>
          </a:p>
        </p:txBody>
      </p:sp>
      <p:sp>
        <p:nvSpPr>
          <p:cNvPr id="62" name="Shape 62"/>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y="0" x="0"/>
          <a:ext cy="0" cx="0"/>
          <a:chOff y="0" x="0"/>
          <a:chExt cy="0" cx="0"/>
        </a:xfrm>
      </p:grpSpPr>
      <p:sp>
        <p:nvSpPr>
          <p:cNvPr id="67" name="Shape 67"/>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Current Theories</a:t>
            </a:r>
          </a:p>
        </p:txBody>
      </p:sp>
      <p:sp>
        <p:nvSpPr>
          <p:cNvPr id="68" name="Shape 68"/>
          <p:cNvSpPr txBox="1"/>
          <p:nvPr>
            <p:ph idx="1" type="body"/>
          </p:nvPr>
        </p:nvSpPr>
        <p:spPr>
          <a:xfrm>
            <a:off y="1600200" x="457200"/>
            <a:ext cy="4967700" cx="8229600"/>
          </a:xfrm>
          <a:prstGeom prst="rect">
            <a:avLst/>
          </a:prstGeom>
        </p:spPr>
        <p:txBody>
          <a:bodyPr bIns="91425" rIns="91425" lIns="91425" tIns="91425" anchor="t" anchorCtr="0">
            <a:noAutofit/>
          </a:bodyPr>
          <a:lstStyle/>
          <a:p>
            <a:pPr>
              <a:buNone/>
            </a:pPr>
            <a:r>
              <a:rPr sz="2400" lang="en">
                <a:solidFill>
                  <a:srgbClr val="000000"/>
                </a:solidFill>
              </a:rPr>
              <a:t>Others argue that the comets formed around Neptune and Uranus because Jupiter and Saturn are too massive, and would have ejected the planetesimals from the sun’s gravitational influence completely</a:t>
            </a:r>
          </a:p>
        </p:txBody>
      </p:sp>
      <p:sp>
        <p:nvSpPr>
          <p:cNvPr id="69" name="Shape 69"/>
          <p:cNvSpPr/>
          <p:nvPr/>
        </p:nvSpPr>
        <p:spPr>
          <a:xfrm>
            <a:off y="3503600" x="1926575"/>
            <a:ext cy="2894124" cx="5109774"/>
          </a:xfrm>
          <a:prstGeom prst="rect">
            <a:avLst/>
          </a:prstGeom>
          <a:blipFill>
            <a:blip r:embed="rId3"/>
            <a:stretch>
              <a:fillRect/>
            </a:stretch>
          </a:blipFill>
          <a:ln>
            <a:noFill/>
          </a:ln>
        </p:spPr>
      </p:sp>
      <p:sp>
        <p:nvSpPr>
          <p:cNvPr id="70" name="Shape 70"/>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4</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y="0" x="0"/>
          <a:ext cy="0" cx="0"/>
          <a:chOff y="0" x="0"/>
          <a:chExt cy="0" cx="0"/>
        </a:xfrm>
      </p:grpSpPr>
      <p:sp>
        <p:nvSpPr>
          <p:cNvPr id="75" name="Shape 75"/>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Current Theories</a:t>
            </a:r>
          </a:p>
        </p:txBody>
      </p:sp>
      <p:sp>
        <p:nvSpPr>
          <p:cNvPr id="76" name="Shape 76"/>
          <p:cNvSpPr txBox="1"/>
          <p:nvPr>
            <p:ph idx="1" type="body"/>
          </p:nvPr>
        </p:nvSpPr>
        <p:spPr>
          <a:xfrm>
            <a:off y="1600200" x="457200"/>
            <a:ext cy="3701400" cx="8229600"/>
          </a:xfrm>
          <a:prstGeom prst="rect">
            <a:avLst/>
          </a:prstGeom>
        </p:spPr>
        <p:txBody>
          <a:bodyPr bIns="91425" rIns="91425" lIns="91425" tIns="91425" anchor="t" anchorCtr="0">
            <a:noAutofit/>
          </a:bodyPr>
          <a:lstStyle/>
          <a:p>
            <a:pPr rtl="0" lvl="0">
              <a:buNone/>
            </a:pPr>
            <a:r>
              <a:rPr sz="2400" lang="en">
                <a:solidFill>
                  <a:srgbClr val="000000"/>
                </a:solidFill>
              </a:rPr>
              <a:t>There are yet other theories that suggest long-period comets formed early on when the sun was still part of the cluster in which it formed (Levison 2010)</a:t>
            </a:r>
          </a:p>
          <a:p>
            <a:r>
              <a:t/>
            </a:r>
          </a:p>
          <a:p>
            <a:pPr>
              <a:buNone/>
            </a:pPr>
            <a:r>
              <a:rPr sz="2400" lang="en">
                <a:solidFill>
                  <a:srgbClr val="000000"/>
                </a:solidFill>
              </a:rPr>
              <a:t>This theory is supported with models of the early solar environment in which the sun captures comets formed around other stars </a:t>
            </a:r>
          </a:p>
        </p:txBody>
      </p:sp>
      <p:sp>
        <p:nvSpPr>
          <p:cNvPr id="77" name="Shape 77"/>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5</a:t>
            </a:r>
          </a:p>
        </p:txBody>
      </p:sp>
      <p:sp>
        <p:nvSpPr>
          <p:cNvPr id="78" name="Shape 78"/>
          <p:cNvSpPr txBox="1"/>
          <p:nvPr/>
        </p:nvSpPr>
        <p:spPr>
          <a:xfrm>
            <a:off y="1232175" x="1734775"/>
            <a:ext cy="457200" cx="36576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y="0" x="0"/>
          <a:ext cy="0" cx="0"/>
          <a:chOff y="0" x="0"/>
          <a:chExt cy="0" cx="0"/>
        </a:xfrm>
      </p:grpSpPr>
      <p:sp>
        <p:nvSpPr>
          <p:cNvPr id="83" name="Shape 83"/>
          <p:cNvSpPr txBox="1"/>
          <p:nvPr>
            <p:ph type="title"/>
          </p:nvPr>
        </p:nvSpPr>
        <p:spPr>
          <a:xfrm>
            <a:off y="274637" x="457200"/>
            <a:ext cy="1143299" cx="8229600"/>
          </a:xfrm>
          <a:prstGeom prst="rect">
            <a:avLst/>
          </a:prstGeom>
        </p:spPr>
        <p:txBody>
          <a:bodyPr bIns="91425" rIns="91425" lIns="91425" tIns="91425" anchor="b" anchorCtr="0">
            <a:noAutofit/>
          </a:bodyPr>
          <a:lstStyle/>
          <a:p>
            <a:pPr rtl="0" lvl="0">
              <a:buNone/>
            </a:pPr>
            <a:r>
              <a:rPr lang="en"/>
              <a:t>Testable Questions</a:t>
            </a:r>
          </a:p>
        </p:txBody>
      </p:sp>
      <p:sp>
        <p:nvSpPr>
          <p:cNvPr id="84" name="Shape 84"/>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6</a:t>
            </a:r>
          </a:p>
        </p:txBody>
      </p:sp>
      <p:sp>
        <p:nvSpPr>
          <p:cNvPr id="85" name="Shape 85"/>
          <p:cNvSpPr txBox="1"/>
          <p:nvPr/>
        </p:nvSpPr>
        <p:spPr>
          <a:xfrm>
            <a:off y="1812750" x="529375"/>
            <a:ext cy="2133599" cx="5839499"/>
          </a:xfrm>
          <a:prstGeom prst="rect">
            <a:avLst/>
          </a:prstGeom>
        </p:spPr>
        <p:txBody>
          <a:bodyPr bIns="91425" rIns="91425" lIns="91425" tIns="91425" anchor="t" anchorCtr="0">
            <a:noAutofit/>
          </a:bodyPr>
          <a:lstStyle/>
          <a:p>
            <a:pPr rtl="0" lvl="0">
              <a:buNone/>
            </a:pPr>
            <a:r>
              <a:rPr sz="1800" lang="en"/>
              <a:t>Are the comet masses assumed in current models reasonable?</a:t>
            </a:r>
          </a:p>
          <a:p>
            <a:r>
              <a:t/>
            </a:r>
          </a:p>
          <a:p>
            <a:pPr rtl="0" lvl="0" indent="-317500" marL="457200">
              <a:buClr>
                <a:srgbClr val="000000"/>
              </a:buClr>
              <a:buSzPct val="100000"/>
              <a:buFont typeface="Arial"/>
              <a:buChar char="●"/>
            </a:pPr>
            <a:r>
              <a:rPr lang="en"/>
              <a:t>~ 2x10</a:t>
            </a:r>
            <a:r>
              <a:rPr baseline="30000" lang="en"/>
              <a:t>11</a:t>
            </a:r>
            <a:r>
              <a:rPr lang="en"/>
              <a:t> - 2x10</a:t>
            </a:r>
            <a:r>
              <a:rPr baseline="30000" lang="en"/>
              <a:t>12</a:t>
            </a:r>
            <a:r>
              <a:rPr lang="en"/>
              <a:t> comets in the Oort cloud</a:t>
            </a:r>
          </a:p>
          <a:p>
            <a:pPr rtl="0" lvl="0" indent="-317500" marL="457200">
              <a:buClr>
                <a:srgbClr val="000000"/>
              </a:buClr>
              <a:buSzPct val="100000"/>
              <a:buFont typeface="Arial"/>
              <a:buChar char="●"/>
            </a:pPr>
            <a:r>
              <a:rPr lang="en"/>
              <a:t>Lower bound from P. J. Francis (2005)</a:t>
            </a:r>
          </a:p>
          <a:p>
            <a:pPr rtl="0" lvl="0" indent="-317500" marL="457200">
              <a:buClr>
                <a:srgbClr val="000000"/>
              </a:buClr>
              <a:buSzPct val="100000"/>
              <a:buFont typeface="Arial"/>
              <a:buChar char="●"/>
            </a:pPr>
            <a:r>
              <a:rPr lang="en"/>
              <a:t>Upper bound from P. R. Weissman (1996)</a:t>
            </a:r>
          </a:p>
          <a:p>
            <a:pPr rtl="0" lvl="0" indent="-317500" marL="457200">
              <a:buClr>
                <a:srgbClr val="000000"/>
              </a:buClr>
              <a:buSzPct val="100000"/>
              <a:buFont typeface="Arial"/>
              <a:buChar char="●"/>
            </a:pPr>
            <a:r>
              <a:rPr lang="en"/>
              <a:t>Would need an average comet mass of 1x10</a:t>
            </a:r>
            <a:r>
              <a:rPr baseline="30000" lang="en"/>
              <a:t>15</a:t>
            </a:r>
            <a:r>
              <a:rPr lang="en"/>
              <a:t> - 1x10</a:t>
            </a:r>
            <a:r>
              <a:rPr baseline="30000" lang="en"/>
              <a:t>16</a:t>
            </a:r>
            <a:r>
              <a:rPr lang="en"/>
              <a:t> kg to justify the 380 earth mass estimate of the Oort cloud </a:t>
            </a:r>
          </a:p>
          <a:p>
            <a:pPr rtl="0" lvl="0" indent="-317500" marL="457200">
              <a:buClr>
                <a:srgbClr val="000000"/>
              </a:buClr>
              <a:buSzPct val="100000"/>
              <a:buFont typeface="Arial"/>
              <a:buChar char="●"/>
            </a:pPr>
            <a:r>
              <a:rPr lang="en"/>
              <a:t>Capture model assumes an average comet mass of 4x10</a:t>
            </a:r>
            <a:r>
              <a:rPr baseline="30000" lang="en"/>
              <a:t>13 </a:t>
            </a:r>
            <a:r>
              <a:rPr lang="en"/>
              <a:t>kg</a:t>
            </a:r>
          </a:p>
          <a:p>
            <a:r>
              <a:t/>
            </a:r>
          </a:p>
          <a:p>
            <a:r>
              <a:t/>
            </a:r>
          </a:p>
        </p:txBody>
      </p:sp>
      <p:sp>
        <p:nvSpPr>
          <p:cNvPr id="86" name="Shape 86"/>
          <p:cNvSpPr txBox="1"/>
          <p:nvPr/>
        </p:nvSpPr>
        <p:spPr>
          <a:xfrm>
            <a:off y="4395525" x="569500"/>
            <a:ext cy="2005199" cx="5703000"/>
          </a:xfrm>
          <a:prstGeom prst="rect">
            <a:avLst/>
          </a:prstGeom>
        </p:spPr>
        <p:txBody>
          <a:bodyPr bIns="91425" rIns="91425" lIns="91425" tIns="91425" anchor="t" anchorCtr="0">
            <a:noAutofit/>
          </a:bodyPr>
          <a:lstStyle/>
          <a:p>
            <a:pPr rtl="0" lvl="0">
              <a:buNone/>
            </a:pPr>
            <a:r>
              <a:rPr sz="1800" lang="en"/>
              <a:t>Do we observe any amorphous water ice in long-period comets?</a:t>
            </a:r>
          </a:p>
          <a:p>
            <a:pPr rtl="0" lvl="0" indent="-317500" marL="457200">
              <a:buClr>
                <a:srgbClr val="000000"/>
              </a:buClr>
              <a:buSzPct val="100000"/>
              <a:buFont typeface="Arial"/>
              <a:buChar char="●"/>
            </a:pPr>
            <a:r>
              <a:rPr lang="en"/>
              <a:t>Indicative of temperature conditions of comet formation </a:t>
            </a:r>
          </a:p>
          <a:p>
            <a:pPr rtl="0" lvl="0" indent="-317500" marL="457200">
              <a:buClr>
                <a:srgbClr val="000000"/>
              </a:buClr>
              <a:buSzPct val="100000"/>
              <a:buFont typeface="Arial"/>
              <a:buChar char="●"/>
            </a:pPr>
            <a:r>
              <a:rPr lang="en"/>
              <a:t>Could have implications for environment of comet-formation</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0" name="Shape 90"/>
        <p:cNvGrpSpPr/>
        <p:nvPr/>
      </p:nvGrpSpPr>
      <p:grpSpPr>
        <a:xfrm>
          <a:off y="0" x="0"/>
          <a:ext cy="0" cx="0"/>
          <a:chOff y="0" x="0"/>
          <a:chExt cy="0" cx="0"/>
        </a:xfrm>
      </p:grpSpPr>
      <p:sp>
        <p:nvSpPr>
          <p:cNvPr id="91" name="Shape 91"/>
          <p:cNvSpPr txBox="1"/>
          <p:nvPr>
            <p:ph type="title"/>
          </p:nvPr>
        </p:nvSpPr>
        <p:spPr>
          <a:xfrm>
            <a:off y="274637" x="457200"/>
            <a:ext cy="1143299" cx="8229600"/>
          </a:xfrm>
          <a:prstGeom prst="rect">
            <a:avLst/>
          </a:prstGeom>
        </p:spPr>
        <p:txBody>
          <a:bodyPr bIns="91425" rIns="91425" lIns="91425" tIns="91425" anchor="b" anchorCtr="0">
            <a:noAutofit/>
          </a:bodyPr>
          <a:lstStyle/>
          <a:p>
            <a:pPr>
              <a:buNone/>
            </a:pPr>
            <a:r>
              <a:rPr lang="en"/>
              <a:t>Testable Questions - Amorphous Ice</a:t>
            </a:r>
          </a:p>
        </p:txBody>
      </p:sp>
      <p:sp>
        <p:nvSpPr>
          <p:cNvPr id="92" name="Shape 92"/>
          <p:cNvSpPr txBox="1"/>
          <p:nvPr>
            <p:ph idx="1" type="body"/>
          </p:nvPr>
        </p:nvSpPr>
        <p:spPr>
          <a:xfrm>
            <a:off y="1632275" x="457200"/>
            <a:ext cy="4967700" cx="8229600"/>
          </a:xfrm>
          <a:prstGeom prst="rect">
            <a:avLst/>
          </a:prstGeom>
        </p:spPr>
        <p:txBody>
          <a:bodyPr bIns="91425" rIns="91425" lIns="91425" tIns="91425" anchor="t" anchorCtr="0">
            <a:noAutofit/>
          </a:bodyPr>
          <a:lstStyle/>
          <a:p>
            <a:pPr rtl="0" lvl="0" indent="-342900" marL="457200">
              <a:buClr>
                <a:srgbClr val="000000"/>
              </a:buClr>
              <a:buSzPct val="166666"/>
              <a:buFont typeface="Arial"/>
              <a:buChar char="•"/>
            </a:pPr>
            <a:r>
              <a:rPr sz="1800" lang="en">
                <a:solidFill>
                  <a:srgbClr val="000000"/>
                </a:solidFill>
              </a:rPr>
              <a:t>Amorphous ice is observed in molecular clouds</a:t>
            </a:r>
          </a:p>
          <a:p>
            <a:r>
              <a:t/>
            </a:r>
          </a:p>
          <a:p>
            <a:pPr rtl="0" lvl="0" indent="-342900" marL="457200">
              <a:buClr>
                <a:srgbClr val="000000"/>
              </a:buClr>
              <a:buSzPct val="166666"/>
              <a:buFont typeface="Arial"/>
              <a:buChar char="•"/>
            </a:pPr>
            <a:r>
              <a:rPr sz="1800" lang="en">
                <a:solidFill>
                  <a:srgbClr val="000000"/>
                </a:solidFill>
              </a:rPr>
              <a:t>Forms when H</a:t>
            </a:r>
            <a:r>
              <a:rPr baseline="-25000" sz="1800" lang="en">
                <a:solidFill>
                  <a:srgbClr val="000000"/>
                </a:solidFill>
              </a:rPr>
              <a:t>2</a:t>
            </a:r>
            <a:r>
              <a:rPr sz="1800" lang="en">
                <a:solidFill>
                  <a:srgbClr val="000000"/>
                </a:solidFill>
              </a:rPr>
              <a:t>O cools too quickly to form a crystal lattice</a:t>
            </a:r>
          </a:p>
          <a:p>
            <a:r>
              <a:t/>
            </a:r>
          </a:p>
          <a:p>
            <a:pPr rtl="0" lvl="0" indent="-342900" marL="457200">
              <a:buClr>
                <a:srgbClr val="000000"/>
              </a:buClr>
              <a:buSzPct val="166666"/>
              <a:buFont typeface="Arial"/>
              <a:buChar char="•"/>
            </a:pPr>
            <a:r>
              <a:rPr sz="1800" lang="en">
                <a:solidFill>
                  <a:srgbClr val="000000"/>
                </a:solidFill>
              </a:rPr>
              <a:t>Begins crystallizing at temperatures ~120K</a:t>
            </a:r>
          </a:p>
          <a:p>
            <a:r>
              <a:t/>
            </a:r>
          </a:p>
          <a:p>
            <a:r>
              <a:t/>
            </a:r>
          </a:p>
        </p:txBody>
      </p:sp>
      <p:sp>
        <p:nvSpPr>
          <p:cNvPr id="93" name="Shape 93"/>
          <p:cNvSpPr/>
          <p:nvPr/>
        </p:nvSpPr>
        <p:spPr>
          <a:xfrm>
            <a:off y="4084225" x="1194887"/>
            <a:ext cy="1962150" cx="2695575"/>
          </a:xfrm>
          <a:prstGeom prst="rect">
            <a:avLst/>
          </a:prstGeom>
          <a:blipFill>
            <a:blip r:embed="rId3"/>
            <a:stretch>
              <a:fillRect/>
            </a:stretch>
          </a:blipFill>
          <a:ln>
            <a:noFill/>
          </a:ln>
        </p:spPr>
      </p:sp>
      <p:sp>
        <p:nvSpPr>
          <p:cNvPr id="94" name="Shape 94"/>
          <p:cNvSpPr/>
          <p:nvPr/>
        </p:nvSpPr>
        <p:spPr>
          <a:xfrm>
            <a:off y="4084225" x="5149262"/>
            <a:ext cy="1962150" cx="2695575"/>
          </a:xfrm>
          <a:prstGeom prst="rect">
            <a:avLst/>
          </a:prstGeom>
          <a:blipFill>
            <a:blip r:embed="rId4"/>
            <a:stretch>
              <a:fillRect/>
            </a:stretch>
          </a:blipFill>
          <a:ln>
            <a:noFill/>
          </a:ln>
        </p:spPr>
      </p:sp>
      <p:sp>
        <p:nvSpPr>
          <p:cNvPr id="95" name="Shape 95"/>
          <p:cNvSpPr txBox="1"/>
          <p:nvPr/>
        </p:nvSpPr>
        <p:spPr>
          <a:xfrm>
            <a:off y="6248400" x="3396900"/>
            <a:ext cy="152399" cx="2350199"/>
          </a:xfrm>
          <a:prstGeom prst="rect">
            <a:avLst/>
          </a:prstGeom>
        </p:spPr>
        <p:txBody>
          <a:bodyPr bIns="91425" rIns="91425" lIns="91425" tIns="91425" anchor="t" anchorCtr="0">
            <a:noAutofit/>
          </a:bodyPr>
          <a:lstStyle/>
          <a:p>
            <a:pPr>
              <a:buNone/>
            </a:pPr>
            <a:r>
              <a:rPr sz="900" lang="en"/>
              <a:t>National Institute for Materials Science</a:t>
            </a:r>
          </a:p>
        </p:txBody>
      </p:sp>
      <p:sp>
        <p:nvSpPr>
          <p:cNvPr id="96" name="Shape 96"/>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7</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y="0" x="0"/>
          <a:ext cy="0" cx="0"/>
          <a:chOff y="0" x="0"/>
          <a:chExt cy="0" cx="0"/>
        </a:xfrm>
      </p:grpSpPr>
      <p:sp>
        <p:nvSpPr>
          <p:cNvPr id="101" name="Shape 101"/>
          <p:cNvSpPr txBox="1"/>
          <p:nvPr>
            <p:ph idx="1" type="body"/>
          </p:nvPr>
        </p:nvSpPr>
        <p:spPr>
          <a:xfrm>
            <a:off y="1600200" x="0"/>
            <a:ext cy="4026000" cx="3884999"/>
          </a:xfrm>
          <a:prstGeom prst="rect">
            <a:avLst/>
          </a:prstGeom>
        </p:spPr>
        <p:txBody>
          <a:bodyPr bIns="91425" rIns="91425" lIns="91425" tIns="91425" anchor="t" anchorCtr="0">
            <a:noAutofit/>
          </a:bodyPr>
          <a:lstStyle/>
          <a:p>
            <a:pPr rtl="0" lvl="0">
              <a:buNone/>
            </a:pPr>
            <a:r>
              <a:rPr sz="1800" lang="en">
                <a:solidFill>
                  <a:srgbClr val="000000"/>
                </a:solidFill>
              </a:rPr>
              <a:t>Discovered by Vitali Nevski and Artyom Novichonok at the International Scientific Optical Network near Kislovodsk, Russia on September 21, 2012</a:t>
            </a:r>
          </a:p>
          <a:p>
            <a:r>
              <a:t/>
            </a:r>
          </a:p>
          <a:p>
            <a:pPr rtl="0" lvl="0">
              <a:buNone/>
            </a:pPr>
            <a:r>
              <a:rPr sz="1800" lang="en">
                <a:solidFill>
                  <a:srgbClr val="000000"/>
                </a:solidFill>
              </a:rPr>
              <a:t>Inclination to ecliptic = 62.4 deg</a:t>
            </a:r>
          </a:p>
          <a:p>
            <a:pPr rtl="0" lvl="0">
              <a:buNone/>
            </a:pPr>
            <a:r>
              <a:rPr sz="1800" lang="en">
                <a:solidFill>
                  <a:srgbClr val="000000"/>
                </a:solidFill>
              </a:rPr>
              <a:t>Perihelion distance = q = 0.0124 AU</a:t>
            </a:r>
          </a:p>
          <a:p>
            <a:pPr rtl="0" lvl="0">
              <a:buNone/>
            </a:pPr>
            <a:r>
              <a:rPr sz="1800" lang="en">
                <a:solidFill>
                  <a:srgbClr val="000000"/>
                </a:solidFill>
              </a:rPr>
              <a:t>Eccentricity of orbit = e = 0.999998</a:t>
            </a:r>
          </a:p>
          <a:p>
            <a:pPr rtl="0" lvl="0">
              <a:buNone/>
            </a:pPr>
            <a:r>
              <a:rPr sz="1800" lang="en">
                <a:solidFill>
                  <a:srgbClr val="000000"/>
                </a:solidFill>
              </a:rPr>
              <a:t>aphelion distance = </a:t>
            </a:r>
          </a:p>
          <a:p>
            <a:pPr rtl="0" lvl="0">
              <a:buNone/>
            </a:pPr>
            <a:r>
              <a:rPr sz="1800" lang="en">
                <a:solidFill>
                  <a:srgbClr val="000000"/>
                </a:solidFill>
              </a:rPr>
              <a:t>q(1+e)/(1-e) = 12500 AU</a:t>
            </a:r>
          </a:p>
          <a:p>
            <a:pPr rtl="0" lvl="0">
              <a:buNone/>
            </a:pPr>
            <a:r>
              <a:rPr sz="1800" lang="en">
                <a:solidFill>
                  <a:srgbClr val="000000"/>
                </a:solidFill>
              </a:rPr>
              <a:t>-&gt; Oort cloud comet </a:t>
            </a:r>
          </a:p>
        </p:txBody>
      </p:sp>
      <p:sp>
        <p:nvSpPr>
          <p:cNvPr id="102" name="Shape 102"/>
          <p:cNvSpPr/>
          <p:nvPr/>
        </p:nvSpPr>
        <p:spPr>
          <a:xfrm>
            <a:off y="1519149" x="3884975"/>
            <a:ext cy="4026099" cx="5259024"/>
          </a:xfrm>
          <a:prstGeom prst="rect">
            <a:avLst/>
          </a:prstGeom>
          <a:blipFill>
            <a:blip r:embed="rId3"/>
            <a:stretch>
              <a:fillRect/>
            </a:stretch>
          </a:blipFill>
          <a:ln>
            <a:noFill/>
          </a:ln>
        </p:spPr>
      </p:sp>
      <p:sp>
        <p:nvSpPr>
          <p:cNvPr id="103" name="Shape 103"/>
          <p:cNvSpPr txBox="1"/>
          <p:nvPr>
            <p:ph type="title"/>
          </p:nvPr>
        </p:nvSpPr>
        <p:spPr>
          <a:xfrm>
            <a:off y="274637" x="457200"/>
            <a:ext cy="1143299" cx="8229600"/>
          </a:xfrm>
          <a:prstGeom prst="rect">
            <a:avLst/>
          </a:prstGeom>
        </p:spPr>
        <p:txBody>
          <a:bodyPr bIns="91425" rIns="91425" lIns="91425" tIns="91425" anchor="b" anchorCtr="0">
            <a:noAutofit/>
          </a:bodyPr>
          <a:lstStyle/>
          <a:p>
            <a:pPr rtl="0" lvl="0">
              <a:buNone/>
            </a:pPr>
            <a:r>
              <a:rPr lang="en"/>
              <a:t>C/2012 S1 ISON</a:t>
            </a:r>
          </a:p>
        </p:txBody>
      </p:sp>
      <p:sp>
        <p:nvSpPr>
          <p:cNvPr id="104" name="Shape 104"/>
          <p:cNvSpPr txBox="1"/>
          <p:nvPr/>
        </p:nvSpPr>
        <p:spPr>
          <a:xfrm>
            <a:off y="5582650" x="4170925"/>
            <a:ext cy="425099" cx="4796699"/>
          </a:xfrm>
          <a:prstGeom prst="rect">
            <a:avLst/>
          </a:prstGeom>
        </p:spPr>
        <p:txBody>
          <a:bodyPr bIns="91425" rIns="91425" lIns="91425" tIns="91425" anchor="t" anchorCtr="0">
            <a:noAutofit/>
          </a:bodyPr>
          <a:lstStyle/>
          <a:p>
            <a:pPr algn="ctr">
              <a:buNone/>
            </a:pPr>
            <a:r>
              <a:rPr sz="800" lang="en">
                <a:solidFill>
                  <a:srgbClr val="333333"/>
                </a:solidFill>
                <a:latin typeface="Georgia"/>
                <a:ea typeface="Georgia"/>
                <a:cs typeface="Georgia"/>
                <a:sym typeface="Georgia"/>
              </a:rPr>
              <a:t>Comet ISON on the morning of Oct. 8, seen with the 0.8-meter Schulman Telescope at the University of Arizona SkyCenter atop Mount Lemmon.</a:t>
            </a:r>
            <a:r>
              <a:rPr sz="800" lang="en" i="1">
                <a:solidFill>
                  <a:srgbClr val="333333"/>
                </a:solidFill>
                <a:latin typeface="Georgia"/>
                <a:ea typeface="Georgia"/>
                <a:cs typeface="Georgia"/>
                <a:sym typeface="Georgia"/>
              </a:rPr>
              <a:t> Credit: Adam Bloc</a:t>
            </a:r>
          </a:p>
        </p:txBody>
      </p:sp>
      <p:sp>
        <p:nvSpPr>
          <p:cNvPr id="105" name="Shape 105"/>
          <p:cNvSpPr txBox="1"/>
          <p:nvPr/>
        </p:nvSpPr>
        <p:spPr>
          <a:xfrm>
            <a:off y="6400800" x="8646700"/>
            <a:ext cy="457200" cx="497100"/>
          </a:xfrm>
          <a:prstGeom prst="rect">
            <a:avLst/>
          </a:prstGeom>
        </p:spPr>
        <p:txBody>
          <a:bodyPr bIns="91425" rIns="91425" lIns="91425" tIns="91425" anchor="t" anchorCtr="0">
            <a:noAutofit/>
          </a:bodyPr>
          <a:lstStyle/>
          <a:p>
            <a:pPr algn="ctr" rtl="0" lvl="0">
              <a:buNone/>
            </a:pPr>
            <a:r>
              <a:rPr lang="en"/>
              <a:t>8</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khaki">
  <a:themeElements>
    <a:clrScheme name="Custom 349">
      <a:dk1>
        <a:srgbClr val="262626"/>
      </a:dk1>
      <a:lt1>
        <a:srgbClr val="E6D6BD"/>
      </a:lt1>
      <a:dk2>
        <a:srgbClr val="535353"/>
      </a:dk2>
      <a:lt2>
        <a:srgbClr val="B4AD9E"/>
      </a:lt2>
      <a:accent1>
        <a:srgbClr val="ADB48E"/>
      </a:accent1>
      <a:accent2>
        <a:srgbClr val="867961"/>
      </a:accent2>
      <a:accent3>
        <a:srgbClr val="CBB680"/>
      </a:accent3>
      <a:accent4>
        <a:srgbClr val="78A3C0"/>
      </a:accent4>
      <a:accent5>
        <a:srgbClr val="C0AE91"/>
      </a:accent5>
      <a:accent6>
        <a:srgbClr val="668874"/>
      </a:accent6>
      <a:hlink>
        <a:srgbClr val="4B94B3"/>
      </a:hlink>
      <a:folHlink>
        <a:srgbClr val="414141"/>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