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6" r:id="rId2"/>
    <p:sldId id="257" r:id="rId3"/>
    <p:sldId id="261" r:id="rId4"/>
    <p:sldId id="272" r:id="rId5"/>
    <p:sldId id="258" r:id="rId6"/>
    <p:sldId id="259" r:id="rId7"/>
    <p:sldId id="260" r:id="rId8"/>
    <p:sldId id="266" r:id="rId9"/>
    <p:sldId id="267" r:id="rId10"/>
    <p:sldId id="268" r:id="rId11"/>
    <p:sldId id="262" r:id="rId12"/>
    <p:sldId id="263" r:id="rId13"/>
    <p:sldId id="276" r:id="rId14"/>
    <p:sldId id="264" r:id="rId15"/>
    <p:sldId id="265" r:id="rId16"/>
    <p:sldId id="275" r:id="rId17"/>
    <p:sldId id="269" r:id="rId18"/>
    <p:sldId id="270" r:id="rId19"/>
    <p:sldId id="280" r:id="rId20"/>
    <p:sldId id="281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B7182-5E1F-4C14-AFF6-64C1DBB0EEA9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72346-C3A4-4DDF-B4C0-66E511DD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30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72346-C3A4-4DDF-B4C0-66E511DD3C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92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72346-C3A4-4DDF-B4C0-66E511DD3C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24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72346-C3A4-4DDF-B4C0-66E511DD3CC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3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1F8-87B5-4075-921B-52C3DF6D2436}" type="datetime1">
              <a:rPr lang="en-US" smtClean="0"/>
              <a:t>12/12/2013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350C-D3BE-48E1-90D9-8A7915E70C55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A152-27AF-4CF5-8AB3-84CC5B0548BC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3DDF-1BFB-4F9E-A028-161D1E0149E1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583-CD2E-41DA-9E18-E28FF6EE895B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B9C-6C32-49F5-9CF3-8347E4460CAD}" type="datetime1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4DCF-B423-48C1-A961-974FAFF32C9D}" type="datetime1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A065-46E5-43AB-BF47-CD08A49FE70B}" type="datetime1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34A8-8A7B-442A-99DB-1BFD98C3BBB8}" type="datetime1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8926-1239-4A8E-B4E4-17A3CA882B4B}" type="datetime1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2593D-B8DA-470B-9C91-96C2B96E64B2}" type="datetime1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B15CEA-F143-4D3F-8BE3-81DBFA602F0A}" type="datetime1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947CEC-9A27-442E-8269-F1F727B237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6400800" cy="1600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Zachary Silberman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What “is” a Red Nova?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825425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Observational Techniques and Instrumentation </a:t>
            </a:r>
            <a:br>
              <a:rPr lang="en-US" sz="2000" dirty="0" smtClean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December 12, 2013</a:t>
            </a:r>
            <a:endParaRPr lang="en-US" sz="2000" dirty="0">
              <a:latin typeface="Calibri" pitchFamily="34" charset="0"/>
            </a:endParaRPr>
          </a:p>
        </p:txBody>
      </p:sp>
      <p:pic>
        <p:nvPicPr>
          <p:cNvPr id="5" name="Picture 7" descr="RIT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2675" y="5621338"/>
            <a:ext cx="14065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V1309 Sco Light Curve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914400" y="1417638"/>
            <a:ext cx="18288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Solid is AAVSO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Open is OGLE</a:t>
            </a:r>
            <a:endParaRPr lang="en-US" dirty="0"/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422400"/>
            <a:ext cx="5943599" cy="482047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V838 Mon Visible Spectrum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26670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Red is model of M5 III star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Note high H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 emission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Times New Roman" panose="02020603050405020304" pitchFamily="18" charset="0"/>
              </a:rPr>
              <a:t>From 2009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Times New Roman" panose="02020603050405020304" pitchFamily="18" charset="0"/>
              </a:rPr>
              <a:t>UVES-VLT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447800"/>
            <a:ext cx="4820044" cy="46449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86422" y="62484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From Tylenda et al. 2011, A&amp;A, 532, 138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5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V1309 Sco Visible Spectrum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867400" y="1447800"/>
            <a:ext cx="2819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Four Balmer lines visible in the spectrum, especially H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8241" y="5835134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SUNY SB/SMARTS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41" y="1502664"/>
            <a:ext cx="5332399" cy="428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6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V1309 Sco Visible Spectrum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324600" y="1422400"/>
            <a:ext cx="23622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Here red is blackbody at 3000 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49124" y="60960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SUNY SB/SMARTS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92" y="1417638"/>
            <a:ext cx="5783108" cy="467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V838 Mon Mid-IR Spectrum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324600" y="1417638"/>
            <a:ext cx="23622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Red is blackbody  at 400 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59052" y="6139785"/>
            <a:ext cx="381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Spitzer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" y="1492155"/>
            <a:ext cx="5721096" cy="45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8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V1309 Sco Mid-IR Spectrum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22098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Purple dotted </a:t>
            </a:r>
            <a:r>
              <a:rPr lang="en-US" smtClean="0"/>
              <a:t>line represents blackbody </a:t>
            </a:r>
            <a:r>
              <a:rPr lang="en-US" dirty="0" smtClean="0"/>
              <a:t>at 400 K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417638"/>
            <a:ext cx="5562600" cy="43093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5200" y="6019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From Nicholls, et al. 2013, MNRAS, 431,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V838 Mon Mid-IR Spectrum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324600" y="1417638"/>
            <a:ext cx="23622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Red is blackbody at 250 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59052" y="6248400"/>
            <a:ext cx="381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Spitzer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" y="1509681"/>
            <a:ext cx="5721096" cy="458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2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Some properties of red novae: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Large outbursts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Tall, narrow Balmer 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Start out hot, then cool substantially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Similar temperatures at similar stages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So where does that leave us?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the classical case, caused by nuclear burning around a white dwarf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Leads to a wide range of outburst evolutions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the violent case, can exhibit large increase in brightness, followed by decline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Temperature remains high as brightness declines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Alternate models involving various companion stars of the white dwarf can correctly predict some aspects of red nova evolution, but fail at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Question 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Red novae get very bright and hot, have strong Balmer emission, and cool after the outburst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Question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Light curves similar to those of classical novae, which is why they are a type of nova at all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Temperature evolution of classical and red novae are completely different, allowing astronomers to distinguish between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Observations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Discussion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Consider extinction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Other properties, observational signatures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is the mechanism causing red novae?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Some other nova mechanism not yet considered?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Binary mergers?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is going on with the light echo?</a:t>
            </a:r>
          </a:p>
        </p:txBody>
      </p:sp>
    </p:spTree>
    <p:extLst>
      <p:ext uri="{BB962C8B-B14F-4D97-AF65-F5344CB8AC3E}">
        <p14:creationId xmlns:p14="http://schemas.microsoft.com/office/powerpoint/2010/main" val="2026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 acknowledge </a:t>
            </a:r>
            <a:r>
              <a:rPr lang="en-US" dirty="0"/>
              <a:t>with thanks the variable star observations from the </a:t>
            </a:r>
            <a:r>
              <a:rPr lang="en-US" i="1" dirty="0"/>
              <a:t>AAVSO International Database </a:t>
            </a:r>
            <a:r>
              <a:rPr lang="en-US" dirty="0"/>
              <a:t>contributed by observers worldwide and used in this research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This </a:t>
            </a:r>
            <a:r>
              <a:rPr lang="en-US" dirty="0"/>
              <a:t>work is based [in part] on observations made with the Spitzer Space Telescope, which is operated by the Jet Propulsion Laboratory, California Institute of Technology under a contract with NASA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research also used data from the OGLE-III and OGLE-IV </a:t>
            </a:r>
            <a:r>
              <a:rPr lang="en-US" dirty="0" smtClean="0"/>
              <a:t>missions, as well as data from Stony Brook/SMARTS.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Mason, E. et al. 2010, A&amp;A, 516, 108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Nicholls, C. P. </a:t>
            </a:r>
            <a:r>
              <a:rPr lang="en-US" dirty="0"/>
              <a:t>et al. 2013, MNRAS, 431, </a:t>
            </a:r>
            <a:r>
              <a:rPr lang="en-US" dirty="0" smtClean="0"/>
              <a:t>33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Used data from T-</a:t>
            </a:r>
            <a:r>
              <a:rPr lang="en-US" dirty="0" err="1" smtClean="0"/>
              <a:t>ReCS</a:t>
            </a:r>
            <a:r>
              <a:rPr lang="en-US" dirty="0" smtClean="0"/>
              <a:t> and WISE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Tylenda, R &amp; Soker, N. 2006, A&amp;A, 451, 223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Tylenda, R. et al. 2011, A&amp;A, 528, 114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Tylenda, R. </a:t>
            </a:r>
            <a:r>
              <a:rPr lang="en-US" dirty="0"/>
              <a:t>et al. 2011, A&amp;A, 532, </a:t>
            </a:r>
            <a:r>
              <a:rPr lang="en-US" dirty="0" smtClean="0"/>
              <a:t>138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Used data from UVES-VLT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23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00298" y="6210300"/>
            <a:ext cx="480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Courtesy Don </a:t>
            </a:r>
            <a:r>
              <a:rPr lang="en-US" dirty="0" err="1" smtClean="0"/>
              <a:t>Figer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692" y="1417638"/>
            <a:ext cx="3295813" cy="479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1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Definition of “Is”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1. What are the observational</a:t>
            </a:r>
            <a:r>
              <a:rPr lang="en-US" dirty="0"/>
              <a:t> </a:t>
            </a:r>
            <a:r>
              <a:rPr lang="en-US" dirty="0" smtClean="0"/>
              <a:t>signatures of a “red nova”?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How bright do they get?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What prominent spectral lines do they exhibit?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What are their temperatures?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2. Can these signatures help to distinguish red novae from similar events, such as classical novae?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Understanding </a:t>
            </a:r>
            <a:r>
              <a:rPr lang="en-US" dirty="0" smtClean="0"/>
              <a:t>outbursts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And especially this!</a:t>
            </a:r>
            <a:endParaRPr lang="en-US" dirty="0"/>
          </a:p>
        </p:txBody>
      </p:sp>
      <p:pic>
        <p:nvPicPr>
          <p:cNvPr id="4" name="Picture 3" descr="v838feb04_hst_b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514599"/>
            <a:ext cx="3733800" cy="32880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592449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V838 Mon (apod.nasa.gov, 03-05-04)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V838 Monocerotis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Nova Mon 2002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Light Echo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V1309 </a:t>
            </a:r>
            <a:r>
              <a:rPr lang="en-US" dirty="0" smtClean="0"/>
              <a:t>Scorpii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Nova Sco 2008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Bright!</a:t>
            </a:r>
            <a:endParaRPr lang="en-US" dirty="0"/>
          </a:p>
        </p:txBody>
      </p:sp>
      <p:pic>
        <p:nvPicPr>
          <p:cNvPr id="4" name="Picture 3" descr="v838feb04_hst_b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1524000"/>
            <a:ext cx="4586061" cy="4038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57150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V838 Mon (apod.nasa.gov, 03-05-04)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OGLE (Optical Gravitational Lensing Experiment)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AAVSO (American Association of Variable Star Observers)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Spitzer </a:t>
            </a:r>
            <a:r>
              <a:rPr lang="en-US" dirty="0"/>
              <a:t>(IRS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Keck (HIRES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SUNY Stony Brook/SMARTS Atlas of (mostly) Southern Novae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</a:t>
            </a:r>
            <a:r>
              <a:rPr lang="en-US" dirty="0" smtClean="0"/>
              <a:t>ther sources (through references)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SPICE (Spitzer)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MAKEE/HIRES </a:t>
            </a:r>
            <a:r>
              <a:rPr lang="en-US" dirty="0" err="1" smtClean="0"/>
              <a:t>Redux</a:t>
            </a:r>
            <a:r>
              <a:rPr lang="en-US" dirty="0" smtClean="0"/>
              <a:t> (Keck)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IDL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2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V838 Mon Light Curve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08" y="1447800"/>
            <a:ext cx="6029384" cy="47940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28900" y="6272057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AAVSO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7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V1309 Sco Light Curve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447800"/>
            <a:ext cx="6096000" cy="4872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67100" y="6355481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7CEC-9A27-442E-8269-F1F727B237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1346</TotalTime>
  <Words>626</Words>
  <Application>Microsoft Office PowerPoint</Application>
  <PresentationFormat>On-screen Show (4:3)</PresentationFormat>
  <Paragraphs>151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Equity</vt:lpstr>
      <vt:lpstr>What “is” a Red Nova?</vt:lpstr>
      <vt:lpstr>Outline</vt:lpstr>
      <vt:lpstr>The Definition of “Is”</vt:lpstr>
      <vt:lpstr>Why Do We Care?</vt:lpstr>
      <vt:lpstr>List of Objects</vt:lpstr>
      <vt:lpstr>Observations</vt:lpstr>
      <vt:lpstr>Reduction and Analysis</vt:lpstr>
      <vt:lpstr>V838 Mon Light Curve</vt:lpstr>
      <vt:lpstr>V1309 Sco Light Curve</vt:lpstr>
      <vt:lpstr>V1309 Sco Light Curve</vt:lpstr>
      <vt:lpstr>V838 Mon Visible Spectrum</vt:lpstr>
      <vt:lpstr>V1309 Sco Visible Spectrum</vt:lpstr>
      <vt:lpstr>V1309 Sco Visible Spectrum</vt:lpstr>
      <vt:lpstr>V838 Mon Mid-IR Spectrum</vt:lpstr>
      <vt:lpstr>V1309 Sco Mid-IR Spectrum</vt:lpstr>
      <vt:lpstr>V838 Mon Mid-IR Spectrum</vt:lpstr>
      <vt:lpstr>Some Answers</vt:lpstr>
      <vt:lpstr>Novae</vt:lpstr>
      <vt:lpstr>Conclusions</vt:lpstr>
      <vt:lpstr>Future Work</vt:lpstr>
      <vt:lpstr>Acknowledgements</vt:lpstr>
      <vt:lpstr>References</vt:lpstr>
      <vt:lpstr>Thanks!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“is” a Red Nova?</dc:title>
  <dc:creator>Zach</dc:creator>
  <cp:lastModifiedBy>Zach</cp:lastModifiedBy>
  <cp:revision>61</cp:revision>
  <dcterms:created xsi:type="dcterms:W3CDTF">2013-11-29T16:01:07Z</dcterms:created>
  <dcterms:modified xsi:type="dcterms:W3CDTF">2013-12-12T15:02:28Z</dcterms:modified>
</cp:coreProperties>
</file>