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Default Extension="pdf" ContentType="application/pdf"/>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30"/>
  </p:notesMasterIdLst>
  <p:sldIdLst>
    <p:sldId id="256" r:id="rId2"/>
    <p:sldId id="257" r:id="rId3"/>
    <p:sldId id="258" r:id="rId4"/>
    <p:sldId id="262" r:id="rId5"/>
    <p:sldId id="259" r:id="rId6"/>
    <p:sldId id="261" r:id="rId7"/>
    <p:sldId id="260" r:id="rId8"/>
    <p:sldId id="263" r:id="rId9"/>
    <p:sldId id="264" r:id="rId10"/>
    <p:sldId id="265" r:id="rId11"/>
    <p:sldId id="266" r:id="rId12"/>
    <p:sldId id="267" r:id="rId13"/>
    <p:sldId id="268" r:id="rId14"/>
    <p:sldId id="269" r:id="rId15"/>
    <p:sldId id="270" r:id="rId16"/>
    <p:sldId id="276" r:id="rId17"/>
    <p:sldId id="273" r:id="rId18"/>
    <p:sldId id="275" r:id="rId19"/>
    <p:sldId id="277" r:id="rId20"/>
    <p:sldId id="274" r:id="rId21"/>
    <p:sldId id="278" r:id="rId22"/>
    <p:sldId id="279" r:id="rId23"/>
    <p:sldId id="282" r:id="rId24"/>
    <p:sldId id="280" r:id="rId25"/>
    <p:sldId id="286" r:id="rId26"/>
    <p:sldId id="284" r:id="rId27"/>
    <p:sldId id="283" r:id="rId28"/>
    <p:sldId id="285"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napVertSplitter="1">
    <p:restoredLeft sz="13942" autoAdjust="0"/>
    <p:restoredTop sz="94660"/>
  </p:normalViewPr>
  <p:slideViewPr>
    <p:cSldViewPr snapToGrid="0" snapToObjects="1">
      <p:cViewPr varScale="1">
        <p:scale>
          <a:sx n="104" d="100"/>
          <a:sy n="104" d="100"/>
        </p:scale>
        <p:origin x="-992" y="-12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E3DDD5-18AC-3148-A836-261E31AE2EE8}" type="datetimeFigureOut">
              <a:rPr lang="en-US" smtClean="0"/>
              <a:pPr/>
              <a:t>11/18/13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83B825-F122-FA49-951A-DF520BA45E3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Strain sensitivity</a:t>
            </a:r>
            <a:r>
              <a:rPr lang="en-US" baseline="0" dirty="0" smtClean="0"/>
              <a:t> is what the detector actually measures, after all of the </a:t>
            </a:r>
            <a:endParaRPr lang="en-US" dirty="0"/>
          </a:p>
        </p:txBody>
      </p:sp>
      <p:sp>
        <p:nvSpPr>
          <p:cNvPr id="4" name="Slide Number Placeholder 3"/>
          <p:cNvSpPr>
            <a:spLocks noGrp="1"/>
          </p:cNvSpPr>
          <p:nvPr>
            <p:ph type="sldNum" sz="quarter" idx="10"/>
          </p:nvPr>
        </p:nvSpPr>
        <p:spPr/>
        <p:txBody>
          <a:bodyPr/>
          <a:lstStyle/>
          <a:p>
            <a:fld id="{1F83B825-F122-FA49-951A-DF520BA45E3D}"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Stochastic</a:t>
            </a:r>
            <a:r>
              <a:rPr lang="en-US" baseline="0" dirty="0" smtClean="0"/>
              <a:t> noise: Noise that has a random probability distribution, but finite variance.</a:t>
            </a:r>
            <a:endParaRPr lang="en-US" dirty="0"/>
          </a:p>
        </p:txBody>
      </p:sp>
      <p:sp>
        <p:nvSpPr>
          <p:cNvPr id="4" name="Slide Number Placeholder 3"/>
          <p:cNvSpPr>
            <a:spLocks noGrp="1"/>
          </p:cNvSpPr>
          <p:nvPr>
            <p:ph type="sldNum" sz="quarter" idx="10"/>
          </p:nvPr>
        </p:nvSpPr>
        <p:spPr/>
        <p:txBody>
          <a:bodyPr/>
          <a:lstStyle/>
          <a:p>
            <a:fld id="{1F83B825-F122-FA49-951A-DF520BA45E3D}"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54B8F76-CFDD-A046-AA69-E8E0F2C4D4A3}" type="datetimeFigureOut">
              <a:rPr lang="en-US" smtClean="0"/>
              <a:pPr/>
              <a:t>11/18/13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96789FC-7517-694D-AD10-F84D49FD735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54B8F76-CFDD-A046-AA69-E8E0F2C4D4A3}" type="datetimeFigureOut">
              <a:rPr lang="en-US" smtClean="0"/>
              <a:pPr/>
              <a:t>11/18/13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6789FC-7517-694D-AD10-F84D49FD735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54B8F76-CFDD-A046-AA69-E8E0F2C4D4A3}" type="datetimeFigureOut">
              <a:rPr lang="en-US" smtClean="0"/>
              <a:pPr/>
              <a:t>11/18/13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6789FC-7517-694D-AD10-F84D49FD735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54B8F76-CFDD-A046-AA69-E8E0F2C4D4A3}" type="datetimeFigureOut">
              <a:rPr lang="en-US" smtClean="0"/>
              <a:pPr/>
              <a:t>11/18/13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6789FC-7517-694D-AD10-F84D49FD735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54B8F76-CFDD-A046-AA69-E8E0F2C4D4A3}" type="datetimeFigureOut">
              <a:rPr lang="en-US" smtClean="0"/>
              <a:pPr/>
              <a:t>11/18/13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6789FC-7517-694D-AD10-F84D49FD735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54B8F76-CFDD-A046-AA69-E8E0F2C4D4A3}" type="datetimeFigureOut">
              <a:rPr lang="en-US" smtClean="0"/>
              <a:pPr/>
              <a:t>11/18/13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6789FC-7517-694D-AD10-F84D49FD735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54B8F76-CFDD-A046-AA69-E8E0F2C4D4A3}" type="datetimeFigureOut">
              <a:rPr lang="en-US" smtClean="0"/>
              <a:pPr/>
              <a:t>11/18/13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6789FC-7517-694D-AD10-F84D49FD735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54B8F76-CFDD-A046-AA69-E8E0F2C4D4A3}" type="datetimeFigureOut">
              <a:rPr lang="en-US" smtClean="0"/>
              <a:pPr/>
              <a:t>11/18/13</a:t>
            </a:fld>
            <a:endParaRPr lang="en-US"/>
          </a:p>
        </p:txBody>
      </p:sp>
      <p:sp>
        <p:nvSpPr>
          <p:cNvPr id="8" name="Slide Number Placeholder 7"/>
          <p:cNvSpPr>
            <a:spLocks noGrp="1"/>
          </p:cNvSpPr>
          <p:nvPr>
            <p:ph type="sldNum" sz="quarter" idx="11"/>
          </p:nvPr>
        </p:nvSpPr>
        <p:spPr/>
        <p:txBody>
          <a:bodyPr/>
          <a:lstStyle/>
          <a:p>
            <a:fld id="{196789FC-7517-694D-AD10-F84D49FD7353}"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4B8F76-CFDD-A046-AA69-E8E0F2C4D4A3}" type="datetimeFigureOut">
              <a:rPr lang="en-US" smtClean="0"/>
              <a:pPr/>
              <a:t>11/18/13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6789FC-7517-694D-AD10-F84D49FD735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54B8F76-CFDD-A046-AA69-E8E0F2C4D4A3}" type="datetimeFigureOut">
              <a:rPr lang="en-US" smtClean="0"/>
              <a:pPr/>
              <a:t>11/18/13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196789FC-7517-694D-AD10-F84D49FD735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154B8F76-CFDD-A046-AA69-E8E0F2C4D4A3}" type="datetimeFigureOut">
              <a:rPr lang="en-US" smtClean="0"/>
              <a:pPr/>
              <a:t>11/18/13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6789FC-7517-694D-AD10-F84D49FD735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54B8F76-CFDD-A046-AA69-E8E0F2C4D4A3}" type="datetimeFigureOut">
              <a:rPr lang="en-US" smtClean="0"/>
              <a:pPr/>
              <a:t>11/18/13</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196789FC-7517-694D-AD10-F84D49FD735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losc-dev.ligo.or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3.pdf"/><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pd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9.xml.rels><?xml version="1.0" encoding="UTF-8" standalone="yes"?>
<Relationships xmlns="http://schemas.openxmlformats.org/package/2006/relationships"><Relationship Id="rId3" Type="http://schemas.openxmlformats.org/officeDocument/2006/relationships/hyperlink" Target="http://www.ligo.caltech.edu/~ll_news/s5_news/s5article.htm" TargetMode="External"/><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hyperlink" Target="http://www.ligo.org/multimedia/gallery/lho.php"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9992"/>
            <a:ext cx="7772400" cy="2021715"/>
          </a:xfrm>
        </p:spPr>
        <p:txBody>
          <a:bodyPr>
            <a:normAutofit fontScale="90000"/>
          </a:bodyPr>
          <a:lstStyle/>
          <a:p>
            <a:r>
              <a:rPr lang="en-US" dirty="0" smtClean="0"/>
              <a:t>Optimal Matched Filtering to Find Gravitational Waves from </a:t>
            </a:r>
            <a:r>
              <a:rPr lang="en-US" dirty="0" smtClean="0"/>
              <a:t>LIGO* </a:t>
            </a:r>
            <a:r>
              <a:rPr lang="en-US" dirty="0" smtClean="0"/>
              <a:t>Sources</a:t>
            </a:r>
            <a:endParaRPr lang="en-US" dirty="0"/>
          </a:p>
        </p:txBody>
      </p:sp>
      <p:sp>
        <p:nvSpPr>
          <p:cNvPr id="3" name="Subtitle 2"/>
          <p:cNvSpPr>
            <a:spLocks noGrp="1"/>
          </p:cNvSpPr>
          <p:nvPr>
            <p:ph type="subTitle" idx="1"/>
          </p:nvPr>
        </p:nvSpPr>
        <p:spPr>
          <a:xfrm>
            <a:off x="1371600" y="3788511"/>
            <a:ext cx="6400800" cy="2416869"/>
          </a:xfrm>
        </p:spPr>
        <p:txBody>
          <a:bodyPr>
            <a:normAutofit/>
          </a:bodyPr>
          <a:lstStyle/>
          <a:p>
            <a:r>
              <a:rPr lang="en-US" dirty="0" smtClean="0">
                <a:solidFill>
                  <a:schemeClr val="tx1"/>
                </a:solidFill>
              </a:rPr>
              <a:t>Brennan Ireland</a:t>
            </a:r>
          </a:p>
          <a:p>
            <a:r>
              <a:rPr lang="en-US" dirty="0" smtClean="0">
                <a:solidFill>
                  <a:schemeClr val="tx1"/>
                </a:solidFill>
              </a:rPr>
              <a:t>Rochester Institute of Technology</a:t>
            </a:r>
          </a:p>
          <a:p>
            <a:r>
              <a:rPr lang="en-US" dirty="0" smtClean="0">
                <a:solidFill>
                  <a:schemeClr val="tx1"/>
                </a:solidFill>
              </a:rPr>
              <a:t>Astrophysical Sciences and Technology</a:t>
            </a:r>
          </a:p>
          <a:p>
            <a:r>
              <a:rPr lang="en-US" dirty="0" smtClean="0">
                <a:solidFill>
                  <a:schemeClr val="tx1"/>
                </a:solidFill>
              </a:rPr>
              <a:t>December</a:t>
            </a:r>
            <a:r>
              <a:rPr lang="en-US" dirty="0" smtClean="0">
                <a:solidFill>
                  <a:schemeClr val="tx1"/>
                </a:solidFill>
              </a:rPr>
              <a:t> </a:t>
            </a:r>
            <a:r>
              <a:rPr lang="en-US" dirty="0" smtClean="0"/>
              <a:t>5</a:t>
            </a:r>
            <a:r>
              <a:rPr lang="en-US" dirty="0" smtClean="0">
                <a:solidFill>
                  <a:schemeClr val="tx1"/>
                </a:solidFill>
              </a:rPr>
              <a:t>, </a:t>
            </a:r>
            <a:r>
              <a:rPr lang="en-US" dirty="0" smtClean="0">
                <a:solidFill>
                  <a:schemeClr val="tx1"/>
                </a:solidFill>
              </a:rPr>
              <a:t>2013</a:t>
            </a:r>
          </a:p>
          <a:p>
            <a:endParaRPr lang="en-US" dirty="0">
              <a:solidFill>
                <a:schemeClr val="tx1"/>
              </a:solidFill>
            </a:endParaRPr>
          </a:p>
        </p:txBody>
      </p:sp>
      <p:sp>
        <p:nvSpPr>
          <p:cNvPr id="4" name="TextBox 3"/>
          <p:cNvSpPr txBox="1"/>
          <p:nvPr/>
        </p:nvSpPr>
        <p:spPr>
          <a:xfrm>
            <a:off x="48848" y="6185294"/>
            <a:ext cx="3895742" cy="646331"/>
          </a:xfrm>
          <a:prstGeom prst="rect">
            <a:avLst/>
          </a:prstGeom>
          <a:noFill/>
        </p:spPr>
        <p:txBody>
          <a:bodyPr wrap="square" rtlCol="0">
            <a:spAutoFit/>
          </a:bodyPr>
          <a:lstStyle/>
          <a:p>
            <a:r>
              <a:rPr lang="en-US" dirty="0" smtClean="0"/>
              <a:t>LIGO: Laser </a:t>
            </a:r>
            <a:r>
              <a:rPr lang="en-US" dirty="0" smtClean="0"/>
              <a:t>Interferometer Gravitational-wave </a:t>
            </a:r>
            <a:r>
              <a:rPr lang="en-US" dirty="0" smtClean="0"/>
              <a:t>Observatory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Observable Sources</a:t>
            </a:r>
            <a:endParaRPr lang="en-US" dirty="0"/>
          </a:p>
        </p:txBody>
      </p:sp>
      <p:pic>
        <p:nvPicPr>
          <p:cNvPr id="4" name="Picture 3" descr="Grav_waves sensitivity.jpg"/>
          <p:cNvPicPr>
            <a:picLocks noChangeAspect="1"/>
          </p:cNvPicPr>
          <p:nvPr/>
        </p:nvPicPr>
        <p:blipFill>
          <a:blip r:embed="rId2"/>
          <a:stretch>
            <a:fillRect/>
          </a:stretch>
        </p:blipFill>
        <p:spPr>
          <a:xfrm>
            <a:off x="256363" y="1417638"/>
            <a:ext cx="5691053" cy="3473914"/>
          </a:xfrm>
          <a:prstGeom prst="rect">
            <a:avLst/>
          </a:prstGeom>
        </p:spPr>
      </p:pic>
      <p:sp>
        <p:nvSpPr>
          <p:cNvPr id="5" name="Rectangle 4"/>
          <p:cNvSpPr/>
          <p:nvPr/>
        </p:nvSpPr>
        <p:spPr>
          <a:xfrm>
            <a:off x="292999" y="6398561"/>
            <a:ext cx="5271920" cy="215444"/>
          </a:xfrm>
          <a:prstGeom prst="rect">
            <a:avLst/>
          </a:prstGeom>
        </p:spPr>
        <p:txBody>
          <a:bodyPr wrap="square">
            <a:spAutoFit/>
          </a:bodyPr>
          <a:lstStyle/>
          <a:p>
            <a:r>
              <a:rPr lang="en-US" sz="800" dirty="0" smtClean="0"/>
              <a:t>Photo courtesy of: </a:t>
            </a:r>
            <a:r>
              <a:rPr lang="en-US" sz="800" dirty="0" err="1" smtClean="0"/>
              <a:t>http://www.aspera-eu.org/index.php?Itemid</a:t>
            </a:r>
            <a:r>
              <a:rPr lang="en-US" sz="800" dirty="0" smtClean="0"/>
              <a:t>=98&amp;id=254&amp;option=</a:t>
            </a:r>
            <a:r>
              <a:rPr lang="en-US" sz="800" dirty="0" err="1" smtClean="0"/>
              <a:t>com_content&amp;task</a:t>
            </a:r>
            <a:r>
              <a:rPr lang="en-US" sz="800" dirty="0" smtClean="0"/>
              <a:t>=view</a:t>
            </a:r>
            <a:endParaRPr lang="en-US" sz="800" dirty="0"/>
          </a:p>
        </p:txBody>
      </p:sp>
      <p:sp>
        <p:nvSpPr>
          <p:cNvPr id="6" name="TextBox 5"/>
          <p:cNvSpPr txBox="1"/>
          <p:nvPr/>
        </p:nvSpPr>
        <p:spPr>
          <a:xfrm>
            <a:off x="6521397" y="1496033"/>
            <a:ext cx="2165403" cy="4801315"/>
          </a:xfrm>
          <a:prstGeom prst="rect">
            <a:avLst/>
          </a:prstGeom>
          <a:noFill/>
        </p:spPr>
        <p:txBody>
          <a:bodyPr wrap="square" rtlCol="0">
            <a:spAutoFit/>
          </a:bodyPr>
          <a:lstStyle/>
          <a:p>
            <a:pPr>
              <a:buFont typeface="Arial"/>
              <a:buChar char="•"/>
            </a:pPr>
            <a:r>
              <a:rPr lang="en-US" dirty="0" smtClean="0"/>
              <a:t> LIGO searches over the frequency range ~1 Hz to ~ 1,000 Hz. It looks for bursts, mergers, pulsars, and background from the early universe.</a:t>
            </a:r>
          </a:p>
          <a:p>
            <a:pPr>
              <a:buFont typeface="Arial"/>
              <a:buChar char="•"/>
            </a:pPr>
            <a:r>
              <a:rPr lang="en-US" dirty="0" smtClean="0"/>
              <a:t> Note the frequency range over which the different observatories search. This is why LISA would be an excellent addition to our current observatories.</a:t>
            </a:r>
          </a:p>
          <a:p>
            <a:endParaRPr lang="en-US" dirty="0"/>
          </a:p>
        </p:txBody>
      </p:sp>
      <p:sp>
        <p:nvSpPr>
          <p:cNvPr id="7" name="TextBox 6"/>
          <p:cNvSpPr txBox="1"/>
          <p:nvPr/>
        </p:nvSpPr>
        <p:spPr>
          <a:xfrm>
            <a:off x="579320" y="5030609"/>
            <a:ext cx="5490216" cy="646331"/>
          </a:xfrm>
          <a:prstGeom prst="rect">
            <a:avLst/>
          </a:prstGeom>
          <a:noFill/>
        </p:spPr>
        <p:txBody>
          <a:bodyPr wrap="square" rtlCol="0">
            <a:spAutoFit/>
          </a:bodyPr>
          <a:lstStyle/>
          <a:p>
            <a:pPr algn="ctr"/>
            <a:r>
              <a:rPr lang="en-US" dirty="0" smtClean="0"/>
              <a:t>Gravitational wave detector Sensitivity curves, in gravitational wave frequency versus amplitude.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0317"/>
            <a:ext cx="8229600" cy="1143000"/>
          </a:xfrm>
        </p:spPr>
        <p:txBody>
          <a:bodyPr/>
          <a:lstStyle/>
          <a:p>
            <a:r>
              <a:rPr lang="en-US" dirty="0" smtClean="0"/>
              <a:t>LIGO </a:t>
            </a:r>
            <a:r>
              <a:rPr lang="en-US" dirty="0"/>
              <a:t>O</a:t>
            </a:r>
            <a:r>
              <a:rPr lang="en-US" dirty="0" smtClean="0"/>
              <a:t>bservable Sources</a:t>
            </a:r>
            <a:endParaRPr lang="en-US" dirty="0"/>
          </a:p>
        </p:txBody>
      </p:sp>
      <p:pic>
        <p:nvPicPr>
          <p:cNvPr id="4" name="Picture 3" descr="LIGO_sensitivity.jpg"/>
          <p:cNvPicPr>
            <a:picLocks noChangeAspect="1"/>
          </p:cNvPicPr>
          <p:nvPr/>
        </p:nvPicPr>
        <p:blipFill>
          <a:blip r:embed="rId3"/>
          <a:stretch>
            <a:fillRect/>
          </a:stretch>
        </p:blipFill>
        <p:spPr>
          <a:xfrm>
            <a:off x="111179" y="1200402"/>
            <a:ext cx="6691099" cy="5163549"/>
          </a:xfrm>
          <a:prstGeom prst="rect">
            <a:avLst/>
          </a:prstGeom>
        </p:spPr>
      </p:pic>
      <p:sp>
        <p:nvSpPr>
          <p:cNvPr id="5" name="TextBox 4"/>
          <p:cNvSpPr txBox="1"/>
          <p:nvPr/>
        </p:nvSpPr>
        <p:spPr>
          <a:xfrm>
            <a:off x="6936620" y="2039236"/>
            <a:ext cx="1868489" cy="3693319"/>
          </a:xfrm>
          <a:prstGeom prst="rect">
            <a:avLst/>
          </a:prstGeom>
          <a:noFill/>
        </p:spPr>
        <p:txBody>
          <a:bodyPr wrap="square" rtlCol="0">
            <a:spAutoFit/>
          </a:bodyPr>
          <a:lstStyle/>
          <a:p>
            <a:pPr>
              <a:buFont typeface="Arial"/>
              <a:buChar char="•"/>
            </a:pPr>
            <a:r>
              <a:rPr lang="en-US" dirty="0" smtClean="0"/>
              <a:t> Sensitivities of the different LIGO observing runs, from 2002 until 2006. </a:t>
            </a:r>
          </a:p>
          <a:p>
            <a:pPr>
              <a:buFont typeface="Arial"/>
              <a:buChar char="•"/>
            </a:pPr>
            <a:r>
              <a:rPr lang="en-US" dirty="0" smtClean="0"/>
              <a:t> Note that there was an additional run in 2010 (not shown here) before the advanced LIGO update took place.</a:t>
            </a:r>
          </a:p>
        </p:txBody>
      </p:sp>
      <p:sp>
        <p:nvSpPr>
          <p:cNvPr id="6" name="TextBox 5"/>
          <p:cNvSpPr txBox="1"/>
          <p:nvPr/>
        </p:nvSpPr>
        <p:spPr>
          <a:xfrm>
            <a:off x="1831847" y="6358271"/>
            <a:ext cx="5813080" cy="307777"/>
          </a:xfrm>
          <a:prstGeom prst="rect">
            <a:avLst/>
          </a:prstGeom>
          <a:noFill/>
        </p:spPr>
        <p:txBody>
          <a:bodyPr wrap="square" rtlCol="0">
            <a:spAutoFit/>
          </a:bodyPr>
          <a:lstStyle/>
          <a:p>
            <a:r>
              <a:rPr lang="en-US" sz="1400" dirty="0" smtClean="0"/>
              <a:t>Photo courtesy of: https://</a:t>
            </a:r>
            <a:r>
              <a:rPr lang="en-US" sz="1400" dirty="0" err="1" smtClean="0"/>
              <a:t>www.advancedligo.mit.edu/summary.html</a:t>
            </a:r>
            <a:endParaRPr lang="en-US"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Observable Sources</a:t>
            </a:r>
            <a:endParaRPr lang="en-US" dirty="0"/>
          </a:p>
        </p:txBody>
      </p:sp>
      <p:sp>
        <p:nvSpPr>
          <p:cNvPr id="3" name="Content Placeholder 2"/>
          <p:cNvSpPr>
            <a:spLocks noGrp="1"/>
          </p:cNvSpPr>
          <p:nvPr>
            <p:ph idx="1"/>
          </p:nvPr>
        </p:nvSpPr>
        <p:spPr/>
        <p:txBody>
          <a:bodyPr/>
          <a:lstStyle/>
          <a:p>
            <a:r>
              <a:rPr lang="en-US" dirty="0" smtClean="0"/>
              <a:t>Strain is defined to be the physical displacement divided by the arm length</a:t>
            </a:r>
          </a:p>
          <a:p>
            <a:r>
              <a:rPr lang="en-US" dirty="0" smtClean="0"/>
              <a:t>Used to make </a:t>
            </a:r>
            <a:r>
              <a:rPr lang="en-US" dirty="0" err="1" smtClean="0"/>
              <a:t>h[f</a:t>
            </a:r>
            <a:r>
              <a:rPr lang="en-US" dirty="0" smtClean="0"/>
              <a:t>] </a:t>
            </a:r>
            <a:r>
              <a:rPr lang="en-US" dirty="0" err="1" smtClean="0"/>
              <a:t>unitless</a:t>
            </a:r>
            <a:endParaRPr lang="en-US" dirty="0" smtClean="0"/>
          </a:p>
          <a:p>
            <a:r>
              <a:rPr lang="en-US" dirty="0" smtClean="0"/>
              <a:t>The strain sensitivity of 10</a:t>
            </a:r>
            <a:r>
              <a:rPr lang="en-US" baseline="30000" dirty="0" smtClean="0"/>
              <a:t>-</a:t>
            </a:r>
            <a:r>
              <a:rPr lang="en-US" baseline="30000" dirty="0" smtClean="0"/>
              <a:t>20</a:t>
            </a:r>
            <a:r>
              <a:rPr lang="en-US" dirty="0" smtClean="0"/>
              <a:t> </a:t>
            </a:r>
            <a:r>
              <a:rPr lang="en-US" dirty="0" smtClean="0"/>
              <a:t>corresponds to a physical change in length of the arms on the order of 10</a:t>
            </a:r>
            <a:r>
              <a:rPr lang="en-US" baseline="30000" dirty="0" smtClean="0"/>
              <a:t>-18</a:t>
            </a:r>
            <a:r>
              <a:rPr lang="en-US" dirty="0" smtClean="0"/>
              <a:t> meters</a:t>
            </a:r>
          </a:p>
          <a:p>
            <a:r>
              <a:rPr lang="en-US" dirty="0" smtClean="0"/>
              <a:t>That’s 1,000 times smaller than the width of a </a:t>
            </a:r>
            <a:r>
              <a:rPr lang="en-US" dirty="0" smtClean="0"/>
              <a:t>proton</a:t>
            </a:r>
            <a:r>
              <a:rPr lang="en-US" dirty="0" smtClean="0"/>
              <a:t>!</a:t>
            </a: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Optimal Matched Filtering</a:t>
            </a:r>
            <a:endParaRPr lang="en-US" dirty="0"/>
          </a:p>
        </p:txBody>
      </p:sp>
      <p:sp>
        <p:nvSpPr>
          <p:cNvPr id="3" name="Content Placeholder 2"/>
          <p:cNvSpPr>
            <a:spLocks noGrp="1"/>
          </p:cNvSpPr>
          <p:nvPr>
            <p:ph idx="1"/>
          </p:nvPr>
        </p:nvSpPr>
        <p:spPr/>
        <p:txBody>
          <a:bodyPr/>
          <a:lstStyle/>
          <a:p>
            <a:r>
              <a:rPr lang="en-US" dirty="0" smtClean="0"/>
              <a:t>How does one measure a displacement of 10</a:t>
            </a:r>
            <a:r>
              <a:rPr lang="en-US" baseline="30000" dirty="0" smtClean="0"/>
              <a:t>-18</a:t>
            </a:r>
            <a:r>
              <a:rPr lang="en-US" dirty="0" smtClean="0"/>
              <a:t> meters?</a:t>
            </a:r>
          </a:p>
          <a:p>
            <a:r>
              <a:rPr lang="en-US" dirty="0"/>
              <a:t>O</a:t>
            </a:r>
            <a:r>
              <a:rPr lang="en-US" dirty="0" smtClean="0"/>
              <a:t>btained by correlating a known signal (e.g. template), with an unknown signal to detect the presence of the template in the unknown signal. </a:t>
            </a:r>
          </a:p>
          <a:p>
            <a:r>
              <a:rPr lang="en-US" dirty="0" smtClean="0"/>
              <a:t>This is to maximize the SNR in a stochastic noise background</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Optimal Matched Filtering</a:t>
            </a:r>
            <a:endParaRPr lang="en-US" dirty="0"/>
          </a:p>
        </p:txBody>
      </p:sp>
      <p:sp>
        <p:nvSpPr>
          <p:cNvPr id="3" name="Content Placeholder 2"/>
          <p:cNvSpPr>
            <a:spLocks noGrp="1"/>
          </p:cNvSpPr>
          <p:nvPr>
            <p:ph idx="1"/>
          </p:nvPr>
        </p:nvSpPr>
        <p:spPr>
          <a:xfrm>
            <a:off x="457200" y="1600200"/>
            <a:ext cx="8229600" cy="4957104"/>
          </a:xfrm>
        </p:spPr>
        <p:txBody>
          <a:bodyPr>
            <a:normAutofit/>
          </a:bodyPr>
          <a:lstStyle/>
          <a:p>
            <a:r>
              <a:rPr lang="en-US" dirty="0" smtClean="0"/>
              <a:t>To do this method, we need a template waveform to use to extract the signal from the background</a:t>
            </a:r>
          </a:p>
          <a:p>
            <a:r>
              <a:rPr lang="en-US" dirty="0" smtClean="0"/>
              <a:t>In practice one must have a template bank of many waveforms and check the compatibility with each template to find the best match</a:t>
            </a:r>
          </a:p>
          <a:p>
            <a:r>
              <a:rPr lang="en-US" dirty="0" smtClean="0"/>
              <a:t>I use an optimal system, where I know the parameters I am searching for, and can therefore use a single template, which saves computing time.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Optimal Matched Filtering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To make the match filter work</a:t>
            </a:r>
            <a:r>
              <a:rPr lang="en-US" dirty="0" smtClean="0"/>
              <a:t> optimally, </a:t>
            </a:r>
            <a:r>
              <a:rPr lang="en-US" dirty="0" smtClean="0"/>
              <a:t>one must take the Fourier Transform of the time series to go to frequency space, then do the filter (still in frequency </a:t>
            </a:r>
            <a:r>
              <a:rPr lang="en-US" dirty="0" smtClean="0"/>
              <a:t>space)</a:t>
            </a:r>
            <a:r>
              <a:rPr lang="en-US" dirty="0" smtClean="0"/>
              <a:t>. </a:t>
            </a:r>
            <a:r>
              <a:rPr lang="en-US" dirty="0"/>
              <a:t>W</a:t>
            </a:r>
            <a:r>
              <a:rPr lang="en-US" dirty="0" smtClean="0"/>
              <a:t>e can multiply the Fourier Space template and data,</a:t>
            </a:r>
            <a:r>
              <a:rPr lang="en-US" dirty="0" smtClean="0"/>
              <a:t> then divide </a:t>
            </a:r>
            <a:r>
              <a:rPr lang="en-US" dirty="0" smtClean="0"/>
              <a:t>by the noise power in each frequency bin. Taking the Inverse Fourier Transform of the filter output puts it back in the time domain, so the result will be plotted as a function of time off-set between the template and the data.</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Optimal Matched Filter Example</a:t>
            </a:r>
            <a:endParaRPr lang="en-US" dirty="0"/>
          </a:p>
        </p:txBody>
      </p:sp>
      <p:sp>
        <p:nvSpPr>
          <p:cNvPr id="3" name="Content Placeholder 2"/>
          <p:cNvSpPr>
            <a:spLocks noGrp="1"/>
          </p:cNvSpPr>
          <p:nvPr>
            <p:ph idx="1"/>
          </p:nvPr>
        </p:nvSpPr>
        <p:spPr/>
        <p:txBody>
          <a:bodyPr>
            <a:normAutofit/>
          </a:bodyPr>
          <a:lstStyle/>
          <a:p>
            <a:r>
              <a:rPr lang="en-US" dirty="0" smtClean="0"/>
              <a:t>Let’s look at an example of a perfect matched filter</a:t>
            </a:r>
          </a:p>
          <a:p>
            <a:r>
              <a:rPr lang="en-US" dirty="0" smtClean="0"/>
              <a:t>A </a:t>
            </a:r>
            <a:r>
              <a:rPr lang="en-US" dirty="0" smtClean="0"/>
              <a:t>blind injection is a false set of data that is injected into the detector without anyone knowing, to see if the detectors data pipelines are good and to see if the signal processing can pick out events through the real detector noise.</a:t>
            </a:r>
          </a:p>
          <a:p>
            <a:endParaRPr lang="en-US" dirty="0" smtClean="0"/>
          </a:p>
        </p:txBody>
      </p:sp>
      <p:sp>
        <p:nvSpPr>
          <p:cNvPr id="4" name="TextBox 3"/>
          <p:cNvSpPr txBox="1"/>
          <p:nvPr/>
        </p:nvSpPr>
        <p:spPr>
          <a:xfrm>
            <a:off x="3229393" y="6126163"/>
            <a:ext cx="2669170" cy="215444"/>
          </a:xfrm>
          <a:prstGeom prst="rect">
            <a:avLst/>
          </a:prstGeom>
          <a:noFill/>
        </p:spPr>
        <p:txBody>
          <a:bodyPr wrap="square" rtlCol="0">
            <a:spAutoFit/>
          </a:bodyPr>
          <a:lstStyle/>
          <a:p>
            <a:r>
              <a:rPr lang="en-US" sz="800" dirty="0" smtClean="0"/>
              <a:t>Data and codes </a:t>
            </a:r>
            <a:r>
              <a:rPr lang="en-US" sz="800" dirty="0" smtClean="0"/>
              <a:t>courtesy of LOSC: </a:t>
            </a:r>
            <a:r>
              <a:rPr lang="en-US" sz="800" dirty="0" smtClean="0">
                <a:hlinkClick r:id="rId2"/>
              </a:rPr>
              <a:t>https://losc-</a:t>
            </a:r>
            <a:r>
              <a:rPr lang="en-US" sz="800" dirty="0" smtClean="0">
                <a:hlinkClick r:id="rId2"/>
              </a:rPr>
              <a:t>dev.ligo.org</a:t>
            </a:r>
            <a:r>
              <a:rPr lang="en-US" sz="800" dirty="0" smtClean="0"/>
              <a:t> </a:t>
            </a:r>
            <a:endParaRPr lang="en-US" sz="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Raw Time </a:t>
            </a:r>
            <a:r>
              <a:rPr lang="en-US" dirty="0"/>
              <a:t>S</a:t>
            </a:r>
            <a:r>
              <a:rPr lang="en-US" dirty="0" smtClean="0"/>
              <a:t>eries </a:t>
            </a:r>
            <a:r>
              <a:rPr lang="en-US" dirty="0"/>
              <a:t>D</a:t>
            </a:r>
            <a:r>
              <a:rPr lang="en-US" dirty="0" smtClean="0"/>
              <a:t>ata</a:t>
            </a:r>
            <a:endParaRPr lang="en-US" dirty="0"/>
          </a:p>
        </p:txBody>
      </p:sp>
      <p:pic>
        <p:nvPicPr>
          <p:cNvPr id="4" name="Picture 3" descr="Blind injection data.jpg"/>
          <p:cNvPicPr>
            <a:picLocks noChangeAspect="1"/>
          </p:cNvPicPr>
          <p:nvPr/>
        </p:nvPicPr>
        <p:blipFill>
          <a:blip r:embed="rId2"/>
          <a:stretch>
            <a:fillRect/>
          </a:stretch>
        </p:blipFill>
        <p:spPr>
          <a:xfrm>
            <a:off x="18162" y="1553517"/>
            <a:ext cx="6571942" cy="4928956"/>
          </a:xfrm>
          <a:prstGeom prst="rect">
            <a:avLst/>
          </a:prstGeom>
        </p:spPr>
      </p:pic>
      <p:sp>
        <p:nvSpPr>
          <p:cNvPr id="5" name="TextBox 4"/>
          <p:cNvSpPr txBox="1"/>
          <p:nvPr/>
        </p:nvSpPr>
        <p:spPr>
          <a:xfrm>
            <a:off x="6701618" y="1465923"/>
            <a:ext cx="2200344" cy="4893647"/>
          </a:xfrm>
          <a:prstGeom prst="rect">
            <a:avLst/>
          </a:prstGeom>
          <a:noFill/>
        </p:spPr>
        <p:txBody>
          <a:bodyPr wrap="square" rtlCol="0">
            <a:spAutoFit/>
          </a:bodyPr>
          <a:lstStyle/>
          <a:p>
            <a:pPr>
              <a:buFont typeface="Arial"/>
              <a:buChar char="•"/>
            </a:pPr>
            <a:r>
              <a:rPr lang="en-US" sz="2400" dirty="0" smtClean="0"/>
              <a:t> Plotted </a:t>
            </a:r>
            <a:r>
              <a:rPr lang="en-US" sz="2400" dirty="0" smtClean="0"/>
              <a:t>is the strain (*10</a:t>
            </a:r>
            <a:r>
              <a:rPr lang="en-US" sz="2400" baseline="30000" dirty="0" smtClean="0"/>
              <a:t>-16</a:t>
            </a:r>
            <a:r>
              <a:rPr lang="en-US" sz="2400" dirty="0" smtClean="0"/>
              <a:t>) versus time ( in seconds). Note that in this slice only 2.5 seconds have been plotted here</a:t>
            </a:r>
            <a:r>
              <a:rPr lang="en-US" sz="2400" dirty="0" smtClean="0"/>
              <a:t>. This is the step size that we use to conduct our search.</a:t>
            </a:r>
            <a:endParaRPr 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Template</a:t>
            </a:r>
            <a:endParaRPr lang="en-US" dirty="0"/>
          </a:p>
        </p:txBody>
      </p:sp>
      <p:pic>
        <p:nvPicPr>
          <p:cNvPr id="4" name="Picture 3" descr="test template.png"/>
          <p:cNvPicPr>
            <a:picLocks noChangeAspect="1"/>
          </p:cNvPicPr>
          <p:nvPr/>
        </p:nvPicPr>
        <p:blipFill>
          <a:blip r:embed="rId2"/>
          <a:stretch>
            <a:fillRect/>
          </a:stretch>
        </p:blipFill>
        <p:spPr>
          <a:xfrm>
            <a:off x="0" y="1464878"/>
            <a:ext cx="6645801" cy="4984350"/>
          </a:xfrm>
          <a:prstGeom prst="rect">
            <a:avLst/>
          </a:prstGeom>
        </p:spPr>
      </p:pic>
      <p:sp>
        <p:nvSpPr>
          <p:cNvPr id="5" name="TextBox 4"/>
          <p:cNvSpPr txBox="1"/>
          <p:nvPr/>
        </p:nvSpPr>
        <p:spPr>
          <a:xfrm>
            <a:off x="6927939" y="1873650"/>
            <a:ext cx="2011743" cy="2554545"/>
          </a:xfrm>
          <a:prstGeom prst="rect">
            <a:avLst/>
          </a:prstGeom>
          <a:noFill/>
        </p:spPr>
        <p:txBody>
          <a:bodyPr wrap="square" rtlCol="0">
            <a:spAutoFit/>
          </a:bodyPr>
          <a:lstStyle/>
          <a:p>
            <a:pPr>
              <a:buFont typeface="Arial"/>
              <a:buChar char="•"/>
            </a:pPr>
            <a:r>
              <a:rPr lang="en-US" sz="2000" dirty="0" smtClean="0"/>
              <a:t> This is the template waveform used for this example. We search for this signal in the data and extract it.</a:t>
            </a:r>
            <a:endParaRPr lang="en-US"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cross-correlation of the data</a:t>
            </a:r>
            <a:endParaRPr lang="en-US" dirty="0"/>
          </a:p>
        </p:txBody>
      </p:sp>
      <p:pic>
        <p:nvPicPr>
          <p:cNvPr id="4" name="Content Placeholder 3" descr="Time domain cross correlation test.png"/>
          <p:cNvPicPr>
            <a:picLocks noGrp="1" noChangeAspect="1"/>
          </p:cNvPicPr>
          <p:nvPr>
            <p:ph idx="1"/>
          </p:nvPr>
        </p:nvPicPr>
        <p:blipFill>
          <a:blip r:embed="rId2"/>
          <a:srcRect l="-18187" r="-18187"/>
          <a:stretch>
            <a:fillRect/>
          </a:stretch>
        </p:blipFill>
        <p:spPr>
          <a:xfrm>
            <a:off x="-776244" y="1904915"/>
            <a:ext cx="7627379" cy="4525963"/>
          </a:xfrm>
        </p:spPr>
      </p:pic>
      <p:sp>
        <p:nvSpPr>
          <p:cNvPr id="5" name="TextBox 4"/>
          <p:cNvSpPr txBox="1"/>
          <p:nvPr/>
        </p:nvSpPr>
        <p:spPr>
          <a:xfrm>
            <a:off x="5897999" y="2222401"/>
            <a:ext cx="2934781" cy="3139321"/>
          </a:xfrm>
          <a:prstGeom prst="rect">
            <a:avLst/>
          </a:prstGeom>
          <a:noFill/>
        </p:spPr>
        <p:txBody>
          <a:bodyPr wrap="square" rtlCol="0">
            <a:spAutoFit/>
          </a:bodyPr>
          <a:lstStyle/>
          <a:p>
            <a:pPr>
              <a:buFont typeface="Arial"/>
              <a:buChar char="•"/>
            </a:pPr>
            <a:r>
              <a:rPr lang="en-US" dirty="0" smtClean="0"/>
              <a:t> This is the cross-correlation of the ideal data with the template. Note the spike around 5000 seconds. This implies a correlation between the data and the template.</a:t>
            </a:r>
          </a:p>
          <a:p>
            <a:pPr>
              <a:buFont typeface="Arial"/>
              <a:buChar char="•"/>
            </a:pPr>
            <a:r>
              <a:rPr lang="en-US" dirty="0" smtClean="0"/>
              <a:t> Note also the “noise” of this measure, and that it is almost periodic. We will discuss this in the coming slides.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Background general relativity</a:t>
            </a:r>
          </a:p>
          <a:p>
            <a:r>
              <a:rPr lang="en-US" dirty="0" smtClean="0"/>
              <a:t>State of the work</a:t>
            </a:r>
          </a:p>
          <a:p>
            <a:r>
              <a:rPr lang="en-US" dirty="0" smtClean="0"/>
              <a:t>LIGO and observable sources</a:t>
            </a:r>
          </a:p>
          <a:p>
            <a:r>
              <a:rPr lang="en-US" dirty="0" smtClean="0"/>
              <a:t>Optimal matched </a:t>
            </a:r>
            <a:r>
              <a:rPr lang="en-US" dirty="0" smtClean="0"/>
              <a:t>filtering</a:t>
            </a:r>
          </a:p>
          <a:p>
            <a:pPr lvl="1"/>
            <a:r>
              <a:rPr lang="en-US" dirty="0" smtClean="0"/>
              <a:t>An ideal case of matched filtering</a:t>
            </a:r>
          </a:p>
          <a:p>
            <a:r>
              <a:rPr lang="en-US" dirty="0" smtClean="0"/>
              <a:t>Discussion</a:t>
            </a:r>
          </a:p>
          <a:p>
            <a:r>
              <a:rPr lang="en-US" dirty="0" smtClean="0"/>
              <a:t>Future Work</a:t>
            </a:r>
          </a:p>
          <a:p>
            <a:r>
              <a:rPr lang="en-US" dirty="0" smtClean="0"/>
              <a:t>Conclusions</a:t>
            </a:r>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44627" y="123738"/>
            <a:ext cx="8229600" cy="1143000"/>
          </a:xfrm>
        </p:spPr>
        <p:txBody>
          <a:bodyPr/>
          <a:lstStyle/>
          <a:p>
            <a:r>
              <a:rPr lang="en-US" dirty="0" smtClean="0"/>
              <a:t>An Ideal Match Filter</a:t>
            </a:r>
            <a:endParaRPr lang="en-US" dirty="0"/>
          </a:p>
        </p:txBody>
      </p:sp>
      <p:pic>
        <p:nvPicPr>
          <p:cNvPr id="4" name="Picture 3" descr="Optimal matched filter test.png"/>
          <p:cNvPicPr>
            <a:picLocks noChangeAspect="1"/>
          </p:cNvPicPr>
          <p:nvPr/>
        </p:nvPicPr>
        <p:blipFill>
          <a:blip r:embed="rId2"/>
          <a:stretch>
            <a:fillRect/>
          </a:stretch>
        </p:blipFill>
        <p:spPr>
          <a:xfrm>
            <a:off x="1" y="1459928"/>
            <a:ext cx="6963845" cy="5222883"/>
          </a:xfrm>
          <a:prstGeom prst="rect">
            <a:avLst/>
          </a:prstGeom>
        </p:spPr>
      </p:pic>
      <p:sp>
        <p:nvSpPr>
          <p:cNvPr id="5" name="TextBox 4"/>
          <p:cNvSpPr txBox="1"/>
          <p:nvPr/>
        </p:nvSpPr>
        <p:spPr>
          <a:xfrm>
            <a:off x="7198831" y="1224300"/>
            <a:ext cx="1777249" cy="5355313"/>
          </a:xfrm>
          <a:prstGeom prst="rect">
            <a:avLst/>
          </a:prstGeom>
          <a:noFill/>
        </p:spPr>
        <p:txBody>
          <a:bodyPr wrap="square" rtlCol="0">
            <a:spAutoFit/>
          </a:bodyPr>
          <a:lstStyle/>
          <a:p>
            <a:pPr>
              <a:buFont typeface="Arial"/>
              <a:buChar char="•"/>
            </a:pPr>
            <a:r>
              <a:rPr lang="en-US" dirty="0" smtClean="0"/>
              <a:t> This is the output of the matched filter.</a:t>
            </a:r>
          </a:p>
          <a:p>
            <a:pPr>
              <a:buFont typeface="Arial"/>
              <a:buChar char="•"/>
            </a:pPr>
            <a:r>
              <a:rPr lang="en-US" dirty="0" smtClean="0"/>
              <a:t> Note that the “noise” here is much smaller. This is because we have applied the filter, and we aren’t just searching for a correlation. This is NOT the SNR however.</a:t>
            </a:r>
          </a:p>
          <a:p>
            <a:pPr>
              <a:buFont typeface="Arial"/>
              <a:buChar char="•"/>
            </a:pPr>
            <a:r>
              <a:rPr lang="en-US" dirty="0" smtClean="0"/>
              <a:t> Again note the periodicity. This is due to the periodicity of the template.</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a bad match look like?</a:t>
            </a:r>
            <a:endParaRPr lang="en-US" dirty="0"/>
          </a:p>
        </p:txBody>
      </p:sp>
      <p:sp>
        <p:nvSpPr>
          <p:cNvPr id="3" name="Content Placeholder 2"/>
          <p:cNvSpPr>
            <a:spLocks noGrp="1"/>
          </p:cNvSpPr>
          <p:nvPr>
            <p:ph idx="1"/>
          </p:nvPr>
        </p:nvSpPr>
        <p:spPr/>
        <p:txBody>
          <a:bodyPr/>
          <a:lstStyle/>
          <a:p>
            <a:r>
              <a:rPr lang="en-US" dirty="0" smtClean="0"/>
              <a:t>We’ve seen the ideal case of applying a match filter to some perfect data. Now let’s look at applying the wrong filter to some data, and see a null result.</a:t>
            </a:r>
          </a:p>
          <a:p>
            <a:r>
              <a:rPr lang="en-US" dirty="0" smtClean="0"/>
              <a:t>This is done by taking the raw time series data, and plugging in an incorrect template.</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Bad match</a:t>
            </a:r>
            <a:endParaRPr lang="en-US" dirty="0"/>
          </a:p>
        </p:txBody>
      </p:sp>
      <p:pic>
        <p:nvPicPr>
          <p:cNvPr id="4" name="Content Placeholder 3" descr="Real data with wrong template.png"/>
          <p:cNvPicPr>
            <a:picLocks noGrp="1" noChangeAspect="1"/>
          </p:cNvPicPr>
          <p:nvPr>
            <p:ph idx="1"/>
          </p:nvPr>
        </p:nvPicPr>
        <p:blipFill>
          <a:blip r:embed="rId2"/>
          <a:srcRect l="-18187" r="-18187"/>
          <a:stretch>
            <a:fillRect/>
          </a:stretch>
        </p:blipFill>
        <p:spPr>
          <a:xfrm>
            <a:off x="-875083" y="1730848"/>
            <a:ext cx="8115826" cy="4463392"/>
          </a:xfrm>
        </p:spPr>
      </p:pic>
      <p:sp>
        <p:nvSpPr>
          <p:cNvPr id="5" name="TextBox 4"/>
          <p:cNvSpPr txBox="1"/>
          <p:nvPr/>
        </p:nvSpPr>
        <p:spPr>
          <a:xfrm>
            <a:off x="6435918" y="1795016"/>
            <a:ext cx="2500478" cy="3416320"/>
          </a:xfrm>
          <a:prstGeom prst="rect">
            <a:avLst/>
          </a:prstGeom>
          <a:noFill/>
        </p:spPr>
        <p:txBody>
          <a:bodyPr wrap="square" rtlCol="0">
            <a:spAutoFit/>
          </a:bodyPr>
          <a:lstStyle/>
          <a:p>
            <a:pPr>
              <a:buFont typeface="Arial"/>
              <a:buChar char="•"/>
            </a:pPr>
            <a:r>
              <a:rPr lang="en-US" dirty="0" smtClean="0"/>
              <a:t> Note that the scale is 2 orders of magnitude lower than the last match filter. </a:t>
            </a:r>
          </a:p>
          <a:p>
            <a:pPr>
              <a:buFont typeface="Arial"/>
              <a:buChar char="•"/>
            </a:pPr>
            <a:r>
              <a:rPr lang="en-US" dirty="0" smtClean="0"/>
              <a:t> There is no clear peak here, meaning one of two things: </a:t>
            </a:r>
          </a:p>
          <a:p>
            <a:r>
              <a:rPr lang="en-US" dirty="0" smtClean="0"/>
              <a:t>Either there is no signal here, or we have applied the wrong template (which we have done in this case).</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t>
            </a:r>
            <a:endParaRPr lang="en-US" dirty="0"/>
          </a:p>
        </p:txBody>
      </p:sp>
      <p:sp>
        <p:nvSpPr>
          <p:cNvPr id="3" name="Content Placeholder 2"/>
          <p:cNvSpPr>
            <a:spLocks noGrp="1"/>
          </p:cNvSpPr>
          <p:nvPr>
            <p:ph idx="1"/>
          </p:nvPr>
        </p:nvSpPr>
        <p:spPr/>
        <p:txBody>
          <a:bodyPr/>
          <a:lstStyle/>
          <a:p>
            <a:r>
              <a:rPr lang="en-US" dirty="0" smtClean="0"/>
              <a:t>We have seen an optimal matched filter, and what a bad match looks like.</a:t>
            </a:r>
          </a:p>
          <a:p>
            <a:r>
              <a:rPr lang="en-US" dirty="0" smtClean="0"/>
              <a:t>Questions we can ask: How can this method fail, and what do we need for this method work?</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this method fail?	</a:t>
            </a:r>
            <a:endParaRPr lang="en-US" dirty="0"/>
          </a:p>
        </p:txBody>
      </p:sp>
      <p:sp>
        <p:nvSpPr>
          <p:cNvPr id="3" name="Content Placeholder 2"/>
          <p:cNvSpPr>
            <a:spLocks noGrp="1"/>
          </p:cNvSpPr>
          <p:nvPr>
            <p:ph idx="1"/>
          </p:nvPr>
        </p:nvSpPr>
        <p:spPr/>
        <p:txBody>
          <a:bodyPr/>
          <a:lstStyle/>
          <a:p>
            <a:r>
              <a:rPr lang="en-US" dirty="0" smtClean="0"/>
              <a:t>We missed the template required to extract the signal (rare at this point)</a:t>
            </a:r>
          </a:p>
          <a:p>
            <a:r>
              <a:rPr lang="en-US" dirty="0" smtClean="0"/>
              <a:t>General Relativity is wrong</a:t>
            </a:r>
          </a:p>
          <a:p>
            <a:r>
              <a:rPr lang="en-US" dirty="0" smtClean="0"/>
              <a:t>Gravitational Waves don’t exist</a:t>
            </a:r>
          </a:p>
          <a:p>
            <a:r>
              <a:rPr lang="en-US" dirty="0" smtClean="0"/>
              <a:t>The signal is still below the detector sensitivity</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we need for this method work</a:t>
            </a:r>
            <a:endParaRPr lang="en-US" dirty="0"/>
          </a:p>
        </p:txBody>
      </p:sp>
      <p:sp>
        <p:nvSpPr>
          <p:cNvPr id="3" name="Content Placeholder 2"/>
          <p:cNvSpPr>
            <a:spLocks noGrp="1"/>
          </p:cNvSpPr>
          <p:nvPr>
            <p:ph idx="1"/>
          </p:nvPr>
        </p:nvSpPr>
        <p:spPr/>
        <p:txBody>
          <a:bodyPr/>
          <a:lstStyle/>
          <a:p>
            <a:r>
              <a:rPr lang="en-US" dirty="0" smtClean="0"/>
              <a:t>The raw data must have a signal in it</a:t>
            </a:r>
          </a:p>
          <a:p>
            <a:r>
              <a:rPr lang="en-US" dirty="0" smtClean="0"/>
              <a:t>The template must be the correct waveform to match the data</a:t>
            </a:r>
          </a:p>
          <a:p>
            <a:r>
              <a:rPr lang="en-US" dirty="0" smtClean="0"/>
              <a:t>The data must be able to be manipulated. The Fourier series must be able to be taken, and we need to have an idea of the background noise to divide by to extract the signal </a:t>
            </a:r>
          </a:p>
          <a:p>
            <a:endParaRPr lang="en-US" dirty="0" smtClean="0"/>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	</a:t>
            </a:r>
            <a:endParaRPr lang="en-US" dirty="0"/>
          </a:p>
        </p:txBody>
      </p:sp>
      <p:sp>
        <p:nvSpPr>
          <p:cNvPr id="3" name="Content Placeholder 2"/>
          <p:cNvSpPr>
            <a:spLocks noGrp="1"/>
          </p:cNvSpPr>
          <p:nvPr>
            <p:ph idx="1"/>
          </p:nvPr>
        </p:nvSpPr>
        <p:spPr/>
        <p:txBody>
          <a:bodyPr/>
          <a:lstStyle/>
          <a:p>
            <a:r>
              <a:rPr lang="en-US" dirty="0" smtClean="0"/>
              <a:t>Instead of having an optimal matched filter, apply a template bank to the search so the parameters can be unknown and a signal can still be found</a:t>
            </a:r>
          </a:p>
          <a:p>
            <a:r>
              <a:rPr lang="en-US" dirty="0" smtClean="0"/>
              <a:t>Apply this method to “real” LIGO data to find events, win a Nobel Prize, etc.</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Gravitational wave astronomy is at the cusp of the first direct detection of gravitational waves</a:t>
            </a:r>
          </a:p>
          <a:p>
            <a:r>
              <a:rPr lang="en-US" dirty="0" smtClean="0"/>
              <a:t>The LIGO facilities are large antenna that are designed to pick up these gravitational waves</a:t>
            </a:r>
          </a:p>
          <a:p>
            <a:r>
              <a:rPr lang="en-US" dirty="0" smtClean="0"/>
              <a:t>To extract the signal from the noisy data, we perform optimal matched filtering to reduce the noise</a:t>
            </a:r>
          </a:p>
          <a:p>
            <a:r>
              <a:rPr lang="en-US" dirty="0" smtClean="0"/>
              <a:t>The detection of these gravitational waves will be the ultimate test of Albert Einstein’s theory of general relativity in the strong field regime</a:t>
            </a:r>
          </a:p>
          <a:p>
            <a:endParaRPr lang="en-US" dirty="0" smtClean="0"/>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4697"/>
            <a:ext cx="8229600" cy="1143000"/>
          </a:xfrm>
        </p:spPr>
        <p:txBody>
          <a:bodyPr/>
          <a:lstStyle/>
          <a:p>
            <a:pPr algn="ctr"/>
            <a:r>
              <a:rPr lang="en-US" dirty="0" smtClean="0"/>
              <a:t>Thank You!</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457200" y="1600200"/>
            <a:ext cx="8229600" cy="4920471"/>
          </a:xfrm>
        </p:spPr>
        <p:txBody>
          <a:bodyPr>
            <a:normAutofit lnSpcReduction="10000"/>
          </a:bodyPr>
          <a:lstStyle/>
          <a:p>
            <a:r>
              <a:rPr lang="en-US" dirty="0" smtClean="0"/>
              <a:t>General Relativity says that mass tells </a:t>
            </a:r>
            <a:r>
              <a:rPr lang="en-US" dirty="0" err="1" smtClean="0"/>
              <a:t>spacetime</a:t>
            </a:r>
            <a:r>
              <a:rPr lang="en-US" dirty="0" smtClean="0"/>
              <a:t> how to</a:t>
            </a:r>
            <a:r>
              <a:rPr lang="en-US" dirty="0" smtClean="0"/>
              <a:t> bend and </a:t>
            </a:r>
            <a:r>
              <a:rPr lang="en-US" dirty="0" smtClean="0"/>
              <a:t>curved </a:t>
            </a:r>
            <a:r>
              <a:rPr lang="en-US" dirty="0" err="1" smtClean="0"/>
              <a:t>spacetime</a:t>
            </a:r>
            <a:r>
              <a:rPr lang="en-US" dirty="0" smtClean="0"/>
              <a:t> tells mass how to move</a:t>
            </a:r>
          </a:p>
          <a:p>
            <a:r>
              <a:rPr lang="en-US" dirty="0" smtClean="0"/>
              <a:t>Einstein field equations: G</a:t>
            </a:r>
            <a:r>
              <a:rPr lang="en-US" baseline="-25000" dirty="0" smtClean="0"/>
              <a:t>μν</a:t>
            </a:r>
            <a:r>
              <a:rPr lang="en-US" dirty="0" smtClean="0"/>
              <a:t> = 8πT</a:t>
            </a:r>
            <a:r>
              <a:rPr lang="en-US" baseline="-25000" dirty="0" smtClean="0"/>
              <a:t>μν</a:t>
            </a:r>
            <a:endParaRPr lang="en-US" dirty="0" smtClean="0"/>
          </a:p>
          <a:p>
            <a:r>
              <a:rPr lang="en-US" dirty="0" smtClean="0"/>
              <a:t>When massive objects accelerate, they give off gravitational radiation, which are ripples in </a:t>
            </a:r>
            <a:r>
              <a:rPr lang="en-US" dirty="0" err="1" smtClean="0"/>
              <a:t>spacetime</a:t>
            </a:r>
            <a:endParaRPr lang="en-US" dirty="0" smtClean="0"/>
          </a:p>
          <a:p>
            <a:r>
              <a:rPr lang="en-US" dirty="0" smtClean="0"/>
              <a:t>This radiation is like the radiation from a dipole in E&amp;M, but for gravitational waves, the first non-zero moment is the </a:t>
            </a:r>
            <a:r>
              <a:rPr lang="en-US" dirty="0" err="1" smtClean="0"/>
              <a:t>quadrupole</a:t>
            </a:r>
            <a:r>
              <a:rPr lang="en-US" dirty="0" smtClean="0"/>
              <a:t> moment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457200" y="1600200"/>
            <a:ext cx="4446423" cy="3940949"/>
          </a:xfrm>
        </p:spPr>
        <p:txBody>
          <a:bodyPr>
            <a:normAutofit fontScale="92500" lnSpcReduction="20000"/>
          </a:bodyPr>
          <a:lstStyle/>
          <a:p>
            <a:r>
              <a:rPr lang="en-US" dirty="0" smtClean="0"/>
              <a:t>Einstein first predicted this gravitational radiation, but said that it would be impossible to ever detect due to the tiny amplitudes of the waves.</a:t>
            </a:r>
          </a:p>
          <a:p>
            <a:r>
              <a:rPr lang="en-US" dirty="0" smtClean="0"/>
              <a:t>We are out to prove Einstein wrong, and right!</a:t>
            </a:r>
            <a:endParaRPr lang="en-US" dirty="0"/>
          </a:p>
        </p:txBody>
      </p:sp>
      <p:sp>
        <p:nvSpPr>
          <p:cNvPr id="4" name="TextBox 3"/>
          <p:cNvSpPr txBox="1"/>
          <p:nvPr/>
        </p:nvSpPr>
        <p:spPr>
          <a:xfrm>
            <a:off x="786924" y="6186977"/>
            <a:ext cx="3309549" cy="215444"/>
          </a:xfrm>
          <a:prstGeom prst="rect">
            <a:avLst/>
          </a:prstGeom>
          <a:noFill/>
        </p:spPr>
        <p:txBody>
          <a:bodyPr wrap="square" rtlCol="0">
            <a:spAutoFit/>
          </a:bodyPr>
          <a:lstStyle/>
          <a:p>
            <a:r>
              <a:rPr lang="en-US" sz="800" dirty="0" smtClean="0"/>
              <a:t>Picture courtesy of: </a:t>
            </a:r>
            <a:r>
              <a:rPr lang="en-US" sz="800" dirty="0" err="1" smtClean="0"/>
              <a:t>http://foglobe.com/albert-einstein.html</a:t>
            </a:r>
            <a:endParaRPr lang="en-US" sz="800" dirty="0"/>
          </a:p>
        </p:txBody>
      </p:sp>
      <p:pic>
        <p:nvPicPr>
          <p:cNvPr id="5" name="Picture 4" descr="albert-einstein.jpg"/>
          <p:cNvPicPr>
            <a:picLocks noChangeAspect="1"/>
          </p:cNvPicPr>
          <p:nvPr/>
        </p:nvPicPr>
        <p:blipFill>
          <a:blip r:embed="rId2"/>
          <a:stretch>
            <a:fillRect/>
          </a:stretch>
        </p:blipFill>
        <p:spPr>
          <a:xfrm>
            <a:off x="4903623" y="1600200"/>
            <a:ext cx="3940950" cy="394094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6684"/>
            <a:ext cx="8229600" cy="1143000"/>
          </a:xfrm>
        </p:spPr>
        <p:txBody>
          <a:bodyPr/>
          <a:lstStyle/>
          <a:p>
            <a:r>
              <a:rPr lang="en-US" dirty="0" smtClean="0"/>
              <a:t>Background</a:t>
            </a:r>
            <a:endParaRPr lang="en-US" dirty="0"/>
          </a:p>
        </p:txBody>
      </p:sp>
      <p:pic>
        <p:nvPicPr>
          <p:cNvPr id="4" name="Picture 3" descr="PastedGraphic-1.pdf"/>
          <p:cNvPicPr>
            <a:picLocks noChangeAspect="1"/>
          </p:cNvPicPr>
          <p:nvPr/>
        </p:nvPicPr>
        <mc:AlternateContent xmlns:ma="http://schemas.microsoft.com/office/mac/drawingml/2008/main">
          <mc:Choice Requires="ma">
            <p:blipFill>
              <a:blip r:embed="rId2"/>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3"/>
              <a:stretch>
                <a:fillRect/>
              </a:stretch>
            </p:blipFill>
          </mc:Fallback>
        </mc:AlternateContent>
        <p:spPr>
          <a:xfrm>
            <a:off x="417420" y="1323126"/>
            <a:ext cx="6602683" cy="4638385"/>
          </a:xfrm>
          <a:prstGeom prst="rect">
            <a:avLst/>
          </a:prstGeom>
        </p:spPr>
      </p:pic>
      <p:sp>
        <p:nvSpPr>
          <p:cNvPr id="6" name="TextBox 5"/>
          <p:cNvSpPr txBox="1"/>
          <p:nvPr/>
        </p:nvSpPr>
        <p:spPr>
          <a:xfrm>
            <a:off x="7442204" y="2858122"/>
            <a:ext cx="1519302" cy="1200329"/>
          </a:xfrm>
          <a:prstGeom prst="rect">
            <a:avLst/>
          </a:prstGeom>
          <a:noFill/>
        </p:spPr>
        <p:txBody>
          <a:bodyPr wrap="square" rtlCol="0">
            <a:spAutoFit/>
          </a:bodyPr>
          <a:lstStyle/>
          <a:p>
            <a:pPr>
              <a:buFont typeface="Arial"/>
              <a:buChar char="•"/>
            </a:pPr>
            <a:r>
              <a:rPr lang="en-US" dirty="0" smtClean="0"/>
              <a:t> Binary black hole pair in the relativistic regime</a:t>
            </a:r>
          </a:p>
        </p:txBody>
      </p:sp>
      <p:pic>
        <p:nvPicPr>
          <p:cNvPr id="7" name="Picture 6" descr="PastedGraphic-2.pdf"/>
          <p:cNvPicPr>
            <a:picLocks noChangeAspect="1"/>
          </p:cNvPicPr>
          <p:nvPr/>
        </p:nvPicPr>
        <mc:AlternateContent xmlns:ma="http://schemas.microsoft.com/office/mac/drawingml/2008/main">
          <mc:Choice Requires="ma">
            <p:blipFill>
              <a:blip r:embed="rId4"/>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5"/>
              <a:stretch>
                <a:fillRect/>
              </a:stretch>
            </p:blipFill>
          </mc:Fallback>
        </mc:AlternateContent>
        <p:spPr>
          <a:xfrm>
            <a:off x="1952296" y="6449093"/>
            <a:ext cx="5181600" cy="3302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of the Work</a:t>
            </a:r>
            <a:endParaRPr lang="en-US" dirty="0"/>
          </a:p>
        </p:txBody>
      </p:sp>
      <p:sp>
        <p:nvSpPr>
          <p:cNvPr id="3" name="Content Placeholder 2"/>
          <p:cNvSpPr>
            <a:spLocks noGrp="1"/>
          </p:cNvSpPr>
          <p:nvPr>
            <p:ph idx="1"/>
          </p:nvPr>
        </p:nvSpPr>
        <p:spPr/>
        <p:txBody>
          <a:bodyPr/>
          <a:lstStyle/>
          <a:p>
            <a:r>
              <a:rPr lang="en-US" dirty="0" smtClean="0"/>
              <a:t>There have been no direct detections of Gravitational Waves… yet</a:t>
            </a:r>
          </a:p>
          <a:p>
            <a:r>
              <a:rPr lang="en-US" dirty="0" smtClean="0"/>
              <a:t>LIGO is being upgraded to Advanced LIGO, which will come online sometime in the next couple of years</a:t>
            </a:r>
          </a:p>
          <a:p>
            <a:r>
              <a:rPr lang="en-US" dirty="0" smtClean="0"/>
              <a:t>First direct detection in 5 years?</a:t>
            </a:r>
          </a:p>
          <a:p>
            <a:r>
              <a:rPr lang="en-US" dirty="0" smtClean="0"/>
              <a:t>The race is on between LIGO and IPTA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LIGO</a:t>
            </a:r>
            <a:endParaRPr lang="en-US" dirty="0"/>
          </a:p>
        </p:txBody>
      </p:sp>
      <p:sp>
        <p:nvSpPr>
          <p:cNvPr id="3" name="Content Placeholder 2"/>
          <p:cNvSpPr>
            <a:spLocks noGrp="1"/>
          </p:cNvSpPr>
          <p:nvPr>
            <p:ph idx="1"/>
          </p:nvPr>
        </p:nvSpPr>
        <p:spPr/>
        <p:txBody>
          <a:bodyPr>
            <a:normAutofit lnSpcReduction="10000"/>
          </a:bodyPr>
          <a:lstStyle/>
          <a:p>
            <a:r>
              <a:rPr lang="en-US" dirty="0" smtClean="0"/>
              <a:t>LIGO: (Laser Interferometer Gravitational-wave Observatory)</a:t>
            </a:r>
          </a:p>
          <a:p>
            <a:r>
              <a:rPr lang="en-US" dirty="0" smtClean="0"/>
              <a:t>LIGO uses a Michelson Interferometer to accurately determine small changes in distance</a:t>
            </a:r>
          </a:p>
          <a:p>
            <a:r>
              <a:rPr lang="en-US" dirty="0" smtClean="0"/>
              <a:t>Michelson Interferometer: splits a beam of light into two paths, and as they recombine, an interference pattern is created if the two signals are out of phase</a:t>
            </a:r>
          </a:p>
          <a:p>
            <a:pPr>
              <a:buNone/>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LIGO</a:t>
            </a:r>
            <a:r>
              <a:rPr lang="en-US" dirty="0"/>
              <a:t>:</a:t>
            </a:r>
            <a:r>
              <a:rPr lang="en-US" dirty="0" smtClean="0"/>
              <a:t> Operation</a:t>
            </a:r>
            <a:endParaRPr lang="en-US" dirty="0"/>
          </a:p>
        </p:txBody>
      </p:sp>
      <p:sp>
        <p:nvSpPr>
          <p:cNvPr id="3" name="Content Placeholder 2"/>
          <p:cNvSpPr>
            <a:spLocks noGrp="1"/>
          </p:cNvSpPr>
          <p:nvPr>
            <p:ph idx="1"/>
          </p:nvPr>
        </p:nvSpPr>
        <p:spPr>
          <a:xfrm>
            <a:off x="5727594" y="1417638"/>
            <a:ext cx="3304206" cy="5237354"/>
          </a:xfrm>
        </p:spPr>
        <p:txBody>
          <a:bodyPr>
            <a:normAutofit fontScale="77500" lnSpcReduction="20000"/>
          </a:bodyPr>
          <a:lstStyle/>
          <a:p>
            <a:r>
              <a:rPr lang="en-US" dirty="0" smtClean="0"/>
              <a:t>The signal will be out of phase if one of the arms has been stretched out or contracted by a gravitational wave passing through</a:t>
            </a:r>
          </a:p>
          <a:p>
            <a:r>
              <a:rPr lang="en-US" dirty="0" smtClean="0"/>
              <a:t>Two orthogonal optical cavities 4 km long measure the </a:t>
            </a:r>
            <a:r>
              <a:rPr lang="en-US" dirty="0" err="1" smtClean="0"/>
              <a:t>quadrupolar</a:t>
            </a:r>
            <a:r>
              <a:rPr lang="en-US" dirty="0" smtClean="0"/>
              <a:t> deformation as the gravitational wave passes through</a:t>
            </a:r>
          </a:p>
          <a:p>
            <a:endParaRPr lang="en-US" dirty="0" smtClean="0"/>
          </a:p>
        </p:txBody>
      </p:sp>
      <p:pic>
        <p:nvPicPr>
          <p:cNvPr id="4" name="Picture 3" descr="LIGO_sketch.gif"/>
          <p:cNvPicPr>
            <a:picLocks noChangeAspect="1"/>
          </p:cNvPicPr>
          <p:nvPr/>
        </p:nvPicPr>
        <p:blipFill>
          <a:blip r:embed="rId2"/>
          <a:stretch>
            <a:fillRect/>
          </a:stretch>
        </p:blipFill>
        <p:spPr>
          <a:xfrm>
            <a:off x="335799" y="1454270"/>
            <a:ext cx="5171974" cy="3930779"/>
          </a:xfrm>
          <a:prstGeom prst="rect">
            <a:avLst/>
          </a:prstGeom>
        </p:spPr>
      </p:pic>
      <p:sp>
        <p:nvSpPr>
          <p:cNvPr id="5" name="TextBox 4"/>
          <p:cNvSpPr txBox="1"/>
          <p:nvPr/>
        </p:nvSpPr>
        <p:spPr>
          <a:xfrm>
            <a:off x="335799" y="6402915"/>
            <a:ext cx="5171974" cy="215444"/>
          </a:xfrm>
          <a:prstGeom prst="rect">
            <a:avLst/>
          </a:prstGeom>
          <a:noFill/>
        </p:spPr>
        <p:txBody>
          <a:bodyPr wrap="square" rtlCol="0">
            <a:spAutoFit/>
          </a:bodyPr>
          <a:lstStyle/>
          <a:p>
            <a:r>
              <a:rPr lang="en-US" sz="800" dirty="0" smtClean="0"/>
              <a:t>Photo courtesy of: http://</a:t>
            </a:r>
            <a:r>
              <a:rPr lang="en-US" sz="800" dirty="0" err="1" smtClean="0"/>
              <a:t>www.ligo.caltech.edu/LIGO_web/firstlock/ifo_sketch.html</a:t>
            </a:r>
            <a:endParaRPr lang="en-US" sz="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15174"/>
            <a:ext cx="8229600" cy="2259035"/>
          </a:xfrm>
        </p:spPr>
        <p:txBody>
          <a:bodyPr>
            <a:normAutofit fontScale="92500" lnSpcReduction="10000"/>
          </a:bodyPr>
          <a:lstStyle/>
          <a:p>
            <a:r>
              <a:rPr lang="en-US" dirty="0" smtClean="0"/>
              <a:t>There are two LIGO detectors in the US, LIGO Hanford and LIGO Livingston</a:t>
            </a:r>
          </a:p>
          <a:p>
            <a:r>
              <a:rPr lang="en-US" dirty="0" smtClean="0"/>
              <a:t>By having multiple detectors, we can use the time delay between the two received signals to triangulate the position of the signal on the sky</a:t>
            </a:r>
            <a:endParaRPr lang="en-US" dirty="0"/>
          </a:p>
        </p:txBody>
      </p:sp>
      <p:sp>
        <p:nvSpPr>
          <p:cNvPr id="4" name="TextBox 3"/>
          <p:cNvSpPr txBox="1"/>
          <p:nvPr/>
        </p:nvSpPr>
        <p:spPr>
          <a:xfrm>
            <a:off x="3340648" y="6104321"/>
            <a:ext cx="3232458" cy="461665"/>
          </a:xfrm>
          <a:prstGeom prst="rect">
            <a:avLst/>
          </a:prstGeom>
          <a:noFill/>
        </p:spPr>
        <p:txBody>
          <a:bodyPr wrap="square" rtlCol="0">
            <a:spAutoFit/>
          </a:bodyPr>
          <a:lstStyle/>
          <a:p>
            <a:r>
              <a:rPr lang="en-US" sz="800" dirty="0" smtClean="0"/>
              <a:t>Photos courtesy of: </a:t>
            </a:r>
            <a:r>
              <a:rPr lang="en-US" sz="800" dirty="0" smtClean="0">
                <a:hlinkClick r:id="rId2"/>
              </a:rPr>
              <a:t>http://www.ligo.org/multimedia/gallery/lho.php</a:t>
            </a:r>
            <a:endParaRPr lang="en-US" sz="800" dirty="0" smtClean="0"/>
          </a:p>
          <a:p>
            <a:r>
              <a:rPr lang="en-US" sz="800" dirty="0" smtClean="0">
                <a:hlinkClick r:id="rId3"/>
              </a:rPr>
              <a:t>http://www.ligo.caltech.edu/~ll_news/s5_news/s5article.htm</a:t>
            </a:r>
            <a:endParaRPr lang="en-US" sz="800" dirty="0" smtClean="0"/>
          </a:p>
          <a:p>
            <a:endParaRPr lang="en-US" sz="800" dirty="0"/>
          </a:p>
        </p:txBody>
      </p:sp>
      <p:pic>
        <p:nvPicPr>
          <p:cNvPr id="5" name="Picture 4" descr="LIGO_hanford.jpg"/>
          <p:cNvPicPr>
            <a:picLocks noChangeAspect="1"/>
          </p:cNvPicPr>
          <p:nvPr/>
        </p:nvPicPr>
        <p:blipFill>
          <a:blip r:embed="rId4"/>
          <a:stretch>
            <a:fillRect/>
          </a:stretch>
        </p:blipFill>
        <p:spPr>
          <a:xfrm>
            <a:off x="225165" y="3039143"/>
            <a:ext cx="4804984" cy="2566832"/>
          </a:xfrm>
          <a:prstGeom prst="rect">
            <a:avLst/>
          </a:prstGeom>
        </p:spPr>
      </p:pic>
      <p:pic>
        <p:nvPicPr>
          <p:cNvPr id="6" name="Picture 5" descr="LIGO_livingston.jpg"/>
          <p:cNvPicPr>
            <a:picLocks noChangeAspect="1"/>
          </p:cNvPicPr>
          <p:nvPr/>
        </p:nvPicPr>
        <p:blipFill>
          <a:blip r:embed="rId5"/>
          <a:stretch>
            <a:fillRect/>
          </a:stretch>
        </p:blipFill>
        <p:spPr>
          <a:xfrm>
            <a:off x="5134924" y="3039143"/>
            <a:ext cx="3818162" cy="256683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Technic.thmx</Template>
  <TotalTime>28933</TotalTime>
  <Words>1551</Words>
  <Application>Microsoft Macintosh PowerPoint</Application>
  <PresentationFormat>On-screen Show (4:3)</PresentationFormat>
  <Paragraphs>119</Paragraphs>
  <Slides>28</Slides>
  <Notes>2</Notes>
  <HiddenSlides>0</HiddenSlides>
  <MMClips>0</MMClips>
  <ScaleCrop>false</ScaleCrop>
  <HeadingPairs>
    <vt:vector size="4" baseType="variant">
      <vt:variant>
        <vt:lpstr>Design Template</vt:lpstr>
      </vt:variant>
      <vt:variant>
        <vt:i4>1</vt:i4>
      </vt:variant>
      <vt:variant>
        <vt:lpstr>Slide Titles</vt:lpstr>
      </vt:variant>
      <vt:variant>
        <vt:i4>28</vt:i4>
      </vt:variant>
    </vt:vector>
  </HeadingPairs>
  <TitlesOfParts>
    <vt:vector size="29" baseType="lpstr">
      <vt:lpstr>Technic</vt:lpstr>
      <vt:lpstr>Optimal Matched Filtering to Find Gravitational Waves from LIGO* Sources</vt:lpstr>
      <vt:lpstr>Outline</vt:lpstr>
      <vt:lpstr>Background</vt:lpstr>
      <vt:lpstr>Background</vt:lpstr>
      <vt:lpstr>Background</vt:lpstr>
      <vt:lpstr>State of the Work</vt:lpstr>
      <vt:lpstr>LIGO</vt:lpstr>
      <vt:lpstr>LIGO: Operation</vt:lpstr>
      <vt:lpstr>Slide 9</vt:lpstr>
      <vt:lpstr>Observable Sources</vt:lpstr>
      <vt:lpstr>LIGO Observable Sources</vt:lpstr>
      <vt:lpstr>Observable Sources</vt:lpstr>
      <vt:lpstr>Optimal Matched Filtering</vt:lpstr>
      <vt:lpstr>Optimal Matched Filtering</vt:lpstr>
      <vt:lpstr>Optimal Matched Filtering</vt:lpstr>
      <vt:lpstr>Optimal Matched Filter Example</vt:lpstr>
      <vt:lpstr>The Raw Time Series Data</vt:lpstr>
      <vt:lpstr>The Template</vt:lpstr>
      <vt:lpstr>The cross-correlation of the data</vt:lpstr>
      <vt:lpstr>An Ideal Match Filter</vt:lpstr>
      <vt:lpstr>What does a bad match look like?</vt:lpstr>
      <vt:lpstr>A Bad match</vt:lpstr>
      <vt:lpstr>Discussion </vt:lpstr>
      <vt:lpstr>How can this method fail? </vt:lpstr>
      <vt:lpstr>What do we need for this method work</vt:lpstr>
      <vt:lpstr>Future Work </vt:lpstr>
      <vt:lpstr>Conclusions </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Optimal Matched Filtering to Find Gravitational Waves from LIGO Sources</dc:title>
  <dc:creator>brennan ireland</dc:creator>
  <cp:lastModifiedBy>brennan ireland</cp:lastModifiedBy>
  <cp:revision>44</cp:revision>
  <dcterms:created xsi:type="dcterms:W3CDTF">2013-11-18T15:19:26Z</dcterms:created>
  <dcterms:modified xsi:type="dcterms:W3CDTF">2013-12-05T16:02:21Z</dcterms:modified>
</cp:coreProperties>
</file>