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6" name="Shape 2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2" name="Shape 2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5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8.png" Type="http://schemas.openxmlformats.org/officeDocument/2006/relationships/image" Id="rId4"/><Relationship Target="../media/image00.png" Type="http://schemas.openxmlformats.org/officeDocument/2006/relationships/image" Id="rId3"/><Relationship Target="../media/image02.png" Type="http://schemas.openxmlformats.org/officeDocument/2006/relationships/image" Id="rId6"/><Relationship Target="../media/image04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17.png" Type="http://schemas.openxmlformats.org/officeDocument/2006/relationships/image" Id="rId4"/><Relationship Target="../media/image00.png" Type="http://schemas.openxmlformats.org/officeDocument/2006/relationships/image" Id="rId3"/><Relationship Target="../media/image06.png" Type="http://schemas.openxmlformats.org/officeDocument/2006/relationships/image" Id="rId5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7.png" Type="http://schemas.openxmlformats.org/officeDocument/2006/relationships/image" Id="rId4"/><Relationship Target="../media/image00.png" Type="http://schemas.openxmlformats.org/officeDocument/2006/relationships/image" Id="rId3"/><Relationship Target="../media/image09.png" Type="http://schemas.openxmlformats.org/officeDocument/2006/relationships/image" Id="rId6"/><Relationship Target="../media/image16.png" Type="http://schemas.openxmlformats.org/officeDocument/2006/relationships/image" Id="rId5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10.png" Type="http://schemas.openxmlformats.org/officeDocument/2006/relationships/image" Id="rId4"/><Relationship Target="../media/image00.png" Type="http://schemas.openxmlformats.org/officeDocument/2006/relationships/image" Id="rId3"/><Relationship Target="../media/image19.png" Type="http://schemas.openxmlformats.org/officeDocument/2006/relationships/image" Id="rId5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11.png" Type="http://schemas.openxmlformats.org/officeDocument/2006/relationships/image" Id="rId4"/><Relationship Target="../media/image00.png" Type="http://schemas.openxmlformats.org/officeDocument/2006/relationships/image" Id="rId3"/><Relationship Target="../media/image14.png" Type="http://schemas.openxmlformats.org/officeDocument/2006/relationships/image" Id="rId6"/><Relationship Target="../media/image13.png" Type="http://schemas.openxmlformats.org/officeDocument/2006/relationships/image" Id="rId5"/><Relationship Target="../media/image21.png" Type="http://schemas.openxmlformats.org/officeDocument/2006/relationships/image" Id="rId7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20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12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15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3.png" Type="http://schemas.openxmlformats.org/officeDocument/2006/relationships/image" Id="rId4"/><Relationship Target="../media/image00.png" Type="http://schemas.openxmlformats.org/officeDocument/2006/relationships/image" Id="rId3"/><Relationship Target="../media/image18.png" Type="http://schemas.openxmlformats.org/officeDocument/2006/relationships/image" Id="rId5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20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0" x="0"/>
            <a:ext cy="2447700" cx="9144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" name="Shape 24"/>
          <p:cNvSpPr/>
          <p:nvPr/>
        </p:nvSpPr>
        <p:spPr>
          <a:xfrm>
            <a:off y="2447700" x="0"/>
            <a:ext cy="135299" cx="9144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/>
        </p:nvSpPr>
        <p:spPr>
          <a:xfrm>
            <a:off y="2707100" x="688050"/>
            <a:ext cy="778200" cx="7959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FFFFFF"/>
                </a:solidFill>
              </a:rPr>
              <a:t>NGC 660: </a:t>
            </a:r>
          </a:p>
          <a:p>
            <a:pPr rtl="0" lvl="0">
              <a:buNone/>
            </a:pPr>
            <a:r>
              <a:rPr sz="2400" lang="en">
                <a:solidFill>
                  <a:srgbClr val="FFFFFF"/>
                </a:solidFill>
              </a:rPr>
              <a:t>Disk Kinematics in a Polar Ring Galaxy</a:t>
            </a:r>
          </a:p>
          <a:p>
            <a:pPr rtl="0" lvl="0">
              <a:buNone/>
            </a:pPr>
            <a:r>
              <a:rPr sz="1200" lang="en">
                <a:solidFill>
                  <a:srgbClr val="FFFFFF"/>
                </a:solidFill>
              </a:rPr>
              <a:t>Derek Cabone, Rochester Institute of Technology</a:t>
            </a:r>
          </a:p>
        </p:txBody>
      </p:sp>
      <p:sp>
        <p:nvSpPr>
          <p:cNvPr id="26" name="Shape 26"/>
          <p:cNvSpPr/>
          <p:nvPr/>
        </p:nvSpPr>
        <p:spPr>
          <a:xfrm>
            <a:off y="4057650" x="7658100"/>
            <a:ext cy="1009650" cx="1409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/>
        </p:nvSpPr>
        <p:spPr>
          <a:xfrm>
            <a:off y="1877450" x="6117900"/>
            <a:ext cy="1289099" cx="2497200"/>
          </a:xfrm>
          <a:prstGeom prst="rect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0" name="Shape 110"/>
          <p:cNvSpPr/>
          <p:nvPr/>
        </p:nvSpPr>
        <p:spPr>
          <a:xfrm>
            <a:off y="2114550" x="3525900"/>
            <a:ext cy="914400" cx="2092199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1" name="Shape 111"/>
          <p:cNvSpPr/>
          <p:nvPr/>
        </p:nvSpPr>
        <p:spPr>
          <a:xfrm>
            <a:off y="1513525" x="983850"/>
            <a:ext cy="2092199" cx="2042400"/>
          </a:xfrm>
          <a:prstGeom prst="ellipse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2" name="Shape 1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Geometry of Inclination</a:t>
            </a:r>
          </a:p>
        </p:txBody>
      </p:sp>
      <p:cxnSp>
        <p:nvCxnSpPr>
          <p:cNvPr id="113" name="Shape 113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14" name="Shape 114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cxnSp>
        <p:nvCxnSpPr>
          <p:cNvPr id="115" name="Shape 115"/>
          <p:cNvCxnSpPr/>
          <p:nvPr/>
        </p:nvCxnSpPr>
        <p:spPr>
          <a:xfrm>
            <a:off y="2559625" x="958950"/>
            <a:ext cy="0" cx="20921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6" name="Shape 116"/>
          <p:cNvCxnSpPr/>
          <p:nvPr/>
        </p:nvCxnSpPr>
        <p:spPr>
          <a:xfrm rot="5400000">
            <a:off y="2559624" x="958950"/>
            <a:ext cy="0" cx="20921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7" name="Shape 117"/>
          <p:cNvCxnSpPr>
            <a:endCxn id="111" idx="7"/>
          </p:cNvCxnSpPr>
          <p:nvPr/>
        </p:nvCxnSpPr>
        <p:spPr>
          <a:xfrm rot="10800000" flipH="1">
            <a:off y="1819920" x="2017647"/>
            <a:ext cy="739800" cx="7094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8" name="Shape 118"/>
          <p:cNvCxnSpPr/>
          <p:nvPr/>
        </p:nvCxnSpPr>
        <p:spPr>
          <a:xfrm>
            <a:off y="2042775" x="2515700"/>
            <a:ext cy="520199" cx="2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19" name="Shape 119"/>
          <p:cNvCxnSpPr/>
          <p:nvPr/>
        </p:nvCxnSpPr>
        <p:spPr>
          <a:xfrm rot="10800000">
            <a:off y="2456875" x="2419324"/>
            <a:ext cy="0" cx="1026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0" name="Shape 120"/>
          <p:cNvCxnSpPr/>
          <p:nvPr/>
        </p:nvCxnSpPr>
        <p:spPr>
          <a:xfrm>
            <a:off y="2456875" x="2419325"/>
            <a:ext cy="96600" cx="30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21" name="Shape 121"/>
          <p:cNvSpPr txBox="1"/>
          <p:nvPr/>
        </p:nvSpPr>
        <p:spPr>
          <a:xfrm>
            <a:off y="2257675" x="2131100"/>
            <a:ext cy="248999" cx="227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100000"/>
              <a:buFont typeface="Arial"/>
              <a:buNone/>
            </a:pPr>
            <a:r>
              <a:rPr sz="11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ϕ</a:t>
            </a:r>
          </a:p>
          <a:p>
            <a:r>
              <a:t/>
            </a:r>
          </a:p>
        </p:txBody>
      </p:sp>
      <p:sp>
        <p:nvSpPr>
          <p:cNvPr id="122" name="Shape 122"/>
          <p:cNvSpPr/>
          <p:nvPr/>
        </p:nvSpPr>
        <p:spPr>
          <a:xfrm>
            <a:off y="2372698" x="1821298"/>
            <a:ext cy="380099" cx="380099"/>
          </a:xfrm>
          <a:prstGeom prst="arc">
            <a:avLst>
              <a:gd fmla="val 18980232" name="adj1"/>
              <a:gd fmla="val 21487364" name="adj2"/>
            </a:avLst>
          </a:prstGeom>
          <a:noFill/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3" name="Shape 123"/>
          <p:cNvSpPr txBox="1"/>
          <p:nvPr/>
        </p:nvSpPr>
        <p:spPr>
          <a:xfrm>
            <a:off y="2198425" x="2500125"/>
            <a:ext cy="155699" cx="14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y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y="2456875" x="2201400"/>
            <a:ext cy="189899" cx="47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x</a:t>
            </a:r>
          </a:p>
        </p:txBody>
      </p:sp>
      <p:cxnSp>
        <p:nvCxnSpPr>
          <p:cNvPr id="125" name="Shape 125"/>
          <p:cNvCxnSpPr/>
          <p:nvPr/>
        </p:nvCxnSpPr>
        <p:spPr>
          <a:xfrm>
            <a:off y="2571750" x="3525975"/>
            <a:ext cy="0" cx="20921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6" name="Shape 126"/>
          <p:cNvCxnSpPr>
            <a:stCxn id="110" idx="0"/>
            <a:endCxn id="110" idx="4"/>
          </p:cNvCxnSpPr>
          <p:nvPr/>
        </p:nvCxnSpPr>
        <p:spPr>
          <a:xfrm>
            <a:off y="2114550" x="4571999"/>
            <a:ext cy="914400" cx="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7" name="Shape 127"/>
          <p:cNvCxnSpPr/>
          <p:nvPr/>
        </p:nvCxnSpPr>
        <p:spPr>
          <a:xfrm rot="10800000" flipH="1">
            <a:off y="2328975" x="4583075"/>
            <a:ext cy="248999" cx="8967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8" name="Shape 128"/>
          <p:cNvCxnSpPr/>
          <p:nvPr/>
        </p:nvCxnSpPr>
        <p:spPr>
          <a:xfrm>
            <a:off y="2570398" x="4571998"/>
            <a:ext cy="2699" cx="5292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29" name="Shape 129"/>
          <p:cNvCxnSpPr/>
          <p:nvPr/>
        </p:nvCxnSpPr>
        <p:spPr>
          <a:xfrm>
            <a:off y="2422275" x="5118600"/>
            <a:ext cy="155699" cx="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0" name="Shape 130"/>
          <p:cNvSpPr txBox="1"/>
          <p:nvPr/>
        </p:nvSpPr>
        <p:spPr>
          <a:xfrm>
            <a:off y="2361775" x="4922575"/>
            <a:ext cy="380099" cx="603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137500"/>
              <a:buFont typeface="Arial"/>
              <a:buNone/>
            </a:pPr>
            <a:r>
              <a:rPr sz="800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θ</a:t>
            </a:r>
          </a:p>
          <a:p>
            <a:r>
              <a:t/>
            </a:r>
          </a:p>
        </p:txBody>
      </p:sp>
      <p:sp>
        <p:nvSpPr>
          <p:cNvPr id="131" name="Shape 131"/>
          <p:cNvSpPr txBox="1"/>
          <p:nvPr/>
        </p:nvSpPr>
        <p:spPr>
          <a:xfrm>
            <a:off y="2604975" x="4760575"/>
            <a:ext cy="96600" cx="227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x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y="2239950" x="4731600"/>
            <a:ext cy="189899" cx="227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r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y="2328975" x="5125387"/>
            <a:ext cy="155699" cx="14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h</a:t>
            </a:r>
          </a:p>
        </p:txBody>
      </p:sp>
      <p:sp>
        <p:nvSpPr>
          <p:cNvPr id="134" name="Shape 134"/>
          <p:cNvSpPr/>
          <p:nvPr/>
        </p:nvSpPr>
        <p:spPr>
          <a:xfrm>
            <a:off y="2223035" x="4221910"/>
            <a:ext cy="697500" cx="697500"/>
          </a:xfrm>
          <a:prstGeom prst="arc">
            <a:avLst>
              <a:gd fmla="val 20662831" name="adj1"/>
              <a:gd fmla="val 30808" name="adj2"/>
            </a:avLst>
          </a:prstGeom>
          <a:noFill/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135" name="Shape 135"/>
          <p:cNvCxnSpPr/>
          <p:nvPr/>
        </p:nvCxnSpPr>
        <p:spPr>
          <a:xfrm>
            <a:off y="2551825" x="6390525"/>
            <a:ext cy="0" cx="20921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dot"/>
            <a:round/>
            <a:headEnd w="lg" len="lg" type="none"/>
            <a:tailEnd w="lg" len="lg" type="none"/>
          </a:ln>
        </p:spPr>
      </p:cxnSp>
      <p:cxnSp>
        <p:nvCxnSpPr>
          <p:cNvPr id="136" name="Shape 136"/>
          <p:cNvCxnSpPr/>
          <p:nvPr/>
        </p:nvCxnSpPr>
        <p:spPr>
          <a:xfrm rot="10800000" flipH="1">
            <a:off y="2123500" x="6314175"/>
            <a:ext cy="899699" cx="20891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7" name="Shape 137"/>
          <p:cNvSpPr/>
          <p:nvPr/>
        </p:nvSpPr>
        <p:spPr>
          <a:xfrm>
            <a:off y="2392268" x="5997692"/>
            <a:ext cy="309300" cx="309300"/>
          </a:xfrm>
          <a:prstGeom prst="arc">
            <a:avLst>
              <a:gd fmla="val 20035116" name="adj1"/>
              <a:gd fmla="val 1655569" name="adj2"/>
            </a:avLst>
          </a:prstGeom>
          <a:solidFill>
            <a:srgbClr val="FFFFFF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138" name="Shape 138"/>
          <p:cNvCxnSpPr>
            <a:stCxn id="137" idx="1"/>
          </p:cNvCxnSpPr>
          <p:nvPr/>
        </p:nvCxnSpPr>
        <p:spPr>
          <a:xfrm rot="10800000" flipH="1">
            <a:off y="2441018" x="6152342"/>
            <a:ext cy="105900" cx="2270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9" name="Shape 139"/>
          <p:cNvCxnSpPr/>
          <p:nvPr/>
        </p:nvCxnSpPr>
        <p:spPr>
          <a:xfrm rot="10800000">
            <a:off y="2549949" x="6161499"/>
            <a:ext cy="115200" cx="2025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40" name="Shape 140"/>
          <p:cNvCxnSpPr/>
          <p:nvPr/>
        </p:nvCxnSpPr>
        <p:spPr>
          <a:xfrm rot="10800000">
            <a:off y="2142149" x="7179624"/>
            <a:ext cy="404700" cx="2274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41" name="Shape 141"/>
          <p:cNvSpPr/>
          <p:nvPr/>
        </p:nvSpPr>
        <p:spPr>
          <a:xfrm>
            <a:off y="2382728" x="7242903"/>
            <a:ext cy="340800" cx="340800"/>
          </a:xfrm>
          <a:prstGeom prst="arc">
            <a:avLst>
              <a:gd fmla="val 11228476" name="adj1"/>
              <a:gd fmla="val 14353163" name="adj2"/>
            </a:avLst>
          </a:prstGeom>
          <a:noFill/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2" name="Shape 142"/>
          <p:cNvSpPr txBox="1"/>
          <p:nvPr/>
        </p:nvSpPr>
        <p:spPr>
          <a:xfrm>
            <a:off y="2291550" x="7036600"/>
            <a:ext cy="105900" cx="14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1000" lang="en" i="1">
                <a:latin typeface="Corsiva"/>
                <a:ea typeface="Corsiva"/>
                <a:cs typeface="Corsiva"/>
                <a:sym typeface="Corsiva"/>
              </a:rPr>
              <a:t>i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y="2356925" x="7416350"/>
            <a:ext cy="3000" cx="4422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44" name="Shape 144"/>
          <p:cNvCxnSpPr>
            <a:stCxn id="141" idx="1"/>
          </p:cNvCxnSpPr>
          <p:nvPr/>
        </p:nvCxnSpPr>
        <p:spPr>
          <a:xfrm rot="10800000" flipH="1">
            <a:off y="2353928" x="7413303"/>
            <a:ext cy="199199" cx="62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45" name="Shape 145"/>
          <p:cNvCxnSpPr/>
          <p:nvPr/>
        </p:nvCxnSpPr>
        <p:spPr>
          <a:xfrm flipH="1">
            <a:off y="2493925" x="7325975"/>
            <a:ext cy="27900" cx="467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46" name="Shape 146"/>
          <p:cNvCxnSpPr/>
          <p:nvPr/>
        </p:nvCxnSpPr>
        <p:spPr>
          <a:xfrm>
            <a:off y="2521925" x="7332300"/>
            <a:ext cy="49799" cx="248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47" name="Shape 147"/>
          <p:cNvSpPr txBox="1"/>
          <p:nvPr/>
        </p:nvSpPr>
        <p:spPr>
          <a:xfrm>
            <a:off y="2173275" x="7274700"/>
            <a:ext cy="155699" cx="14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000" lang="en"/>
              <a:t>h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y="2430975" x="7750650"/>
            <a:ext cy="49799" cx="116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000" lang="en"/>
              <a:t>y</a:t>
            </a:r>
          </a:p>
        </p:txBody>
      </p:sp>
      <p:sp>
        <p:nvSpPr>
          <p:cNvPr id="149" name="Shape 149"/>
          <p:cNvSpPr/>
          <p:nvPr/>
        </p:nvSpPr>
        <p:spPr>
          <a:xfrm>
            <a:off y="3594450" x="2572474"/>
            <a:ext cy="1377549" cx="39963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0" name="Shape 150"/>
          <p:cNvSpPr txBox="1"/>
          <p:nvPr/>
        </p:nvSpPr>
        <p:spPr>
          <a:xfrm>
            <a:off y="2026950" x="2033125"/>
            <a:ext cy="115200" cx="140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R</a:t>
            </a:r>
          </a:p>
        </p:txBody>
      </p:sp>
      <p:cxnSp>
        <p:nvCxnSpPr>
          <p:cNvPr id="151" name="Shape 151"/>
          <p:cNvCxnSpPr/>
          <p:nvPr/>
        </p:nvCxnSpPr>
        <p:spPr>
          <a:xfrm>
            <a:off y="2407525" x="7424000"/>
            <a:ext cy="3000" cx="588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52" name="Shape 152"/>
          <p:cNvCxnSpPr/>
          <p:nvPr/>
        </p:nvCxnSpPr>
        <p:spPr>
          <a:xfrm>
            <a:off y="2359574" x="7479775"/>
            <a:ext cy="58800" cx="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57" name="Shape 157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58" name="Shape 158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59" name="Shape 159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0" name="Shape 160"/>
          <p:cNvSpPr/>
          <p:nvPr/>
        </p:nvSpPr>
        <p:spPr>
          <a:xfrm>
            <a:off y="1338425" x="1636437"/>
            <a:ext cy="1218874" cx="58711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61" name="Shape 161"/>
          <p:cNvSpPr/>
          <p:nvPr/>
        </p:nvSpPr>
        <p:spPr>
          <a:xfrm>
            <a:off y="3692600" x="2411487"/>
            <a:ext cy="1218874" cx="43210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62" name="Shape 162"/>
          <p:cNvSpPr/>
          <p:nvPr/>
        </p:nvSpPr>
        <p:spPr>
          <a:xfrm>
            <a:off y="2705850" x="1757362"/>
            <a:ext cy="838200" cx="562927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63" name="Shape 1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Distance and Radius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68" name="Shape 168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69" name="Shape 169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70" name="Shape 170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1" name="Shape 1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Rotation Curve</a:t>
            </a:r>
          </a:p>
        </p:txBody>
      </p:sp>
      <p:sp>
        <p:nvSpPr>
          <p:cNvPr id="172" name="Shape 172"/>
          <p:cNvSpPr/>
          <p:nvPr/>
        </p:nvSpPr>
        <p:spPr>
          <a:xfrm>
            <a:off y="1444675" x="652250"/>
            <a:ext cy="3096649" cx="41289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73" name="Shape 173"/>
          <p:cNvSpPr/>
          <p:nvPr/>
        </p:nvSpPr>
        <p:spPr>
          <a:xfrm>
            <a:off y="2564300" x="5469600"/>
            <a:ext cy="857400" cx="28995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78" name="Shape 178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79" name="Shape 179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0" name="Shape 1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Rough Mass Estimate</a:t>
            </a:r>
          </a:p>
        </p:txBody>
      </p:sp>
      <p:sp>
        <p:nvSpPr>
          <p:cNvPr id="181" name="Shape 181"/>
          <p:cNvSpPr/>
          <p:nvPr/>
        </p:nvSpPr>
        <p:spPr>
          <a:xfrm>
            <a:off y="2411162" x="5935950"/>
            <a:ext cy="542925" cx="18002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82" name="Shape 182"/>
          <p:cNvSpPr/>
          <p:nvPr/>
        </p:nvSpPr>
        <p:spPr>
          <a:xfrm>
            <a:off y="1467675" x="665475"/>
            <a:ext cy="3138574" cx="412084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83" name="Shape 183"/>
          <p:cNvSpPr/>
          <p:nvPr/>
        </p:nvSpPr>
        <p:spPr>
          <a:xfrm>
            <a:off y="3512025" x="6255037"/>
            <a:ext cy="352425" cx="11620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Exponential Rotation Curve</a:t>
            </a:r>
          </a:p>
        </p:txBody>
      </p:sp>
      <p:cxnSp>
        <p:nvCxnSpPr>
          <p:cNvPr id="189" name="Shape 189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90" name="Shape 190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91" name="Shape 191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92" name="Shape 192"/>
          <p:cNvSpPr/>
          <p:nvPr/>
        </p:nvSpPr>
        <p:spPr>
          <a:xfrm>
            <a:off y="2241700" x="5349700"/>
            <a:ext cy="628650" cx="30194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93" name="Shape 193"/>
          <p:cNvSpPr/>
          <p:nvPr/>
        </p:nvSpPr>
        <p:spPr>
          <a:xfrm>
            <a:off y="1444675" x="635175"/>
            <a:ext cy="3172799" cx="425924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Brandt Model</a:t>
            </a:r>
          </a:p>
        </p:txBody>
      </p:sp>
      <p:cxnSp>
        <p:nvCxnSpPr>
          <p:cNvPr id="199" name="Shape 199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00" name="Shape 200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201" name="Shape 201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2" name="Shape 202"/>
          <p:cNvSpPr/>
          <p:nvPr/>
        </p:nvSpPr>
        <p:spPr>
          <a:xfrm>
            <a:off y="1771425" x="5619700"/>
            <a:ext cy="695325" cx="25717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3" name="Shape 203"/>
          <p:cNvSpPr/>
          <p:nvPr/>
        </p:nvSpPr>
        <p:spPr>
          <a:xfrm>
            <a:off y="3698850" x="5381575"/>
            <a:ext cy="609600" cx="3048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04" name="Shape 204"/>
          <p:cNvSpPr/>
          <p:nvPr/>
        </p:nvSpPr>
        <p:spPr>
          <a:xfrm>
            <a:off y="2792162" x="5224412"/>
            <a:ext cy="542925" cx="33623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05" name="Shape 205"/>
          <p:cNvSpPr/>
          <p:nvPr/>
        </p:nvSpPr>
        <p:spPr>
          <a:xfrm>
            <a:off y="1444675" x="647600"/>
            <a:ext cy="3178525" cx="424682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Discussion</a:t>
            </a:r>
          </a:p>
        </p:txBody>
      </p:sp>
      <p:cxnSp>
        <p:nvCxnSpPr>
          <p:cNvPr id="211" name="Shape 211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12" name="Shape 212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Designed to characterize highly flattened systems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Brandt model implies that the rotational velocity declines beyond optical radius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Generally not true; rotation curve remains flat to observable limit</a:t>
            </a:r>
          </a:p>
        </p:txBody>
      </p:sp>
      <p:sp>
        <p:nvSpPr>
          <p:cNvPr id="213" name="Shape 213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Future Work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20" name="Shape 220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Observe 21cm emission to extend radial limit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Measure rotation curve in polar ring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Consolidate analysis into three dimensional kinematic profile</a:t>
            </a:r>
          </a:p>
        </p:txBody>
      </p:sp>
      <p:sp>
        <p:nvSpPr>
          <p:cNvPr id="221" name="Shape 221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en"/>
              <a:t>Outline</a:t>
            </a:r>
          </a:p>
        </p:txBody>
      </p:sp>
      <p:cxnSp>
        <p:nvCxnSpPr>
          <p:cNvPr id="32" name="Shape 32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33" name="Shape 33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Introduction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Observation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Analysis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Conclusion</a:t>
            </a:r>
          </a:p>
          <a:p>
            <a:pPr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Future Work</a:t>
            </a:r>
          </a:p>
        </p:txBody>
      </p:sp>
      <p:sp>
        <p:nvSpPr>
          <p:cNvPr id="34" name="Shape 34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5" name="Shape 35"/>
          <p:cNvSpPr/>
          <p:nvPr/>
        </p:nvSpPr>
        <p:spPr>
          <a:xfrm>
            <a:off y="1472650" x="3437300"/>
            <a:ext cy="2747775" cx="44587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6" name="Shape 36"/>
          <p:cNvSpPr txBox="1"/>
          <p:nvPr/>
        </p:nvSpPr>
        <p:spPr>
          <a:xfrm>
            <a:off y="4148800" x="7608675"/>
            <a:ext cy="206999" cx="439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600" lang="en">
                <a:solidFill>
                  <a:srgbClr val="FFFFFF"/>
                </a:solidFill>
              </a:rPr>
              <a:t>SDSS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Goals (for today)</a:t>
            </a:r>
          </a:p>
        </p:txBody>
      </p:sp>
      <p:cxnSp>
        <p:nvCxnSpPr>
          <p:cNvPr id="42" name="Shape 42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43" name="Shape 43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Does a ring alter the kinematic characteristics of the disk</a:t>
            </a:r>
          </a:p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Is the central distribution of mass in a polar ring galaxy different from a normal spiral</a:t>
            </a:r>
          </a:p>
        </p:txBody>
      </p:sp>
      <p:sp>
        <p:nvSpPr>
          <p:cNvPr id="44" name="Shape 44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/>
        </p:nvSpPr>
        <p:spPr>
          <a:xfrm>
            <a:off y="0" x="0"/>
            <a:ext cy="2447700" cx="9144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0" name="Shape 50"/>
          <p:cNvSpPr/>
          <p:nvPr/>
        </p:nvSpPr>
        <p:spPr>
          <a:xfrm>
            <a:off y="2447700" x="0"/>
            <a:ext cy="135299" cx="9144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1" name="Shape 51"/>
          <p:cNvSpPr txBox="1"/>
          <p:nvPr/>
        </p:nvSpPr>
        <p:spPr>
          <a:xfrm>
            <a:off y="2707100" x="688050"/>
            <a:ext cy="778200" cx="4669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FFFFFF"/>
                </a:solidFill>
              </a:rPr>
              <a:t>Observation</a:t>
            </a:r>
          </a:p>
          <a:p>
            <a:r>
              <a:t/>
            </a:r>
          </a:p>
        </p:txBody>
      </p:sp>
      <p:sp>
        <p:nvSpPr>
          <p:cNvPr id="52" name="Shape 52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Collection</a:t>
            </a:r>
          </a:p>
        </p:txBody>
      </p:sp>
      <p:cxnSp>
        <p:nvCxnSpPr>
          <p:cNvPr id="58" name="Shape 58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59" name="Shape 59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October 16, 1991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ESO 1.52 m telescope at La Silla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B&amp;C spectrograph grating #26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Wavelength range from 4850-6850 Å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1 hour exposure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PA of 55º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Reduction via the MIDAS system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Fit to Gaussian distribution</a:t>
            </a:r>
          </a:p>
          <a:p>
            <a:pPr rtl="0" lvl="0" indent="-342900" marL="457200">
              <a:buClr>
                <a:srgbClr val="F3F3F3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3F3F3"/>
                </a:solidFill>
              </a:rPr>
              <a:t>Driel et al.</a:t>
            </a:r>
          </a:p>
        </p:txBody>
      </p:sp>
      <p:sp>
        <p:nvSpPr>
          <p:cNvPr id="60" name="Shape 60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1" name="Shape 61"/>
          <p:cNvSpPr/>
          <p:nvPr/>
        </p:nvSpPr>
        <p:spPr>
          <a:xfrm>
            <a:off y="1438125" x="5979850"/>
            <a:ext cy="2885625" cx="23259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2" name="Shape 62"/>
          <p:cNvSpPr txBox="1"/>
          <p:nvPr/>
        </p:nvSpPr>
        <p:spPr>
          <a:xfrm>
            <a:off y="4278625" x="8064325"/>
            <a:ext cy="206999" cx="439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600" lang="en">
                <a:solidFill>
                  <a:srgbClr val="FFFFFF"/>
                </a:solidFill>
              </a:rPr>
              <a:t>ESO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/>
        </p:nvSpPr>
        <p:spPr>
          <a:xfrm>
            <a:off y="0" x="0"/>
            <a:ext cy="2447700" cx="9144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8" name="Shape 68"/>
          <p:cNvSpPr/>
          <p:nvPr/>
        </p:nvSpPr>
        <p:spPr>
          <a:xfrm>
            <a:off y="2447700" x="0"/>
            <a:ext cy="135299" cx="9144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9" name="Shape 69"/>
          <p:cNvSpPr txBox="1"/>
          <p:nvPr/>
        </p:nvSpPr>
        <p:spPr>
          <a:xfrm>
            <a:off y="2707100" x="688050"/>
            <a:ext cy="778200" cx="4669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>
                <a:solidFill>
                  <a:srgbClr val="FFFFFF"/>
                </a:solidFill>
              </a:rPr>
              <a:t>Analysis</a:t>
            </a:r>
          </a:p>
          <a:p>
            <a:r>
              <a:t/>
            </a:r>
          </a:p>
        </p:txBody>
      </p:sp>
      <p:sp>
        <p:nvSpPr>
          <p:cNvPr id="70" name="Shape 70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>
                <a:solidFill>
                  <a:srgbClr val="FFFFFF"/>
                </a:solidFill>
              </a:rPr>
              <a:t>H</a:t>
            </a:r>
            <a:r>
              <a:rPr b="0" sz="3000" lang="en">
                <a:solidFill>
                  <a:srgbClr val="FFFFFF"/>
                </a:solidFill>
              </a:rPr>
              <a:t>α</a:t>
            </a:r>
            <a:r>
              <a:rPr sz="3000" lang="en">
                <a:solidFill>
                  <a:srgbClr val="FFFFFF"/>
                </a:solidFill>
              </a:rPr>
              <a:t> Emission</a:t>
            </a:r>
          </a:p>
        </p:txBody>
      </p:sp>
      <p:cxnSp>
        <p:nvCxnSpPr>
          <p:cNvPr id="76" name="Shape 76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77" name="Shape 77"/>
          <p:cNvSpPr txBox="1"/>
          <p:nvPr/>
        </p:nvSpPr>
        <p:spPr>
          <a:xfrm>
            <a:off y="1444687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78" name="Shape 78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9" name="Shape 79"/>
          <p:cNvSpPr txBox="1"/>
          <p:nvPr/>
        </p:nvSpPr>
        <p:spPr>
          <a:xfrm>
            <a:off y="1647925" x="5280825"/>
            <a:ext cy="2559300" cx="3088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FFFFFF"/>
                </a:solidFill>
              </a:rPr>
              <a:t>Rest Wavelength:</a:t>
            </a:r>
          </a:p>
          <a:p>
            <a:pPr rtl="0" lvl="1" indent="-342900" marL="914400"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">
                <a:solidFill>
                  <a:srgbClr val="FFFFFF"/>
                </a:solidFill>
              </a:rPr>
              <a:t>λ = 6562.81 Å</a:t>
            </a:r>
          </a:p>
          <a:p>
            <a:r>
              <a:t/>
            </a:r>
          </a:p>
        </p:txBody>
      </p:sp>
      <p:sp>
        <p:nvSpPr>
          <p:cNvPr id="80" name="Shape 80"/>
          <p:cNvSpPr/>
          <p:nvPr/>
        </p:nvSpPr>
        <p:spPr>
          <a:xfrm>
            <a:off y="1444687" x="560425"/>
            <a:ext cy="3237899" cx="43143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Line of Sight Velocity</a:t>
            </a:r>
          </a:p>
        </p:txBody>
      </p:sp>
      <p:cxnSp>
        <p:nvCxnSpPr>
          <p:cNvPr id="86" name="Shape 86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87" name="Shape 87"/>
          <p:cNvSpPr txBox="1"/>
          <p:nvPr/>
        </p:nvSpPr>
        <p:spPr>
          <a:xfrm>
            <a:off y="1444675" x="560425"/>
            <a:ext cy="3237900" cx="7808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Shape 88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9" name="Shape 89"/>
          <p:cNvSpPr/>
          <p:nvPr/>
        </p:nvSpPr>
        <p:spPr>
          <a:xfrm>
            <a:off y="2371375" x="5566975"/>
            <a:ext cy="1384500" cx="28021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0" name="Shape 90"/>
          <p:cNvSpPr/>
          <p:nvPr/>
        </p:nvSpPr>
        <p:spPr>
          <a:xfrm>
            <a:off y="1444675" x="560425"/>
            <a:ext cy="3237899" cx="42996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95" name="Shape 95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96" name="Shape 96"/>
          <p:cNvSpPr/>
          <p:nvPr/>
        </p:nvSpPr>
        <p:spPr>
          <a:xfrm>
            <a:off y="4592025" x="7750650"/>
            <a:ext cy="475275" cx="1317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7" name="Shape 9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Orientation</a:t>
            </a:r>
          </a:p>
        </p:txBody>
      </p:sp>
      <p:sp>
        <p:nvSpPr>
          <p:cNvPr id="98" name="Shape 98"/>
          <p:cNvSpPr/>
          <p:nvPr/>
        </p:nvSpPr>
        <p:spPr>
          <a:xfrm>
            <a:off y="1458250" x="1936560"/>
            <a:ext cy="3248249" cx="52708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cxnSp>
        <p:nvCxnSpPr>
          <p:cNvPr id="99" name="Shape 99"/>
          <p:cNvCxnSpPr/>
          <p:nvPr/>
        </p:nvCxnSpPr>
        <p:spPr>
          <a:xfrm flipH="1">
            <a:off y="2584300" x="3964400"/>
            <a:ext cy="1129199" cx="1066199"/>
          </a:xfrm>
          <a:prstGeom prst="straightConnector1">
            <a:avLst/>
          </a:prstGeom>
          <a:noFill/>
          <a:ln w="952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00" name="Shape 100"/>
          <p:cNvCxnSpPr/>
          <p:nvPr/>
        </p:nvCxnSpPr>
        <p:spPr>
          <a:xfrm rot="10800000" flipH="1">
            <a:off y="3167725" x="3895275"/>
            <a:ext cy="6299" cx="2853900"/>
          </a:xfrm>
          <a:prstGeom prst="straightConnector1">
            <a:avLst/>
          </a:prstGeom>
          <a:noFill/>
          <a:ln w="952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01" name="Shape 101"/>
          <p:cNvCxnSpPr/>
          <p:nvPr/>
        </p:nvCxnSpPr>
        <p:spPr>
          <a:xfrm flipH="1">
            <a:off y="2569125" x="4026849"/>
            <a:ext cy="1266900" cx="859500"/>
          </a:xfrm>
          <a:prstGeom prst="straightConnector1">
            <a:avLst/>
          </a:prstGeom>
          <a:noFill/>
          <a:ln w="952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02" name="Shape 102"/>
          <p:cNvCxnSpPr/>
          <p:nvPr/>
        </p:nvCxnSpPr>
        <p:spPr>
          <a:xfrm rot="-5400000" flipH="1">
            <a:off y="3123225" x="3050349"/>
            <a:ext cy="6299" cx="2853900"/>
          </a:xfrm>
          <a:prstGeom prst="straightConnector1">
            <a:avLst/>
          </a:prstGeom>
          <a:noFill/>
          <a:ln w="952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03" name="Shape 103"/>
          <p:cNvSpPr txBox="1"/>
          <p:nvPr/>
        </p:nvSpPr>
        <p:spPr>
          <a:xfrm>
            <a:off y="3029625" x="6749175"/>
            <a:ext cy="193499" cx="304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800" lang="en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y="1491875" x="4456487"/>
            <a:ext cy="156000" cx="230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800" lang="en">
                <a:solidFill>
                  <a:srgbClr val="FFFFFF"/>
                </a:solidFill>
              </a:rPr>
              <a:t>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