
<file path=[Content_Types].xml><?xml version="1.0" encoding="utf-8"?>
<Types xmlns="http://schemas.openxmlformats.org/package/2006/content-types">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Default Extension="emf" ContentType="image/x-emf"/>
  <Default Extension="jpeg" ContentType="image/jpeg"/>
  <Default Extension="rels" ContentType="application/vnd.openxmlformats-package.relationship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4197925" cy="46799500"/>
  <p:notesSz cx="9236075" cy="14722475"/>
  <p:defaultTextStyle>
    <a:defPPr>
      <a:defRPr lang="en-US"/>
    </a:defPPr>
    <a:lvl1pPr algn="l" defTabSz="2133600" rtl="0" fontAlgn="base">
      <a:spcBef>
        <a:spcPct val="0"/>
      </a:spcBef>
      <a:spcAft>
        <a:spcPct val="0"/>
      </a:spcAft>
      <a:defRPr sz="9100" kern="1200">
        <a:solidFill>
          <a:schemeClr val="tx1"/>
        </a:solidFill>
        <a:latin typeface="Arial" charset="0"/>
        <a:ea typeface="+mn-ea"/>
        <a:cs typeface="Arial" charset="0"/>
      </a:defRPr>
    </a:lvl1pPr>
    <a:lvl2pPr marL="2133600" indent="-1676400" algn="l" defTabSz="2133600" rtl="0" fontAlgn="base">
      <a:spcBef>
        <a:spcPct val="0"/>
      </a:spcBef>
      <a:spcAft>
        <a:spcPct val="0"/>
      </a:spcAft>
      <a:defRPr sz="9100" kern="1200">
        <a:solidFill>
          <a:schemeClr val="tx1"/>
        </a:solidFill>
        <a:latin typeface="Arial" charset="0"/>
        <a:ea typeface="+mn-ea"/>
        <a:cs typeface="Arial" charset="0"/>
      </a:defRPr>
    </a:lvl2pPr>
    <a:lvl3pPr marL="4268788" indent="-3354388" algn="l" defTabSz="2133600" rtl="0" fontAlgn="base">
      <a:spcBef>
        <a:spcPct val="0"/>
      </a:spcBef>
      <a:spcAft>
        <a:spcPct val="0"/>
      </a:spcAft>
      <a:defRPr sz="9100" kern="1200">
        <a:solidFill>
          <a:schemeClr val="tx1"/>
        </a:solidFill>
        <a:latin typeface="Arial" charset="0"/>
        <a:ea typeface="+mn-ea"/>
        <a:cs typeface="Arial" charset="0"/>
      </a:defRPr>
    </a:lvl3pPr>
    <a:lvl4pPr marL="6403975" indent="-5032375" algn="l" defTabSz="2133600" rtl="0" fontAlgn="base">
      <a:spcBef>
        <a:spcPct val="0"/>
      </a:spcBef>
      <a:spcAft>
        <a:spcPct val="0"/>
      </a:spcAft>
      <a:defRPr sz="9100" kern="1200">
        <a:solidFill>
          <a:schemeClr val="tx1"/>
        </a:solidFill>
        <a:latin typeface="Arial" charset="0"/>
        <a:ea typeface="+mn-ea"/>
        <a:cs typeface="Arial" charset="0"/>
      </a:defRPr>
    </a:lvl4pPr>
    <a:lvl5pPr marL="8539163" indent="-6710363" algn="l" defTabSz="2133600" rtl="0" fontAlgn="base">
      <a:spcBef>
        <a:spcPct val="0"/>
      </a:spcBef>
      <a:spcAft>
        <a:spcPct val="0"/>
      </a:spcAft>
      <a:defRPr sz="9100" kern="1200">
        <a:solidFill>
          <a:schemeClr val="tx1"/>
        </a:solidFill>
        <a:latin typeface="Arial" charset="0"/>
        <a:ea typeface="+mn-ea"/>
        <a:cs typeface="Arial" charset="0"/>
      </a:defRPr>
    </a:lvl5pPr>
    <a:lvl6pPr marL="2286000" algn="l" defTabSz="914400" rtl="0" eaLnBrk="1" latinLnBrk="0" hangingPunct="1">
      <a:defRPr sz="9100" kern="1200">
        <a:solidFill>
          <a:schemeClr val="tx1"/>
        </a:solidFill>
        <a:latin typeface="Arial" charset="0"/>
        <a:ea typeface="+mn-ea"/>
        <a:cs typeface="Arial" charset="0"/>
      </a:defRPr>
    </a:lvl6pPr>
    <a:lvl7pPr marL="2743200" algn="l" defTabSz="914400" rtl="0" eaLnBrk="1" latinLnBrk="0" hangingPunct="1">
      <a:defRPr sz="9100" kern="1200">
        <a:solidFill>
          <a:schemeClr val="tx1"/>
        </a:solidFill>
        <a:latin typeface="Arial" charset="0"/>
        <a:ea typeface="+mn-ea"/>
        <a:cs typeface="Arial" charset="0"/>
      </a:defRPr>
    </a:lvl7pPr>
    <a:lvl8pPr marL="3200400" algn="l" defTabSz="914400" rtl="0" eaLnBrk="1" latinLnBrk="0" hangingPunct="1">
      <a:defRPr sz="9100" kern="1200">
        <a:solidFill>
          <a:schemeClr val="tx1"/>
        </a:solidFill>
        <a:latin typeface="Arial" charset="0"/>
        <a:ea typeface="+mn-ea"/>
        <a:cs typeface="Arial" charset="0"/>
      </a:defRPr>
    </a:lvl8pPr>
    <a:lvl9pPr marL="3657600" algn="l" defTabSz="914400" rtl="0" eaLnBrk="1" latinLnBrk="0" hangingPunct="1">
      <a:defRPr sz="9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14" d="100"/>
          <a:sy n="14" d="100"/>
        </p:scale>
        <p:origin x="-2077" y="-155"/>
      </p:cViewPr>
      <p:guideLst>
        <p:guide orient="horz" pos="14741"/>
        <p:guide pos="107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736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736600"/>
          </a:xfrm>
          <a:prstGeom prst="rect">
            <a:avLst/>
          </a:prstGeom>
        </p:spPr>
        <p:txBody>
          <a:bodyPr vert="horz" lIns="91440" tIns="45720" rIns="91440" bIns="45720" rtlCol="0"/>
          <a:lstStyle>
            <a:lvl1pPr algn="r">
              <a:defRPr sz="1200"/>
            </a:lvl1pPr>
          </a:lstStyle>
          <a:p>
            <a:fld id="{9939659D-F67A-441B-AD04-953CA180228E}" type="datetimeFigureOut">
              <a:rPr lang="en-US" smtClean="0"/>
              <a:t>9/30/2013</a:t>
            </a:fld>
            <a:endParaRPr lang="en-US"/>
          </a:p>
        </p:txBody>
      </p:sp>
      <p:sp>
        <p:nvSpPr>
          <p:cNvPr id="4" name="Slide Image Placeholder 3"/>
          <p:cNvSpPr>
            <a:spLocks noGrp="1" noRot="1" noChangeAspect="1"/>
          </p:cNvSpPr>
          <p:nvPr>
            <p:ph type="sldImg" idx="2"/>
          </p:nvPr>
        </p:nvSpPr>
        <p:spPr>
          <a:xfrm>
            <a:off x="2601913" y="1104900"/>
            <a:ext cx="4032250" cy="55197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6992938"/>
            <a:ext cx="7388225" cy="66246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984288"/>
            <a:ext cx="4002088" cy="735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13984288"/>
            <a:ext cx="4002088" cy="735012"/>
          </a:xfrm>
          <a:prstGeom prst="rect">
            <a:avLst/>
          </a:prstGeom>
        </p:spPr>
        <p:txBody>
          <a:bodyPr vert="horz" lIns="91440" tIns="45720" rIns="91440" bIns="45720" rtlCol="0" anchor="b"/>
          <a:lstStyle>
            <a:lvl1pPr algn="r">
              <a:defRPr sz="1200"/>
            </a:lvl1pPr>
          </a:lstStyle>
          <a:p>
            <a:fld id="{D9B92323-9010-499B-8E8E-8AB0D9F1DD97}" type="slidenum">
              <a:rPr lang="en-US" smtClean="0"/>
              <a:t>‹#›</a:t>
            </a:fld>
            <a:endParaRPr lang="en-US"/>
          </a:p>
        </p:txBody>
      </p:sp>
    </p:spTree>
    <p:extLst>
      <p:ext uri="{BB962C8B-B14F-4D97-AF65-F5344CB8AC3E}">
        <p14:creationId xmlns:p14="http://schemas.microsoft.com/office/powerpoint/2010/main" val="385401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2" y="13865026"/>
            <a:ext cx="25733931" cy="9567073"/>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283" y="25291786"/>
            <a:ext cx="21192649" cy="11406100"/>
          </a:xfrm>
        </p:spPr>
        <p:txBody>
          <a:bodyPr/>
          <a:lstStyle>
            <a:lvl1pPr marL="0" indent="0" algn="ctr">
              <a:buNone/>
              <a:defRPr>
                <a:solidFill>
                  <a:schemeClr val="tx1">
                    <a:tint val="75000"/>
                  </a:schemeClr>
                </a:solidFill>
              </a:defRPr>
            </a:lvl1pPr>
            <a:lvl2pPr marL="2134941" indent="0" algn="ctr">
              <a:buNone/>
              <a:defRPr>
                <a:solidFill>
                  <a:schemeClr val="tx1">
                    <a:tint val="75000"/>
                  </a:schemeClr>
                </a:solidFill>
              </a:defRPr>
            </a:lvl2pPr>
            <a:lvl3pPr marL="4269882" indent="0" algn="ctr">
              <a:buNone/>
              <a:defRPr>
                <a:solidFill>
                  <a:schemeClr val="tx1">
                    <a:tint val="75000"/>
                  </a:schemeClr>
                </a:solidFill>
              </a:defRPr>
            </a:lvl3pPr>
            <a:lvl4pPr marL="6404823" indent="0" algn="ctr">
              <a:buNone/>
              <a:defRPr>
                <a:solidFill>
                  <a:schemeClr val="tx1">
                    <a:tint val="75000"/>
                  </a:schemeClr>
                </a:solidFill>
              </a:defRPr>
            </a:lvl4pPr>
            <a:lvl5pPr marL="8539764" indent="0" algn="ctr">
              <a:buNone/>
              <a:defRPr>
                <a:solidFill>
                  <a:schemeClr val="tx1">
                    <a:tint val="75000"/>
                  </a:schemeClr>
                </a:solidFill>
              </a:defRPr>
            </a:lvl5pPr>
            <a:lvl6pPr marL="10674706" indent="0" algn="ctr">
              <a:buNone/>
              <a:defRPr>
                <a:solidFill>
                  <a:schemeClr val="tx1">
                    <a:tint val="75000"/>
                  </a:schemeClr>
                </a:solidFill>
              </a:defRPr>
            </a:lvl6pPr>
            <a:lvl7pPr marL="12809647" indent="0" algn="ctr">
              <a:buNone/>
              <a:defRPr>
                <a:solidFill>
                  <a:schemeClr val="tx1">
                    <a:tint val="75000"/>
                  </a:schemeClr>
                </a:solidFill>
              </a:defRPr>
            </a:lvl7pPr>
            <a:lvl8pPr marL="14944588" indent="0" algn="ctr">
              <a:buNone/>
              <a:defRPr>
                <a:solidFill>
                  <a:schemeClr val="tx1">
                    <a:tint val="75000"/>
                  </a:schemeClr>
                </a:solidFill>
              </a:defRPr>
            </a:lvl8pPr>
            <a:lvl9pPr marL="1707952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BF77027D-BB6F-496A-B4D0-765C9C3041F4}" type="datetimeFigureOut">
              <a:rPr lang="en-US"/>
              <a:pPr/>
              <a:t>9/30/2013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BAACF245-0465-4F81-8E8B-A9BAC79DC72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fld id="{EB8A45C8-DCA1-4EEC-84F9-226EC96DF26C}" type="datetimeFigureOut">
              <a:rPr lang="en-US"/>
              <a:pPr/>
              <a:t>9/30/2013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5B8E8F4A-C066-4BCD-974C-C56C0C47A8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6283" y="11581744"/>
            <a:ext cx="22548726" cy="246822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4332" y="11581744"/>
            <a:ext cx="67157362" cy="246822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fld id="{B0617F07-5E6D-4905-A19B-EA7A99568524}" type="datetimeFigureOut">
              <a:rPr lang="en-US"/>
              <a:pPr/>
              <a:t>9/30/2013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9C7F13C9-F493-4ECE-8B78-08A3EF91311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fld id="{0E6E9992-62F6-4C60-A437-6E762C9673BD}" type="datetimeFigureOut">
              <a:rPr lang="en-US"/>
              <a:pPr/>
              <a:t>9/30/2013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05EA96F5-61DE-44F0-80B3-EDE7934DCA2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4" y="28680558"/>
            <a:ext cx="25733931" cy="8864523"/>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2391534" y="18917188"/>
            <a:ext cx="25733931" cy="9763370"/>
          </a:xfrm>
        </p:spPr>
        <p:txBody>
          <a:bodyPr anchor="b"/>
          <a:lstStyle>
            <a:lvl1pPr marL="0" indent="0">
              <a:buNone/>
              <a:defRPr sz="9300">
                <a:solidFill>
                  <a:schemeClr val="tx1">
                    <a:tint val="75000"/>
                  </a:schemeClr>
                </a:solidFill>
              </a:defRPr>
            </a:lvl1pPr>
            <a:lvl2pPr marL="2134941" indent="0">
              <a:buNone/>
              <a:defRPr sz="8400">
                <a:solidFill>
                  <a:schemeClr val="tx1">
                    <a:tint val="75000"/>
                  </a:schemeClr>
                </a:solidFill>
              </a:defRPr>
            </a:lvl2pPr>
            <a:lvl3pPr marL="4269882" indent="0">
              <a:buNone/>
              <a:defRPr sz="7500">
                <a:solidFill>
                  <a:schemeClr val="tx1">
                    <a:tint val="75000"/>
                  </a:schemeClr>
                </a:solidFill>
              </a:defRPr>
            </a:lvl3pPr>
            <a:lvl4pPr marL="6404823" indent="0">
              <a:buNone/>
              <a:defRPr sz="6500">
                <a:solidFill>
                  <a:schemeClr val="tx1">
                    <a:tint val="75000"/>
                  </a:schemeClr>
                </a:solidFill>
              </a:defRPr>
            </a:lvl4pPr>
            <a:lvl5pPr marL="8539764" indent="0">
              <a:buNone/>
              <a:defRPr sz="6500">
                <a:solidFill>
                  <a:schemeClr val="tx1">
                    <a:tint val="75000"/>
                  </a:schemeClr>
                </a:solidFill>
              </a:defRPr>
            </a:lvl5pPr>
            <a:lvl6pPr marL="10674706" indent="0">
              <a:buNone/>
              <a:defRPr sz="6500">
                <a:solidFill>
                  <a:schemeClr val="tx1">
                    <a:tint val="75000"/>
                  </a:schemeClr>
                </a:solidFill>
              </a:defRPr>
            </a:lvl6pPr>
            <a:lvl7pPr marL="12809647" indent="0">
              <a:buNone/>
              <a:defRPr sz="6500">
                <a:solidFill>
                  <a:schemeClr val="tx1">
                    <a:tint val="75000"/>
                  </a:schemeClr>
                </a:solidFill>
              </a:defRPr>
            </a:lvl7pPr>
            <a:lvl8pPr marL="14944588" indent="0">
              <a:buNone/>
              <a:defRPr sz="6500">
                <a:solidFill>
                  <a:schemeClr val="tx1">
                    <a:tint val="75000"/>
                  </a:schemeClr>
                </a:solidFill>
              </a:defRPr>
            </a:lvl8pPr>
            <a:lvl9pPr marL="17079529"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fld id="{83B8877A-6C15-41FA-A16C-30EFE6FE5F00}" type="datetimeFigureOut">
              <a:rPr lang="en-US"/>
              <a:pPr/>
              <a:t>9/30/2013</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B184A7E7-DC55-4D56-A4A5-EFF058A3704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4333" y="67496427"/>
            <a:ext cx="44850417" cy="190907523"/>
          </a:xfrm>
        </p:spPr>
        <p:txBody>
          <a:bodyPr/>
          <a:lstStyle>
            <a:lvl1pPr>
              <a:defRPr sz="13100"/>
            </a:lvl1pPr>
            <a:lvl2pPr>
              <a:defRPr sz="11200"/>
            </a:lvl2pPr>
            <a:lvl3pPr>
              <a:defRPr sz="93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69339" y="67496427"/>
            <a:ext cx="44855671" cy="190907523"/>
          </a:xfrm>
        </p:spPr>
        <p:txBody>
          <a:bodyPr/>
          <a:lstStyle>
            <a:lvl1pPr>
              <a:defRPr sz="13100"/>
            </a:lvl1pPr>
            <a:lvl2pPr>
              <a:defRPr sz="11200"/>
            </a:lvl2pPr>
            <a:lvl3pPr>
              <a:defRPr sz="93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fld id="{CD8BFD88-A3AB-4924-AEEB-7CD3499B7826}" type="datetimeFigureOut">
              <a:rPr lang="en-US"/>
              <a:pPr/>
              <a:t>9/30/2013</a:t>
            </a:fld>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3B7C959C-0746-465B-8421-CF1A2C648EA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87372"/>
            <a:ext cx="27247692" cy="743876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761" y="9990672"/>
            <a:ext cx="13376810" cy="4163637"/>
          </a:xfrm>
        </p:spPr>
        <p:txBody>
          <a:bodyPr anchor="b"/>
          <a:lstStyle>
            <a:lvl1pPr marL="0" indent="0">
              <a:buNone/>
              <a:defRPr sz="11200" b="1"/>
            </a:lvl1pPr>
            <a:lvl2pPr marL="2134941" indent="0">
              <a:buNone/>
              <a:defRPr sz="9300" b="1"/>
            </a:lvl2pPr>
            <a:lvl3pPr marL="4269882" indent="0">
              <a:buNone/>
              <a:defRPr sz="8400" b="1"/>
            </a:lvl3pPr>
            <a:lvl4pPr marL="6404823" indent="0">
              <a:buNone/>
              <a:defRPr sz="7500" b="1"/>
            </a:lvl4pPr>
            <a:lvl5pPr marL="8539764" indent="0">
              <a:buNone/>
              <a:defRPr sz="7500" b="1"/>
            </a:lvl5pPr>
            <a:lvl6pPr marL="10674706" indent="0">
              <a:buNone/>
              <a:defRPr sz="7500" b="1"/>
            </a:lvl6pPr>
            <a:lvl7pPr marL="12809647" indent="0">
              <a:buNone/>
              <a:defRPr sz="7500" b="1"/>
            </a:lvl7pPr>
            <a:lvl8pPr marL="14944588" indent="0">
              <a:buNone/>
              <a:defRPr sz="7500" b="1"/>
            </a:lvl8pPr>
            <a:lvl9pPr marL="17079529"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1513761" y="14154309"/>
            <a:ext cx="13376810" cy="25715385"/>
          </a:xfrm>
        </p:spPr>
        <p:txBody>
          <a:bodyPr/>
          <a:lstStyle>
            <a:lvl1pPr>
              <a:defRPr sz="11200"/>
            </a:lvl1pPr>
            <a:lvl2pPr>
              <a:defRPr sz="93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9390" y="9990672"/>
            <a:ext cx="13382065" cy="4163637"/>
          </a:xfrm>
        </p:spPr>
        <p:txBody>
          <a:bodyPr anchor="b"/>
          <a:lstStyle>
            <a:lvl1pPr marL="0" indent="0">
              <a:buNone/>
              <a:defRPr sz="11200" b="1"/>
            </a:lvl1pPr>
            <a:lvl2pPr marL="2134941" indent="0">
              <a:buNone/>
              <a:defRPr sz="9300" b="1"/>
            </a:lvl2pPr>
            <a:lvl3pPr marL="4269882" indent="0">
              <a:buNone/>
              <a:defRPr sz="8400" b="1"/>
            </a:lvl3pPr>
            <a:lvl4pPr marL="6404823" indent="0">
              <a:buNone/>
              <a:defRPr sz="7500" b="1"/>
            </a:lvl4pPr>
            <a:lvl5pPr marL="8539764" indent="0">
              <a:buNone/>
              <a:defRPr sz="7500" b="1"/>
            </a:lvl5pPr>
            <a:lvl6pPr marL="10674706" indent="0">
              <a:buNone/>
              <a:defRPr sz="7500" b="1"/>
            </a:lvl6pPr>
            <a:lvl7pPr marL="12809647" indent="0">
              <a:buNone/>
              <a:defRPr sz="7500" b="1"/>
            </a:lvl7pPr>
            <a:lvl8pPr marL="14944588" indent="0">
              <a:buNone/>
              <a:defRPr sz="7500" b="1"/>
            </a:lvl8pPr>
            <a:lvl9pPr marL="17079529"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15379390" y="14154309"/>
            <a:ext cx="13382065" cy="25715385"/>
          </a:xfrm>
        </p:spPr>
        <p:txBody>
          <a:bodyPr/>
          <a:lstStyle>
            <a:lvl1pPr>
              <a:defRPr sz="11200"/>
            </a:lvl1pPr>
            <a:lvl2pPr>
              <a:defRPr sz="93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fld id="{D3D569AE-5735-4585-BCD6-6763AF880972}" type="datetimeFigureOut">
              <a:rPr lang="en-US"/>
              <a:pPr/>
              <a:t>9/30/2013</a:t>
            </a:fld>
            <a:endParaRPr lang="en-US"/>
          </a:p>
        </p:txBody>
      </p:sp>
      <p:sp>
        <p:nvSpPr>
          <p:cNvPr id="8" name="Footer Placeholder 4"/>
          <p:cNvSpPr>
            <a:spLocks noGrp="1"/>
          </p:cNvSpPr>
          <p:nvPr>
            <p:ph type="ftr" sz="quarter" idx="11"/>
          </p:nvPr>
        </p:nvSpPr>
        <p:spPr>
          <a:ln/>
        </p:spPr>
        <p:txBody>
          <a:bodyPr/>
          <a:lstStyle>
            <a:lvl1pPr>
              <a:defRPr/>
            </a:lvl1pPr>
          </a:lstStyle>
          <a:p>
            <a:endParaRPr lang="en-US"/>
          </a:p>
        </p:txBody>
      </p:sp>
      <p:sp>
        <p:nvSpPr>
          <p:cNvPr id="9" name="Slide Number Placeholder 5"/>
          <p:cNvSpPr>
            <a:spLocks noGrp="1"/>
          </p:cNvSpPr>
          <p:nvPr>
            <p:ph type="sldNum" sz="quarter" idx="12"/>
          </p:nvPr>
        </p:nvSpPr>
        <p:spPr>
          <a:ln/>
        </p:spPr>
        <p:txBody>
          <a:bodyPr/>
          <a:lstStyle>
            <a:lvl1pPr>
              <a:defRPr/>
            </a:lvl1pPr>
          </a:lstStyle>
          <a:p>
            <a:fld id="{8E5CEBE0-65AD-412F-93A3-29463225815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2BC0F2EF-C48D-4AF3-B007-FA41C0BCB31F}" type="datetimeFigureOut">
              <a:rPr lang="en-US"/>
              <a:pPr/>
              <a:t>9/30/2013</a:t>
            </a:fld>
            <a:endParaRPr lang="en-US"/>
          </a:p>
        </p:txBody>
      </p:sp>
      <p:sp>
        <p:nvSpPr>
          <p:cNvPr id="4" name="Footer Placeholder 4"/>
          <p:cNvSpPr>
            <a:spLocks noGrp="1"/>
          </p:cNvSpPr>
          <p:nvPr>
            <p:ph type="ftr" sz="quarter" idx="11"/>
          </p:nvPr>
        </p:nvSpPr>
        <p:spPr>
          <a:ln/>
        </p:spPr>
        <p:txBody>
          <a:bodyPr/>
          <a:lstStyle>
            <a:lvl1pPr>
              <a:defRPr/>
            </a:lvl1pPr>
          </a:lstStyle>
          <a:p>
            <a:endParaRPr lang="en-US"/>
          </a:p>
        </p:txBody>
      </p:sp>
      <p:sp>
        <p:nvSpPr>
          <p:cNvPr id="5" name="Slide Number Placeholder 5"/>
          <p:cNvSpPr>
            <a:spLocks noGrp="1"/>
          </p:cNvSpPr>
          <p:nvPr>
            <p:ph type="sldNum" sz="quarter" idx="12"/>
          </p:nvPr>
        </p:nvSpPr>
        <p:spPr>
          <a:ln/>
        </p:spPr>
        <p:txBody>
          <a:bodyPr/>
          <a:lstStyle>
            <a:lvl1pPr>
              <a:defRPr/>
            </a:lvl1pPr>
          </a:lstStyle>
          <a:p>
            <a:fld id="{4E457999-CDA9-4E17-A207-D0003E727E5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479446C1-10B9-4E79-A2B5-502DAAC424E9}" type="datetimeFigureOut">
              <a:rPr lang="en-US"/>
              <a:pPr/>
              <a:t>9/30/2013</a:t>
            </a:fld>
            <a:endParaRPr lang="en-US"/>
          </a:p>
        </p:txBody>
      </p:sp>
      <p:sp>
        <p:nvSpPr>
          <p:cNvPr id="3" name="Footer Placeholder 4"/>
          <p:cNvSpPr>
            <a:spLocks noGrp="1"/>
          </p:cNvSpPr>
          <p:nvPr>
            <p:ph type="ftr" sz="quarter" idx="11"/>
          </p:nvPr>
        </p:nvSpPr>
        <p:spPr>
          <a:ln/>
        </p:spPr>
        <p:txBody>
          <a:bodyPr/>
          <a:lstStyle>
            <a:lvl1pPr>
              <a:defRPr/>
            </a:lvl1pPr>
          </a:lstStyle>
          <a:p>
            <a:endParaRPr lang="en-US"/>
          </a:p>
        </p:txBody>
      </p:sp>
      <p:sp>
        <p:nvSpPr>
          <p:cNvPr id="4" name="Slide Number Placeholder 5"/>
          <p:cNvSpPr>
            <a:spLocks noGrp="1"/>
          </p:cNvSpPr>
          <p:nvPr>
            <p:ph type="sldNum" sz="quarter" idx="12"/>
          </p:nvPr>
        </p:nvSpPr>
        <p:spPr>
          <a:ln/>
        </p:spPr>
        <p:txBody>
          <a:bodyPr/>
          <a:lstStyle>
            <a:lvl1pPr>
              <a:defRPr/>
            </a:lvl1pPr>
          </a:lstStyle>
          <a:p>
            <a:fld id="{84654466-9B81-48AC-BC9B-DD6A9C18FFE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77037"/>
            <a:ext cx="9960336" cy="7562740"/>
          </a:xfrm>
        </p:spPr>
        <p:txBody>
          <a:bodyPr anchor="b"/>
          <a:lstStyle>
            <a:lvl1pPr algn="l">
              <a:defRPr sz="9300" b="1"/>
            </a:lvl1pPr>
          </a:lstStyle>
          <a:p>
            <a:r>
              <a:rPr lang="en-US" smtClean="0"/>
              <a:t>Click to edit Master title style</a:t>
            </a:r>
            <a:endParaRPr lang="en-US"/>
          </a:p>
        </p:txBody>
      </p:sp>
      <p:sp>
        <p:nvSpPr>
          <p:cNvPr id="3" name="Content Placeholder 2"/>
          <p:cNvSpPr>
            <a:spLocks noGrp="1"/>
          </p:cNvSpPr>
          <p:nvPr>
            <p:ph idx="1"/>
          </p:nvPr>
        </p:nvSpPr>
        <p:spPr>
          <a:xfrm>
            <a:off x="11836768" y="1777041"/>
            <a:ext cx="16924685" cy="38092656"/>
          </a:xfrm>
        </p:spPr>
        <p:txBody>
          <a:bodyPr/>
          <a:lstStyle>
            <a:lvl1pPr>
              <a:defRPr sz="14900"/>
            </a:lvl1pPr>
            <a:lvl2pPr>
              <a:defRPr sz="13100"/>
            </a:lvl2pPr>
            <a:lvl3pPr>
              <a:defRPr sz="112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763" y="9339780"/>
            <a:ext cx="9960336" cy="30529916"/>
          </a:xfrm>
        </p:spPr>
        <p:txBody>
          <a:bodyPr/>
          <a:lstStyle>
            <a:lvl1pPr marL="0" indent="0">
              <a:buNone/>
              <a:defRPr sz="6500"/>
            </a:lvl1pPr>
            <a:lvl2pPr marL="2134941" indent="0">
              <a:buNone/>
              <a:defRPr sz="5600"/>
            </a:lvl2pPr>
            <a:lvl3pPr marL="4269882" indent="0">
              <a:buNone/>
              <a:defRPr sz="4700"/>
            </a:lvl3pPr>
            <a:lvl4pPr marL="6404823" indent="0">
              <a:buNone/>
              <a:defRPr sz="4200"/>
            </a:lvl4pPr>
            <a:lvl5pPr marL="8539764" indent="0">
              <a:buNone/>
              <a:defRPr sz="4200"/>
            </a:lvl5pPr>
            <a:lvl6pPr marL="10674706" indent="0">
              <a:buNone/>
              <a:defRPr sz="4200"/>
            </a:lvl6pPr>
            <a:lvl7pPr marL="12809647" indent="0">
              <a:buNone/>
              <a:defRPr sz="4200"/>
            </a:lvl7pPr>
            <a:lvl8pPr marL="14944588" indent="0">
              <a:buNone/>
              <a:defRPr sz="4200"/>
            </a:lvl8pPr>
            <a:lvl9pPr marL="17079529" indent="0">
              <a:buNone/>
              <a:defRPr sz="42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fld id="{D240C415-1616-4680-9A43-873764E33708}" type="datetimeFigureOut">
              <a:rPr lang="en-US"/>
              <a:pPr/>
              <a:t>9/30/2013</a:t>
            </a:fld>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CE8AD6FA-93D6-4C95-A8EF-3B1288F453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31242794"/>
            <a:ext cx="18165128" cy="3688389"/>
          </a:xfrm>
        </p:spPr>
        <p:txBody>
          <a:bodyPr anchor="b"/>
          <a:lstStyle>
            <a:lvl1pPr algn="l">
              <a:defRPr sz="9300" b="1"/>
            </a:lvl1pPr>
          </a:lstStyle>
          <a:p>
            <a:r>
              <a:rPr lang="en-US" smtClean="0"/>
              <a:t>Click to edit Master title style</a:t>
            </a:r>
            <a:endParaRPr lang="en-US"/>
          </a:p>
        </p:txBody>
      </p:sp>
      <p:sp>
        <p:nvSpPr>
          <p:cNvPr id="3" name="Picture Placeholder 2"/>
          <p:cNvSpPr>
            <a:spLocks noGrp="1"/>
          </p:cNvSpPr>
          <p:nvPr>
            <p:ph type="pic" idx="1"/>
          </p:nvPr>
        </p:nvSpPr>
        <p:spPr>
          <a:xfrm>
            <a:off x="5934154" y="3988002"/>
            <a:ext cx="18165128" cy="26779538"/>
          </a:xfrm>
        </p:spPr>
        <p:txBody>
          <a:bodyPr lIns="426988" tIns="213494" rIns="426988" bIns="213494" rtlCol="0">
            <a:normAutofit/>
          </a:bodyPr>
          <a:lstStyle>
            <a:lvl1pPr marL="0" indent="0">
              <a:buNone/>
              <a:defRPr sz="14900"/>
            </a:lvl1pPr>
            <a:lvl2pPr marL="2134941" indent="0">
              <a:buNone/>
              <a:defRPr sz="13100"/>
            </a:lvl2pPr>
            <a:lvl3pPr marL="4269882" indent="0">
              <a:buNone/>
              <a:defRPr sz="11200"/>
            </a:lvl3pPr>
            <a:lvl4pPr marL="6404823" indent="0">
              <a:buNone/>
              <a:defRPr sz="9300"/>
            </a:lvl4pPr>
            <a:lvl5pPr marL="8539764" indent="0">
              <a:buNone/>
              <a:defRPr sz="9300"/>
            </a:lvl5pPr>
            <a:lvl6pPr marL="10674706" indent="0">
              <a:buNone/>
              <a:defRPr sz="9300"/>
            </a:lvl6pPr>
            <a:lvl7pPr marL="12809647" indent="0">
              <a:buNone/>
              <a:defRPr sz="9300"/>
            </a:lvl7pPr>
            <a:lvl8pPr marL="14944588" indent="0">
              <a:buNone/>
              <a:defRPr sz="9300"/>
            </a:lvl8pPr>
            <a:lvl9pPr marL="17079529" indent="0">
              <a:buNone/>
              <a:defRPr sz="9300"/>
            </a:lvl9pPr>
          </a:lstStyle>
          <a:p>
            <a:pPr lvl="0"/>
            <a:endParaRPr lang="en-US" noProof="0"/>
          </a:p>
        </p:txBody>
      </p:sp>
      <p:sp>
        <p:nvSpPr>
          <p:cNvPr id="4" name="Text Placeholder 3"/>
          <p:cNvSpPr>
            <a:spLocks noGrp="1"/>
          </p:cNvSpPr>
          <p:nvPr>
            <p:ph type="body" sz="half" idx="2"/>
          </p:nvPr>
        </p:nvSpPr>
        <p:spPr>
          <a:xfrm>
            <a:off x="5934154" y="34931183"/>
            <a:ext cx="18165128" cy="5238124"/>
          </a:xfrm>
        </p:spPr>
        <p:txBody>
          <a:bodyPr/>
          <a:lstStyle>
            <a:lvl1pPr marL="0" indent="0">
              <a:buNone/>
              <a:defRPr sz="6500"/>
            </a:lvl1pPr>
            <a:lvl2pPr marL="2134941" indent="0">
              <a:buNone/>
              <a:defRPr sz="5600"/>
            </a:lvl2pPr>
            <a:lvl3pPr marL="4269882" indent="0">
              <a:buNone/>
              <a:defRPr sz="4700"/>
            </a:lvl3pPr>
            <a:lvl4pPr marL="6404823" indent="0">
              <a:buNone/>
              <a:defRPr sz="4200"/>
            </a:lvl4pPr>
            <a:lvl5pPr marL="8539764" indent="0">
              <a:buNone/>
              <a:defRPr sz="4200"/>
            </a:lvl5pPr>
            <a:lvl6pPr marL="10674706" indent="0">
              <a:buNone/>
              <a:defRPr sz="4200"/>
            </a:lvl6pPr>
            <a:lvl7pPr marL="12809647" indent="0">
              <a:buNone/>
              <a:defRPr sz="4200"/>
            </a:lvl7pPr>
            <a:lvl8pPr marL="14944588" indent="0">
              <a:buNone/>
              <a:defRPr sz="4200"/>
            </a:lvl8pPr>
            <a:lvl9pPr marL="17079529" indent="0">
              <a:buNone/>
              <a:defRPr sz="42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fld id="{343F44C0-1D70-4515-B551-8BB32014A826}" type="datetimeFigureOut">
              <a:rPr lang="en-US"/>
              <a:pPr/>
              <a:t>9/30/2013</a:t>
            </a:fld>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0ED68D36-E1BA-4BF6-B9F8-505E5931A6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11325" y="1874838"/>
            <a:ext cx="30775275" cy="7799387"/>
          </a:xfrm>
          <a:prstGeom prst="rect">
            <a:avLst/>
          </a:prstGeom>
          <a:noFill/>
          <a:ln w="9525">
            <a:noFill/>
            <a:miter lim="800000"/>
            <a:headEnd/>
            <a:tailEnd/>
          </a:ln>
        </p:spPr>
        <p:txBody>
          <a:bodyPr vert="horz" wrap="square" lIns="461659" tIns="230830" rIns="461659" bIns="2308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711325" y="10918825"/>
            <a:ext cx="30775275" cy="30886400"/>
          </a:xfrm>
          <a:prstGeom prst="rect">
            <a:avLst/>
          </a:prstGeom>
          <a:noFill/>
          <a:ln w="9525">
            <a:noFill/>
            <a:miter lim="800000"/>
            <a:headEnd/>
            <a:tailEnd/>
          </a:ln>
        </p:spPr>
        <p:txBody>
          <a:bodyPr vert="horz" wrap="square" lIns="461659" tIns="230830" rIns="461659" bIns="2308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auto">
          <a:xfrm>
            <a:off x="1711325" y="43375263"/>
            <a:ext cx="7977188" cy="2492375"/>
          </a:xfrm>
          <a:prstGeom prst="rect">
            <a:avLst/>
          </a:prstGeom>
          <a:noFill/>
          <a:ln w="9525">
            <a:noFill/>
            <a:miter lim="800000"/>
            <a:headEnd/>
            <a:tailEnd/>
          </a:ln>
        </p:spPr>
        <p:txBody>
          <a:bodyPr vert="horz" wrap="square" lIns="461659" tIns="230830" rIns="461659" bIns="230830" numCol="1" anchor="ctr" anchorCtr="0" compatLnSpc="1">
            <a:prstTxWarp prst="textNoShape">
              <a:avLst/>
            </a:prstTxWarp>
          </a:bodyPr>
          <a:lstStyle>
            <a:lvl1pPr defTabSz="2306638">
              <a:defRPr sz="6100">
                <a:solidFill>
                  <a:srgbClr val="898989"/>
                </a:solidFill>
                <a:latin typeface="Calibri" pitchFamily="34" charset="0"/>
              </a:defRPr>
            </a:lvl1pPr>
          </a:lstStyle>
          <a:p>
            <a:fld id="{9B18F46B-0C57-46BC-8540-B3151DB28EA3}" type="datetimeFigureOut">
              <a:rPr lang="en-US"/>
              <a:pPr/>
              <a:t>9/30/2013</a:t>
            </a:fld>
            <a:endParaRPr lang="en-US"/>
          </a:p>
        </p:txBody>
      </p:sp>
      <p:sp>
        <p:nvSpPr>
          <p:cNvPr id="5" name="Footer Placeholder 4"/>
          <p:cNvSpPr>
            <a:spLocks noGrp="1"/>
          </p:cNvSpPr>
          <p:nvPr>
            <p:ph type="ftr" sz="quarter" idx="3"/>
          </p:nvPr>
        </p:nvSpPr>
        <p:spPr bwMode="auto">
          <a:xfrm>
            <a:off x="11684000" y="43375263"/>
            <a:ext cx="10829925" cy="2492375"/>
          </a:xfrm>
          <a:prstGeom prst="rect">
            <a:avLst/>
          </a:prstGeom>
          <a:noFill/>
          <a:ln w="9525">
            <a:noFill/>
            <a:miter lim="800000"/>
            <a:headEnd/>
            <a:tailEnd/>
          </a:ln>
        </p:spPr>
        <p:txBody>
          <a:bodyPr vert="horz" wrap="square" lIns="461659" tIns="230830" rIns="461659" bIns="230830" numCol="1" anchor="ctr" anchorCtr="0" compatLnSpc="1">
            <a:prstTxWarp prst="textNoShape">
              <a:avLst/>
            </a:prstTxWarp>
          </a:bodyPr>
          <a:lstStyle>
            <a:lvl1pPr algn="ctr" defTabSz="2306638">
              <a:defRPr sz="61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bwMode="auto">
          <a:xfrm>
            <a:off x="24509413" y="43375263"/>
            <a:ext cx="7977187" cy="2492375"/>
          </a:xfrm>
          <a:prstGeom prst="rect">
            <a:avLst/>
          </a:prstGeom>
          <a:noFill/>
          <a:ln w="9525">
            <a:noFill/>
            <a:miter lim="800000"/>
            <a:headEnd/>
            <a:tailEnd/>
          </a:ln>
        </p:spPr>
        <p:txBody>
          <a:bodyPr vert="horz" wrap="square" lIns="461659" tIns="230830" rIns="461659" bIns="230830" numCol="1" anchor="ctr" anchorCtr="0" compatLnSpc="1">
            <a:prstTxWarp prst="textNoShape">
              <a:avLst/>
            </a:prstTxWarp>
          </a:bodyPr>
          <a:lstStyle>
            <a:lvl1pPr algn="r" defTabSz="2306638">
              <a:defRPr sz="6100">
                <a:solidFill>
                  <a:srgbClr val="898989"/>
                </a:solidFill>
                <a:latin typeface="Calibri" pitchFamily="34" charset="0"/>
              </a:defRPr>
            </a:lvl1pPr>
          </a:lstStyle>
          <a:p>
            <a:fld id="{1702514E-1974-447C-A4B1-9E64B630F3D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306638" rtl="0" fontAlgn="base">
        <a:spcBef>
          <a:spcPct val="0"/>
        </a:spcBef>
        <a:spcAft>
          <a:spcPct val="0"/>
        </a:spcAft>
        <a:defRPr sz="22200" kern="1200">
          <a:solidFill>
            <a:schemeClr val="tx1"/>
          </a:solidFill>
          <a:latin typeface="+mj-lt"/>
          <a:ea typeface="+mj-ea"/>
          <a:cs typeface="+mj-cs"/>
        </a:defRPr>
      </a:lvl1pPr>
      <a:lvl2pPr algn="ctr" defTabSz="2306638" rtl="0" fontAlgn="base">
        <a:spcBef>
          <a:spcPct val="0"/>
        </a:spcBef>
        <a:spcAft>
          <a:spcPct val="0"/>
        </a:spcAft>
        <a:defRPr sz="22200">
          <a:solidFill>
            <a:schemeClr val="tx1"/>
          </a:solidFill>
          <a:latin typeface="Calibri" pitchFamily="34" charset="0"/>
        </a:defRPr>
      </a:lvl2pPr>
      <a:lvl3pPr algn="ctr" defTabSz="2306638" rtl="0" fontAlgn="base">
        <a:spcBef>
          <a:spcPct val="0"/>
        </a:spcBef>
        <a:spcAft>
          <a:spcPct val="0"/>
        </a:spcAft>
        <a:defRPr sz="22200">
          <a:solidFill>
            <a:schemeClr val="tx1"/>
          </a:solidFill>
          <a:latin typeface="Calibri" pitchFamily="34" charset="0"/>
        </a:defRPr>
      </a:lvl3pPr>
      <a:lvl4pPr algn="ctr" defTabSz="2306638" rtl="0" fontAlgn="base">
        <a:spcBef>
          <a:spcPct val="0"/>
        </a:spcBef>
        <a:spcAft>
          <a:spcPct val="0"/>
        </a:spcAft>
        <a:defRPr sz="22200">
          <a:solidFill>
            <a:schemeClr val="tx1"/>
          </a:solidFill>
          <a:latin typeface="Calibri" pitchFamily="34" charset="0"/>
        </a:defRPr>
      </a:lvl4pPr>
      <a:lvl5pPr algn="ctr" defTabSz="2306638" rtl="0" fontAlgn="base">
        <a:spcBef>
          <a:spcPct val="0"/>
        </a:spcBef>
        <a:spcAft>
          <a:spcPct val="0"/>
        </a:spcAft>
        <a:defRPr sz="22200">
          <a:solidFill>
            <a:schemeClr val="tx1"/>
          </a:solidFill>
          <a:latin typeface="Calibri" pitchFamily="34" charset="0"/>
        </a:defRPr>
      </a:lvl5pPr>
      <a:lvl6pPr marL="457200" algn="ctr" defTabSz="2306638" rtl="0" fontAlgn="base">
        <a:spcBef>
          <a:spcPct val="0"/>
        </a:spcBef>
        <a:spcAft>
          <a:spcPct val="0"/>
        </a:spcAft>
        <a:defRPr sz="22200">
          <a:solidFill>
            <a:schemeClr val="tx1"/>
          </a:solidFill>
          <a:latin typeface="Calibri" pitchFamily="34" charset="0"/>
        </a:defRPr>
      </a:lvl6pPr>
      <a:lvl7pPr marL="914400" algn="ctr" defTabSz="2306638" rtl="0" fontAlgn="base">
        <a:spcBef>
          <a:spcPct val="0"/>
        </a:spcBef>
        <a:spcAft>
          <a:spcPct val="0"/>
        </a:spcAft>
        <a:defRPr sz="22200">
          <a:solidFill>
            <a:schemeClr val="tx1"/>
          </a:solidFill>
          <a:latin typeface="Calibri" pitchFamily="34" charset="0"/>
        </a:defRPr>
      </a:lvl7pPr>
      <a:lvl8pPr marL="1371600" algn="ctr" defTabSz="2306638" rtl="0" fontAlgn="base">
        <a:spcBef>
          <a:spcPct val="0"/>
        </a:spcBef>
        <a:spcAft>
          <a:spcPct val="0"/>
        </a:spcAft>
        <a:defRPr sz="22200">
          <a:solidFill>
            <a:schemeClr val="tx1"/>
          </a:solidFill>
          <a:latin typeface="Calibri" pitchFamily="34" charset="0"/>
        </a:defRPr>
      </a:lvl8pPr>
      <a:lvl9pPr marL="1828800" algn="ctr" defTabSz="2306638" rtl="0" fontAlgn="base">
        <a:spcBef>
          <a:spcPct val="0"/>
        </a:spcBef>
        <a:spcAft>
          <a:spcPct val="0"/>
        </a:spcAft>
        <a:defRPr sz="22200">
          <a:solidFill>
            <a:schemeClr val="tx1"/>
          </a:solidFill>
          <a:latin typeface="Calibri" pitchFamily="34" charset="0"/>
        </a:defRPr>
      </a:lvl9pPr>
    </p:titleStyle>
    <p:bodyStyle>
      <a:lvl1pPr marL="1730375" indent="-1730375" algn="l" defTabSz="2306638" rtl="0" fontAlgn="base">
        <a:spcBef>
          <a:spcPct val="20000"/>
        </a:spcBef>
        <a:spcAft>
          <a:spcPct val="0"/>
        </a:spcAft>
        <a:buFont typeface="Arial" charset="0"/>
        <a:buChar char="•"/>
        <a:defRPr sz="16100" kern="1200">
          <a:solidFill>
            <a:schemeClr val="tx1"/>
          </a:solidFill>
          <a:latin typeface="+mn-lt"/>
          <a:ea typeface="+mn-ea"/>
          <a:cs typeface="+mn-cs"/>
        </a:defRPr>
      </a:lvl1pPr>
      <a:lvl2pPr marL="3749675" indent="-1441450" algn="l" defTabSz="2306638" rtl="0" fontAlgn="base">
        <a:spcBef>
          <a:spcPct val="20000"/>
        </a:spcBef>
        <a:spcAft>
          <a:spcPct val="0"/>
        </a:spcAft>
        <a:buFont typeface="Arial" charset="0"/>
        <a:buChar char="–"/>
        <a:defRPr sz="14200" kern="1200">
          <a:solidFill>
            <a:schemeClr val="tx1"/>
          </a:solidFill>
          <a:latin typeface="+mn-lt"/>
          <a:ea typeface="+mn-ea"/>
          <a:cs typeface="+mn-cs"/>
        </a:defRPr>
      </a:lvl2pPr>
      <a:lvl3pPr marL="5770563" indent="-1154113" algn="l" defTabSz="2306638" rtl="0" fontAlgn="base">
        <a:spcBef>
          <a:spcPct val="20000"/>
        </a:spcBef>
        <a:spcAft>
          <a:spcPct val="0"/>
        </a:spcAft>
        <a:buFont typeface="Arial" charset="0"/>
        <a:buChar char="•"/>
        <a:defRPr sz="12100" kern="1200">
          <a:solidFill>
            <a:schemeClr val="tx1"/>
          </a:solidFill>
          <a:latin typeface="+mn-lt"/>
          <a:ea typeface="+mn-ea"/>
          <a:cs typeface="+mn-cs"/>
        </a:defRPr>
      </a:lvl3pPr>
      <a:lvl4pPr marL="8077200" indent="-1152525" algn="l" defTabSz="2306638" rtl="0" fontAlgn="base">
        <a:spcBef>
          <a:spcPct val="20000"/>
        </a:spcBef>
        <a:spcAft>
          <a:spcPct val="0"/>
        </a:spcAft>
        <a:buFont typeface="Arial" charset="0"/>
        <a:buChar char="–"/>
        <a:defRPr sz="10100" kern="1200">
          <a:solidFill>
            <a:schemeClr val="tx1"/>
          </a:solidFill>
          <a:latin typeface="+mn-lt"/>
          <a:ea typeface="+mn-ea"/>
          <a:cs typeface="+mn-cs"/>
        </a:defRPr>
      </a:lvl4pPr>
      <a:lvl5pPr marL="10385425" indent="-1152525" algn="l" defTabSz="2306638" rtl="0" fontAlgn="base">
        <a:spcBef>
          <a:spcPct val="20000"/>
        </a:spcBef>
        <a:spcAft>
          <a:spcPct val="0"/>
        </a:spcAft>
        <a:buFont typeface="Arial" charset="0"/>
        <a:buChar char="»"/>
        <a:defRPr sz="10100" kern="1200">
          <a:solidFill>
            <a:schemeClr val="tx1"/>
          </a:solidFill>
          <a:latin typeface="+mn-lt"/>
          <a:ea typeface="+mn-ea"/>
          <a:cs typeface="+mn-cs"/>
        </a:defRPr>
      </a:lvl5pPr>
      <a:lvl6pPr marL="11742176" indent="-1067471" algn="l" defTabSz="2134941" rtl="0" eaLnBrk="1" latinLnBrk="0" hangingPunct="1">
        <a:spcBef>
          <a:spcPct val="20000"/>
        </a:spcBef>
        <a:buFont typeface="Arial"/>
        <a:buChar char="•"/>
        <a:defRPr sz="9300" kern="1200">
          <a:solidFill>
            <a:schemeClr val="tx1"/>
          </a:solidFill>
          <a:latin typeface="+mn-lt"/>
          <a:ea typeface="+mn-ea"/>
          <a:cs typeface="+mn-cs"/>
        </a:defRPr>
      </a:lvl6pPr>
      <a:lvl7pPr marL="13877117" indent="-1067471" algn="l" defTabSz="2134941" rtl="0" eaLnBrk="1" latinLnBrk="0" hangingPunct="1">
        <a:spcBef>
          <a:spcPct val="20000"/>
        </a:spcBef>
        <a:buFont typeface="Arial"/>
        <a:buChar char="•"/>
        <a:defRPr sz="9300" kern="1200">
          <a:solidFill>
            <a:schemeClr val="tx1"/>
          </a:solidFill>
          <a:latin typeface="+mn-lt"/>
          <a:ea typeface="+mn-ea"/>
          <a:cs typeface="+mn-cs"/>
        </a:defRPr>
      </a:lvl7pPr>
      <a:lvl8pPr marL="16012058" indent="-1067471" algn="l" defTabSz="2134941" rtl="0" eaLnBrk="1" latinLnBrk="0" hangingPunct="1">
        <a:spcBef>
          <a:spcPct val="20000"/>
        </a:spcBef>
        <a:buFont typeface="Arial"/>
        <a:buChar char="•"/>
        <a:defRPr sz="9300" kern="1200">
          <a:solidFill>
            <a:schemeClr val="tx1"/>
          </a:solidFill>
          <a:latin typeface="+mn-lt"/>
          <a:ea typeface="+mn-ea"/>
          <a:cs typeface="+mn-cs"/>
        </a:defRPr>
      </a:lvl8pPr>
      <a:lvl9pPr marL="18147000" indent="-1067471" algn="l" defTabSz="2134941" rtl="0" eaLnBrk="1" latinLnBrk="0" hangingPunct="1">
        <a:spcBef>
          <a:spcPct val="20000"/>
        </a:spcBef>
        <a:buFont typeface="Arial"/>
        <a:buChar char="•"/>
        <a:defRPr sz="9300" kern="1200">
          <a:solidFill>
            <a:schemeClr val="tx1"/>
          </a:solidFill>
          <a:latin typeface="+mn-lt"/>
          <a:ea typeface="+mn-ea"/>
          <a:cs typeface="+mn-cs"/>
        </a:defRPr>
      </a:lvl9pPr>
    </p:bodyStyle>
    <p:otherStyle>
      <a:defPPr>
        <a:defRPr lang="en-US"/>
      </a:defPPr>
      <a:lvl1pPr marL="0" algn="l" defTabSz="2134941" rtl="0" eaLnBrk="1" latinLnBrk="0" hangingPunct="1">
        <a:defRPr sz="8400" kern="1200">
          <a:solidFill>
            <a:schemeClr val="tx1"/>
          </a:solidFill>
          <a:latin typeface="+mn-lt"/>
          <a:ea typeface="+mn-ea"/>
          <a:cs typeface="+mn-cs"/>
        </a:defRPr>
      </a:lvl1pPr>
      <a:lvl2pPr marL="2134941" algn="l" defTabSz="2134941" rtl="0" eaLnBrk="1" latinLnBrk="0" hangingPunct="1">
        <a:defRPr sz="8400" kern="1200">
          <a:solidFill>
            <a:schemeClr val="tx1"/>
          </a:solidFill>
          <a:latin typeface="+mn-lt"/>
          <a:ea typeface="+mn-ea"/>
          <a:cs typeface="+mn-cs"/>
        </a:defRPr>
      </a:lvl2pPr>
      <a:lvl3pPr marL="4269882" algn="l" defTabSz="2134941" rtl="0" eaLnBrk="1" latinLnBrk="0" hangingPunct="1">
        <a:defRPr sz="8400" kern="1200">
          <a:solidFill>
            <a:schemeClr val="tx1"/>
          </a:solidFill>
          <a:latin typeface="+mn-lt"/>
          <a:ea typeface="+mn-ea"/>
          <a:cs typeface="+mn-cs"/>
        </a:defRPr>
      </a:lvl3pPr>
      <a:lvl4pPr marL="6404823" algn="l" defTabSz="2134941" rtl="0" eaLnBrk="1" latinLnBrk="0" hangingPunct="1">
        <a:defRPr sz="8400" kern="1200">
          <a:solidFill>
            <a:schemeClr val="tx1"/>
          </a:solidFill>
          <a:latin typeface="+mn-lt"/>
          <a:ea typeface="+mn-ea"/>
          <a:cs typeface="+mn-cs"/>
        </a:defRPr>
      </a:lvl4pPr>
      <a:lvl5pPr marL="8539764" algn="l" defTabSz="2134941" rtl="0" eaLnBrk="1" latinLnBrk="0" hangingPunct="1">
        <a:defRPr sz="8400" kern="1200">
          <a:solidFill>
            <a:schemeClr val="tx1"/>
          </a:solidFill>
          <a:latin typeface="+mn-lt"/>
          <a:ea typeface="+mn-ea"/>
          <a:cs typeface="+mn-cs"/>
        </a:defRPr>
      </a:lvl5pPr>
      <a:lvl6pPr marL="10674706" algn="l" defTabSz="2134941" rtl="0" eaLnBrk="1" latinLnBrk="0" hangingPunct="1">
        <a:defRPr sz="8400" kern="1200">
          <a:solidFill>
            <a:schemeClr val="tx1"/>
          </a:solidFill>
          <a:latin typeface="+mn-lt"/>
          <a:ea typeface="+mn-ea"/>
          <a:cs typeface="+mn-cs"/>
        </a:defRPr>
      </a:lvl6pPr>
      <a:lvl7pPr marL="12809647" algn="l" defTabSz="2134941" rtl="0" eaLnBrk="1" latinLnBrk="0" hangingPunct="1">
        <a:defRPr sz="8400" kern="1200">
          <a:solidFill>
            <a:schemeClr val="tx1"/>
          </a:solidFill>
          <a:latin typeface="+mn-lt"/>
          <a:ea typeface="+mn-ea"/>
          <a:cs typeface="+mn-cs"/>
        </a:defRPr>
      </a:lvl7pPr>
      <a:lvl8pPr marL="14944588" algn="l" defTabSz="2134941" rtl="0" eaLnBrk="1" latinLnBrk="0" hangingPunct="1">
        <a:defRPr sz="8400" kern="1200">
          <a:solidFill>
            <a:schemeClr val="tx1"/>
          </a:solidFill>
          <a:latin typeface="+mn-lt"/>
          <a:ea typeface="+mn-ea"/>
          <a:cs typeface="+mn-cs"/>
        </a:defRPr>
      </a:lvl8pPr>
      <a:lvl9pPr marL="17079529" algn="l" defTabSz="2134941"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jpeg"/><Relationship Id="rId21" Type="http://schemas.openxmlformats.org/officeDocument/2006/relationships/image" Target="../media/image19.jpeg"/><Relationship Id="rId7" Type="http://schemas.openxmlformats.org/officeDocument/2006/relationships/image" Target="../media/image6.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image" Target="../media/image1.emf"/><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hyperlink" Target="http://allthesky.com/observatories/preview/calto2-p.jpg" TargetMode="External"/><Relationship Id="rId24" Type="http://schemas.openxmlformats.org/officeDocument/2006/relationships/image" Target="../media/image22.png"/><Relationship Id="rId5" Type="http://schemas.openxmlformats.org/officeDocument/2006/relationships/image" Target="../media/image4.jpe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9.jpe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3" name="Rectangle 171"/>
          <p:cNvSpPr>
            <a:spLocks noChangeArrowheads="1"/>
          </p:cNvSpPr>
          <p:nvPr/>
        </p:nvSpPr>
        <p:spPr bwMode="auto">
          <a:xfrm>
            <a:off x="18545" y="93261"/>
            <a:ext cx="34198560" cy="46725840"/>
          </a:xfrm>
          <a:prstGeom prst="rect">
            <a:avLst/>
          </a:prstGeom>
          <a:gradFill rotWithShape="1">
            <a:gsLst>
              <a:gs pos="0">
                <a:schemeClr val="bg1"/>
              </a:gs>
              <a:gs pos="100000">
                <a:schemeClr val="bg2"/>
              </a:gs>
            </a:gsLst>
            <a:lin ang="2700000" scaled="1"/>
          </a:gradFill>
          <a:ln w="9525">
            <a:noFill/>
            <a:miter lim="800000"/>
            <a:headEnd/>
            <a:tailEnd/>
          </a:ln>
        </p:spPr>
        <p:txBody>
          <a:bodyPr wrap="none" lIns="101320" tIns="50660" rIns="101320" bIns="50660" anchor="ctr"/>
          <a:lstStyle/>
          <a:p>
            <a:pPr algn="ctr" defTabSz="4627563"/>
            <a:endParaRPr lang="en-US" dirty="0">
              <a:latin typeface="Calibri" pitchFamily="34" charset="0"/>
            </a:endParaRPr>
          </a:p>
        </p:txBody>
      </p:sp>
      <p:sp>
        <p:nvSpPr>
          <p:cNvPr id="59" name="Rectangle 58"/>
          <p:cNvSpPr/>
          <p:nvPr/>
        </p:nvSpPr>
        <p:spPr>
          <a:xfrm>
            <a:off x="13530168" y="28615343"/>
            <a:ext cx="10174453" cy="3777264"/>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Box 169"/>
          <p:cNvSpPr txBox="1">
            <a:spLocks noChangeArrowheads="1"/>
          </p:cNvSpPr>
          <p:nvPr/>
        </p:nvSpPr>
        <p:spPr bwMode="auto">
          <a:xfrm>
            <a:off x="6958239" y="8494371"/>
            <a:ext cx="18064262" cy="840973"/>
          </a:xfrm>
          <a:prstGeom prst="rect">
            <a:avLst/>
          </a:prstGeom>
          <a:noFill/>
          <a:ln w="9525">
            <a:noFill/>
            <a:miter lim="800000"/>
            <a:headEnd/>
            <a:tailEnd/>
          </a:ln>
        </p:spPr>
        <p:txBody>
          <a:bodyPr wrap="square" lIns="101320" tIns="50660" rIns="101320" bIns="50660">
            <a:spAutoFit/>
          </a:bodyPr>
          <a:lstStyle/>
          <a:p>
            <a:pPr algn="ctr" defTabSz="4627563">
              <a:spcBef>
                <a:spcPct val="5000"/>
              </a:spcBef>
              <a:buClr>
                <a:srgbClr val="0A57A5"/>
              </a:buClr>
              <a:buFont typeface="Times" pitchFamily="18" charset="0"/>
              <a:buNone/>
            </a:pPr>
            <a:r>
              <a:rPr lang="en-US" sz="4800" b="1" dirty="0" smtClean="0">
                <a:solidFill>
                  <a:srgbClr val="0070C0"/>
                </a:solidFill>
                <a:latin typeface="Arial" pitchFamily="34" charset="0"/>
                <a:ea typeface="ＭＳ Ｐゴシック" pitchFamily="34" charset="-128"/>
                <a:cs typeface="Arial" pitchFamily="34" charset="0"/>
              </a:rPr>
              <a:t>Euclid : European Space Agency’s Dark Energy Mission</a:t>
            </a:r>
            <a:endParaRPr lang="en-US" sz="4800" b="1" dirty="0">
              <a:solidFill>
                <a:srgbClr val="0070C0"/>
              </a:solidFill>
              <a:latin typeface="Arial" pitchFamily="34" charset="0"/>
              <a:ea typeface="ＭＳ Ｐゴシック" pitchFamily="34" charset="-128"/>
              <a:cs typeface="Arial" pitchFamily="34" charset="0"/>
            </a:endParaRPr>
          </a:p>
        </p:txBody>
      </p:sp>
      <p:pic>
        <p:nvPicPr>
          <p:cNvPr id="53"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38225" y="29358639"/>
            <a:ext cx="3527454" cy="2509451"/>
          </a:xfrm>
          <a:prstGeom prst="rect">
            <a:avLst/>
          </a:prstGeom>
          <a:noFill/>
          <a:ln>
            <a:noFill/>
          </a:ln>
        </p:spPr>
      </p:pic>
      <p:grpSp>
        <p:nvGrpSpPr>
          <p:cNvPr id="60" name="Group 59"/>
          <p:cNvGrpSpPr/>
          <p:nvPr/>
        </p:nvGrpSpPr>
        <p:grpSpPr>
          <a:xfrm>
            <a:off x="18671819" y="28944319"/>
            <a:ext cx="3767087" cy="3352800"/>
            <a:chOff x="29738382" y="35560625"/>
            <a:chExt cx="3767087" cy="3352800"/>
          </a:xfrm>
        </p:grpSpPr>
        <p:pic>
          <p:nvPicPr>
            <p:cNvPr id="52" name="Picture 51"/>
            <p:cNvPicPr>
              <a:picLocks noChangeAspect="1"/>
            </p:cNvPicPr>
            <p:nvPr/>
          </p:nvPicPr>
          <p:blipFill rotWithShape="1">
            <a:blip r:embed="rId3" cstate="print">
              <a:extLst>
                <a:ext uri="{28A0092B-C50C-407E-A947-70E740481C1C}">
                  <a14:useLocalDpi xmlns:a14="http://schemas.microsoft.com/office/drawing/2010/main" val="0"/>
                </a:ext>
              </a:extLst>
            </a:blip>
            <a:srcRect t="3842" b="3341"/>
            <a:stretch/>
          </p:blipFill>
          <p:spPr>
            <a:xfrm>
              <a:off x="29738382" y="35560625"/>
              <a:ext cx="3767087" cy="3352800"/>
            </a:xfrm>
            <a:prstGeom prst="rect">
              <a:avLst/>
            </a:prstGeom>
          </p:spPr>
        </p:pic>
        <p:sp>
          <p:nvSpPr>
            <p:cNvPr id="39" name="Oval 38"/>
            <p:cNvSpPr/>
            <p:nvPr/>
          </p:nvSpPr>
          <p:spPr>
            <a:xfrm>
              <a:off x="31092775" y="37179455"/>
              <a:ext cx="1626154" cy="1073433"/>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852293" y="25758039"/>
            <a:ext cx="9947345" cy="4889574"/>
            <a:chOff x="2094339" y="25973191"/>
            <a:chExt cx="9947345" cy="4889574"/>
          </a:xfrm>
        </p:grpSpPr>
        <p:pic>
          <p:nvPicPr>
            <p:cNvPr id="42" name="Picture 41" descr="SCA.png"/>
            <p:cNvPicPr/>
            <p:nvPr/>
          </p:nvPicPr>
          <p:blipFill>
            <a:blip r:embed="rId4">
              <a:extLst>
                <a:ext uri="{28A0092B-C50C-407E-A947-70E740481C1C}">
                  <a14:useLocalDpi xmlns:a14="http://schemas.microsoft.com/office/drawing/2010/main" val="0"/>
                </a:ext>
              </a:extLst>
            </a:blip>
            <a:srcRect/>
            <a:stretch>
              <a:fillRect/>
            </a:stretch>
          </p:blipFill>
          <p:spPr bwMode="auto">
            <a:xfrm>
              <a:off x="7397174" y="25973191"/>
              <a:ext cx="4644510" cy="3610177"/>
            </a:xfrm>
            <a:prstGeom prst="rect">
              <a:avLst/>
            </a:prstGeom>
            <a:noFill/>
            <a:ln>
              <a:noFill/>
            </a:ln>
            <a:extLst/>
          </p:spPr>
        </p:pic>
        <p:pic>
          <p:nvPicPr>
            <p:cNvPr id="43" name="Picture 42" descr="JDEM-H2RG-SiC_bot1_smal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94339" y="25973191"/>
              <a:ext cx="4503755" cy="3520246"/>
            </a:xfrm>
            <a:prstGeom prst="rect">
              <a:avLst/>
            </a:prstGeom>
            <a:noFill/>
            <a:ln>
              <a:noFill/>
            </a:ln>
            <a:extLst/>
          </p:spPr>
        </p:pic>
        <p:sp>
          <p:nvSpPr>
            <p:cNvPr id="117" name="Rectangle 276"/>
            <p:cNvSpPr>
              <a:spLocks noChangeArrowheads="1"/>
            </p:cNvSpPr>
            <p:nvPr/>
          </p:nvSpPr>
          <p:spPr bwMode="auto">
            <a:xfrm>
              <a:off x="2094339" y="29754769"/>
              <a:ext cx="9782457" cy="1107996"/>
            </a:xfrm>
            <a:prstGeom prst="rect">
              <a:avLst/>
            </a:prstGeom>
            <a:noFill/>
            <a:ln w="9525">
              <a:noFill/>
              <a:miter lim="800000"/>
              <a:headEnd/>
              <a:tailEnd/>
            </a:ln>
          </p:spPr>
          <p:txBody>
            <a:bodyPr wrap="square" lIns="0" tIns="0" rIns="0" bIns="0">
              <a:spAutoFit/>
            </a:bodyPr>
            <a:lstStyle/>
            <a:p>
              <a:pPr algn="ctr" defTabSz="1012825">
                <a:lnSpc>
                  <a:spcPct val="90000"/>
                </a:lnSpc>
                <a:spcBef>
                  <a:spcPct val="50000"/>
                </a:spcBef>
                <a:buClr>
                  <a:schemeClr val="tx2"/>
                </a:buClr>
              </a:pPr>
              <a:r>
                <a:rPr lang="en-US" sz="4000" b="1" dirty="0" smtClean="0"/>
                <a:t>H2RG Sensor Chip Assembly</a:t>
              </a:r>
            </a:p>
            <a:p>
              <a:pPr defTabSz="1012825">
                <a:lnSpc>
                  <a:spcPct val="90000"/>
                </a:lnSpc>
                <a:spcBef>
                  <a:spcPts val="0"/>
                </a:spcBef>
                <a:buClr>
                  <a:schemeClr val="tx2"/>
                </a:buClr>
              </a:pPr>
              <a:r>
                <a:rPr lang="en-US" sz="4000" b="1" dirty="0" smtClean="0"/>
                <a:t>      </a:t>
              </a:r>
              <a:r>
                <a:rPr lang="en-US" sz="3600" b="1" dirty="0" smtClean="0"/>
                <a:t>(bottom side)                 (detector side)</a:t>
              </a:r>
              <a:endParaRPr lang="en-US" sz="3600" b="1" dirty="0"/>
            </a:p>
          </p:txBody>
        </p:sp>
      </p:grpSp>
      <p:sp>
        <p:nvSpPr>
          <p:cNvPr id="129" name="Text Box 169"/>
          <p:cNvSpPr txBox="1">
            <a:spLocks noChangeArrowheads="1"/>
          </p:cNvSpPr>
          <p:nvPr/>
        </p:nvSpPr>
        <p:spPr bwMode="auto">
          <a:xfrm>
            <a:off x="606472" y="24458041"/>
            <a:ext cx="12143378" cy="11767041"/>
          </a:xfrm>
          <a:prstGeom prst="rect">
            <a:avLst/>
          </a:prstGeom>
          <a:noFill/>
          <a:ln w="9525">
            <a:solidFill>
              <a:schemeClr val="tx2"/>
            </a:solidFill>
            <a:miter lim="800000"/>
            <a:headEnd/>
            <a:tailEnd/>
          </a:ln>
        </p:spPr>
        <p:txBody>
          <a:bodyPr wrap="square" lIns="101320" tIns="50660" rIns="101320" bIns="50660">
            <a:spAutoFit/>
          </a:bodyPr>
          <a:lstStyle/>
          <a:p>
            <a:pPr algn="ctr">
              <a:spcAft>
                <a:spcPts val="600"/>
              </a:spcAft>
            </a:pPr>
            <a:r>
              <a:rPr lang="en-US" sz="4800" b="1" dirty="0" smtClean="0">
                <a:solidFill>
                  <a:srgbClr val="0070C0"/>
                </a:solidFill>
              </a:rPr>
              <a:t>H2RG SCA</a:t>
            </a:r>
          </a:p>
          <a:p>
            <a:pPr algn="ctr">
              <a:spcAft>
                <a:spcPts val="600"/>
              </a:spcAft>
            </a:pPr>
            <a:endParaRPr lang="en-US" sz="4800" b="1" dirty="0">
              <a:solidFill>
                <a:srgbClr val="0070C0"/>
              </a:solidFill>
            </a:endParaRPr>
          </a:p>
          <a:p>
            <a:pPr algn="ctr">
              <a:spcAft>
                <a:spcPts val="600"/>
              </a:spcAft>
            </a:pPr>
            <a:endParaRPr lang="en-US" sz="4800" b="1" dirty="0" smtClean="0">
              <a:solidFill>
                <a:srgbClr val="0070C0"/>
              </a:solidFill>
            </a:endParaRPr>
          </a:p>
          <a:p>
            <a:pPr algn="ctr">
              <a:spcAft>
                <a:spcPts val="600"/>
              </a:spcAft>
            </a:pPr>
            <a:endParaRPr lang="en-US" sz="4800" b="1" dirty="0">
              <a:solidFill>
                <a:srgbClr val="0070C0"/>
              </a:solidFill>
            </a:endParaRPr>
          </a:p>
          <a:p>
            <a:pPr algn="ctr">
              <a:spcAft>
                <a:spcPts val="600"/>
              </a:spcAft>
            </a:pPr>
            <a:endParaRPr lang="en-US" sz="4800" b="1" dirty="0" smtClean="0">
              <a:solidFill>
                <a:srgbClr val="0070C0"/>
              </a:solidFill>
            </a:endParaRPr>
          </a:p>
          <a:p>
            <a:pPr algn="ctr">
              <a:spcAft>
                <a:spcPts val="600"/>
              </a:spcAft>
            </a:pPr>
            <a:endParaRPr lang="en-US" sz="4800" b="1" dirty="0">
              <a:solidFill>
                <a:srgbClr val="0070C0"/>
              </a:solidFill>
            </a:endParaRPr>
          </a:p>
          <a:p>
            <a:pPr algn="ctr">
              <a:spcAft>
                <a:spcPts val="600"/>
              </a:spcAft>
            </a:pPr>
            <a:endParaRPr lang="en-US" sz="4800" b="1" dirty="0" smtClean="0">
              <a:solidFill>
                <a:srgbClr val="0070C0"/>
              </a:solidFill>
            </a:endParaRPr>
          </a:p>
          <a:p>
            <a:pPr algn="ctr">
              <a:spcAft>
                <a:spcPts val="600"/>
              </a:spcAft>
            </a:pPr>
            <a:endParaRPr lang="en-US" sz="4800" b="1" dirty="0" smtClean="0">
              <a:solidFill>
                <a:srgbClr val="0070C0"/>
              </a:solidFill>
            </a:endParaRPr>
          </a:p>
          <a:p>
            <a:pPr marL="806450" indent="-806450">
              <a:spcBef>
                <a:spcPts val="1200"/>
              </a:spcBef>
              <a:buFont typeface="Wingdings" pitchFamily="2" charset="2"/>
              <a:buChar char="v"/>
            </a:pPr>
            <a:r>
              <a:rPr lang="en-US" sz="3600" b="1" dirty="0" smtClean="0">
                <a:solidFill>
                  <a:srgbClr val="0070C0"/>
                </a:solidFill>
              </a:rPr>
              <a:t>2K × 2K </a:t>
            </a:r>
            <a:r>
              <a:rPr lang="en-US" sz="3600" b="1" dirty="0">
                <a:solidFill>
                  <a:srgbClr val="0070C0"/>
                </a:solidFill>
              </a:rPr>
              <a:t>× </a:t>
            </a:r>
            <a:r>
              <a:rPr lang="en-US" sz="3600" b="1" dirty="0" smtClean="0">
                <a:solidFill>
                  <a:srgbClr val="0070C0"/>
                </a:solidFill>
              </a:rPr>
              <a:t>18</a:t>
            </a:r>
            <a:r>
              <a:rPr lang="en-US" sz="3600" b="1" dirty="0">
                <a:solidFill>
                  <a:srgbClr val="0070C0"/>
                </a:solidFill>
              </a:rPr>
              <a:t> </a:t>
            </a:r>
            <a:r>
              <a:rPr lang="en-US" sz="3600" b="1" dirty="0" smtClean="0">
                <a:solidFill>
                  <a:srgbClr val="0070C0"/>
                </a:solidFill>
              </a:rPr>
              <a:t>µm MBE mercury cadmium telluride (</a:t>
            </a:r>
            <a:r>
              <a:rPr lang="en-US" sz="3600" b="1" dirty="0" err="1" smtClean="0">
                <a:solidFill>
                  <a:srgbClr val="0070C0"/>
                </a:solidFill>
              </a:rPr>
              <a:t>HgCdTe</a:t>
            </a:r>
            <a:r>
              <a:rPr lang="en-US" sz="3600" b="1" dirty="0" smtClean="0">
                <a:solidFill>
                  <a:srgbClr val="0070C0"/>
                </a:solidFill>
              </a:rPr>
              <a:t>) detector </a:t>
            </a:r>
          </a:p>
          <a:p>
            <a:pPr marL="806450" indent="-806450">
              <a:buFont typeface="Wingdings" pitchFamily="2" charset="2"/>
              <a:buChar char="v"/>
            </a:pPr>
            <a:r>
              <a:rPr lang="en-US" sz="3600" b="1" dirty="0" smtClean="0">
                <a:solidFill>
                  <a:srgbClr val="0070C0"/>
                </a:solidFill>
              </a:rPr>
              <a:t>Flight SCA package with molybdenum pedestal for cryogenic operation</a:t>
            </a:r>
          </a:p>
          <a:p>
            <a:pPr marL="806450" indent="-806450">
              <a:buFont typeface="Wingdings" pitchFamily="2" charset="2"/>
              <a:buChar char="v"/>
            </a:pPr>
            <a:r>
              <a:rPr lang="en-US" sz="3600" b="1" dirty="0" smtClean="0">
                <a:solidFill>
                  <a:srgbClr val="0070C0"/>
                </a:solidFill>
              </a:rPr>
              <a:t>Wirebond rigidflex assembly provides electrical interconnection to and from SCA</a:t>
            </a:r>
          </a:p>
          <a:p>
            <a:pPr marL="806450" indent="-806450">
              <a:spcAft>
                <a:spcPts val="1200"/>
              </a:spcAft>
              <a:buFont typeface="Wingdings" pitchFamily="2" charset="2"/>
              <a:buChar char="v"/>
            </a:pPr>
            <a:r>
              <a:rPr lang="en-US" sz="3600" b="1" dirty="0" smtClean="0">
                <a:solidFill>
                  <a:srgbClr val="0070C0"/>
                </a:solidFill>
              </a:rPr>
              <a:t>High-density 85-contact </a:t>
            </a:r>
            <a:r>
              <a:rPr lang="en-US" sz="3600" b="1" dirty="0" err="1" smtClean="0">
                <a:solidFill>
                  <a:srgbClr val="0070C0"/>
                </a:solidFill>
              </a:rPr>
              <a:t>AirBorn</a:t>
            </a:r>
            <a:r>
              <a:rPr lang="en-US" sz="3600" b="1" dirty="0" smtClean="0">
                <a:solidFill>
                  <a:srgbClr val="0070C0"/>
                </a:solidFill>
              </a:rPr>
              <a:t> Nano series connector brings out all capabilities of Teledyne H2RG readout integrated circuit (ROIC)</a:t>
            </a:r>
          </a:p>
        </p:txBody>
      </p:sp>
      <p:sp>
        <p:nvSpPr>
          <p:cNvPr id="130" name="Text Box 169"/>
          <p:cNvSpPr txBox="1">
            <a:spLocks noChangeArrowheads="1"/>
          </p:cNvSpPr>
          <p:nvPr/>
        </p:nvSpPr>
        <p:spPr bwMode="auto">
          <a:xfrm>
            <a:off x="23704620" y="28608049"/>
            <a:ext cx="9986333" cy="7642835"/>
          </a:xfrm>
          <a:prstGeom prst="rect">
            <a:avLst/>
          </a:prstGeom>
          <a:noFill/>
          <a:ln w="9525">
            <a:solidFill>
              <a:schemeClr val="tx2"/>
            </a:solidFill>
            <a:miter lim="800000"/>
            <a:headEnd/>
            <a:tailEnd/>
          </a:ln>
        </p:spPr>
        <p:txBody>
          <a:bodyPr wrap="square" lIns="101320" tIns="50660" rIns="101320" bIns="50660">
            <a:spAutoFit/>
          </a:bodyPr>
          <a:lstStyle/>
          <a:p>
            <a:pPr algn="ctr">
              <a:spcAft>
                <a:spcPts val="1200"/>
              </a:spcAft>
            </a:pPr>
            <a:r>
              <a:rPr lang="en-US" sz="4800" b="1" dirty="0" smtClean="0">
                <a:solidFill>
                  <a:srgbClr val="0070C0"/>
                </a:solidFill>
              </a:rPr>
              <a:t>SIDECAR Focal Plane Electronics</a:t>
            </a:r>
          </a:p>
          <a:p>
            <a:pPr marL="806450" indent="-806450">
              <a:buFont typeface="Wingdings" pitchFamily="2" charset="2"/>
              <a:buChar char="v"/>
            </a:pPr>
            <a:r>
              <a:rPr lang="en-US" sz="3600" b="1" dirty="0" smtClean="0">
                <a:solidFill>
                  <a:srgbClr val="0070C0"/>
                </a:solidFill>
              </a:rPr>
              <a:t>Compact; fits within H2RG footprint to enable modular mosaic focal plane assemblies</a:t>
            </a:r>
          </a:p>
          <a:p>
            <a:pPr marL="806450" indent="-806450">
              <a:buFont typeface="Wingdings" pitchFamily="2" charset="2"/>
              <a:buChar char="v"/>
            </a:pPr>
            <a:r>
              <a:rPr lang="en-US" sz="3600" b="1" dirty="0" smtClean="0">
                <a:solidFill>
                  <a:srgbClr val="0070C0"/>
                </a:solidFill>
              </a:rPr>
              <a:t>Designed for cryogenic operation down to </a:t>
            </a:r>
            <a:r>
              <a:rPr lang="en-US" sz="3600" b="1" dirty="0" smtClean="0">
                <a:solidFill>
                  <a:srgbClr val="0070C0"/>
                </a:solidFill>
              </a:rPr>
              <a:t>~</a:t>
            </a:r>
            <a:r>
              <a:rPr lang="en-US" sz="3600" b="1" dirty="0" smtClean="0">
                <a:solidFill>
                  <a:srgbClr val="0070C0"/>
                </a:solidFill>
              </a:rPr>
              <a:t>77</a:t>
            </a:r>
            <a:r>
              <a:rPr lang="en-US" sz="3600" b="1" dirty="0" smtClean="0">
                <a:solidFill>
                  <a:srgbClr val="0070C0"/>
                </a:solidFill>
              </a:rPr>
              <a:t> </a:t>
            </a:r>
            <a:r>
              <a:rPr lang="en-US" sz="3600" b="1" dirty="0" smtClean="0">
                <a:solidFill>
                  <a:srgbClr val="0070C0"/>
                </a:solidFill>
              </a:rPr>
              <a:t>K by selection of appropriately CTE-matched materials </a:t>
            </a:r>
          </a:p>
          <a:p>
            <a:pPr marL="806450" indent="-806450">
              <a:buFont typeface="Wingdings" pitchFamily="2" charset="2"/>
              <a:buChar char="v"/>
            </a:pPr>
            <a:r>
              <a:rPr lang="en-US" sz="3600" b="1" dirty="0" smtClean="0">
                <a:solidFill>
                  <a:srgbClr val="0070C0"/>
                </a:solidFill>
              </a:rPr>
              <a:t>For </a:t>
            </a:r>
            <a:r>
              <a:rPr lang="en-US" sz="3600" b="1" dirty="0">
                <a:solidFill>
                  <a:srgbClr val="0070C0"/>
                </a:solidFill>
              </a:rPr>
              <a:t>SIDECAR Module performance data, please see Cabelli / Farris poster (SDW2013), “The SIDECAR ASIC Module (</a:t>
            </a:r>
            <a:r>
              <a:rPr lang="en-US" sz="3600" b="1" dirty="0" err="1">
                <a:solidFill>
                  <a:srgbClr val="0070C0"/>
                </a:solidFill>
              </a:rPr>
              <a:t>SMd</a:t>
            </a:r>
            <a:r>
              <a:rPr lang="en-US" sz="3600" b="1" dirty="0">
                <a:solidFill>
                  <a:srgbClr val="0070C0"/>
                </a:solidFill>
              </a:rPr>
              <a:t>) – An Ultra Compact Focal Plane Array Controller Package for Space Flight and Ground-Based Applications</a:t>
            </a:r>
            <a:r>
              <a:rPr lang="en-US" sz="3600" b="1" dirty="0" smtClean="0">
                <a:solidFill>
                  <a:srgbClr val="0070C0"/>
                </a:solidFill>
              </a:rPr>
              <a:t>”</a:t>
            </a:r>
            <a:endParaRPr lang="en-US" sz="3600" b="1" dirty="0">
              <a:solidFill>
                <a:srgbClr val="0070C0"/>
              </a:solidFill>
            </a:endParaRPr>
          </a:p>
        </p:txBody>
      </p:sp>
      <p:sp>
        <p:nvSpPr>
          <p:cNvPr id="132" name="Text Box 169"/>
          <p:cNvSpPr txBox="1">
            <a:spLocks noChangeArrowheads="1"/>
          </p:cNvSpPr>
          <p:nvPr/>
        </p:nvSpPr>
        <p:spPr bwMode="auto">
          <a:xfrm>
            <a:off x="22694866" y="19867834"/>
            <a:ext cx="10996088" cy="8196833"/>
          </a:xfrm>
          <a:prstGeom prst="rect">
            <a:avLst/>
          </a:prstGeom>
          <a:noFill/>
          <a:ln w="9525">
            <a:solidFill>
              <a:schemeClr val="tx2"/>
            </a:solidFill>
            <a:miter lim="800000"/>
            <a:headEnd/>
            <a:tailEnd/>
          </a:ln>
        </p:spPr>
        <p:txBody>
          <a:bodyPr wrap="square" lIns="101320" tIns="50660" rIns="101320" bIns="50660">
            <a:spAutoFit/>
          </a:bodyPr>
          <a:lstStyle/>
          <a:p>
            <a:pPr algn="ctr">
              <a:spcAft>
                <a:spcPts val="1200"/>
              </a:spcAft>
            </a:pPr>
            <a:r>
              <a:rPr lang="en-US" sz="4800" b="1" dirty="0" smtClean="0">
                <a:solidFill>
                  <a:srgbClr val="0070C0"/>
                </a:solidFill>
              </a:rPr>
              <a:t>Euclid Sensor Chip System (SCS)</a:t>
            </a:r>
          </a:p>
          <a:p>
            <a:pPr marL="806450" indent="-806450">
              <a:buFont typeface="Wingdings" pitchFamily="2" charset="2"/>
              <a:buChar char="v"/>
            </a:pPr>
            <a:r>
              <a:rPr lang="en-US" sz="3600" b="1" dirty="0" smtClean="0">
                <a:solidFill>
                  <a:srgbClr val="0070C0"/>
                </a:solidFill>
              </a:rPr>
              <a:t>2.3 µm cutoff H2RG detector (~100 K)</a:t>
            </a:r>
          </a:p>
          <a:p>
            <a:pPr marL="806450" indent="-806450">
              <a:buFont typeface="Wingdings" pitchFamily="2" charset="2"/>
              <a:buChar char="v"/>
            </a:pPr>
            <a:r>
              <a:rPr lang="en-US" sz="3600" b="1" dirty="0" smtClean="0">
                <a:solidFill>
                  <a:srgbClr val="0070C0"/>
                </a:solidFill>
              </a:rPr>
              <a:t>SIDECAR Module focal plane electronics (~145 K) </a:t>
            </a:r>
          </a:p>
          <a:p>
            <a:pPr marL="806450" indent="-806450">
              <a:buFont typeface="Wingdings" pitchFamily="2" charset="2"/>
              <a:buChar char="v"/>
            </a:pPr>
            <a:r>
              <a:rPr lang="en-US" sz="3600" b="1" dirty="0" smtClean="0">
                <a:solidFill>
                  <a:srgbClr val="0070C0"/>
                </a:solidFill>
              </a:rPr>
              <a:t>Custom flexible cable (SCA-to-SIDECAR) tailored to the thermal interface requirements of Euclid SCS</a:t>
            </a:r>
          </a:p>
          <a:p>
            <a:pPr marL="806450" indent="-806450">
              <a:buFont typeface="Wingdings" pitchFamily="2" charset="2"/>
              <a:buChar char="v"/>
            </a:pPr>
            <a:r>
              <a:rPr lang="en-US" sz="3600" b="1" dirty="0" smtClean="0">
                <a:solidFill>
                  <a:srgbClr val="0070C0"/>
                </a:solidFill>
              </a:rPr>
              <a:t>SIDECAR Module made of CE-9 material provides an excellent CTE match to NISP mounting structure</a:t>
            </a:r>
          </a:p>
          <a:p>
            <a:pPr marL="806450" indent="-806450">
              <a:buFont typeface="Wingdings" pitchFamily="2" charset="2"/>
              <a:buChar char="v"/>
            </a:pPr>
            <a:r>
              <a:rPr lang="en-US" sz="3600" b="1" dirty="0" smtClean="0">
                <a:solidFill>
                  <a:srgbClr val="0070C0"/>
                </a:solidFill>
              </a:rPr>
              <a:t>SIDECAR to drive a 6-meter harness interfacing to Euclid warm electronics</a:t>
            </a:r>
          </a:p>
          <a:p>
            <a:pPr marL="806450" indent="-806450">
              <a:spcAft>
                <a:spcPts val="1200"/>
              </a:spcAft>
              <a:buFont typeface="Wingdings" pitchFamily="2" charset="2"/>
              <a:buChar char="v"/>
            </a:pPr>
            <a:r>
              <a:rPr lang="en-US" sz="3600" b="1" dirty="0" smtClean="0">
                <a:solidFill>
                  <a:srgbClr val="0070C0"/>
                </a:solidFill>
              </a:rPr>
              <a:t>Custom SIDECAR firmware for enabling all Euclid operating modes </a:t>
            </a:r>
          </a:p>
        </p:txBody>
      </p:sp>
      <p:sp>
        <p:nvSpPr>
          <p:cNvPr id="144" name="Text Box 169"/>
          <p:cNvSpPr txBox="1">
            <a:spLocks noChangeArrowheads="1"/>
          </p:cNvSpPr>
          <p:nvPr/>
        </p:nvSpPr>
        <p:spPr bwMode="auto">
          <a:xfrm>
            <a:off x="13288122" y="32604570"/>
            <a:ext cx="9926732" cy="3687906"/>
          </a:xfrm>
          <a:prstGeom prst="rect">
            <a:avLst/>
          </a:prstGeom>
          <a:gradFill>
            <a:gsLst>
              <a:gs pos="0">
                <a:schemeClr val="accent1">
                  <a:tint val="100000"/>
                  <a:shade val="100000"/>
                  <a:satMod val="130000"/>
                </a:schemeClr>
              </a:gs>
              <a:gs pos="100000">
                <a:schemeClr val="accent1">
                  <a:tint val="50000"/>
                  <a:shade val="100000"/>
                  <a:satMod val="350000"/>
                </a:schemeClr>
              </a:gs>
            </a:gsLst>
            <a:lin ang="16200000" scaled="0"/>
          </a:gradFill>
          <a:ln w="9525">
            <a:solidFill>
              <a:schemeClr val="tx2"/>
            </a:solidFill>
            <a:miter lim="800000"/>
            <a:headEnd/>
            <a:tailEnd/>
          </a:ln>
          <a:effectLst>
            <a:outerShdw dist="558800" dir="12000000" sx="110000" sy="110000" algn="tl" rotWithShape="0">
              <a:srgbClr val="7030A0">
                <a:alpha val="56000"/>
              </a:srgbClr>
            </a:outerShdw>
          </a:effectLst>
        </p:spPr>
        <p:txBody>
          <a:bodyPr wrap="square" lIns="101320" tIns="50660" rIns="101320" bIns="50660">
            <a:spAutoFit/>
          </a:bodyPr>
          <a:lstStyle/>
          <a:p>
            <a:pPr algn="ctr">
              <a:spcAft>
                <a:spcPts val="600"/>
              </a:spcAft>
            </a:pPr>
            <a:r>
              <a:rPr lang="en-US" sz="5400" b="1" dirty="0" smtClean="0"/>
              <a:t>Euclid SCA </a:t>
            </a:r>
            <a:r>
              <a:rPr lang="en-US" sz="5400" b="1" dirty="0" smtClean="0"/>
              <a:t>Performance Demonstrated </a:t>
            </a:r>
          </a:p>
          <a:p>
            <a:pPr algn="ctr">
              <a:spcAft>
                <a:spcPts val="1200"/>
              </a:spcAft>
            </a:pPr>
            <a:r>
              <a:rPr lang="en-US" sz="4000" b="1" dirty="0" smtClean="0"/>
              <a:t>Seven </a:t>
            </a:r>
            <a:r>
              <a:rPr lang="en-US" sz="4000" b="1" dirty="0" smtClean="0"/>
              <a:t>(7) </a:t>
            </a:r>
            <a:r>
              <a:rPr lang="en-US" sz="4000" b="1" dirty="0" smtClean="0"/>
              <a:t>SCAs delivered in Evaluation Phase </a:t>
            </a:r>
            <a:r>
              <a:rPr lang="en-US" sz="4000" b="1" dirty="0" smtClean="0"/>
              <a:t>meet Euclid Grade 1 performance requirements</a:t>
            </a:r>
          </a:p>
        </p:txBody>
      </p:sp>
      <p:grpSp>
        <p:nvGrpSpPr>
          <p:cNvPr id="4" name="Group 3"/>
          <p:cNvGrpSpPr/>
          <p:nvPr/>
        </p:nvGrpSpPr>
        <p:grpSpPr>
          <a:xfrm>
            <a:off x="22131" y="0"/>
            <a:ext cx="34197926" cy="8377238"/>
            <a:chOff x="22131" y="0"/>
            <a:chExt cx="34197926" cy="8377238"/>
          </a:xfrm>
        </p:grpSpPr>
        <p:sp>
          <p:nvSpPr>
            <p:cNvPr id="13313" name="Rectangle 170"/>
            <p:cNvSpPr>
              <a:spLocks noChangeArrowheads="1"/>
            </p:cNvSpPr>
            <p:nvPr/>
          </p:nvSpPr>
          <p:spPr bwMode="auto">
            <a:xfrm>
              <a:off x="22131" y="0"/>
              <a:ext cx="34197926" cy="8377238"/>
            </a:xfrm>
            <a:prstGeom prst="rect">
              <a:avLst/>
            </a:prstGeom>
            <a:gradFill rotWithShape="1">
              <a:gsLst>
                <a:gs pos="0">
                  <a:schemeClr val="accent1"/>
                </a:gs>
                <a:gs pos="100000">
                  <a:srgbClr val="99CCFF"/>
                </a:gs>
              </a:gsLst>
              <a:lin ang="5400000" scaled="1"/>
            </a:gradFill>
            <a:ln w="9525">
              <a:noFill/>
              <a:miter lim="800000"/>
              <a:headEnd/>
              <a:tailEnd/>
            </a:ln>
          </p:spPr>
          <p:txBody>
            <a:bodyPr wrap="none" lIns="101320" tIns="50660" rIns="101320" bIns="50660" anchor="ctr"/>
            <a:lstStyle/>
            <a:p>
              <a:pPr algn="ctr" defTabSz="4627563"/>
              <a:endParaRPr lang="en-US" i="1">
                <a:latin typeface="Calibri" pitchFamily="34" charset="0"/>
              </a:endParaRPr>
            </a:p>
          </p:txBody>
        </p:sp>
        <p:grpSp>
          <p:nvGrpSpPr>
            <p:cNvPr id="2" name="Group 1"/>
            <p:cNvGrpSpPr>
              <a:grpSpLocks noChangeAspect="1"/>
            </p:cNvGrpSpPr>
            <p:nvPr/>
          </p:nvGrpSpPr>
          <p:grpSpPr>
            <a:xfrm>
              <a:off x="11210179" y="3424782"/>
              <a:ext cx="5495736" cy="1291832"/>
              <a:chOff x="13717588" y="2546350"/>
              <a:chExt cx="6800850" cy="1598613"/>
            </a:xfrm>
          </p:grpSpPr>
          <p:sp>
            <p:nvSpPr>
              <p:cNvPr id="13314" name="AutoShape 367"/>
              <p:cNvSpPr>
                <a:spLocks noChangeArrowheads="1"/>
              </p:cNvSpPr>
              <p:nvPr/>
            </p:nvSpPr>
            <p:spPr bwMode="auto">
              <a:xfrm>
                <a:off x="13717588" y="2546350"/>
                <a:ext cx="6800850" cy="1598613"/>
              </a:xfrm>
              <a:prstGeom prst="roundRect">
                <a:avLst>
                  <a:gd name="adj" fmla="val 16667"/>
                </a:avLst>
              </a:prstGeom>
              <a:solidFill>
                <a:srgbClr val="CCECFF"/>
              </a:solidFill>
              <a:ln w="9525">
                <a:noFill/>
                <a:round/>
                <a:headEnd/>
                <a:tailEnd/>
              </a:ln>
            </p:spPr>
            <p:txBody>
              <a:bodyPr wrap="none" lIns="98865" tIns="49432" rIns="98865" bIns="49432" anchor="ctr"/>
              <a:lstStyle/>
              <a:p>
                <a:pPr defTabSz="2306638"/>
                <a:endParaRPr lang="en-US">
                  <a:latin typeface="Calibri" pitchFamily="34" charset="0"/>
                </a:endParaRPr>
              </a:p>
            </p:txBody>
          </p:sp>
          <p:pic>
            <p:nvPicPr>
              <p:cNvPr id="13315" name="Picture 257" descr="TIS_Logo_Larg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742988" y="2606675"/>
                <a:ext cx="6629400" cy="1377950"/>
              </a:xfrm>
              <a:prstGeom prst="rect">
                <a:avLst/>
              </a:prstGeom>
              <a:noFill/>
              <a:ln w="9525">
                <a:noFill/>
                <a:miter lim="800000"/>
                <a:headEnd/>
                <a:tailEnd/>
              </a:ln>
            </p:spPr>
          </p:pic>
        </p:grpSp>
        <p:sp>
          <p:nvSpPr>
            <p:cNvPr id="13316" name="Text Box 92"/>
            <p:cNvSpPr txBox="1">
              <a:spLocks noChangeArrowheads="1"/>
            </p:cNvSpPr>
            <p:nvPr/>
          </p:nvSpPr>
          <p:spPr bwMode="auto">
            <a:xfrm>
              <a:off x="25671463" y="4966188"/>
              <a:ext cx="5421312" cy="635000"/>
            </a:xfrm>
            <a:prstGeom prst="rect">
              <a:avLst/>
            </a:prstGeom>
            <a:noFill/>
            <a:ln w="9525">
              <a:noFill/>
              <a:miter lim="800000"/>
              <a:headEnd/>
              <a:tailEnd/>
            </a:ln>
          </p:spPr>
          <p:txBody>
            <a:bodyPr lIns="101320" tIns="50660" rIns="101320" bIns="50660">
              <a:spAutoFit/>
            </a:bodyPr>
            <a:lstStyle/>
            <a:p>
              <a:pPr algn="ctr" defTabSz="4627563"/>
              <a:r>
                <a:rPr lang="en-US" sz="3500" i="1">
                  <a:solidFill>
                    <a:schemeClr val="bg1"/>
                  </a:solidFill>
                  <a:latin typeface="Arial Narrow" pitchFamily="34" charset="0"/>
                  <a:ea typeface="ＭＳ Ｐゴシック" pitchFamily="34" charset="-128"/>
                </a:rPr>
                <a:t>Earth and Planetary Science</a:t>
              </a:r>
            </a:p>
          </p:txBody>
        </p:sp>
        <p:pic>
          <p:nvPicPr>
            <p:cNvPr id="13317" name="Picture 142"/>
            <p:cNvPicPr preferRelativeResize="0">
              <a:picLocks noChangeAspect="1" noChangeArrowheads="1"/>
            </p:cNvPicPr>
            <p:nvPr/>
          </p:nvPicPr>
          <p:blipFill>
            <a:blip r:embed="rId7"/>
            <a:srcRect l="12437" b="21391"/>
            <a:stretch>
              <a:fillRect/>
            </a:stretch>
          </p:blipFill>
          <p:spPr bwMode="auto">
            <a:xfrm>
              <a:off x="19583400" y="5820263"/>
              <a:ext cx="2200275" cy="1839913"/>
            </a:xfrm>
            <a:prstGeom prst="rect">
              <a:avLst/>
            </a:prstGeom>
            <a:noFill/>
            <a:ln w="25400">
              <a:solidFill>
                <a:srgbClr val="996633"/>
              </a:solidFill>
              <a:miter lim="800000"/>
              <a:headEnd/>
              <a:tailEnd/>
            </a:ln>
          </p:spPr>
        </p:pic>
        <p:pic>
          <p:nvPicPr>
            <p:cNvPr id="13318" name="Picture 145"/>
            <p:cNvPicPr preferRelativeResize="0">
              <a:picLocks noChangeAspect="1" noChangeArrowheads="1"/>
            </p:cNvPicPr>
            <p:nvPr/>
          </p:nvPicPr>
          <p:blipFill>
            <a:blip r:embed="rId8"/>
            <a:srcRect l="17703"/>
            <a:stretch>
              <a:fillRect/>
            </a:stretch>
          </p:blipFill>
          <p:spPr bwMode="auto">
            <a:xfrm>
              <a:off x="14817725" y="5820263"/>
              <a:ext cx="2163763" cy="1839913"/>
            </a:xfrm>
            <a:prstGeom prst="rect">
              <a:avLst/>
            </a:prstGeom>
            <a:noFill/>
            <a:ln w="25400">
              <a:solidFill>
                <a:srgbClr val="996633"/>
              </a:solidFill>
              <a:miter lim="800000"/>
              <a:headEnd/>
              <a:tailEnd/>
            </a:ln>
          </p:spPr>
        </p:pic>
        <p:pic>
          <p:nvPicPr>
            <p:cNvPr id="13319" name="Picture 140"/>
            <p:cNvPicPr preferRelativeResize="0">
              <a:picLocks noChangeAspect="1" noChangeArrowheads="1"/>
            </p:cNvPicPr>
            <p:nvPr/>
          </p:nvPicPr>
          <p:blipFill>
            <a:blip r:embed="rId9"/>
            <a:srcRect b="1907"/>
            <a:stretch>
              <a:fillRect/>
            </a:stretch>
          </p:blipFill>
          <p:spPr bwMode="auto">
            <a:xfrm>
              <a:off x="16927513" y="5820263"/>
              <a:ext cx="2636837" cy="1839913"/>
            </a:xfrm>
            <a:prstGeom prst="rect">
              <a:avLst/>
            </a:prstGeom>
            <a:noFill/>
            <a:ln w="25400">
              <a:solidFill>
                <a:srgbClr val="996633"/>
              </a:solidFill>
              <a:miter lim="800000"/>
              <a:headEnd/>
              <a:tailEnd/>
            </a:ln>
          </p:spPr>
        </p:pic>
        <p:sp>
          <p:nvSpPr>
            <p:cNvPr id="13320" name="Text Box 210"/>
            <p:cNvSpPr txBox="1">
              <a:spLocks noChangeArrowheads="1"/>
            </p:cNvSpPr>
            <p:nvPr/>
          </p:nvSpPr>
          <p:spPr bwMode="auto">
            <a:xfrm>
              <a:off x="85725" y="3898900"/>
              <a:ext cx="4046538" cy="863600"/>
            </a:xfrm>
            <a:prstGeom prst="rect">
              <a:avLst/>
            </a:prstGeom>
            <a:noFill/>
            <a:ln w="9525">
              <a:noFill/>
              <a:miter lim="800000"/>
              <a:headEnd/>
              <a:tailEnd/>
            </a:ln>
          </p:spPr>
          <p:txBody>
            <a:bodyPr wrap="none" lIns="101320" tIns="50660" rIns="101320" bIns="50660">
              <a:spAutoFit/>
            </a:bodyPr>
            <a:lstStyle/>
            <a:p>
              <a:pPr defTabSz="4627563"/>
              <a:r>
                <a:rPr lang="en-US" sz="5000" i="1">
                  <a:solidFill>
                    <a:schemeClr val="bg1"/>
                  </a:solidFill>
                  <a:latin typeface="Arial Narrow" pitchFamily="34" charset="0"/>
                  <a:ea typeface="ＭＳ Ｐゴシック" pitchFamily="34" charset="-128"/>
                </a:rPr>
                <a:t>Your Partner for:</a:t>
              </a:r>
            </a:p>
          </p:txBody>
        </p:sp>
        <p:sp>
          <p:nvSpPr>
            <p:cNvPr id="13321" name="Text Box 211"/>
            <p:cNvSpPr txBox="1">
              <a:spLocks noChangeArrowheads="1"/>
            </p:cNvSpPr>
            <p:nvPr/>
          </p:nvSpPr>
          <p:spPr bwMode="auto">
            <a:xfrm>
              <a:off x="14859000" y="4966188"/>
              <a:ext cx="6888163" cy="635000"/>
            </a:xfrm>
            <a:prstGeom prst="rect">
              <a:avLst/>
            </a:prstGeom>
            <a:noFill/>
            <a:ln w="9525">
              <a:noFill/>
              <a:miter lim="800000"/>
              <a:headEnd/>
              <a:tailEnd/>
            </a:ln>
          </p:spPr>
          <p:txBody>
            <a:bodyPr lIns="101320" tIns="50660" rIns="101320" bIns="50660">
              <a:spAutoFit/>
            </a:bodyPr>
            <a:lstStyle/>
            <a:p>
              <a:pPr algn="ctr" defTabSz="4627563"/>
              <a:r>
                <a:rPr lang="en-US" sz="3500" i="1">
                  <a:solidFill>
                    <a:schemeClr val="bg1"/>
                  </a:solidFill>
                  <a:latin typeface="Arial Narrow" pitchFamily="34" charset="0"/>
                  <a:ea typeface="ＭＳ Ｐゴシック" pitchFamily="34" charset="-128"/>
                </a:rPr>
                <a:t>Space-Based Astronomy</a:t>
              </a:r>
            </a:p>
          </p:txBody>
        </p:sp>
        <p:sp>
          <p:nvSpPr>
            <p:cNvPr id="13322" name="Text Box 212"/>
            <p:cNvSpPr txBox="1">
              <a:spLocks noChangeArrowheads="1"/>
            </p:cNvSpPr>
            <p:nvPr/>
          </p:nvSpPr>
          <p:spPr bwMode="auto">
            <a:xfrm>
              <a:off x="3241675" y="4966188"/>
              <a:ext cx="7316788" cy="635000"/>
            </a:xfrm>
            <a:prstGeom prst="rect">
              <a:avLst/>
            </a:prstGeom>
            <a:noFill/>
            <a:ln w="9525">
              <a:noFill/>
              <a:miter lim="800000"/>
              <a:headEnd/>
              <a:tailEnd/>
            </a:ln>
          </p:spPr>
          <p:txBody>
            <a:bodyPr lIns="101320" tIns="50660" rIns="101320" bIns="50660">
              <a:spAutoFit/>
            </a:bodyPr>
            <a:lstStyle/>
            <a:p>
              <a:pPr algn="ctr" defTabSz="4627563"/>
              <a:r>
                <a:rPr lang="en-US" sz="3500" i="1">
                  <a:solidFill>
                    <a:schemeClr val="bg1"/>
                  </a:solidFill>
                  <a:latin typeface="Arial Narrow" pitchFamily="34" charset="0"/>
                  <a:ea typeface="ＭＳ Ｐゴシック" pitchFamily="34" charset="-128"/>
                </a:rPr>
                <a:t> Ground-Based Astronomy</a:t>
              </a:r>
            </a:p>
          </p:txBody>
        </p:sp>
        <p:pic>
          <p:nvPicPr>
            <p:cNvPr id="13323" name="Picture 156" descr="VLT_from_air"/>
            <p:cNvPicPr preferRelativeResize="0">
              <a:picLocks noChangeAspect="1" noChangeArrowheads="1"/>
            </p:cNvPicPr>
            <p:nvPr/>
          </p:nvPicPr>
          <p:blipFill>
            <a:blip r:embed="rId10"/>
            <a:srcRect r="4633"/>
            <a:stretch>
              <a:fillRect/>
            </a:stretch>
          </p:blipFill>
          <p:spPr bwMode="auto">
            <a:xfrm>
              <a:off x="230188" y="5820263"/>
              <a:ext cx="3376612" cy="1839913"/>
            </a:xfrm>
            <a:prstGeom prst="rect">
              <a:avLst/>
            </a:prstGeom>
            <a:noFill/>
            <a:ln w="25400">
              <a:solidFill>
                <a:srgbClr val="996633"/>
              </a:solidFill>
              <a:miter lim="800000"/>
              <a:headEnd/>
              <a:tailEnd/>
            </a:ln>
          </p:spPr>
        </p:pic>
        <p:pic>
          <p:nvPicPr>
            <p:cNvPr id="13324" name="Picture 162" descr="calto2-p">
              <a:hlinkClick r:id="rId11"/>
            </p:cNvPr>
            <p:cNvPicPr preferRelativeResize="0">
              <a:picLocks noChangeAspect="1" noChangeArrowheads="1"/>
            </p:cNvPicPr>
            <p:nvPr/>
          </p:nvPicPr>
          <p:blipFill>
            <a:blip r:embed="rId12"/>
            <a:srcRect l="2953" t="2737" r="22218" b="7579"/>
            <a:stretch>
              <a:fillRect/>
            </a:stretch>
          </p:blipFill>
          <p:spPr bwMode="auto">
            <a:xfrm>
              <a:off x="7029450" y="5820263"/>
              <a:ext cx="2143125" cy="1839913"/>
            </a:xfrm>
            <a:prstGeom prst="rect">
              <a:avLst/>
            </a:prstGeom>
            <a:noFill/>
            <a:ln w="25400">
              <a:solidFill>
                <a:srgbClr val="996633"/>
              </a:solidFill>
              <a:miter lim="800000"/>
              <a:headEnd/>
              <a:tailEnd/>
            </a:ln>
          </p:spPr>
        </p:pic>
        <p:pic>
          <p:nvPicPr>
            <p:cNvPr id="13325" name="Picture 139"/>
            <p:cNvPicPr preferRelativeResize="0">
              <a:picLocks noChangeAspect="1" noChangeArrowheads="1"/>
            </p:cNvPicPr>
            <p:nvPr/>
          </p:nvPicPr>
          <p:blipFill>
            <a:blip r:embed="rId13"/>
            <a:srcRect l="17140" t="24689" r="47925" b="50749"/>
            <a:stretch>
              <a:fillRect/>
            </a:stretch>
          </p:blipFill>
          <p:spPr bwMode="auto">
            <a:xfrm>
              <a:off x="3586163" y="5820263"/>
              <a:ext cx="3471862" cy="1839913"/>
            </a:xfrm>
            <a:prstGeom prst="rect">
              <a:avLst/>
            </a:prstGeom>
            <a:noFill/>
            <a:ln w="25400">
              <a:solidFill>
                <a:srgbClr val="996633"/>
              </a:solidFill>
              <a:miter lim="800000"/>
              <a:headEnd/>
              <a:tailEnd/>
            </a:ln>
          </p:spPr>
        </p:pic>
        <p:pic>
          <p:nvPicPr>
            <p:cNvPr id="13326" name="Picture 259"/>
            <p:cNvPicPr preferRelativeResize="0">
              <a:picLocks noChangeAspect="1" noChangeArrowheads="1"/>
            </p:cNvPicPr>
            <p:nvPr/>
          </p:nvPicPr>
          <p:blipFill>
            <a:blip r:embed="rId14"/>
            <a:srcRect r="49350" b="37505"/>
            <a:stretch>
              <a:fillRect/>
            </a:stretch>
          </p:blipFill>
          <p:spPr bwMode="auto">
            <a:xfrm>
              <a:off x="9180513" y="5820263"/>
              <a:ext cx="4557712" cy="1839913"/>
            </a:xfrm>
            <a:prstGeom prst="rect">
              <a:avLst/>
            </a:prstGeom>
            <a:noFill/>
            <a:ln w="25400">
              <a:solidFill>
                <a:srgbClr val="996633"/>
              </a:solidFill>
              <a:miter lim="800000"/>
              <a:headEnd/>
              <a:tailEnd/>
            </a:ln>
          </p:spPr>
        </p:pic>
        <p:pic>
          <p:nvPicPr>
            <p:cNvPr id="13327" name="Picture 148"/>
            <p:cNvPicPr preferRelativeResize="0">
              <a:picLocks noChangeAspect="1" noChangeArrowheads="1"/>
            </p:cNvPicPr>
            <p:nvPr/>
          </p:nvPicPr>
          <p:blipFill>
            <a:blip r:embed="rId15"/>
            <a:srcRect l="17725" t="23190" r="19350" b="24667"/>
            <a:stretch>
              <a:fillRect/>
            </a:stretch>
          </p:blipFill>
          <p:spPr bwMode="auto">
            <a:xfrm>
              <a:off x="22829838" y="5820263"/>
              <a:ext cx="3095625" cy="1839913"/>
            </a:xfrm>
            <a:prstGeom prst="rect">
              <a:avLst/>
            </a:prstGeom>
            <a:noFill/>
            <a:ln w="25400">
              <a:solidFill>
                <a:srgbClr val="996633"/>
              </a:solidFill>
              <a:miter lim="800000"/>
              <a:headEnd/>
              <a:tailEnd/>
            </a:ln>
          </p:spPr>
        </p:pic>
        <p:pic>
          <p:nvPicPr>
            <p:cNvPr id="13328" name="Picture 324"/>
            <p:cNvPicPr>
              <a:picLocks noChangeAspect="1" noChangeArrowheads="1"/>
            </p:cNvPicPr>
            <p:nvPr/>
          </p:nvPicPr>
          <p:blipFill>
            <a:blip r:embed="rId16"/>
            <a:srcRect/>
            <a:stretch>
              <a:fillRect/>
            </a:stretch>
          </p:blipFill>
          <p:spPr bwMode="auto">
            <a:xfrm>
              <a:off x="25841325" y="5820263"/>
              <a:ext cx="2693988" cy="1839913"/>
            </a:xfrm>
            <a:prstGeom prst="rect">
              <a:avLst/>
            </a:prstGeom>
            <a:noFill/>
            <a:ln w="25400">
              <a:solidFill>
                <a:srgbClr val="996633"/>
              </a:solidFill>
              <a:miter lim="800000"/>
              <a:headEnd/>
              <a:tailEnd/>
            </a:ln>
          </p:spPr>
        </p:pic>
        <p:pic>
          <p:nvPicPr>
            <p:cNvPr id="13329" name="Picture 325"/>
            <p:cNvPicPr>
              <a:picLocks noChangeAspect="1" noChangeArrowheads="1"/>
            </p:cNvPicPr>
            <p:nvPr/>
          </p:nvPicPr>
          <p:blipFill>
            <a:blip r:embed="rId17"/>
            <a:srcRect/>
            <a:stretch>
              <a:fillRect/>
            </a:stretch>
          </p:blipFill>
          <p:spPr bwMode="auto">
            <a:xfrm>
              <a:off x="28509913" y="5820263"/>
              <a:ext cx="2022475" cy="1839913"/>
            </a:xfrm>
            <a:prstGeom prst="rect">
              <a:avLst/>
            </a:prstGeom>
            <a:noFill/>
            <a:ln w="25400">
              <a:solidFill>
                <a:srgbClr val="996633"/>
              </a:solidFill>
              <a:miter lim="800000"/>
              <a:headEnd/>
              <a:tailEnd/>
            </a:ln>
          </p:spPr>
        </p:pic>
        <p:pic>
          <p:nvPicPr>
            <p:cNvPr id="13330" name="Picture 330"/>
            <p:cNvPicPr preferRelativeResize="0">
              <a:picLocks noChangeAspect="1" noChangeArrowheads="1"/>
            </p:cNvPicPr>
            <p:nvPr/>
          </p:nvPicPr>
          <p:blipFill>
            <a:blip r:embed="rId18"/>
            <a:srcRect l="10217" t="31924" r="9540" b="4305"/>
            <a:stretch>
              <a:fillRect/>
            </a:stretch>
          </p:blipFill>
          <p:spPr bwMode="auto">
            <a:xfrm>
              <a:off x="30535563" y="5820263"/>
              <a:ext cx="3451225" cy="1839913"/>
            </a:xfrm>
            <a:prstGeom prst="rect">
              <a:avLst/>
            </a:prstGeom>
            <a:noFill/>
            <a:ln w="25400">
              <a:solidFill>
                <a:srgbClr val="996633"/>
              </a:solidFill>
              <a:miter lim="800000"/>
              <a:headEnd/>
              <a:tailEnd/>
            </a:ln>
          </p:spPr>
        </p:pic>
        <p:sp>
          <p:nvSpPr>
            <p:cNvPr id="13331" name="Text Box 8"/>
            <p:cNvSpPr txBox="1">
              <a:spLocks noChangeArrowheads="1"/>
            </p:cNvSpPr>
            <p:nvPr/>
          </p:nvSpPr>
          <p:spPr bwMode="auto">
            <a:xfrm>
              <a:off x="579579" y="373063"/>
              <a:ext cx="33090479" cy="1579637"/>
            </a:xfrm>
            <a:prstGeom prst="rect">
              <a:avLst/>
            </a:prstGeom>
            <a:noFill/>
            <a:ln w="9525">
              <a:noFill/>
              <a:miter lim="800000"/>
              <a:headEnd/>
              <a:tailEnd/>
            </a:ln>
          </p:spPr>
          <p:txBody>
            <a:bodyPr wrap="square" lIns="101320" tIns="50660" rIns="101320" bIns="50660">
              <a:spAutoFit/>
            </a:bodyPr>
            <a:lstStyle/>
            <a:p>
              <a:pPr algn="ctr" defTabSz="4627563"/>
              <a:r>
                <a:rPr lang="en-US" sz="9600" b="1" dirty="0" smtClean="0">
                  <a:solidFill>
                    <a:schemeClr val="bg1"/>
                  </a:solidFill>
                  <a:latin typeface="Arial" pitchFamily="34" charset="0"/>
                  <a:ea typeface="ＭＳ Ｐゴシック" pitchFamily="34" charset="-128"/>
                  <a:cs typeface="Arial" pitchFamily="34" charset="0"/>
                </a:rPr>
                <a:t>Infrared Sensor Chip Systems for ESA’s Euclid Mission</a:t>
              </a:r>
              <a:endParaRPr lang="en-US" sz="9600" b="1" dirty="0">
                <a:solidFill>
                  <a:schemeClr val="bg1"/>
                </a:solidFill>
                <a:latin typeface="Arial" pitchFamily="34" charset="0"/>
                <a:ea typeface="ＭＳ Ｐゴシック" pitchFamily="34" charset="-128"/>
                <a:cs typeface="Arial" pitchFamily="34" charset="0"/>
              </a:endParaRPr>
            </a:p>
          </p:txBody>
        </p:sp>
        <p:sp>
          <p:nvSpPr>
            <p:cNvPr id="13332" name="Text Box 258"/>
            <p:cNvSpPr txBox="1">
              <a:spLocks noChangeArrowheads="1"/>
            </p:cNvSpPr>
            <p:nvPr/>
          </p:nvSpPr>
          <p:spPr bwMode="auto">
            <a:xfrm>
              <a:off x="230188" y="1842720"/>
              <a:ext cx="33756600" cy="1333416"/>
            </a:xfrm>
            <a:prstGeom prst="rect">
              <a:avLst/>
            </a:prstGeom>
            <a:noFill/>
            <a:ln w="9525">
              <a:noFill/>
              <a:miter lim="800000"/>
              <a:headEnd/>
              <a:tailEnd/>
            </a:ln>
          </p:spPr>
          <p:txBody>
            <a:bodyPr wrap="square" lIns="101320" tIns="50660" rIns="101320" bIns="50660">
              <a:spAutoFit/>
            </a:bodyPr>
            <a:lstStyle/>
            <a:p>
              <a:pPr algn="ctr" defTabSz="4627563"/>
              <a:r>
                <a:rPr lang="en-US" sz="4000" b="1" i="1" dirty="0">
                  <a:solidFill>
                    <a:schemeClr val="bg1"/>
                  </a:solidFill>
                  <a:latin typeface="Arial" pitchFamily="34" charset="0"/>
                  <a:ea typeface="ＭＳ Ｐゴシック" pitchFamily="34" charset="-128"/>
                  <a:cs typeface="Arial" pitchFamily="34" charset="0"/>
                </a:rPr>
                <a:t> </a:t>
              </a:r>
              <a:r>
                <a:rPr lang="en-US" sz="4000" b="1" dirty="0" smtClean="0">
                  <a:solidFill>
                    <a:schemeClr val="bg1"/>
                  </a:solidFill>
                  <a:latin typeface="Arial" pitchFamily="34" charset="0"/>
                  <a:ea typeface="ＭＳ Ｐゴシック" pitchFamily="34" charset="-128"/>
                  <a:cs typeface="Arial" pitchFamily="34" charset="0"/>
                </a:rPr>
                <a:t>Selmer W. </a:t>
              </a:r>
              <a:r>
                <a:rPr lang="en-US" sz="4000" b="1" dirty="0" err="1" smtClean="0">
                  <a:solidFill>
                    <a:schemeClr val="bg1"/>
                  </a:solidFill>
                  <a:latin typeface="Arial" pitchFamily="34" charset="0"/>
                  <a:ea typeface="ＭＳ Ｐゴシック" pitchFamily="34" charset="-128"/>
                  <a:cs typeface="Arial" pitchFamily="34" charset="0"/>
                </a:rPr>
                <a:t>Anglin</a:t>
              </a:r>
              <a:r>
                <a:rPr lang="en-US" sz="4000" b="1" dirty="0" smtClean="0">
                  <a:solidFill>
                    <a:schemeClr val="bg1"/>
                  </a:solidFill>
                  <a:latin typeface="Arial" pitchFamily="34" charset="0"/>
                  <a:ea typeface="ＭＳ Ｐゴシック" pitchFamily="34" charset="-128"/>
                  <a:cs typeface="Arial" pitchFamily="34" charset="0"/>
                </a:rPr>
                <a:t>, Eric C. Piquette, Mark C. Farris, Scott A. Cabelli, Richard Blank, John M. Edwards, Andre W. Wong, Lalit Bhambhani, James W. </a:t>
              </a:r>
              <a:r>
                <a:rPr lang="en-US" sz="4000" b="1" dirty="0" err="1" smtClean="0">
                  <a:solidFill>
                    <a:schemeClr val="bg1"/>
                  </a:solidFill>
                  <a:latin typeface="Arial" pitchFamily="34" charset="0"/>
                  <a:ea typeface="ＭＳ Ｐゴシック" pitchFamily="34" charset="-128"/>
                  <a:cs typeface="Arial" pitchFamily="34" charset="0"/>
                </a:rPr>
                <a:t>Beletic</a:t>
              </a:r>
              <a:r>
                <a:rPr lang="en-US" sz="4000" b="1" dirty="0" smtClean="0">
                  <a:solidFill>
                    <a:schemeClr val="bg1"/>
                  </a:solidFill>
                  <a:latin typeface="Arial" pitchFamily="34" charset="0"/>
                  <a:ea typeface="ＭＳ Ｐゴシック" pitchFamily="34" charset="-128"/>
                  <a:cs typeface="Arial" pitchFamily="34" charset="0"/>
                </a:rPr>
                <a:t> (Teledyne Imaging Sensors, Camarillo, CA);  Gerard Luppino, Ryan Bradley, Eric Moore (GL Scientific, Honolulu, Hawaii)</a:t>
              </a:r>
              <a:endParaRPr lang="en-US" sz="4000" b="1" dirty="0">
                <a:solidFill>
                  <a:schemeClr val="bg1"/>
                </a:solidFill>
                <a:latin typeface="Arial" pitchFamily="34" charset="0"/>
                <a:ea typeface="ＭＳ Ｐゴシック" pitchFamily="34" charset="-128"/>
                <a:cs typeface="Arial" pitchFamily="34" charset="0"/>
              </a:endParaRPr>
            </a:p>
          </p:txBody>
        </p:sp>
        <p:pic>
          <p:nvPicPr>
            <p:cNvPr id="40" name="Picture 10" descr="glsci_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999500" y="3438360"/>
              <a:ext cx="5526243" cy="127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 name="Picture 56"/>
          <p:cNvPicPr>
            <a:picLocks noChangeAspect="1" noChangeArrowheads="1"/>
          </p:cNvPicPr>
          <p:nvPr/>
        </p:nvPicPr>
        <p:blipFill>
          <a:blip r:embed="rId20"/>
          <a:srcRect/>
          <a:stretch>
            <a:fillRect/>
          </a:stretch>
        </p:blipFill>
        <p:spPr bwMode="auto">
          <a:xfrm>
            <a:off x="29711162" y="7922316"/>
            <a:ext cx="4103918" cy="1614899"/>
          </a:xfrm>
          <a:prstGeom prst="rect">
            <a:avLst/>
          </a:prstGeom>
          <a:noFill/>
          <a:ln w="9525">
            <a:noFill/>
            <a:miter lim="800000"/>
            <a:headEnd/>
            <a:tailEnd/>
          </a:ln>
        </p:spPr>
      </p:pic>
      <p:sp>
        <p:nvSpPr>
          <p:cNvPr id="81" name="Text Box 169"/>
          <p:cNvSpPr txBox="1">
            <a:spLocks noChangeArrowheads="1"/>
          </p:cNvSpPr>
          <p:nvPr/>
        </p:nvSpPr>
        <p:spPr bwMode="auto">
          <a:xfrm>
            <a:off x="579579" y="9661679"/>
            <a:ext cx="12143378" cy="14152310"/>
          </a:xfrm>
          <a:prstGeom prst="rect">
            <a:avLst/>
          </a:prstGeom>
          <a:noFill/>
          <a:ln w="9525">
            <a:solidFill>
              <a:schemeClr val="tx2"/>
            </a:solidFill>
            <a:miter lim="800000"/>
            <a:headEnd/>
            <a:tailEnd/>
          </a:ln>
        </p:spPr>
        <p:txBody>
          <a:bodyPr wrap="square" lIns="101320" tIns="50660" rIns="101320" bIns="50660">
            <a:spAutoFit/>
          </a:bodyPr>
          <a:lstStyle/>
          <a:p>
            <a:pPr algn="ctr">
              <a:spcAft>
                <a:spcPts val="600"/>
              </a:spcAft>
            </a:pPr>
            <a:endParaRPr lang="en-US" sz="4800" b="1" dirty="0" smtClean="0">
              <a:solidFill>
                <a:srgbClr val="0070C0"/>
              </a:solidFill>
            </a:endParaRPr>
          </a:p>
          <a:p>
            <a:pPr algn="ctr">
              <a:spcAft>
                <a:spcPts val="600"/>
              </a:spcAft>
            </a:pPr>
            <a:endParaRPr lang="en-US" sz="4800" b="1" dirty="0">
              <a:solidFill>
                <a:srgbClr val="0070C0"/>
              </a:solidFill>
            </a:endParaRPr>
          </a:p>
          <a:p>
            <a:pPr algn="ctr">
              <a:spcAft>
                <a:spcPts val="600"/>
              </a:spcAft>
            </a:pPr>
            <a:endParaRPr lang="en-US" sz="4800" b="1" dirty="0" smtClean="0">
              <a:solidFill>
                <a:srgbClr val="0070C0"/>
              </a:solidFill>
            </a:endParaRPr>
          </a:p>
          <a:p>
            <a:pPr algn="ctr">
              <a:spcAft>
                <a:spcPts val="600"/>
              </a:spcAft>
            </a:pPr>
            <a:endParaRPr lang="en-US" sz="4800" b="1" dirty="0">
              <a:solidFill>
                <a:srgbClr val="0070C0"/>
              </a:solidFill>
            </a:endParaRPr>
          </a:p>
          <a:p>
            <a:pPr algn="ctr">
              <a:spcAft>
                <a:spcPts val="600"/>
              </a:spcAft>
            </a:pPr>
            <a:endParaRPr lang="en-US" sz="4800" b="1" dirty="0" smtClean="0">
              <a:solidFill>
                <a:srgbClr val="0070C0"/>
              </a:solidFill>
            </a:endParaRPr>
          </a:p>
          <a:p>
            <a:pPr algn="ctr">
              <a:spcAft>
                <a:spcPts val="600"/>
              </a:spcAft>
            </a:pPr>
            <a:endParaRPr lang="en-US" sz="4800" b="1" dirty="0">
              <a:solidFill>
                <a:srgbClr val="0070C0"/>
              </a:solidFill>
            </a:endParaRPr>
          </a:p>
          <a:p>
            <a:pPr algn="ctr">
              <a:spcAft>
                <a:spcPts val="600"/>
              </a:spcAft>
            </a:pPr>
            <a:endParaRPr lang="en-US" sz="4800" b="1" dirty="0" smtClean="0">
              <a:solidFill>
                <a:srgbClr val="0070C0"/>
              </a:solidFill>
            </a:endParaRPr>
          </a:p>
          <a:p>
            <a:pPr algn="ctr">
              <a:spcAft>
                <a:spcPts val="600"/>
              </a:spcAft>
            </a:pPr>
            <a:endParaRPr lang="en-US" sz="4800" b="1" dirty="0">
              <a:solidFill>
                <a:srgbClr val="0070C0"/>
              </a:solidFill>
            </a:endParaRPr>
          </a:p>
          <a:p>
            <a:pPr algn="ctr">
              <a:spcAft>
                <a:spcPts val="600"/>
              </a:spcAft>
            </a:pPr>
            <a:endParaRPr lang="en-US" sz="4800" b="1" dirty="0" smtClean="0">
              <a:solidFill>
                <a:srgbClr val="0070C0"/>
              </a:solidFill>
            </a:endParaRPr>
          </a:p>
          <a:p>
            <a:pPr algn="ctr">
              <a:spcAft>
                <a:spcPts val="600"/>
              </a:spcAft>
            </a:pPr>
            <a:endParaRPr lang="en-US" sz="4800" b="1" dirty="0">
              <a:solidFill>
                <a:srgbClr val="0070C0"/>
              </a:solidFill>
            </a:endParaRPr>
          </a:p>
          <a:p>
            <a:pPr algn="ctr">
              <a:spcBef>
                <a:spcPts val="1200"/>
              </a:spcBef>
              <a:spcAft>
                <a:spcPts val="600"/>
              </a:spcAft>
            </a:pPr>
            <a:r>
              <a:rPr lang="en-US" sz="4800" b="1" dirty="0" smtClean="0">
                <a:solidFill>
                  <a:srgbClr val="0070C0"/>
                </a:solidFill>
              </a:rPr>
              <a:t>Euclid objectives</a:t>
            </a:r>
          </a:p>
          <a:p>
            <a:pPr marL="806450" indent="-806450">
              <a:buFont typeface="Wingdings" pitchFamily="2" charset="2"/>
              <a:buChar char="v"/>
            </a:pPr>
            <a:r>
              <a:rPr lang="en-US" sz="3200" b="1" dirty="0" smtClean="0">
                <a:solidFill>
                  <a:srgbClr val="0070C0"/>
                </a:solidFill>
              </a:rPr>
              <a:t>Euclid </a:t>
            </a:r>
            <a:r>
              <a:rPr lang="en-US" sz="3200" b="1" dirty="0">
                <a:solidFill>
                  <a:srgbClr val="0070C0"/>
                </a:solidFill>
              </a:rPr>
              <a:t>plans to achieve the following science </a:t>
            </a:r>
            <a:r>
              <a:rPr lang="en-US" sz="3200" b="1" dirty="0" smtClean="0">
                <a:solidFill>
                  <a:srgbClr val="0070C0"/>
                </a:solidFill>
              </a:rPr>
              <a:t>goals…</a:t>
            </a:r>
          </a:p>
          <a:p>
            <a:pPr marL="1882775" lvl="1" indent="-349250">
              <a:buFont typeface="Arial" pitchFamily="34" charset="0"/>
              <a:buChar char="•"/>
            </a:pPr>
            <a:r>
              <a:rPr lang="en-US" sz="3200" b="1" dirty="0" smtClean="0">
                <a:solidFill>
                  <a:srgbClr val="0070C0"/>
                </a:solidFill>
              </a:rPr>
              <a:t>Determine </a:t>
            </a:r>
            <a:r>
              <a:rPr lang="en-US" sz="3200" b="1" dirty="0">
                <a:solidFill>
                  <a:srgbClr val="0070C0"/>
                </a:solidFill>
              </a:rPr>
              <a:t>dark energy equation of state </a:t>
            </a:r>
            <a:endParaRPr lang="en-US" sz="3200" b="1" dirty="0" smtClean="0">
              <a:solidFill>
                <a:srgbClr val="0070C0"/>
              </a:solidFill>
            </a:endParaRPr>
          </a:p>
          <a:p>
            <a:pPr marL="1882775" lvl="1" indent="-349250">
              <a:buFont typeface="Arial" pitchFamily="34" charset="0"/>
              <a:buChar char="•"/>
            </a:pPr>
            <a:r>
              <a:rPr lang="en-US" sz="3200" b="1" dirty="0" smtClean="0">
                <a:solidFill>
                  <a:srgbClr val="0070C0"/>
                </a:solidFill>
              </a:rPr>
              <a:t>Distinguish </a:t>
            </a:r>
            <a:r>
              <a:rPr lang="en-US" sz="3200" b="1" dirty="0">
                <a:solidFill>
                  <a:srgbClr val="0070C0"/>
                </a:solidFill>
              </a:rPr>
              <a:t>general relativity from modified gravity </a:t>
            </a:r>
            <a:r>
              <a:rPr lang="en-US" sz="3200" b="1" dirty="0" smtClean="0">
                <a:solidFill>
                  <a:srgbClr val="0070C0"/>
                </a:solidFill>
              </a:rPr>
              <a:t>theories</a:t>
            </a:r>
          </a:p>
          <a:p>
            <a:pPr marL="1882775" lvl="1" indent="-349250">
              <a:buFont typeface="Arial" pitchFamily="34" charset="0"/>
              <a:buChar char="•"/>
            </a:pPr>
            <a:r>
              <a:rPr lang="en-US" sz="3200" b="1" dirty="0" smtClean="0">
                <a:solidFill>
                  <a:srgbClr val="0070C0"/>
                </a:solidFill>
              </a:rPr>
              <a:t>Determine </a:t>
            </a:r>
            <a:r>
              <a:rPr lang="en-US" sz="3200" b="1" dirty="0">
                <a:solidFill>
                  <a:srgbClr val="0070C0"/>
                </a:solidFill>
              </a:rPr>
              <a:t>the nature of dark </a:t>
            </a:r>
            <a:r>
              <a:rPr lang="en-US" sz="3200" b="1" dirty="0" smtClean="0">
                <a:solidFill>
                  <a:srgbClr val="0070C0"/>
                </a:solidFill>
              </a:rPr>
              <a:t>matter</a:t>
            </a:r>
          </a:p>
          <a:p>
            <a:pPr marL="860425" indent="-860425">
              <a:buFont typeface="Wingdings" pitchFamily="2" charset="2"/>
              <a:buChar char="v"/>
            </a:pPr>
            <a:r>
              <a:rPr lang="en-US" sz="3200" b="1" dirty="0" smtClean="0">
                <a:solidFill>
                  <a:srgbClr val="0070C0"/>
                </a:solidFill>
              </a:rPr>
              <a:t>By </a:t>
            </a:r>
            <a:r>
              <a:rPr lang="en-US" sz="3200" b="1" dirty="0">
                <a:solidFill>
                  <a:srgbClr val="0070C0"/>
                </a:solidFill>
              </a:rPr>
              <a:t>making weak lensing and redshift </a:t>
            </a:r>
            <a:r>
              <a:rPr lang="en-US" sz="3200" b="1" dirty="0" smtClean="0">
                <a:solidFill>
                  <a:srgbClr val="0070C0"/>
                </a:solidFill>
              </a:rPr>
              <a:t>measurements</a:t>
            </a:r>
            <a:endParaRPr lang="en-US" sz="3200" b="1" dirty="0" smtClean="0">
              <a:solidFill>
                <a:srgbClr val="0070C0"/>
              </a:solidFill>
            </a:endParaRPr>
          </a:p>
          <a:p>
            <a:pPr marL="1936750" lvl="1" indent="-403225">
              <a:buFont typeface="Arial" pitchFamily="34" charset="0"/>
              <a:buChar char="•"/>
            </a:pPr>
            <a:r>
              <a:rPr lang="en-US" sz="3200" b="1" dirty="0" smtClean="0">
                <a:solidFill>
                  <a:srgbClr val="0070C0"/>
                </a:solidFill>
              </a:rPr>
              <a:t>Minimum </a:t>
            </a:r>
            <a:r>
              <a:rPr lang="en-US" sz="3200" b="1" dirty="0">
                <a:solidFill>
                  <a:srgbClr val="0070C0"/>
                </a:solidFill>
              </a:rPr>
              <a:t>survey area of 15,000 deg</a:t>
            </a:r>
            <a:r>
              <a:rPr lang="en-US" sz="3200" b="1" baseline="30000" dirty="0">
                <a:solidFill>
                  <a:srgbClr val="0070C0"/>
                </a:solidFill>
              </a:rPr>
              <a:t>2</a:t>
            </a:r>
            <a:r>
              <a:rPr lang="en-US" sz="3200" b="1" dirty="0">
                <a:solidFill>
                  <a:srgbClr val="0070C0"/>
                </a:solidFill>
              </a:rPr>
              <a:t> (40% of </a:t>
            </a:r>
            <a:r>
              <a:rPr lang="en-US" sz="3200" b="1" dirty="0" smtClean="0">
                <a:solidFill>
                  <a:srgbClr val="0070C0"/>
                </a:solidFill>
              </a:rPr>
              <a:t>all)</a:t>
            </a:r>
          </a:p>
          <a:p>
            <a:pPr marL="1936750" lvl="1" indent="-403225">
              <a:buFont typeface="Arial" pitchFamily="34" charset="0"/>
              <a:buChar char="•"/>
            </a:pPr>
            <a:r>
              <a:rPr lang="en-US" sz="3200" b="1" dirty="0" smtClean="0">
                <a:solidFill>
                  <a:srgbClr val="0070C0"/>
                </a:solidFill>
              </a:rPr>
              <a:t>Measure </a:t>
            </a:r>
            <a:r>
              <a:rPr lang="en-US" sz="3200" b="1" dirty="0">
                <a:solidFill>
                  <a:srgbClr val="0070C0"/>
                </a:solidFill>
              </a:rPr>
              <a:t>shapes and shears of </a:t>
            </a:r>
            <a:r>
              <a:rPr lang="en-US" sz="3200" b="1" dirty="0" smtClean="0">
                <a:solidFill>
                  <a:srgbClr val="0070C0"/>
                </a:solidFill>
              </a:rPr>
              <a:t>galaxies</a:t>
            </a:r>
          </a:p>
          <a:p>
            <a:pPr marL="1936750" lvl="1" indent="-403225">
              <a:buFont typeface="Arial" pitchFamily="34" charset="0"/>
              <a:buChar char="•"/>
            </a:pPr>
            <a:r>
              <a:rPr lang="en-US" sz="3200" b="1" dirty="0" smtClean="0">
                <a:solidFill>
                  <a:srgbClr val="0070C0"/>
                </a:solidFill>
              </a:rPr>
              <a:t>Measure </a:t>
            </a:r>
            <a:r>
              <a:rPr lang="en-US" sz="3200" b="1" dirty="0">
                <a:solidFill>
                  <a:srgbClr val="0070C0"/>
                </a:solidFill>
              </a:rPr>
              <a:t>galaxy redshifts to determine galaxy clustering</a:t>
            </a:r>
          </a:p>
        </p:txBody>
      </p:sp>
      <p:pic>
        <p:nvPicPr>
          <p:cNvPr id="72" name="Picture 7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5303" y="9795476"/>
            <a:ext cx="4951086" cy="6296305"/>
          </a:xfrm>
          <a:prstGeom prst="rect">
            <a:avLst/>
          </a:prstGeom>
        </p:spPr>
      </p:pic>
      <p:sp>
        <p:nvSpPr>
          <p:cNvPr id="79" name="Rectangle 276"/>
          <p:cNvSpPr>
            <a:spLocks noChangeArrowheads="1"/>
          </p:cNvSpPr>
          <p:nvPr/>
        </p:nvSpPr>
        <p:spPr bwMode="auto">
          <a:xfrm>
            <a:off x="685169" y="16199989"/>
            <a:ext cx="5024326" cy="1661993"/>
          </a:xfrm>
          <a:prstGeom prst="rect">
            <a:avLst/>
          </a:prstGeom>
          <a:noFill/>
          <a:ln w="9525">
            <a:noFill/>
            <a:miter lim="800000"/>
            <a:headEnd/>
            <a:tailEnd/>
          </a:ln>
        </p:spPr>
        <p:txBody>
          <a:bodyPr wrap="square" lIns="0" tIns="0" rIns="0" bIns="0">
            <a:spAutoFit/>
          </a:bodyPr>
          <a:lstStyle/>
          <a:p>
            <a:pPr algn="ctr" defTabSz="1012825">
              <a:lnSpc>
                <a:spcPct val="90000"/>
              </a:lnSpc>
              <a:spcBef>
                <a:spcPct val="50000"/>
              </a:spcBef>
              <a:buClr>
                <a:schemeClr val="tx2"/>
              </a:buClr>
            </a:pPr>
            <a:r>
              <a:rPr lang="en-US" sz="4000" b="1" dirty="0" smtClean="0"/>
              <a:t>Euclid spacecraft  </a:t>
            </a:r>
            <a:r>
              <a:rPr lang="en-US" sz="4000" i="1" dirty="0" smtClean="0"/>
              <a:t>(Thales </a:t>
            </a:r>
            <a:r>
              <a:rPr lang="en-US" sz="4000" i="1" dirty="0" err="1" smtClean="0"/>
              <a:t>Alenia</a:t>
            </a:r>
            <a:r>
              <a:rPr lang="en-US" sz="4000" i="1" dirty="0" smtClean="0"/>
              <a:t> Space, Italy) </a:t>
            </a:r>
          </a:p>
        </p:txBody>
      </p:sp>
      <p:pic>
        <p:nvPicPr>
          <p:cNvPr id="88" name="Picture 8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10529" y="9795476"/>
            <a:ext cx="6796250" cy="7605018"/>
          </a:xfrm>
          <a:prstGeom prst="rect">
            <a:avLst/>
          </a:prstGeom>
        </p:spPr>
      </p:pic>
      <p:sp>
        <p:nvSpPr>
          <p:cNvPr id="18" name="Right Arrow 17"/>
          <p:cNvSpPr/>
          <p:nvPr/>
        </p:nvSpPr>
        <p:spPr>
          <a:xfrm>
            <a:off x="4992437" y="11098842"/>
            <a:ext cx="1767636" cy="826851"/>
          </a:xfrm>
          <a:prstGeom prst="rightArrow">
            <a:avLst/>
          </a:prstGeom>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13166728" y="9705503"/>
            <a:ext cx="20580345" cy="9546706"/>
            <a:chOff x="13252177" y="11098842"/>
            <a:chExt cx="20824820" cy="9826850"/>
          </a:xfrm>
        </p:grpSpPr>
        <p:sp>
          <p:nvSpPr>
            <p:cNvPr id="29" name="Rectangle 28"/>
            <p:cNvSpPr/>
            <p:nvPr/>
          </p:nvSpPr>
          <p:spPr>
            <a:xfrm>
              <a:off x="13252177" y="11098842"/>
              <a:ext cx="20824820" cy="982685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3" name="Rectangle 276"/>
            <p:cNvSpPr>
              <a:spLocks noChangeArrowheads="1"/>
            </p:cNvSpPr>
            <p:nvPr/>
          </p:nvSpPr>
          <p:spPr bwMode="auto">
            <a:xfrm>
              <a:off x="13400779" y="11848054"/>
              <a:ext cx="11054869" cy="2105192"/>
            </a:xfrm>
            <a:prstGeom prst="rect">
              <a:avLst/>
            </a:prstGeom>
            <a:solidFill>
              <a:schemeClr val="bg1"/>
            </a:solidFill>
            <a:ln w="9525">
              <a:noFill/>
              <a:miter lim="800000"/>
              <a:headEnd/>
              <a:tailEnd/>
            </a:ln>
          </p:spPr>
          <p:txBody>
            <a:bodyPr wrap="square" lIns="0" tIns="0" rIns="0" bIns="0">
              <a:spAutoFit/>
            </a:bodyPr>
            <a:lstStyle/>
            <a:p>
              <a:pPr defTabSz="1012825">
                <a:lnSpc>
                  <a:spcPct val="90000"/>
                </a:lnSpc>
                <a:spcBef>
                  <a:spcPct val="50000"/>
                </a:spcBef>
                <a:buClr>
                  <a:schemeClr val="tx2"/>
                </a:buClr>
              </a:pPr>
              <a:r>
                <a:rPr lang="en-US" sz="4000" b="1" dirty="0" smtClean="0"/>
                <a:t>NISP instrument  </a:t>
              </a:r>
              <a:r>
                <a:rPr lang="en-US" sz="4000" i="1" dirty="0" smtClean="0"/>
                <a:t>(</a:t>
              </a:r>
              <a:r>
                <a:rPr lang="en-US" sz="4000" i="1" dirty="0" err="1" smtClean="0"/>
                <a:t>Laboratoire</a:t>
              </a:r>
              <a:r>
                <a:rPr lang="en-US" sz="4000" i="1" dirty="0" smtClean="0"/>
                <a:t> </a:t>
              </a:r>
              <a:r>
                <a:rPr lang="en-US" sz="4000" i="1" dirty="0" err="1"/>
                <a:t>d’Astrophysique</a:t>
              </a:r>
              <a:r>
                <a:rPr lang="en-US" sz="4000" i="1" dirty="0"/>
                <a:t> de Marseille (LAM</a:t>
              </a:r>
              <a:r>
                <a:rPr lang="en-US" sz="4000" i="1" dirty="0" smtClean="0"/>
                <a:t>), France) – </a:t>
              </a:r>
              <a:r>
                <a:rPr lang="en-US" sz="3600" b="1" dirty="0" err="1" smtClean="0"/>
                <a:t>Opto</a:t>
              </a:r>
              <a:r>
                <a:rPr lang="en-US" sz="3600" b="1" dirty="0" smtClean="0"/>
                <a:t>-mechanical assembly with filter wheel assembly, </a:t>
              </a:r>
              <a:r>
                <a:rPr lang="en-US" sz="3600" b="1" dirty="0" err="1" smtClean="0"/>
                <a:t>grism</a:t>
              </a:r>
              <a:r>
                <a:rPr lang="en-US" sz="3600" b="1" dirty="0" smtClean="0"/>
                <a:t> wheel assembly, optical assembly and calibration unit</a:t>
              </a:r>
              <a:endParaRPr lang="en-US" sz="3600" b="1" dirty="0"/>
            </a:p>
          </p:txBody>
        </p:sp>
        <p:grpSp>
          <p:nvGrpSpPr>
            <p:cNvPr id="27" name="Group 26"/>
            <p:cNvGrpSpPr/>
            <p:nvPr/>
          </p:nvGrpSpPr>
          <p:grpSpPr>
            <a:xfrm>
              <a:off x="24965303" y="11259058"/>
              <a:ext cx="9111694" cy="7432353"/>
              <a:chOff x="24965303" y="11259058"/>
              <a:chExt cx="9111694" cy="7432353"/>
            </a:xfrm>
          </p:grpSpPr>
          <p:pic>
            <p:nvPicPr>
              <p:cNvPr id="54" name="Picture 53"/>
              <p:cNvPicPr>
                <a:picLocks noChangeAspect="1"/>
              </p:cNvPicPr>
              <p:nvPr/>
            </p:nvPicPr>
            <p:blipFill rotWithShape="1">
              <a:blip r:embed="rId23"/>
              <a:srcRect r="2288" b="8378"/>
              <a:stretch/>
            </p:blipFill>
            <p:spPr>
              <a:xfrm>
                <a:off x="24965303" y="11259058"/>
                <a:ext cx="9111694" cy="7432353"/>
              </a:xfrm>
              <a:prstGeom prst="rect">
                <a:avLst/>
              </a:prstGeom>
            </p:spPr>
          </p:pic>
          <p:sp>
            <p:nvSpPr>
              <p:cNvPr id="61" name="Oval 60"/>
              <p:cNvSpPr/>
              <p:nvPr/>
            </p:nvSpPr>
            <p:spPr>
              <a:xfrm rot="5400000">
                <a:off x="29906777" y="10732939"/>
                <a:ext cx="3241300" cy="4610189"/>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Rectangle 276"/>
            <p:cNvSpPr>
              <a:spLocks noChangeArrowheads="1"/>
            </p:cNvSpPr>
            <p:nvPr/>
          </p:nvSpPr>
          <p:spPr bwMode="auto">
            <a:xfrm>
              <a:off x="25442032" y="18804881"/>
              <a:ext cx="8409237" cy="1539687"/>
            </a:xfrm>
            <a:prstGeom prst="rect">
              <a:avLst/>
            </a:prstGeom>
            <a:solidFill>
              <a:schemeClr val="bg1"/>
            </a:solidFill>
            <a:ln w="9525">
              <a:noFill/>
              <a:miter lim="800000"/>
              <a:headEnd/>
              <a:tailEnd/>
            </a:ln>
          </p:spPr>
          <p:txBody>
            <a:bodyPr wrap="square" lIns="0" tIns="0" rIns="0" bIns="0">
              <a:spAutoFit/>
            </a:bodyPr>
            <a:lstStyle/>
            <a:p>
              <a:pPr defTabSz="1012825">
                <a:lnSpc>
                  <a:spcPct val="90000"/>
                </a:lnSpc>
                <a:spcBef>
                  <a:spcPct val="50000"/>
                </a:spcBef>
                <a:buClr>
                  <a:schemeClr val="tx2"/>
                </a:buClr>
              </a:pPr>
              <a:r>
                <a:rPr lang="en-US" sz="3600" b="1" dirty="0" smtClean="0"/>
                <a:t>Near-Infrared Detection System (NI-DS) made of 16 Sensor Chip Systems (4 × 4 mosaic of SCS subassemblies)</a:t>
              </a:r>
              <a:endParaRPr lang="en-US" sz="3600" b="1" dirty="0"/>
            </a:p>
          </p:txBody>
        </p:sp>
        <p:pic>
          <p:nvPicPr>
            <p:cNvPr id="55" name="Picture 54"/>
            <p:cNvPicPr>
              <a:picLocks noChangeAspect="1"/>
            </p:cNvPicPr>
            <p:nvPr/>
          </p:nvPicPr>
          <p:blipFill rotWithShape="1">
            <a:blip r:embed="rId24"/>
            <a:srcRect l="1571" b="7595"/>
            <a:stretch/>
          </p:blipFill>
          <p:spPr>
            <a:xfrm>
              <a:off x="13301134" y="14155440"/>
              <a:ext cx="12099863" cy="6490108"/>
            </a:xfrm>
            <a:prstGeom prst="rect">
              <a:avLst/>
            </a:prstGeom>
          </p:spPr>
        </p:pic>
        <p:sp>
          <p:nvSpPr>
            <p:cNvPr id="3" name="Oval 2"/>
            <p:cNvSpPr/>
            <p:nvPr/>
          </p:nvSpPr>
          <p:spPr>
            <a:xfrm>
              <a:off x="22045237" y="14069035"/>
              <a:ext cx="2061825" cy="3331459"/>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Arrow 90"/>
            <p:cNvSpPr/>
            <p:nvPr/>
          </p:nvSpPr>
          <p:spPr>
            <a:xfrm rot="-720000">
              <a:off x="23799889" y="13436783"/>
              <a:ext cx="5244211" cy="826851"/>
            </a:xfrm>
            <a:prstGeom prst="rightArrow">
              <a:avLst>
                <a:gd name="adj1" fmla="val 63010"/>
                <a:gd name="adj2" fmla="val 50000"/>
              </a:avLst>
            </a:prstGeom>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Rectangle 31"/>
          <p:cNvSpPr/>
          <p:nvPr/>
        </p:nvSpPr>
        <p:spPr>
          <a:xfrm>
            <a:off x="13738225" y="19820965"/>
            <a:ext cx="8118336" cy="82631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276"/>
          <p:cNvSpPr>
            <a:spLocks noChangeArrowheads="1"/>
          </p:cNvSpPr>
          <p:nvPr/>
        </p:nvSpPr>
        <p:spPr bwMode="auto">
          <a:xfrm>
            <a:off x="13958047" y="20029198"/>
            <a:ext cx="7825628" cy="1329595"/>
          </a:xfrm>
          <a:prstGeom prst="rect">
            <a:avLst/>
          </a:prstGeom>
          <a:noFill/>
          <a:ln w="9525">
            <a:noFill/>
            <a:miter lim="800000"/>
            <a:headEnd/>
            <a:tailEnd/>
          </a:ln>
        </p:spPr>
        <p:txBody>
          <a:bodyPr wrap="square" lIns="0" tIns="0" rIns="0" bIns="0">
            <a:spAutoFit/>
          </a:bodyPr>
          <a:lstStyle/>
          <a:p>
            <a:pPr algn="ctr" defTabSz="1012825">
              <a:lnSpc>
                <a:spcPct val="90000"/>
              </a:lnSpc>
              <a:spcBef>
                <a:spcPct val="50000"/>
              </a:spcBef>
              <a:buClr>
                <a:schemeClr val="tx2"/>
              </a:buClr>
            </a:pPr>
            <a:r>
              <a:rPr lang="en-US" sz="4800" b="1" dirty="0" smtClean="0"/>
              <a:t>Teledyne H2RG </a:t>
            </a:r>
          </a:p>
          <a:p>
            <a:pPr algn="ctr" defTabSz="1012825">
              <a:lnSpc>
                <a:spcPct val="90000"/>
              </a:lnSpc>
              <a:spcBef>
                <a:spcPts val="0"/>
              </a:spcBef>
              <a:buClr>
                <a:schemeClr val="tx2"/>
              </a:buClr>
            </a:pPr>
            <a:r>
              <a:rPr lang="en-US" sz="4800" b="1" dirty="0" smtClean="0"/>
              <a:t>Sensor Chip System (SCS)</a:t>
            </a:r>
            <a:endParaRPr lang="en-US" sz="4800" b="1" dirty="0"/>
          </a:p>
        </p:txBody>
      </p:sp>
      <p:grpSp>
        <p:nvGrpSpPr>
          <p:cNvPr id="31" name="Group 30"/>
          <p:cNvGrpSpPr/>
          <p:nvPr/>
        </p:nvGrpSpPr>
        <p:grpSpPr>
          <a:xfrm>
            <a:off x="14512893" y="21553016"/>
            <a:ext cx="6655995" cy="6314768"/>
            <a:chOff x="14779037" y="26950559"/>
            <a:chExt cx="7559473" cy="7553884"/>
          </a:xfrm>
        </p:grpSpPr>
        <p:grpSp>
          <p:nvGrpSpPr>
            <p:cNvPr id="25" name="Group 24"/>
            <p:cNvGrpSpPr/>
            <p:nvPr/>
          </p:nvGrpSpPr>
          <p:grpSpPr>
            <a:xfrm>
              <a:off x="14779037" y="26950559"/>
              <a:ext cx="7559473" cy="7553884"/>
              <a:chOff x="13680953" y="26233328"/>
              <a:chExt cx="7559473" cy="7553884"/>
            </a:xfrm>
          </p:grpSpPr>
          <p:pic>
            <p:nvPicPr>
              <p:cNvPr id="56" name="Picture 1"/>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V="1">
                <a:off x="13680953" y="26233328"/>
                <a:ext cx="7559473" cy="75538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63"/>
              <p:cNvSpPr/>
              <p:nvPr/>
            </p:nvSpPr>
            <p:spPr>
              <a:xfrm rot="5400000">
                <a:off x="16440397" y="25446124"/>
                <a:ext cx="3068308" cy="5456227"/>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Oval 66"/>
            <p:cNvSpPr/>
            <p:nvPr/>
          </p:nvSpPr>
          <p:spPr>
            <a:xfrm rot="5400000">
              <a:off x="15900338" y="31970952"/>
              <a:ext cx="1470211" cy="2728113"/>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Right Arrow 35"/>
          <p:cNvSpPr/>
          <p:nvPr/>
        </p:nvSpPr>
        <p:spPr>
          <a:xfrm rot="-300000" flipH="1">
            <a:off x="11671110" y="26469595"/>
            <a:ext cx="2991234" cy="1336752"/>
          </a:xfrm>
          <a:prstGeom prst="rightArrow">
            <a:avLst/>
          </a:prstGeom>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06472" y="37000291"/>
            <a:ext cx="10527693" cy="88560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pPr algn="just"/>
            <a:endParaRPr lang="en-US" sz="3200" b="1" dirty="0" smtClean="0">
              <a:solidFill>
                <a:schemeClr val="tx1"/>
              </a:solidFill>
              <a:latin typeface="Arial" pitchFamily="34" charset="0"/>
              <a:cs typeface="Arial" pitchFamily="34" charset="0"/>
            </a:endParaRPr>
          </a:p>
          <a:p>
            <a:pPr algn="just"/>
            <a:endParaRPr lang="en-US" sz="3200" b="1" dirty="0">
              <a:solidFill>
                <a:schemeClr val="tx1"/>
              </a:solidFill>
              <a:latin typeface="Arial" pitchFamily="34" charset="0"/>
              <a:cs typeface="Arial" pitchFamily="34" charset="0"/>
            </a:endParaRPr>
          </a:p>
          <a:p>
            <a:pPr algn="just"/>
            <a:endParaRPr lang="en-US" sz="3200" b="1" dirty="0" smtClean="0">
              <a:solidFill>
                <a:schemeClr val="tx1"/>
              </a:solidFill>
              <a:latin typeface="Arial" pitchFamily="34" charset="0"/>
              <a:cs typeface="Arial" pitchFamily="34" charset="0"/>
            </a:endParaRPr>
          </a:p>
          <a:p>
            <a:pPr algn="just"/>
            <a:r>
              <a:rPr lang="en-US" sz="3200" b="1" dirty="0" smtClean="0">
                <a:solidFill>
                  <a:schemeClr val="tx1"/>
                </a:solidFill>
                <a:latin typeface="Arial" pitchFamily="34" charset="0"/>
                <a:cs typeface="Arial" pitchFamily="34" charset="0"/>
              </a:rPr>
              <a:t>CDS and Fowler-16 noise performance for SCAs delivered for Euclid.</a:t>
            </a:r>
            <a:endParaRPr lang="en-US" sz="3200" b="1" dirty="0">
              <a:solidFill>
                <a:schemeClr val="tx1"/>
              </a:solidFill>
              <a:latin typeface="Arial" pitchFamily="34" charset="0"/>
              <a:cs typeface="Arial" pitchFamily="34" charset="0"/>
            </a:endParaRPr>
          </a:p>
        </p:txBody>
      </p:sp>
      <p:sp>
        <p:nvSpPr>
          <p:cNvPr id="118" name="Right Arrow 117"/>
          <p:cNvSpPr/>
          <p:nvPr/>
        </p:nvSpPr>
        <p:spPr>
          <a:xfrm rot="5400000">
            <a:off x="17515219" y="26191139"/>
            <a:ext cx="4620748" cy="1336752"/>
          </a:xfrm>
          <a:prstGeom prst="rightArrow">
            <a:avLst/>
          </a:prstGeom>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Arrow 118"/>
          <p:cNvSpPr/>
          <p:nvPr/>
        </p:nvSpPr>
        <p:spPr>
          <a:xfrm rot="240000" flipH="1">
            <a:off x="17234218" y="30630776"/>
            <a:ext cx="2559914" cy="1034434"/>
          </a:xfrm>
          <a:prstGeom prst="rightArrow">
            <a:avLst/>
          </a:prstGeom>
          <a:ln w="635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7866" y="37399460"/>
            <a:ext cx="9843502" cy="681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Group 73"/>
          <p:cNvGrpSpPr/>
          <p:nvPr/>
        </p:nvGrpSpPr>
        <p:grpSpPr>
          <a:xfrm>
            <a:off x="11620768" y="36994980"/>
            <a:ext cx="11238134" cy="7161903"/>
            <a:chOff x="22452820" y="36994980"/>
            <a:chExt cx="11238134" cy="7161903"/>
          </a:xfrm>
        </p:grpSpPr>
        <p:sp>
          <p:nvSpPr>
            <p:cNvPr id="124" name="Rectangle 123"/>
            <p:cNvSpPr/>
            <p:nvPr/>
          </p:nvSpPr>
          <p:spPr>
            <a:xfrm>
              <a:off x="22452820" y="36994980"/>
              <a:ext cx="11238134" cy="7161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endParaRPr lang="en-US" sz="3200" b="1" dirty="0" smtClean="0">
                <a:solidFill>
                  <a:schemeClr val="tx1"/>
                </a:solidFill>
                <a:latin typeface="Arial" pitchFamily="34" charset="0"/>
                <a:cs typeface="Arial" pitchFamily="34" charset="0"/>
              </a:endParaRPr>
            </a:p>
            <a:p>
              <a:pPr>
                <a:spcBef>
                  <a:spcPts val="1200"/>
                </a:spcBef>
              </a:pPr>
              <a:r>
                <a:rPr lang="en-US" sz="3200" b="1" dirty="0" smtClean="0">
                  <a:solidFill>
                    <a:schemeClr val="tx1"/>
                  </a:solidFill>
                  <a:latin typeface="Arial" pitchFamily="34" charset="0"/>
                  <a:cs typeface="Arial" pitchFamily="34" charset="0"/>
                </a:rPr>
                <a:t>Median dark current performance for SCAs delivered for Euclid.</a:t>
              </a:r>
              <a:endParaRPr lang="en-US" sz="3200" b="1" dirty="0">
                <a:solidFill>
                  <a:schemeClr val="tx1"/>
                </a:solidFill>
                <a:latin typeface="Arial" pitchFamily="34" charset="0"/>
                <a:cs typeface="Arial" pitchFamily="34" charset="0"/>
              </a:endParaRPr>
            </a:p>
          </p:txBody>
        </p:sp>
        <p:pic>
          <p:nvPicPr>
            <p:cNvPr id="66" name="Picture 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984807" y="37175584"/>
              <a:ext cx="9899577" cy="55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6" name="Rectangle 125"/>
          <p:cNvSpPr/>
          <p:nvPr/>
        </p:nvSpPr>
        <p:spPr>
          <a:xfrm>
            <a:off x="11536516" y="44398929"/>
            <a:ext cx="11308167" cy="14574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chemeClr val="tx1"/>
                </a:solidFill>
                <a:latin typeface="Arial" pitchFamily="34" charset="0"/>
                <a:cs typeface="Arial" pitchFamily="34" charset="0"/>
              </a:rPr>
              <a:t>The work reported in this poster was performed for the European Space Agency during the Euclid Evaluation Phase.  However, any views expressed herein can in no way be taken to reflect the official opinion of ESA. </a:t>
            </a:r>
          </a:p>
        </p:txBody>
      </p:sp>
      <p:sp>
        <p:nvSpPr>
          <p:cNvPr id="69" name="Content Placeholder 68"/>
          <p:cNvSpPr>
            <a:spLocks noGrp="1"/>
          </p:cNvSpPr>
          <p:nvPr>
            <p:ph sz="half" idx="2"/>
          </p:nvPr>
        </p:nvSpPr>
        <p:spPr/>
        <p:txBody>
          <a:bodyPr/>
          <a:lstStyle/>
          <a:p>
            <a:endParaRPr lang="en-US"/>
          </a:p>
        </p:txBody>
      </p:sp>
      <p:grpSp>
        <p:nvGrpSpPr>
          <p:cNvPr id="9" name="Group 8"/>
          <p:cNvGrpSpPr/>
          <p:nvPr/>
        </p:nvGrpSpPr>
        <p:grpSpPr>
          <a:xfrm>
            <a:off x="23286293" y="37000291"/>
            <a:ext cx="10383765" cy="8856050"/>
            <a:chOff x="23286293" y="37000291"/>
            <a:chExt cx="10383765" cy="8856050"/>
          </a:xfrm>
        </p:grpSpPr>
        <p:sp>
          <p:nvSpPr>
            <p:cNvPr id="41" name="Rectangle 40"/>
            <p:cNvSpPr/>
            <p:nvPr/>
          </p:nvSpPr>
          <p:spPr>
            <a:xfrm>
              <a:off x="23286293" y="37000291"/>
              <a:ext cx="10383765" cy="8856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3638824" y="37319923"/>
              <a:ext cx="9684023" cy="693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3366262" y="44401492"/>
              <a:ext cx="10077051" cy="1329595"/>
              <a:chOff x="23366262" y="44401492"/>
              <a:chExt cx="10077051" cy="1329595"/>
            </a:xfrm>
          </p:grpSpPr>
          <p:sp>
            <p:nvSpPr>
              <p:cNvPr id="134" name="Rectangle 276"/>
              <p:cNvSpPr>
                <a:spLocks noChangeArrowheads="1"/>
              </p:cNvSpPr>
              <p:nvPr/>
            </p:nvSpPr>
            <p:spPr bwMode="auto">
              <a:xfrm>
                <a:off x="23456900" y="44401492"/>
                <a:ext cx="9986413" cy="1329595"/>
              </a:xfrm>
              <a:prstGeom prst="rect">
                <a:avLst/>
              </a:prstGeom>
              <a:noFill/>
              <a:ln w="9525">
                <a:noFill/>
                <a:miter lim="800000"/>
                <a:headEnd/>
                <a:tailEnd/>
              </a:ln>
            </p:spPr>
            <p:txBody>
              <a:bodyPr wrap="square" lIns="0" tIns="0" rIns="0" bIns="0">
                <a:spAutoFit/>
              </a:bodyPr>
              <a:lstStyle/>
              <a:p>
                <a:pPr algn="just" defTabSz="1012825">
                  <a:lnSpc>
                    <a:spcPct val="90000"/>
                  </a:lnSpc>
                  <a:spcBef>
                    <a:spcPct val="50000"/>
                  </a:spcBef>
                  <a:buClr>
                    <a:schemeClr val="tx2"/>
                  </a:buClr>
                </a:pPr>
                <a:r>
                  <a:rPr lang="en-US" sz="3200" b="1" dirty="0" smtClean="0"/>
                  <a:t>     Spectral QE curve obtained by fitting AR coating transmittance curve to QE data points (white circles) measured at discrete LED wavelengths</a:t>
                </a:r>
                <a:endParaRPr lang="en-US" sz="3200" b="1" dirty="0"/>
              </a:p>
            </p:txBody>
          </p:sp>
          <p:cxnSp>
            <p:nvCxnSpPr>
              <p:cNvPr id="6" name="Straight Connector 5"/>
              <p:cNvCxnSpPr/>
              <p:nvPr/>
            </p:nvCxnSpPr>
            <p:spPr>
              <a:xfrm>
                <a:off x="23366262" y="44612169"/>
                <a:ext cx="545123" cy="0"/>
              </a:xfrm>
              <a:prstGeom prst="line">
                <a:avLst/>
              </a:prstGeom>
              <a:ln w="53975">
                <a:solidFill>
                  <a:srgbClr val="FF00FF"/>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89585000577746820FC52599BBEB9D" ma:contentTypeVersion="5" ma:contentTypeDescription="Create a new document." ma:contentTypeScope="" ma:versionID="d5e96c15a006df78d3fbb978aa035b74">
  <xsd:schema xmlns:xsd="http://www.w3.org/2001/XMLSchema" xmlns:p="http://schemas.microsoft.com/office/2006/metadata/properties" xmlns:ns1="http://schemas.microsoft.com/sharepoint/v3" targetNamespace="http://schemas.microsoft.com/office/2006/metadata/properties" ma:root="true" ma:fieldsID="2d9f53027e0e86f806c5f46fb149790f"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mailTo xmlns="http://schemas.microsoft.com/sharepoint/v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4441239B-75E0-4DB4-A382-8151BAFD33FF}"/>
</file>

<file path=customXml/itemProps2.xml><?xml version="1.0" encoding="utf-8"?>
<ds:datastoreItem xmlns:ds="http://schemas.openxmlformats.org/officeDocument/2006/customXml" ds:itemID="{0F5347D6-949C-4D06-AD61-3ABD3174AE5D}"/>
</file>

<file path=customXml/itemProps3.xml><?xml version="1.0" encoding="utf-8"?>
<ds:datastoreItem xmlns:ds="http://schemas.openxmlformats.org/officeDocument/2006/customXml" ds:itemID="{456271E8-B4D0-490B-9884-57FF8EFA3F80}"/>
</file>

<file path=docProps/app.xml><?xml version="1.0" encoding="utf-8"?>
<Properties xmlns="http://schemas.openxmlformats.org/officeDocument/2006/extended-properties" xmlns:vt="http://schemas.openxmlformats.org/officeDocument/2006/docPropsVTypes">
  <TotalTime>1653</TotalTime>
  <Words>540</Words>
  <Application>Microsoft Office PowerPoint</Application>
  <PresentationFormat>Custom</PresentationFormat>
  <Paragraphs>90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Farris</dc:creator>
  <cp:lastModifiedBy>Selmer W Anglin</cp:lastModifiedBy>
  <cp:revision>67</cp:revision>
  <dcterms:created xsi:type="dcterms:W3CDTF">2013-08-25T18:17:32Z</dcterms:created>
  <dcterms:modified xsi:type="dcterms:W3CDTF">2013-09-30T19:23:53Z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0x0101006489585000577746820FC52599BBEB9D</vt:lpwstr>
  </property>
</Properties>
</file>