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7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0080625" cy="7559675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86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DejaVu Sans" charset="0"/>
              </a:defRPr>
            </a:lvl1pPr>
          </a:lstStyle>
          <a:p>
            <a:fld id="{F16CCAEC-648E-45B2-9B38-3200D938179C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270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4AFB02-F831-4C83-B2AA-4337ED7C142F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E49EFE-A175-4E40-8533-5FB82668E179}" type="slidenum">
              <a:rPr lang="en-US"/>
              <a:pPr/>
              <a:t>10</a:t>
            </a:fld>
            <a:endParaRPr lang="en-US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1CDA6C-9CE4-4407-8A51-3267D71F9D37}" type="slidenum">
              <a:rPr lang="en-US"/>
              <a:pPr/>
              <a:t>11</a:t>
            </a:fld>
            <a:endParaRPr lang="en-US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F52A84-FD2B-4A7B-82C4-086DB4E57F53}" type="slidenum">
              <a:rPr lang="en-US"/>
              <a:pPr/>
              <a:t>12</a:t>
            </a:fld>
            <a:endParaRPr lang="en-U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1FD77E-C2E1-4972-9642-6ABA3C50FAC2}" type="slidenum">
              <a:rPr lang="en-US"/>
              <a:pPr/>
              <a:t>13</a:t>
            </a:fld>
            <a:endParaRPr lang="en-US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478975-4678-4AA0-9133-CF5D58EF6951}" type="slidenum">
              <a:rPr lang="en-US"/>
              <a:pPr/>
              <a:t>14</a:t>
            </a:fld>
            <a:endParaRPr lang="en-US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3E94749-C64E-4463-8010-EF942D23C71B}" type="slidenum">
              <a:rPr lang="en-US"/>
              <a:pPr/>
              <a:t>15</a:t>
            </a:fld>
            <a:endParaRPr lang="en-US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BA02BB3-E8F1-4655-906D-3E651444C9E9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B00395-14CD-4894-A11B-B9FF1E29CF74}" type="slidenum">
              <a:rPr lang="en-US"/>
              <a:pPr/>
              <a:t>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648945-0A4A-4896-8BD5-2DED730147B2}" type="slidenum">
              <a:rPr lang="en-US"/>
              <a:pPr/>
              <a:t>4</a:t>
            </a:fld>
            <a:endParaRPr lang="en-US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79B591-08AD-4FD9-BA82-4245D76A28D0}" type="slidenum">
              <a:rPr lang="en-US"/>
              <a:pPr/>
              <a:t>5</a:t>
            </a:fld>
            <a:endParaRPr lang="en-US"/>
          </a:p>
        </p:txBody>
      </p:sp>
      <p:sp>
        <p:nvSpPr>
          <p:cNvPr id="3379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01DD065-7879-48FF-8B7B-2C931F567914}" type="slidenum">
              <a:rPr lang="en-US"/>
              <a:pPr/>
              <a:t>6</a:t>
            </a:fld>
            <a:endParaRPr lang="en-US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ED7D24A-0955-43EB-9A63-6F9E194DC25D}" type="slidenum">
              <a:rPr lang="en-US"/>
              <a:pPr/>
              <a:t>7</a:t>
            </a:fld>
            <a:endParaRPr lang="en-US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C69430-327B-4DC1-8F2F-BBC0BBF1F9A4}" type="slidenum">
              <a:rPr lang="en-US"/>
              <a:pPr/>
              <a:t>8</a:t>
            </a:fld>
            <a:endParaRPr lang="en-US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164B37B-51A2-4980-8A43-EA4D56C9C36E}" type="slidenum">
              <a:rPr lang="en-US"/>
              <a:pPr/>
              <a:t>9</a:t>
            </a:fld>
            <a:endParaRPr lang="en-US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CE30091-28AE-424B-AE67-72C3AABD81C9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7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5961399-D3B4-41E0-8B8D-8CDA720904DA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33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54863" y="301625"/>
            <a:ext cx="2216150" cy="58499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499225" cy="58499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160C9E-29B6-4B78-83DA-18115BE965EF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72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46238" y="301625"/>
            <a:ext cx="7131050" cy="126047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503238" y="1768475"/>
            <a:ext cx="4357687" cy="43830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13325" y="1768475"/>
            <a:ext cx="4357688" cy="43830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FF62E558-C178-410E-9AC7-54DB5D1D64E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50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71D071C-4E1B-4AC8-B1EF-B996740EF2DC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5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F48A495-4423-4ECE-BD83-BB6D509BCB0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78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5A2C99-FD96-429D-985D-1FEB637A39A8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84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7687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13325" y="1768475"/>
            <a:ext cx="4357688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1A6109E-9630-4625-A0DC-10E6813AFC1E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41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3F78ECF-A43E-4573-A2BF-7E9443D7ADFC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28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1FA87C-82F1-42DC-B265-538123AAA5F9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013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58EC401-D1EA-43F0-AD98-1838848EF34A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6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721829C-6C65-46BF-8CC3-D4EBAC0BC859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649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FE9CBDC-9004-4771-9926-61256473ABC6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575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4B1A697-7926-415C-AD39-91D25CD70CB5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472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311714F-CC97-402C-A2CA-09554753A54B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62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58499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58499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571CCA9-A784-42FA-BC23-6964EE92E941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94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F2EEBC8-6D7D-44A8-A917-B36EE0942E36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23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7687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13325" y="1768475"/>
            <a:ext cx="4357688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F278009-211C-49DA-94A4-AE7E967F93D5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8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D8E7AD6-DADC-4496-8647-424E851FEF3B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5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E56D631-1780-4B53-A102-C6988B74EEEE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10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92FBB81-A8E1-4B32-AFD6-0AD2F317BF67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7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5869BA1-39C8-4BAF-B624-144FB765CA7F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ECF444E-4D7D-47D0-9C98-68BD306D3F22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2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46238" y="301625"/>
            <a:ext cx="7131050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8867775" cy="438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DejaVu Sans" charset="0"/>
              </a:defRPr>
            </a:lvl1pPr>
          </a:lstStyle>
          <a:p>
            <a:fld id="{19E37A05-666A-4D1C-8E97-AB3F0CEC8254}" type="slidenum">
              <a:rPr lang="en-US"/>
              <a:pPr/>
              <a:t>‹N›</a:t>
            </a:fld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1362075"/>
            <a:ext cx="1824037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1393825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1888" y="1357313"/>
            <a:ext cx="11239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84138"/>
            <a:ext cx="138112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8867775" cy="438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DejaVu Sans" charset="0"/>
              </a:defRPr>
            </a:lvl1pPr>
          </a:lstStyle>
          <a:p>
            <a:fld id="{C4BBF35A-D3DC-402F-89B5-F78E188EFA74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646238" y="1646238"/>
            <a:ext cx="7132637" cy="566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Development of Sensitive Long-wave Infrared Detector Arrays  for Passively Cooled Space Missions</a:t>
            </a:r>
          </a:p>
          <a:p>
            <a:pPr algn="ctr"/>
            <a:endParaRPr lang="en-US" sz="32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Craig McMurtry, Donald Lee, James Beletic, Chi-Yi A. Chen, Richard T. Demers, Meghan Dorn, Dennis Edwall, Candice Bacon Fazar, William J. Forrest, Fengchuan Liu, A. Mainzer, Judith L. Pipher, Aristo Yulius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6238" y="301625"/>
            <a:ext cx="7132637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/>
              <a:t>LWIR HgCdTe Detector Characterization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768475"/>
            <a:ext cx="3611562" cy="5729288"/>
          </a:xfrm>
          <a:ln/>
        </p:spPr>
        <p:txBody>
          <a:bodyPr/>
          <a:lstStyle/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/>
              <a:t>Operability vs. Temperature</a:t>
            </a:r>
          </a:p>
          <a:p>
            <a:pPr marL="863600" lvl="1" indent="-323850"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/>
              <a:t>200 mV applied reverse bias.</a:t>
            </a:r>
          </a:p>
          <a:p>
            <a:pPr marL="863600" lvl="1" indent="-323850"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/>
              <a:t>All pixels that have &lt;200 e-/s dark current with &gt; 180mV of well depth and &lt; 50e- read noise are classified as operable. 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668463"/>
            <a:ext cx="6262688" cy="528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1646238" y="301625"/>
            <a:ext cx="7132637" cy="1262063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/>
              <a:t>LWIR HgCdTe Detector Characterization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3611562" cy="572928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431800" indent="-323850">
              <a:lnSpc>
                <a:spcPct val="83000"/>
              </a:lnSpc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800"/>
              <a:t>Dark Current vs. Temperature</a:t>
            </a:r>
          </a:p>
          <a:p>
            <a:pPr marL="863600" lvl="1" indent="-323850">
              <a:lnSpc>
                <a:spcPct val="83000"/>
              </a:lnSpc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400"/>
              <a:t>200 mV applied reverse bias. All plotted have 240 mV ACTUAL well depth.</a:t>
            </a:r>
          </a:p>
          <a:p>
            <a:pPr marL="863600" lvl="1" indent="-323850">
              <a:lnSpc>
                <a:spcPct val="83000"/>
              </a:lnSpc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400"/>
              <a:t>Dark current at low end is limited by light leak (from 77K shield through 4K shield).</a:t>
            </a:r>
          </a:p>
          <a:p>
            <a:pPr lvl="2">
              <a:lnSpc>
                <a:spcPct val="83000"/>
              </a:lnSpc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000"/>
              <a:t>Wow, at 35K we are achieving 1000 times lower dark current than our requirement!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38" y="2103438"/>
            <a:ext cx="5576887" cy="484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6238" y="301625"/>
            <a:ext cx="7132637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/>
              <a:t>LWIR HgCdTe Detector Characterization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1463675"/>
            <a:ext cx="7818437" cy="619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6238" y="301625"/>
            <a:ext cx="7132637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/>
              <a:t>HgCdTe Detector Development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074862"/>
            <a:ext cx="4754563" cy="5362575"/>
          </a:xfrm>
          <a:ln/>
        </p:spPr>
        <p:txBody>
          <a:bodyPr tIns="8063"/>
          <a:lstStyle/>
          <a:p>
            <a:pPr marL="431800" indent="-323850">
              <a:lnSpc>
                <a:spcPct val="98000"/>
              </a:lnSpc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800" dirty="0">
                <a:latin typeface="Calibri" pitchFamily="34" charset="0"/>
              </a:rPr>
              <a:t>4 goals for </a:t>
            </a:r>
            <a:r>
              <a:rPr lang="en-US" sz="2800" dirty="0" err="1">
                <a:latin typeface="Calibri" pitchFamily="34" charset="0"/>
              </a:rPr>
              <a:t>NEOCam</a:t>
            </a:r>
            <a:r>
              <a:rPr lang="en-US" sz="2800" dirty="0">
                <a:latin typeface="Calibri" pitchFamily="34" charset="0"/>
              </a:rPr>
              <a:t> detector development: </a:t>
            </a:r>
          </a:p>
          <a:p>
            <a:pPr marL="863600" lvl="1" indent="-323850">
              <a:lnSpc>
                <a:spcPct val="98000"/>
              </a:lnSpc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400" dirty="0">
                <a:latin typeface="Calibri" pitchFamily="34" charset="0"/>
              </a:rPr>
              <a:t>Increase cutoff wavelength to &gt;10 </a:t>
            </a:r>
            <a:r>
              <a:rPr lang="en-US" sz="2400" dirty="0">
                <a:latin typeface="Symbol" pitchFamily="18" charset="2"/>
              </a:rPr>
              <a:t>m</a:t>
            </a:r>
            <a:r>
              <a:rPr lang="en-US" sz="2400" dirty="0">
                <a:latin typeface="Calibri" pitchFamily="34" charset="0"/>
              </a:rPr>
              <a:t>m: DONE</a:t>
            </a:r>
          </a:p>
          <a:p>
            <a:pPr marL="863600" lvl="1" indent="-323850">
              <a:lnSpc>
                <a:spcPct val="98000"/>
              </a:lnSpc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400" dirty="0">
                <a:latin typeface="Calibri" pitchFamily="34" charset="0"/>
              </a:rPr>
              <a:t>Increase % pixels meeting dark current spec to &gt;=90%: DONE</a:t>
            </a:r>
          </a:p>
          <a:p>
            <a:pPr marL="863600" lvl="1" indent="-323850">
              <a:lnSpc>
                <a:spcPct val="98000"/>
              </a:lnSpc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400" dirty="0">
                <a:latin typeface="Calibri" pitchFamily="34" charset="0"/>
              </a:rPr>
              <a:t>Increase operability (well depth): DONE</a:t>
            </a:r>
          </a:p>
          <a:p>
            <a:pPr marL="863600" lvl="1" indent="-323850">
              <a:lnSpc>
                <a:spcPct val="98000"/>
              </a:lnSpc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400" dirty="0">
                <a:latin typeface="Calibri" pitchFamily="34" charset="0"/>
              </a:rPr>
              <a:t>Increase format from 512x512 to 1024x1024 pixels: DONE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563" y="2211388"/>
            <a:ext cx="5603875" cy="373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6238" y="301625"/>
            <a:ext cx="7132637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/>
              <a:t>HgCdTe Detector Development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768475"/>
            <a:ext cx="4251325" cy="5362575"/>
          </a:xfrm>
          <a:ln/>
        </p:spPr>
        <p:txBody>
          <a:bodyPr tIns="8063"/>
          <a:lstStyle/>
          <a:p>
            <a:pPr marL="431800" indent="-323850">
              <a:lnSpc>
                <a:spcPct val="98000"/>
              </a:lnSpc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dirty="0">
                <a:latin typeface="Calibri" pitchFamily="34" charset="0"/>
              </a:rPr>
              <a:t>We have gone past the original directives for this program.</a:t>
            </a:r>
          </a:p>
          <a:p>
            <a:pPr marL="863600" lvl="1" indent="-323850">
              <a:lnSpc>
                <a:spcPct val="98000"/>
              </a:lnSpc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dirty="0">
                <a:latin typeface="Calibri" pitchFamily="34" charset="0"/>
              </a:rPr>
              <a:t>Achieved substrate removal.</a:t>
            </a:r>
          </a:p>
          <a:p>
            <a:pPr marL="863600" lvl="1" indent="-323850">
              <a:lnSpc>
                <a:spcPct val="98000"/>
              </a:lnSpc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dirty="0">
                <a:latin typeface="Calibri" pitchFamily="34" charset="0"/>
              </a:rPr>
              <a:t>Started radiation hardness testing (high energy protons). 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563" y="2211388"/>
            <a:ext cx="5603875" cy="373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6238" y="301625"/>
            <a:ext cx="7132637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/>
              <a:t>Conclusions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920875"/>
            <a:ext cx="8869362" cy="5121275"/>
          </a:xfrm>
          <a:ln/>
        </p:spPr>
        <p:txBody>
          <a:bodyPr/>
          <a:lstStyle/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The 10.6 micron cutoff HgCdTe developed by TIS is performing well at temperatures between 35 – 40K. 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LWIR HgCdTe is now ready for sensitive (astronomical) space missions that would benefit from the cost savings of eliminating cryogens or cryo-coolers.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Future work:</a:t>
            </a:r>
          </a:p>
          <a:p>
            <a:pPr marL="863600" lvl="1" indent="-323850"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Complete proton radiation testing (TRL-6!!)</a:t>
            </a:r>
          </a:p>
          <a:p>
            <a:pPr marL="863600" lvl="1" indent="-323850"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Extend cutoff wavelength to 15 microns (funded!)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1279525" y="303213"/>
            <a:ext cx="7680325" cy="1258887"/>
          </a:xfrm>
          <a:custGeom>
            <a:avLst/>
            <a:gdLst>
              <a:gd name="G0" fmla="*/ 21337 1 2"/>
              <a:gd name="G1" fmla="*/ 3499 1 2"/>
              <a:gd name="G2" fmla="+- 3499 0 0"/>
              <a:gd name="G3" fmla="+- 21337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21337" y="0"/>
                </a:lnTo>
                <a:lnTo>
                  <a:pt x="21337" y="3499"/>
                </a:lnTo>
                <a:lnTo>
                  <a:pt x="0" y="34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en-US" sz="4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92112" y="1874837"/>
            <a:ext cx="8686800" cy="5520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indent="-215900">
              <a:lnSpc>
                <a:spcPct val="100000"/>
              </a:lnSpc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We wanted to develop LWIR (10micron) </a:t>
            </a:r>
            <a:r>
              <a:rPr lang="en-US" sz="2400" dirty="0" err="1">
                <a:solidFill>
                  <a:srgbClr val="000000"/>
                </a:solidFill>
                <a:latin typeface="Calibri" pitchFamily="34" charset="0"/>
              </a:rPr>
              <a:t>HgCdTe</a:t>
            </a: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 detector arrays for many years.</a:t>
            </a:r>
          </a:p>
          <a:p>
            <a:pPr marL="431800" lvl="1" indent="-215900">
              <a:lnSpc>
                <a:spcPct val="100000"/>
              </a:lnSpc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 LWIR </a:t>
            </a:r>
            <a:r>
              <a:rPr lang="en-US" sz="2400" dirty="0" err="1">
                <a:solidFill>
                  <a:srgbClr val="000000"/>
                </a:solidFill>
                <a:latin typeface="Calibri" pitchFamily="34" charset="0"/>
              </a:rPr>
              <a:t>HgCdTe</a:t>
            </a: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 is an alternative to </a:t>
            </a:r>
            <a:r>
              <a:rPr lang="en-US" sz="2400" dirty="0" err="1">
                <a:solidFill>
                  <a:srgbClr val="000000"/>
                </a:solidFill>
                <a:latin typeface="Calibri" pitchFamily="34" charset="0"/>
              </a:rPr>
              <a:t>Si:As</a:t>
            </a: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 arrays for space missions that do not require wavelength coverage to 27 microns.</a:t>
            </a:r>
          </a:p>
          <a:p>
            <a:pPr marL="431800" lvl="1" indent="-215900">
              <a:lnSpc>
                <a:spcPct val="100000"/>
              </a:lnSpc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LWIR </a:t>
            </a:r>
            <a:r>
              <a:rPr lang="en-US" sz="2400" dirty="0" err="1">
                <a:solidFill>
                  <a:srgbClr val="000000"/>
                </a:solidFill>
                <a:latin typeface="Calibri" pitchFamily="34" charset="0"/>
              </a:rPr>
              <a:t>HgCdTe</a:t>
            </a: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 can be operated at 35 – 40K which allows for longer lasting and less expensive passively cooled space missions.</a:t>
            </a:r>
          </a:p>
          <a:p>
            <a:pPr marL="647700" lvl="2" indent="-215900">
              <a:lnSpc>
                <a:spcPct val="100000"/>
              </a:lnSpc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For example, the Spitzer Space Telescope has exhausted its cryogens but continues to take data in a reduced capacity.  The IRAC instrument had 4 IR broadband imaging sensors, all of which operated with wavelengths less than 10 microns.  The focal plane of the IRAC instrument is now at T=27.8K, but only the two </a:t>
            </a:r>
            <a:r>
              <a:rPr lang="en-US" sz="2400" dirty="0" err="1">
                <a:solidFill>
                  <a:srgbClr val="000000"/>
                </a:solidFill>
                <a:latin typeface="Calibri" pitchFamily="34" charset="0"/>
              </a:rPr>
              <a:t>InSb</a:t>
            </a: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 arrays are working while the two </a:t>
            </a:r>
            <a:r>
              <a:rPr lang="en-US" sz="2400" dirty="0" err="1">
                <a:solidFill>
                  <a:srgbClr val="000000"/>
                </a:solidFill>
                <a:latin typeface="Calibri" pitchFamily="34" charset="0"/>
              </a:rPr>
              <a:t>Si:As</a:t>
            </a: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 arrays are not.</a:t>
            </a:r>
          </a:p>
          <a:p>
            <a:endParaRPr lang="it-IT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Arrowheads="1"/>
          </p:cNvSpPr>
          <p:nvPr/>
        </p:nvSpPr>
        <p:spPr bwMode="auto">
          <a:xfrm>
            <a:off x="4735512" y="875580"/>
            <a:ext cx="6781800" cy="906462"/>
          </a:xfrm>
          <a:custGeom>
            <a:avLst/>
            <a:gdLst>
              <a:gd name="G0" fmla="*/ 21337 1 2"/>
              <a:gd name="G1" fmla="*/ 3499 1 2"/>
              <a:gd name="G2" fmla="+- 3499 0 0"/>
              <a:gd name="G3" fmla="+- 21337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21337" y="0"/>
                </a:lnTo>
                <a:lnTo>
                  <a:pt x="21337" y="3499"/>
                </a:lnTo>
                <a:lnTo>
                  <a:pt x="0" y="34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4400" dirty="0">
                <a:solidFill>
                  <a:srgbClr val="000000"/>
                </a:solidFill>
                <a:latin typeface="Calibri" pitchFamily="34" charset="0"/>
              </a:rPr>
              <a:t>Near-Earth Object Camera</a:t>
            </a:r>
          </a:p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4400" dirty="0">
                <a:solidFill>
                  <a:srgbClr val="000000"/>
                </a:solidFill>
                <a:latin typeface="Calibri" pitchFamily="34" charset="0"/>
              </a:rPr>
              <a:t>(</a:t>
            </a:r>
            <a:r>
              <a:rPr lang="en-US" sz="4400" dirty="0" err="1">
                <a:solidFill>
                  <a:srgbClr val="000000"/>
                </a:solidFill>
                <a:latin typeface="Calibri" pitchFamily="34" charset="0"/>
              </a:rPr>
              <a:t>NEOCam</a:t>
            </a:r>
            <a:r>
              <a:rPr lang="en-US" sz="4400" dirty="0">
                <a:solidFill>
                  <a:srgbClr val="000000"/>
                </a:solidFill>
                <a:latin typeface="Calibri" pitchFamily="34" charset="0"/>
              </a:rPr>
              <a:t>)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275" y="1736725"/>
            <a:ext cx="2476500" cy="570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544512" y="1974135"/>
            <a:ext cx="59436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lvl="0" indent="-215900" algn="just">
              <a:lnSpc>
                <a:spcPct val="100000"/>
              </a:lnSpc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Where did we get funding for this LWIR </a:t>
            </a:r>
            <a:r>
              <a:rPr lang="en-US" sz="2400" dirty="0" err="1">
                <a:solidFill>
                  <a:srgbClr val="000000"/>
                </a:solidFill>
                <a:latin typeface="Calibri" pitchFamily="34" charset="0"/>
              </a:rPr>
              <a:t>HgCdTe</a:t>
            </a: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 detector development?</a:t>
            </a:r>
          </a:p>
          <a:p>
            <a:pPr marL="215900" lvl="0" indent="-215900" algn="just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US" sz="2400" dirty="0">
              <a:solidFill>
                <a:srgbClr val="000000"/>
              </a:solidFill>
              <a:latin typeface="Calibri" pitchFamily="34" charset="0"/>
            </a:endParaRPr>
          </a:p>
          <a:p>
            <a:pPr marL="215900" lvl="0" indent="-215900" algn="just">
              <a:lnSpc>
                <a:spcPct val="100000"/>
              </a:lnSpc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Discovery proposal submitted in 2006, 2010</a:t>
            </a:r>
          </a:p>
          <a:p>
            <a:pPr marL="431800" lvl="1" indent="-215900" algn="just">
              <a:lnSpc>
                <a:spcPct val="100000"/>
              </a:lnSpc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200" dirty="0">
                <a:solidFill>
                  <a:srgbClr val="000000"/>
                </a:solidFill>
                <a:latin typeface="Calibri" pitchFamily="34" charset="0"/>
              </a:rPr>
              <a:t>Awarded technology development in 2010</a:t>
            </a:r>
          </a:p>
          <a:p>
            <a:pPr marL="215900" lvl="0" indent="-215900" algn="just">
              <a:lnSpc>
                <a:spcPct val="100000"/>
              </a:lnSpc>
              <a:buClrTx/>
              <a:buSzTx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US" sz="2800" dirty="0">
              <a:solidFill>
                <a:srgbClr val="000000"/>
              </a:solidFill>
              <a:latin typeface="Calibri" pitchFamily="34" charset="0"/>
            </a:endParaRPr>
          </a:p>
          <a:p>
            <a:pPr marL="215900" lvl="0" indent="-215900" algn="just">
              <a:lnSpc>
                <a:spcPct val="100000"/>
              </a:lnSpc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Wide-field imager operating at 2 wavelengths: 4-5 &amp; 6-10 </a:t>
            </a:r>
            <a:r>
              <a:rPr lang="en-US" sz="2400" dirty="0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m</a:t>
            </a:r>
          </a:p>
          <a:p>
            <a:pPr marL="215900" lvl="0" indent="-215900" algn="just">
              <a:lnSpc>
                <a:spcPct val="100000"/>
              </a:lnSpc>
              <a:buClrTx/>
              <a:buSzTx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US" sz="3200" dirty="0">
              <a:solidFill>
                <a:srgbClr val="000000"/>
              </a:solidFill>
              <a:latin typeface="Calibri" pitchFamily="34" charset="0"/>
            </a:endParaRPr>
          </a:p>
          <a:p>
            <a:pPr marL="215900" lvl="0" indent="-215900" algn="just">
              <a:lnSpc>
                <a:spcPct val="100000"/>
              </a:lnSpc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4+ year mission to discover &amp; characterize near-Earth objects (NEOs), Main Belt asteroids, comets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AutoShape 1"/>
          <p:cNvSpPr>
            <a:spLocks noChangeArrowheads="1"/>
          </p:cNvSpPr>
          <p:nvPr/>
        </p:nvSpPr>
        <p:spPr bwMode="auto">
          <a:xfrm>
            <a:off x="5072423" y="808037"/>
            <a:ext cx="7196137" cy="762000"/>
          </a:xfrm>
          <a:custGeom>
            <a:avLst/>
            <a:gdLst>
              <a:gd name="G0" fmla="*/ 21337 1 2"/>
              <a:gd name="G1" fmla="*/ 3499 1 2"/>
              <a:gd name="G2" fmla="+- 3499 0 0"/>
              <a:gd name="G3" fmla="+- 21337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21337" y="0"/>
                </a:lnTo>
                <a:lnTo>
                  <a:pt x="21337" y="3499"/>
                </a:lnTo>
                <a:lnTo>
                  <a:pt x="0" y="34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4400" dirty="0">
                <a:solidFill>
                  <a:srgbClr val="000000"/>
                </a:solidFill>
                <a:latin typeface="Calibri" pitchFamily="34" charset="0"/>
              </a:rPr>
              <a:t>Near-Earth Object Camera</a:t>
            </a:r>
          </a:p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4400" dirty="0">
                <a:solidFill>
                  <a:srgbClr val="000000"/>
                </a:solidFill>
                <a:latin typeface="Calibri" pitchFamily="34" charset="0"/>
              </a:rPr>
              <a:t>(</a:t>
            </a:r>
            <a:r>
              <a:rPr lang="en-US" sz="4400" dirty="0" err="1">
                <a:solidFill>
                  <a:srgbClr val="000000"/>
                </a:solidFill>
                <a:latin typeface="Calibri" pitchFamily="34" charset="0"/>
              </a:rPr>
              <a:t>NEOCam</a:t>
            </a:r>
            <a:r>
              <a:rPr lang="en-US" sz="4400" dirty="0">
                <a:solidFill>
                  <a:srgbClr val="000000"/>
                </a:solidFill>
                <a:latin typeface="Calibri" pitchFamily="34" charset="0"/>
              </a:rPr>
              <a:t>)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275" y="1736725"/>
            <a:ext cx="2476500" cy="570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15912" y="2103437"/>
            <a:ext cx="69342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lvl="0" indent="-215900">
              <a:lnSpc>
                <a:spcPct val="100000"/>
              </a:lnSpc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800" dirty="0" err="1">
                <a:solidFill>
                  <a:srgbClr val="000000"/>
                </a:solidFill>
                <a:latin typeface="Calibri" pitchFamily="34" charset="0"/>
              </a:rPr>
              <a:t>NEOCam's</a:t>
            </a:r>
            <a:r>
              <a:rPr lang="en-US" sz="2800" dirty="0">
                <a:solidFill>
                  <a:srgbClr val="000000"/>
                </a:solidFill>
                <a:latin typeface="Calibri" pitchFamily="34" charset="0"/>
              </a:rPr>
              <a:t> primary science objectives are threefold:</a:t>
            </a:r>
          </a:p>
          <a:p>
            <a:pPr marL="431800" lvl="1" indent="-215900">
              <a:lnSpc>
                <a:spcPct val="100000"/>
              </a:lnSpc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600" dirty="0">
                <a:solidFill>
                  <a:srgbClr val="000000"/>
                </a:solidFill>
                <a:latin typeface="Calibri" pitchFamily="34" charset="0"/>
              </a:rPr>
              <a:t>To assess the present-day risk of near-Earth object (NEO) impact.</a:t>
            </a:r>
          </a:p>
          <a:p>
            <a:pPr marL="431800" lvl="1" indent="-215900">
              <a:lnSpc>
                <a:spcPct val="100000"/>
              </a:lnSpc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600" dirty="0">
                <a:solidFill>
                  <a:srgbClr val="000000"/>
                </a:solidFill>
                <a:latin typeface="Calibri" pitchFamily="34" charset="0"/>
              </a:rPr>
              <a:t>To study the origin and ultimate fate of our solar system's asteroids.</a:t>
            </a:r>
          </a:p>
          <a:p>
            <a:pPr marL="431800" lvl="1" indent="-215900">
              <a:lnSpc>
                <a:spcPct val="100000"/>
              </a:lnSpc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600" dirty="0">
                <a:solidFill>
                  <a:srgbClr val="000000"/>
                </a:solidFill>
                <a:latin typeface="Calibri" pitchFamily="34" charset="0"/>
              </a:rPr>
              <a:t>To find the most suitable NEO targets for future exploration by robots and humans.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4718844" y="922658"/>
            <a:ext cx="7196137" cy="906462"/>
          </a:xfrm>
          <a:custGeom>
            <a:avLst/>
            <a:gdLst>
              <a:gd name="G0" fmla="*/ 21337 1 2"/>
              <a:gd name="G1" fmla="*/ 3499 1 2"/>
              <a:gd name="G2" fmla="+- 3499 0 0"/>
              <a:gd name="G3" fmla="+- 21337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21337" y="0"/>
                </a:lnTo>
                <a:lnTo>
                  <a:pt x="21337" y="3499"/>
                </a:lnTo>
                <a:lnTo>
                  <a:pt x="0" y="34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4400" dirty="0">
                <a:solidFill>
                  <a:srgbClr val="000000"/>
                </a:solidFill>
                <a:latin typeface="Calibri" pitchFamily="34" charset="0"/>
              </a:rPr>
              <a:t>Near-Earth Object Camera</a:t>
            </a:r>
          </a:p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4400" dirty="0">
                <a:solidFill>
                  <a:srgbClr val="000000"/>
                </a:solidFill>
                <a:latin typeface="Calibri" pitchFamily="34" charset="0"/>
              </a:rPr>
              <a:t>(</a:t>
            </a:r>
            <a:r>
              <a:rPr lang="en-US" sz="4400" dirty="0" err="1">
                <a:solidFill>
                  <a:srgbClr val="000000"/>
                </a:solidFill>
                <a:latin typeface="Calibri" pitchFamily="34" charset="0"/>
              </a:rPr>
              <a:t>NEOCam</a:t>
            </a:r>
            <a:r>
              <a:rPr lang="en-US" sz="4400" dirty="0">
                <a:solidFill>
                  <a:srgbClr val="000000"/>
                </a:solidFill>
                <a:latin typeface="Calibri" pitchFamily="34" charset="0"/>
              </a:rPr>
              <a:t>)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275" y="1736725"/>
            <a:ext cx="2476500" cy="570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239712" y="2058032"/>
            <a:ext cx="6934200" cy="4351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indent="-215900">
              <a:lnSpc>
                <a:spcPct val="100000"/>
              </a:lnSpc>
              <a:buFont typeface="Arial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600" dirty="0">
                <a:solidFill>
                  <a:srgbClr val="000000"/>
                </a:solidFill>
                <a:latin typeface="Calibri" pitchFamily="34" charset="0"/>
              </a:rPr>
              <a:t>Why do we need LWIR arrays? Why can’t Pan-STARRS and LSST find all the NEOs?</a:t>
            </a:r>
          </a:p>
          <a:p>
            <a:pPr marL="431800" lvl="1" indent="-215900">
              <a:lnSpc>
                <a:spcPct val="100000"/>
              </a:lnSpc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600" dirty="0">
                <a:solidFill>
                  <a:srgbClr val="000000"/>
                </a:solidFill>
                <a:latin typeface="Calibri" pitchFamily="34" charset="0"/>
              </a:rPr>
              <a:t>Sorry CCD folks, but asteroids below 1Km are difficult to detect at visible wavelengths.</a:t>
            </a:r>
          </a:p>
          <a:p>
            <a:pPr lvl="2">
              <a:lnSpc>
                <a:spcPct val="100000"/>
              </a:lnSpc>
              <a:buFont typeface="Arial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600" dirty="0">
                <a:solidFill>
                  <a:srgbClr val="000000"/>
                </a:solidFill>
                <a:latin typeface="Calibri" pitchFamily="34" charset="0"/>
              </a:rPr>
              <a:t>Small surface area</a:t>
            </a:r>
          </a:p>
          <a:p>
            <a:pPr lvl="2">
              <a:lnSpc>
                <a:spcPct val="100000"/>
              </a:lnSpc>
              <a:buFont typeface="Arial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600" dirty="0">
                <a:solidFill>
                  <a:srgbClr val="000000"/>
                </a:solidFill>
                <a:latin typeface="Calibri" pitchFamily="34" charset="0"/>
              </a:rPr>
              <a:t>Low surface reflectivity (albedo)</a:t>
            </a:r>
          </a:p>
          <a:p>
            <a:pPr lvl="2">
              <a:lnSpc>
                <a:spcPct val="100000"/>
              </a:lnSpc>
              <a:buFont typeface="Arial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600" dirty="0">
                <a:solidFill>
                  <a:srgbClr val="000000"/>
                </a:solidFill>
                <a:latin typeface="Calibri" pitchFamily="34" charset="0"/>
              </a:rPr>
              <a:t>Can’t see interior to earth due to sunlight</a:t>
            </a:r>
          </a:p>
          <a:p>
            <a:pPr marL="431800" lvl="1" indent="-215900">
              <a:lnSpc>
                <a:spcPct val="100000"/>
              </a:lnSpc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600" dirty="0">
                <a:solidFill>
                  <a:srgbClr val="000000"/>
                </a:solidFill>
                <a:latin typeface="Calibri" pitchFamily="34" charset="0"/>
              </a:rPr>
              <a:t>But for objects that around 1 AU (Earth-Sun distance), their temperature is about 300K.</a:t>
            </a:r>
          </a:p>
          <a:p>
            <a:pPr lvl="2">
              <a:lnSpc>
                <a:spcPct val="100000"/>
              </a:lnSpc>
              <a:buFont typeface="Arial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600" dirty="0">
                <a:solidFill>
                  <a:srgbClr val="000000"/>
                </a:solidFill>
                <a:latin typeface="Calibri" pitchFamily="34" charset="0"/>
              </a:rPr>
              <a:t>Blackbody peak at 10 microns! </a:t>
            </a:r>
          </a:p>
          <a:p>
            <a:endParaRPr lang="it-IT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/>
              <a:t>LWIR HgCdTe Detector Characterization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sz="half" idx="1"/>
          </p:nvPr>
        </p:nvSpPr>
        <p:spPr>
          <a:ln/>
        </p:spPr>
        <p:txBody>
          <a:bodyPr/>
          <a:lstStyle/>
          <a:p>
            <a:pPr marL="431800" indent="-32385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Times New Roman" pitchFamily="18" charset="0"/>
              </a:rPr>
              <a:t>NEOCam Requirements:</a:t>
            </a:r>
          </a:p>
          <a:p>
            <a:pPr marL="431800" indent="-32385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>
              <a:latin typeface="Times New Roman" pitchFamily="18" charset="0"/>
            </a:endParaRPr>
          </a:p>
          <a:p>
            <a:pPr marL="431800" indent="-32385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Times New Roman" pitchFamily="18" charset="0"/>
              </a:rPr>
              <a:t>All of the results presented here are for SCA H1RG-16885.</a:t>
            </a:r>
          </a:p>
          <a:p>
            <a:pPr marL="863600" lvl="1" indent="-32385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Times New Roman" pitchFamily="18" charset="0"/>
              </a:rPr>
              <a:t>1024 x 1024 pixels</a:t>
            </a:r>
          </a:p>
          <a:p>
            <a:pPr marL="863600" lvl="1" indent="-32385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Times New Roman" pitchFamily="18" charset="0"/>
              </a:rPr>
              <a:t>10.6 micron cutoff at T=30K.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>
              <a:latin typeface="Times New Roman" pitchFamily="18" charset="0"/>
            </a:endParaRPr>
          </a:p>
        </p:txBody>
      </p:sp>
      <p:graphicFrame>
        <p:nvGraphicFramePr>
          <p:cNvPr id="8240" name="Group 48"/>
          <p:cNvGraphicFramePr>
            <a:graphicFrameLocks noGrp="1"/>
          </p:cNvGraphicFramePr>
          <p:nvPr>
            <p:ph sz="half" idx="2"/>
          </p:nvPr>
        </p:nvGraphicFramePr>
        <p:xfrm>
          <a:off x="5013325" y="1768475"/>
          <a:ext cx="4598988" cy="5189220"/>
        </p:xfrm>
        <a:graphic>
          <a:graphicData uri="http://schemas.openxmlformats.org/drawingml/2006/table">
            <a:tbl>
              <a:tblPr/>
              <a:tblGrid>
                <a:gridCol w="2300288"/>
                <a:gridCol w="2298700"/>
              </a:tblGrid>
              <a:tr h="4873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Requirement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Format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1024x1024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Wavelength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10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8" charset="2"/>
                          <a:ea typeface="WenQuanYi Micro Hei" charset="0"/>
                          <a:cs typeface="WenQuanYi Micro Hei" charset="0"/>
                        </a:rPr>
                        <a:t>m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Temperature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35 – 40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Dark Current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&lt;200 e-/s/pix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CDS Read Noise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&lt;50 e-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QE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&gt;60% (not AR coated)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Well depth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&gt;45 Ke-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Operability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&gt;90%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6238" y="301625"/>
            <a:ext cx="7132637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/>
              <a:t>LWIR HgCdTe Detector Characterization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84349"/>
            <a:ext cx="4506912" cy="5729288"/>
          </a:xfrm>
          <a:ln/>
        </p:spPr>
        <p:txBody>
          <a:bodyPr/>
          <a:lstStyle/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800" dirty="0"/>
              <a:t>Well Depth vs. Dark Current</a:t>
            </a:r>
          </a:p>
          <a:p>
            <a:pPr marL="863600" lvl="1" indent="-323850"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400" dirty="0"/>
              <a:t>Having low dark current but low well depth is not useful. </a:t>
            </a:r>
          </a:p>
          <a:p>
            <a:pPr marL="863600" lvl="1" indent="-323850"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400" dirty="0"/>
              <a:t>This shows that most of the pixels have excellent well depth with very low dark current, and are centered around 0.1e-/s and 230mV.</a:t>
            </a:r>
          </a:p>
          <a:p>
            <a:pPr marL="863600" lvl="1" indent="-323850"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400" dirty="0"/>
              <a:t>180mV = 50Ke-</a:t>
            </a:r>
          </a:p>
          <a:p>
            <a:pPr marL="863600" lvl="1" indent="-323850"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400" dirty="0"/>
              <a:t>230mV = 63Ke-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999" y="2154238"/>
            <a:ext cx="5878513" cy="470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6238" y="301625"/>
            <a:ext cx="7132637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/>
              <a:t>LWIR HgCdTe Detector Characterization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768475"/>
            <a:ext cx="3611562" cy="5729288"/>
          </a:xfrm>
          <a:ln/>
        </p:spPr>
        <p:txBody>
          <a:bodyPr/>
          <a:lstStyle/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/>
              <a:t>Histogram of cumulative dark current</a:t>
            </a:r>
          </a:p>
          <a:p>
            <a:pPr marL="863600" lvl="1" indent="-323850"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/>
              <a:t>200 mV applied reverse bias.</a:t>
            </a:r>
          </a:p>
          <a:p>
            <a:pPr marL="863600" lvl="1" indent="-323850"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/>
              <a:t>T = 35K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238" y="1920875"/>
            <a:ext cx="603567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6238" y="301625"/>
            <a:ext cx="7132637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/>
              <a:t>LWIR HgCdTe Detector Characterization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768475"/>
            <a:ext cx="3611562" cy="5729288"/>
          </a:xfrm>
          <a:ln/>
        </p:spPr>
        <p:txBody>
          <a:bodyPr/>
          <a:lstStyle/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/>
              <a:t>Histogram of Read Noise</a:t>
            </a:r>
          </a:p>
          <a:p>
            <a:pPr marL="863600" lvl="1" indent="-323850">
              <a:buSzPct val="75000"/>
              <a:buFont typeface="Symbol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/>
              <a:t>Fowler-1 or  CDS. 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238" y="1668463"/>
            <a:ext cx="6537325" cy="53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755</Words>
  <Application>Microsoft Office PowerPoint</Application>
  <PresentationFormat>Personalizzato</PresentationFormat>
  <Paragraphs>109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15</vt:i4>
      </vt:variant>
    </vt:vector>
  </HeadingPairs>
  <TitlesOfParts>
    <vt:vector size="17" baseType="lpstr">
      <vt:lpstr>Tema di Office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LWIR HgCdTe Detector Characterization</vt:lpstr>
      <vt:lpstr>LWIR HgCdTe Detector Characterization</vt:lpstr>
      <vt:lpstr>LWIR HgCdTe Detector Characterization</vt:lpstr>
      <vt:lpstr>LWIR HgCdTe Detector Characterization</vt:lpstr>
      <vt:lpstr>LWIR HgCdTe Detector Characterization</vt:lpstr>
      <vt:lpstr>LWIR HgCdTe Detector Characterization</vt:lpstr>
      <vt:lpstr>LWIR HgCdTe Detector Characterization</vt:lpstr>
      <vt:lpstr>HgCdTe Detector Development</vt:lpstr>
      <vt:lpstr>HgCdTe Detector Development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Craig McMurtry</dc:creator>
  <cp:lastModifiedBy>tecno</cp:lastModifiedBy>
  <cp:revision>9</cp:revision>
  <cp:lastPrinted>1601-01-01T00:00:00Z</cp:lastPrinted>
  <dcterms:created xsi:type="dcterms:W3CDTF">2013-10-04T19:53:41Z</dcterms:created>
  <dcterms:modified xsi:type="dcterms:W3CDTF">2013-10-10T06:32:37Z</dcterms:modified>
</cp:coreProperties>
</file>