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499" r:id="rId2"/>
    <p:sldId id="535" r:id="rId3"/>
    <p:sldId id="536" r:id="rId4"/>
    <p:sldId id="542" r:id="rId5"/>
    <p:sldId id="538" r:id="rId6"/>
    <p:sldId id="540" r:id="rId7"/>
    <p:sldId id="547" r:id="rId8"/>
    <p:sldId id="500" r:id="rId9"/>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32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32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32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3200" kern="1200">
        <a:solidFill>
          <a:schemeClr val="tx1"/>
        </a:solidFill>
        <a:latin typeface="Arial" charset="0"/>
        <a:ea typeface="ＭＳ Ｐゴシック" pitchFamily="34" charset="-128"/>
        <a:cs typeface="+mn-cs"/>
      </a:defRPr>
    </a:lvl5pPr>
    <a:lvl6pPr marL="2286000" algn="l" defTabSz="914400" rtl="0" eaLnBrk="1" latinLnBrk="0" hangingPunct="1">
      <a:defRPr sz="3200" kern="1200">
        <a:solidFill>
          <a:schemeClr val="tx1"/>
        </a:solidFill>
        <a:latin typeface="Arial" charset="0"/>
        <a:ea typeface="ＭＳ Ｐゴシック" pitchFamily="34" charset="-128"/>
        <a:cs typeface="+mn-cs"/>
      </a:defRPr>
    </a:lvl6pPr>
    <a:lvl7pPr marL="2743200" algn="l" defTabSz="914400" rtl="0" eaLnBrk="1" latinLnBrk="0" hangingPunct="1">
      <a:defRPr sz="3200" kern="1200">
        <a:solidFill>
          <a:schemeClr val="tx1"/>
        </a:solidFill>
        <a:latin typeface="Arial" charset="0"/>
        <a:ea typeface="ＭＳ Ｐゴシック" pitchFamily="34" charset="-128"/>
        <a:cs typeface="+mn-cs"/>
      </a:defRPr>
    </a:lvl7pPr>
    <a:lvl8pPr marL="3200400" algn="l" defTabSz="914400" rtl="0" eaLnBrk="1" latinLnBrk="0" hangingPunct="1">
      <a:defRPr sz="3200" kern="1200">
        <a:solidFill>
          <a:schemeClr val="tx1"/>
        </a:solidFill>
        <a:latin typeface="Arial" charset="0"/>
        <a:ea typeface="ＭＳ Ｐゴシック" pitchFamily="34" charset="-128"/>
        <a:cs typeface="+mn-cs"/>
      </a:defRPr>
    </a:lvl8pPr>
    <a:lvl9pPr marL="3657600" algn="l" defTabSz="914400" rtl="0" eaLnBrk="1" latinLnBrk="0" hangingPunct="1">
      <a:defRPr sz="32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CCFFFF"/>
    <a:srgbClr val="00B0F0"/>
    <a:srgbClr val="009999"/>
    <a:srgbClr val="0000FF"/>
    <a:srgbClr val="3399FF"/>
    <a:srgbClr val="59595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3097" autoAdjust="0"/>
    <p:restoredTop sz="92691" autoAdjust="0"/>
  </p:normalViewPr>
  <p:slideViewPr>
    <p:cSldViewPr>
      <p:cViewPr varScale="1">
        <p:scale>
          <a:sx n="69" d="100"/>
          <a:sy n="69" d="100"/>
        </p:scale>
        <p:origin x="-10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3" d="100"/>
          <a:sy n="93" d="100"/>
        </p:scale>
        <p:origin x="-325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FontTx/>
              <a:buChar char="•"/>
              <a:defRPr sz="1200">
                <a:latin typeface="Arial" charset="0"/>
                <a:ea typeface="ＭＳ Ｐゴシック" pitchFamily="1" charset="-128"/>
                <a:cs typeface="+mn-cs"/>
              </a:defRPr>
            </a:lvl1pPr>
          </a:lstStyle>
          <a:p>
            <a:pPr>
              <a:defRPr/>
            </a:pPr>
            <a:endParaRPr lang="en-US"/>
          </a:p>
        </p:txBody>
      </p:sp>
      <p:sp>
        <p:nvSpPr>
          <p:cNvPr id="3696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sz="1200">
                <a:latin typeface="Arial" charset="0"/>
                <a:ea typeface="ＭＳ Ｐゴシック" pitchFamily="1" charset="-128"/>
                <a:cs typeface="+mn-cs"/>
              </a:defRPr>
            </a:lvl1pPr>
          </a:lstStyle>
          <a:p>
            <a:pPr>
              <a:defRPr/>
            </a:pPr>
            <a:endParaRPr lang="en-US"/>
          </a:p>
        </p:txBody>
      </p:sp>
      <p:sp>
        <p:nvSpPr>
          <p:cNvPr id="3696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FontTx/>
              <a:buChar char="•"/>
              <a:defRPr sz="1200">
                <a:latin typeface="Arial" charset="0"/>
                <a:ea typeface="ＭＳ Ｐゴシック" pitchFamily="1" charset="-128"/>
                <a:cs typeface="+mn-cs"/>
              </a:defRPr>
            </a:lvl1pPr>
          </a:lstStyle>
          <a:p>
            <a:pPr>
              <a:defRPr/>
            </a:pPr>
            <a:endParaRPr lang="en-US"/>
          </a:p>
        </p:txBody>
      </p:sp>
      <p:sp>
        <p:nvSpPr>
          <p:cNvPr id="3696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FontTx/>
              <a:buChar char="•"/>
              <a:defRPr sz="1200">
                <a:latin typeface="Arial" charset="0"/>
                <a:ea typeface="ＭＳ Ｐゴシック" pitchFamily="1" charset="-128"/>
                <a:cs typeface="+mn-cs"/>
              </a:defRPr>
            </a:lvl1pPr>
          </a:lstStyle>
          <a:p>
            <a:pPr>
              <a:defRPr/>
            </a:pPr>
            <a:fld id="{19C78584-8F31-4481-A380-4A19ADA503C3}" type="slidenum">
              <a:rPr lang="en-US"/>
              <a:pPr>
                <a:defRPr/>
              </a:pPr>
              <a:t>‹N›</a:t>
            </a:fld>
            <a:endParaRPr lang="en-US"/>
          </a:p>
        </p:txBody>
      </p:sp>
    </p:spTree>
    <p:extLst>
      <p:ext uri="{BB962C8B-B14F-4D97-AF65-F5344CB8AC3E}">
        <p14:creationId xmlns:p14="http://schemas.microsoft.com/office/powerpoint/2010/main" val="348561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latin typeface="Arial" charset="0"/>
                <a:ea typeface="ＭＳ Ｐゴシック" pitchFamily="1" charset="-128"/>
                <a:cs typeface="+mn-cs"/>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latin typeface="Arial" charset="0"/>
                <a:ea typeface="ＭＳ Ｐゴシック" pitchFamily="1"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latin typeface="Arial" charset="0"/>
                <a:ea typeface="ＭＳ Ｐゴシック" pitchFamily="1"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latin typeface="Arial" charset="0"/>
                <a:ea typeface="ＭＳ Ｐゴシック" pitchFamily="1" charset="-128"/>
                <a:cs typeface="+mn-cs"/>
              </a:defRPr>
            </a:lvl1pPr>
          </a:lstStyle>
          <a:p>
            <a:pPr>
              <a:defRPr/>
            </a:pPr>
            <a:fld id="{DD20A5DC-B44F-4D43-86E5-5AA3418F30B9}" type="slidenum">
              <a:rPr lang="en-US"/>
              <a:pPr>
                <a:defRPr/>
              </a:pPr>
              <a:t>‹N›</a:t>
            </a:fld>
            <a:endParaRPr lang="en-US"/>
          </a:p>
        </p:txBody>
      </p:sp>
    </p:spTree>
    <p:extLst>
      <p:ext uri="{BB962C8B-B14F-4D97-AF65-F5344CB8AC3E}">
        <p14:creationId xmlns:p14="http://schemas.microsoft.com/office/powerpoint/2010/main" val="1517280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11 Oct 2013</a:t>
            </a:r>
          </a:p>
        </p:txBody>
      </p:sp>
      <p:sp>
        <p:nvSpPr>
          <p:cNvPr id="5" name="Rectangle 5"/>
          <p:cNvSpPr>
            <a:spLocks noGrp="1" noChangeArrowheads="1"/>
          </p:cNvSpPr>
          <p:nvPr>
            <p:ph type="ftr" sz="quarter" idx="11"/>
          </p:nvPr>
        </p:nvSpPr>
        <p:spPr>
          <a:xfrm>
            <a:off x="2771775" y="6400800"/>
            <a:ext cx="3195638" cy="457200"/>
          </a:xfrm>
        </p:spPr>
        <p:txBody>
          <a:bodyPr/>
          <a:lstStyle>
            <a:lvl1pPr>
              <a:defRPr/>
            </a:lvl1pPr>
          </a:lstStyle>
          <a:p>
            <a:pPr>
              <a:defRPr/>
            </a:pPr>
            <a:r>
              <a:rPr lang="es-ES"/>
              <a:t>PTC SDW2013</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5BC7BA3-FCB2-4D5C-B29F-AF1F2A518B67}" type="slidenum">
              <a:rPr lang="en-US"/>
              <a:pPr>
                <a:defRPr/>
              </a:pPr>
              <a:t>‹N›</a:t>
            </a:fld>
            <a:endParaRPr lang="en-US"/>
          </a:p>
        </p:txBody>
      </p:sp>
    </p:spTree>
    <p:extLst>
      <p:ext uri="{BB962C8B-B14F-4D97-AF65-F5344CB8AC3E}">
        <p14:creationId xmlns:p14="http://schemas.microsoft.com/office/powerpoint/2010/main" val="348680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9592" y="152401"/>
            <a:ext cx="6529928" cy="633394"/>
          </a:xfrm>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1000109"/>
            <a:ext cx="7772400" cy="50958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11 Oct 2013</a:t>
            </a:r>
          </a:p>
        </p:txBody>
      </p:sp>
      <p:sp>
        <p:nvSpPr>
          <p:cNvPr id="5" name="Rectangle 5"/>
          <p:cNvSpPr>
            <a:spLocks noGrp="1" noChangeArrowheads="1"/>
          </p:cNvSpPr>
          <p:nvPr>
            <p:ph type="ftr" sz="quarter" idx="11"/>
          </p:nvPr>
        </p:nvSpPr>
        <p:spPr/>
        <p:txBody>
          <a:bodyPr/>
          <a:lstStyle>
            <a:lvl1pPr>
              <a:defRPr/>
            </a:lvl1pPr>
          </a:lstStyle>
          <a:p>
            <a:pPr>
              <a:defRPr/>
            </a:pPr>
            <a:r>
              <a:rPr lang="es-ES"/>
              <a:t>PTC SDW2013</a:t>
            </a:r>
            <a:endParaRPr lang="en-US"/>
          </a:p>
        </p:txBody>
      </p:sp>
      <p:sp>
        <p:nvSpPr>
          <p:cNvPr id="6" name="Rectangle 6"/>
          <p:cNvSpPr>
            <a:spLocks noGrp="1" noChangeArrowheads="1"/>
          </p:cNvSpPr>
          <p:nvPr>
            <p:ph type="sldNum" sz="quarter" idx="12"/>
          </p:nvPr>
        </p:nvSpPr>
        <p:spPr>
          <a:xfrm>
            <a:off x="6500813" y="6400800"/>
            <a:ext cx="1905000" cy="457200"/>
          </a:xfrm>
        </p:spPr>
        <p:txBody>
          <a:bodyPr/>
          <a:lstStyle>
            <a:lvl1pPr>
              <a:defRPr/>
            </a:lvl1pPr>
          </a:lstStyle>
          <a:p>
            <a:pPr>
              <a:defRPr/>
            </a:pPr>
            <a:fld id="{16E68EB3-6653-4878-A55B-A14FB8059568}" type="slidenum">
              <a:rPr lang="en-US"/>
              <a:pPr>
                <a:defRPr/>
              </a:pPr>
              <a:t>‹N›</a:t>
            </a:fld>
            <a:endParaRPr lang="en-US"/>
          </a:p>
        </p:txBody>
      </p:sp>
    </p:spTree>
    <p:extLst>
      <p:ext uri="{BB962C8B-B14F-4D97-AF65-F5344CB8AC3E}">
        <p14:creationId xmlns:p14="http://schemas.microsoft.com/office/powerpoint/2010/main" val="167441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1"/>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1"/>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42938" y="6400800"/>
            <a:ext cx="1905000" cy="457200"/>
          </a:xfrm>
        </p:spPr>
        <p:txBody>
          <a:bodyPr/>
          <a:lstStyle>
            <a:lvl1pPr>
              <a:defRPr/>
            </a:lvl1pPr>
          </a:lstStyle>
          <a:p>
            <a:pPr>
              <a:defRPr/>
            </a:pPr>
            <a:r>
              <a:rPr lang="en-US"/>
              <a:t>11 Oct 2013</a:t>
            </a:r>
          </a:p>
        </p:txBody>
      </p:sp>
      <p:sp>
        <p:nvSpPr>
          <p:cNvPr id="5" name="Rectangle 5"/>
          <p:cNvSpPr>
            <a:spLocks noGrp="1" noChangeArrowheads="1"/>
          </p:cNvSpPr>
          <p:nvPr>
            <p:ph type="ftr" sz="quarter" idx="11"/>
          </p:nvPr>
        </p:nvSpPr>
        <p:spPr/>
        <p:txBody>
          <a:bodyPr/>
          <a:lstStyle>
            <a:lvl1pPr>
              <a:defRPr/>
            </a:lvl1pPr>
          </a:lstStyle>
          <a:p>
            <a:pPr>
              <a:defRPr/>
            </a:pPr>
            <a:r>
              <a:rPr lang="es-ES"/>
              <a:t>PTC SDW2013</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92BAB3BA-D65A-4582-B5DA-5C579DCFD649}" type="slidenum">
              <a:rPr lang="en-US"/>
              <a:pPr>
                <a:defRPr/>
              </a:pPr>
              <a:t>‹N›</a:t>
            </a:fld>
            <a:endParaRPr lang="en-US"/>
          </a:p>
        </p:txBody>
      </p:sp>
    </p:spTree>
    <p:extLst>
      <p:ext uri="{BB962C8B-B14F-4D97-AF65-F5344CB8AC3E}">
        <p14:creationId xmlns:p14="http://schemas.microsoft.com/office/powerpoint/2010/main" val="1642543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99592" y="152401"/>
            <a:ext cx="6529928" cy="633394"/>
          </a:xfrm>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sz="half" idx="1"/>
          </p:nvPr>
        </p:nvSpPr>
        <p:spPr>
          <a:xfrm>
            <a:off x="685800" y="1000109"/>
            <a:ext cx="3810000" cy="50958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Media Placeholder 3"/>
          <p:cNvSpPr>
            <a:spLocks noGrp="1"/>
          </p:cNvSpPr>
          <p:nvPr>
            <p:ph type="media" sz="half" idx="2"/>
          </p:nvPr>
        </p:nvSpPr>
        <p:spPr>
          <a:xfrm>
            <a:off x="4648200" y="1000109"/>
            <a:ext cx="3810000" cy="5095892"/>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en-US"/>
              <a:t>11 Oct 2013</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s-ES"/>
              <a:t>PTC SDW2013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D53ECA-8551-4555-BB43-8D7463C8ECBD}" type="slidenum">
              <a:rPr lang="en-US"/>
              <a:pPr>
                <a:defRPr/>
              </a:pPr>
              <a:t>‹N›</a:t>
            </a:fld>
            <a:endParaRPr lang="en-US"/>
          </a:p>
        </p:txBody>
      </p:sp>
    </p:spTree>
    <p:extLst>
      <p:ext uri="{BB962C8B-B14F-4D97-AF65-F5344CB8AC3E}">
        <p14:creationId xmlns:p14="http://schemas.microsoft.com/office/powerpoint/2010/main" val="248024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152401"/>
            <a:ext cx="6672804" cy="633394"/>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000109"/>
            <a:ext cx="7772400" cy="50958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42938" y="6400800"/>
            <a:ext cx="1905000" cy="457200"/>
          </a:xfrm>
        </p:spPr>
        <p:txBody>
          <a:bodyPr/>
          <a:lstStyle>
            <a:lvl1pPr>
              <a:defRPr/>
            </a:lvl1pPr>
          </a:lstStyle>
          <a:p>
            <a:pPr>
              <a:defRPr/>
            </a:pPr>
            <a:r>
              <a:rPr lang="en-US"/>
              <a:t>11 Oct 2013</a:t>
            </a:r>
          </a:p>
        </p:txBody>
      </p:sp>
      <p:sp>
        <p:nvSpPr>
          <p:cNvPr id="5" name="Rectangle 5"/>
          <p:cNvSpPr>
            <a:spLocks noGrp="1" noChangeArrowheads="1"/>
          </p:cNvSpPr>
          <p:nvPr>
            <p:ph type="ftr" sz="quarter" idx="11"/>
          </p:nvPr>
        </p:nvSpPr>
        <p:spPr/>
        <p:txBody>
          <a:bodyPr/>
          <a:lstStyle>
            <a:lvl1pPr>
              <a:defRPr/>
            </a:lvl1pPr>
          </a:lstStyle>
          <a:p>
            <a:pPr>
              <a:defRPr/>
            </a:pPr>
            <a:r>
              <a:rPr lang="es-ES"/>
              <a:t>PTC SDW2013</a:t>
            </a:r>
            <a:endParaRPr lang="en-US"/>
          </a:p>
        </p:txBody>
      </p:sp>
      <p:sp>
        <p:nvSpPr>
          <p:cNvPr id="6" name="Rectangle 6"/>
          <p:cNvSpPr>
            <a:spLocks noGrp="1" noChangeArrowheads="1"/>
          </p:cNvSpPr>
          <p:nvPr>
            <p:ph type="sldNum" sz="quarter" idx="12"/>
          </p:nvPr>
        </p:nvSpPr>
        <p:spPr>
          <a:xfrm>
            <a:off x="6500813" y="6400800"/>
            <a:ext cx="1905000" cy="457200"/>
          </a:xfrm>
        </p:spPr>
        <p:txBody>
          <a:bodyPr/>
          <a:lstStyle>
            <a:lvl1pPr>
              <a:defRPr/>
            </a:lvl1pPr>
          </a:lstStyle>
          <a:p>
            <a:pPr>
              <a:defRPr/>
            </a:pPr>
            <a:fld id="{1B1EB443-B481-4DAD-AC58-04F442274545}" type="slidenum">
              <a:rPr lang="en-US"/>
              <a:pPr>
                <a:defRPr/>
              </a:pPr>
              <a:t>‹N›</a:t>
            </a:fld>
            <a:endParaRPr lang="en-US"/>
          </a:p>
        </p:txBody>
      </p:sp>
    </p:spTree>
    <p:extLst>
      <p:ext uri="{BB962C8B-B14F-4D97-AF65-F5344CB8AC3E}">
        <p14:creationId xmlns:p14="http://schemas.microsoft.com/office/powerpoint/2010/main" val="69444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11 Oct 2013</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s-ES"/>
              <a:t>PTC SDW2013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1444F9-19B7-43B1-904A-59F8000E417B}" type="slidenum">
              <a:rPr lang="en-US"/>
              <a:pPr>
                <a:defRPr/>
              </a:pPr>
              <a:t>‹N›</a:t>
            </a:fld>
            <a:endParaRPr lang="en-US"/>
          </a:p>
        </p:txBody>
      </p:sp>
    </p:spTree>
    <p:extLst>
      <p:ext uri="{BB962C8B-B14F-4D97-AF65-F5344CB8AC3E}">
        <p14:creationId xmlns:p14="http://schemas.microsoft.com/office/powerpoint/2010/main" val="187205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152401"/>
            <a:ext cx="6529928" cy="633394"/>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642938" y="6400800"/>
            <a:ext cx="1905000" cy="457200"/>
          </a:xfrm>
        </p:spPr>
        <p:txBody>
          <a:bodyPr/>
          <a:lstStyle>
            <a:lvl1pPr>
              <a:defRPr/>
            </a:lvl1pPr>
          </a:lstStyle>
          <a:p>
            <a:pPr>
              <a:defRPr/>
            </a:pPr>
            <a:r>
              <a:rPr lang="en-US"/>
              <a:t>11 Oct 2013</a:t>
            </a:r>
          </a:p>
        </p:txBody>
      </p:sp>
      <p:sp>
        <p:nvSpPr>
          <p:cNvPr id="6" name="Rectangle 9"/>
          <p:cNvSpPr>
            <a:spLocks noGrp="1" noChangeArrowheads="1"/>
          </p:cNvSpPr>
          <p:nvPr>
            <p:ph type="ftr" sz="quarter" idx="11"/>
          </p:nvPr>
        </p:nvSpPr>
        <p:spPr>
          <a:xfrm>
            <a:off x="3071813" y="6400800"/>
            <a:ext cx="2895600" cy="457200"/>
          </a:xfrm>
        </p:spPr>
        <p:txBody>
          <a:bodyPr/>
          <a:lstStyle>
            <a:lvl1pPr>
              <a:defRPr/>
            </a:lvl1pPr>
          </a:lstStyle>
          <a:p>
            <a:pPr>
              <a:defRPr/>
            </a:pPr>
            <a:r>
              <a:rPr lang="es-ES"/>
              <a:t>PTC SDW2013</a:t>
            </a:r>
            <a:endParaRPr lang="en-US"/>
          </a:p>
        </p:txBody>
      </p:sp>
      <p:sp>
        <p:nvSpPr>
          <p:cNvPr id="7" name="Rectangle 10"/>
          <p:cNvSpPr>
            <a:spLocks noGrp="1" noChangeArrowheads="1"/>
          </p:cNvSpPr>
          <p:nvPr>
            <p:ph type="sldNum" sz="quarter" idx="12"/>
          </p:nvPr>
        </p:nvSpPr>
        <p:spPr/>
        <p:txBody>
          <a:bodyPr/>
          <a:lstStyle>
            <a:lvl1pPr>
              <a:defRPr/>
            </a:lvl1pPr>
          </a:lstStyle>
          <a:p>
            <a:pPr>
              <a:defRPr/>
            </a:pPr>
            <a:fld id="{51BED825-92A6-4899-A773-C7A035FA2134}" type="slidenum">
              <a:rPr lang="en-US"/>
              <a:pPr>
                <a:defRPr/>
              </a:pPr>
              <a:t>‹N›</a:t>
            </a:fld>
            <a:endParaRPr lang="en-US"/>
          </a:p>
        </p:txBody>
      </p:sp>
    </p:spTree>
    <p:extLst>
      <p:ext uri="{BB962C8B-B14F-4D97-AF65-F5344CB8AC3E}">
        <p14:creationId xmlns:p14="http://schemas.microsoft.com/office/powerpoint/2010/main" val="45625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9592" y="142852"/>
            <a:ext cx="6529928" cy="642942"/>
          </a:xfrm>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28596" y="10001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5927"/>
            <a:ext cx="4040188" cy="4340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3440" y="10001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785927"/>
            <a:ext cx="4041775" cy="4340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a:t>11 Oct 2013</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s-ES"/>
              <a:t>PTC SDW2013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CC0D3E-66F5-4739-96A4-86E58F451A05}" type="slidenum">
              <a:rPr lang="en-US"/>
              <a:pPr>
                <a:defRPr/>
              </a:pPr>
              <a:t>‹N›</a:t>
            </a:fld>
            <a:endParaRPr lang="en-US"/>
          </a:p>
        </p:txBody>
      </p:sp>
    </p:spTree>
    <p:extLst>
      <p:ext uri="{BB962C8B-B14F-4D97-AF65-F5344CB8AC3E}">
        <p14:creationId xmlns:p14="http://schemas.microsoft.com/office/powerpoint/2010/main" val="239238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6743720" cy="633394"/>
          </a:xfrm>
        </p:spPr>
        <p:txBody>
          <a:bodyPr/>
          <a:lstStyle>
            <a:lvl1pPr>
              <a:defRPr sz="3200"/>
            </a:lvl1pPr>
          </a:lstStyle>
          <a:p>
            <a:r>
              <a:rPr lang="en-US" smtClean="0"/>
              <a:t>Click to edit Master title style</a:t>
            </a:r>
            <a:endParaRPr lang="en-US"/>
          </a:p>
        </p:txBody>
      </p:sp>
      <p:sp>
        <p:nvSpPr>
          <p:cNvPr id="3" name="Rectangle 4"/>
          <p:cNvSpPr>
            <a:spLocks noGrp="1" noChangeArrowheads="1"/>
          </p:cNvSpPr>
          <p:nvPr>
            <p:ph type="dt" sz="half" idx="10"/>
          </p:nvPr>
        </p:nvSpPr>
        <p:spPr>
          <a:xfrm>
            <a:off x="642938" y="6400800"/>
            <a:ext cx="1905000" cy="457200"/>
          </a:xfrm>
        </p:spPr>
        <p:txBody>
          <a:bodyPr/>
          <a:lstStyle>
            <a:lvl1pPr>
              <a:defRPr/>
            </a:lvl1pPr>
          </a:lstStyle>
          <a:p>
            <a:pPr>
              <a:defRPr/>
            </a:pPr>
            <a:r>
              <a:rPr lang="en-US"/>
              <a:t>11 Oct 2013</a:t>
            </a:r>
          </a:p>
        </p:txBody>
      </p:sp>
      <p:sp>
        <p:nvSpPr>
          <p:cNvPr id="4" name="Rectangle 5"/>
          <p:cNvSpPr>
            <a:spLocks noGrp="1" noChangeArrowheads="1"/>
          </p:cNvSpPr>
          <p:nvPr>
            <p:ph type="ftr" sz="quarter" idx="11"/>
          </p:nvPr>
        </p:nvSpPr>
        <p:spPr/>
        <p:txBody>
          <a:bodyPr/>
          <a:lstStyle>
            <a:lvl1pPr>
              <a:defRPr/>
            </a:lvl1pPr>
          </a:lstStyle>
          <a:p>
            <a:pPr>
              <a:defRPr/>
            </a:pPr>
            <a:r>
              <a:rPr lang="es-ES"/>
              <a:t>PTC SDW2013</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4F955A6B-F510-4209-85BD-CC64089EFF1E}" type="slidenum">
              <a:rPr lang="en-US"/>
              <a:pPr>
                <a:defRPr/>
              </a:pPr>
              <a:t>‹N›</a:t>
            </a:fld>
            <a:endParaRPr lang="en-US"/>
          </a:p>
        </p:txBody>
      </p:sp>
    </p:spTree>
    <p:extLst>
      <p:ext uri="{BB962C8B-B14F-4D97-AF65-F5344CB8AC3E}">
        <p14:creationId xmlns:p14="http://schemas.microsoft.com/office/powerpoint/2010/main" val="356870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11 Oct 2013</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s-ES"/>
              <a:t>PTC SDW2013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374651-6D2A-45E9-B528-06557312DB9F}" type="slidenum">
              <a:rPr lang="en-US"/>
              <a:pPr>
                <a:defRPr/>
              </a:pPr>
              <a:t>‹N›</a:t>
            </a:fld>
            <a:endParaRPr lang="en-US"/>
          </a:p>
        </p:txBody>
      </p:sp>
    </p:spTree>
    <p:extLst>
      <p:ext uri="{BB962C8B-B14F-4D97-AF65-F5344CB8AC3E}">
        <p14:creationId xmlns:p14="http://schemas.microsoft.com/office/powerpoint/2010/main" val="225113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11 Oct 2013</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s-ES"/>
              <a:t>PTC SDW2013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3CCC2F-9353-4D62-92EB-AFAAE658C7FE}" type="slidenum">
              <a:rPr lang="en-US"/>
              <a:pPr>
                <a:defRPr/>
              </a:pPr>
              <a:t>‹N›</a:t>
            </a:fld>
            <a:endParaRPr lang="en-US"/>
          </a:p>
        </p:txBody>
      </p:sp>
    </p:spTree>
    <p:extLst>
      <p:ext uri="{BB962C8B-B14F-4D97-AF65-F5344CB8AC3E}">
        <p14:creationId xmlns:p14="http://schemas.microsoft.com/office/powerpoint/2010/main" val="217594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642938" y="6400800"/>
            <a:ext cx="1905000" cy="457200"/>
          </a:xfrm>
        </p:spPr>
        <p:txBody>
          <a:bodyPr/>
          <a:lstStyle>
            <a:lvl1pPr>
              <a:defRPr/>
            </a:lvl1pPr>
          </a:lstStyle>
          <a:p>
            <a:pPr>
              <a:defRPr/>
            </a:pPr>
            <a:r>
              <a:rPr lang="en-US"/>
              <a:t>11 Oct 2013</a:t>
            </a:r>
          </a:p>
        </p:txBody>
      </p:sp>
      <p:sp>
        <p:nvSpPr>
          <p:cNvPr id="6" name="Rectangle 9"/>
          <p:cNvSpPr>
            <a:spLocks noGrp="1" noChangeArrowheads="1"/>
          </p:cNvSpPr>
          <p:nvPr>
            <p:ph type="ftr" sz="quarter" idx="11"/>
          </p:nvPr>
        </p:nvSpPr>
        <p:spPr/>
        <p:txBody>
          <a:bodyPr/>
          <a:lstStyle>
            <a:lvl1pPr>
              <a:defRPr/>
            </a:lvl1pPr>
          </a:lstStyle>
          <a:p>
            <a:pPr>
              <a:defRPr/>
            </a:pPr>
            <a:r>
              <a:rPr lang="es-ES"/>
              <a:t>PTC SDW2013</a:t>
            </a:r>
            <a:endParaRPr lang="en-US"/>
          </a:p>
        </p:txBody>
      </p:sp>
      <p:sp>
        <p:nvSpPr>
          <p:cNvPr id="7" name="Rectangle 10"/>
          <p:cNvSpPr>
            <a:spLocks noGrp="1" noChangeArrowheads="1"/>
          </p:cNvSpPr>
          <p:nvPr>
            <p:ph type="sldNum" sz="quarter" idx="12"/>
          </p:nvPr>
        </p:nvSpPr>
        <p:spPr>
          <a:xfrm>
            <a:off x="6500813" y="6400800"/>
            <a:ext cx="1905000" cy="457200"/>
          </a:xfrm>
        </p:spPr>
        <p:txBody>
          <a:bodyPr/>
          <a:lstStyle>
            <a:lvl1pPr>
              <a:defRPr/>
            </a:lvl1pPr>
          </a:lstStyle>
          <a:p>
            <a:pPr>
              <a:defRPr/>
            </a:pPr>
            <a:fld id="{725A3823-D12D-4B26-9EF2-6F412784A5D8}" type="slidenum">
              <a:rPr lang="en-US"/>
              <a:pPr>
                <a:defRPr/>
              </a:pPr>
              <a:t>‹N›</a:t>
            </a:fld>
            <a:endParaRPr lang="en-US"/>
          </a:p>
        </p:txBody>
      </p:sp>
    </p:spTree>
    <p:extLst>
      <p:ext uri="{BB962C8B-B14F-4D97-AF65-F5344CB8AC3E}">
        <p14:creationId xmlns:p14="http://schemas.microsoft.com/office/powerpoint/2010/main" val="92627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00113" y="152400"/>
            <a:ext cx="652938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928688"/>
            <a:ext cx="77724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14375" y="6400800"/>
            <a:ext cx="1905000" cy="457200"/>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lvl1pPr eaLnBrk="0" hangingPunct="0">
              <a:spcBef>
                <a:spcPct val="0"/>
              </a:spcBef>
              <a:buFontTx/>
              <a:buNone/>
              <a:defRPr sz="1400">
                <a:latin typeface="Arial" charset="0"/>
                <a:ea typeface="ＭＳ Ｐゴシック" pitchFamily="1" charset="-128"/>
                <a:cs typeface="+mn-cs"/>
              </a:defRPr>
            </a:lvl1pPr>
          </a:lstStyle>
          <a:p>
            <a:pPr>
              <a:defRPr/>
            </a:pPr>
            <a:r>
              <a:rPr lang="en-US"/>
              <a:t>11 Oct 2013</a:t>
            </a:r>
            <a:endParaRPr lang="en-US" dirty="0"/>
          </a:p>
        </p:txBody>
      </p:sp>
      <p:sp>
        <p:nvSpPr>
          <p:cNvPr id="1029" name="Rectangle 5"/>
          <p:cNvSpPr>
            <a:spLocks noGrp="1" noChangeArrowheads="1"/>
          </p:cNvSpPr>
          <p:nvPr>
            <p:ph type="ftr" sz="quarter" idx="3"/>
          </p:nvPr>
        </p:nvSpPr>
        <p:spPr bwMode="auto">
          <a:xfrm>
            <a:off x="314325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0"/>
              </a:spcBef>
              <a:buFontTx/>
              <a:buNone/>
              <a:defRPr sz="1400">
                <a:latin typeface="Arial" charset="0"/>
                <a:ea typeface="ＭＳ Ｐゴシック" pitchFamily="1" charset="-128"/>
                <a:cs typeface="+mn-cs"/>
              </a:defRPr>
            </a:lvl1pPr>
          </a:lstStyle>
          <a:p>
            <a:pPr>
              <a:defRPr/>
            </a:pPr>
            <a:r>
              <a:rPr lang="es-ES"/>
              <a:t>PTC SDW2013</a:t>
            </a:r>
            <a:endParaRPr lang="en-US"/>
          </a:p>
        </p:txBody>
      </p:sp>
      <p:sp>
        <p:nvSpPr>
          <p:cNvPr id="1030" name="Rectangle 6"/>
          <p:cNvSpPr>
            <a:spLocks noGrp="1" noChangeArrowheads="1"/>
          </p:cNvSpPr>
          <p:nvPr>
            <p:ph type="sldNum" sz="quarter" idx="4"/>
          </p:nvPr>
        </p:nvSpPr>
        <p:spPr bwMode="auto">
          <a:xfrm>
            <a:off x="657225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400">
                <a:latin typeface="Arial" charset="0"/>
                <a:ea typeface="ＭＳ Ｐゴシック" pitchFamily="1" charset="-128"/>
                <a:cs typeface="+mn-cs"/>
              </a:defRPr>
            </a:lvl1pPr>
          </a:lstStyle>
          <a:p>
            <a:pPr>
              <a:defRPr/>
            </a:pPr>
            <a:fld id="{15FECAD2-FC87-43C4-B82C-E3C386B26B7D}" type="slidenum">
              <a:rPr lang="en-US"/>
              <a:pPr>
                <a:defRPr/>
              </a:pPr>
              <a:t>‹N›</a:t>
            </a:fld>
            <a:endParaRPr lang="en-US"/>
          </a:p>
        </p:txBody>
      </p:sp>
      <p:pic>
        <p:nvPicPr>
          <p:cNvPr id="3079" name="Picture 9" descr="logo+name black"/>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67600" y="152400"/>
            <a:ext cx="1524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descr="H:\Projects\Conferences\spie_2012\Downing\WFS\Presentation\eso50thlogo.jpg"/>
          <p:cNvPicPr>
            <a:picLocks noChangeAspect="1" noChangeArrowheads="1"/>
          </p:cNvPicPr>
          <p:nvPr userDrawn="1"/>
        </p:nvPicPr>
        <p:blipFill>
          <a:blip r:embed="rId16">
            <a:extLst>
              <a:ext uri="{28A0092B-C50C-407E-A947-70E740481C1C}">
                <a14:useLocalDpi xmlns:a14="http://schemas.microsoft.com/office/drawing/2010/main" val="0"/>
              </a:ext>
            </a:extLst>
          </a:blip>
          <a:srcRect l="58643"/>
          <a:stretch>
            <a:fillRect/>
          </a:stretch>
        </p:blipFill>
        <p:spPr bwMode="auto">
          <a:xfrm>
            <a:off x="7451725" y="115888"/>
            <a:ext cx="5048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17" r:id="rId1"/>
    <p:sldLayoutId id="2147485118" r:id="rId2"/>
    <p:sldLayoutId id="2147485112" r:id="rId3"/>
    <p:sldLayoutId id="2147485119" r:id="rId4"/>
    <p:sldLayoutId id="2147485113" r:id="rId5"/>
    <p:sldLayoutId id="2147485120" r:id="rId6"/>
    <p:sldLayoutId id="2147485114" r:id="rId7"/>
    <p:sldLayoutId id="2147485115" r:id="rId8"/>
    <p:sldLayoutId id="2147485121" r:id="rId9"/>
    <p:sldLayoutId id="2147485122" r:id="rId10"/>
    <p:sldLayoutId id="2147485123" r:id="rId11"/>
    <p:sldLayoutId id="2147485116" r:id="rId12"/>
  </p:sldLayoutIdLst>
  <p:timing>
    <p:tnLst>
      <p:par>
        <p:cTn id="1" dur="indefinite" restart="never" nodeType="tmRoot"/>
      </p:par>
    </p:tnLst>
  </p:timing>
  <p:hf hdr="0"/>
  <p:txStyles>
    <p:titleStyle>
      <a:lvl1pPr algn="ctr" rtl="0" eaLnBrk="0" fontAlgn="base" hangingPunct="0">
        <a:spcBef>
          <a:spcPct val="0"/>
        </a:spcBef>
        <a:spcAft>
          <a:spcPct val="0"/>
        </a:spcAft>
        <a:defRPr sz="3200">
          <a:solidFill>
            <a:schemeClr val="tx2"/>
          </a:solidFill>
          <a:latin typeface="+mj-lt"/>
          <a:ea typeface="+mj-ea"/>
          <a:cs typeface="ＭＳ Ｐゴシック"/>
        </a:defRPr>
      </a:lvl1pPr>
      <a:lvl2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2pPr>
      <a:lvl3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3pPr>
      <a:lvl4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4pPr>
      <a:lvl5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50825" y="404813"/>
            <a:ext cx="8534400" cy="1944687"/>
          </a:xfrm>
        </p:spPr>
        <p:txBody>
          <a:bodyPr/>
          <a:lstStyle/>
          <a:p>
            <a:r>
              <a:rPr lang="en-US" sz="2800" smtClean="0"/>
              <a:t>THE CCD RIDDLE REVISTED:</a:t>
            </a:r>
            <a:br>
              <a:rPr lang="en-US" sz="2800" smtClean="0"/>
            </a:br>
            <a:r>
              <a:rPr lang="en-US" sz="2800" i="1" smtClean="0"/>
              <a:t>SIGNAL VERSUS TIME – LINEAR</a:t>
            </a:r>
            <a:br>
              <a:rPr lang="en-US" sz="2800" i="1" smtClean="0"/>
            </a:br>
            <a:r>
              <a:rPr lang="en-US" sz="2800" i="1" smtClean="0"/>
              <a:t>SIGNAL VERSUS VARIANCE – NON-LINEAR</a:t>
            </a:r>
            <a:endParaRPr lang="nl-BE" sz="2800" i="1" smtClean="0"/>
          </a:p>
        </p:txBody>
      </p:sp>
      <p:sp>
        <p:nvSpPr>
          <p:cNvPr id="3" name="Subtitle 2"/>
          <p:cNvSpPr>
            <a:spLocks noGrp="1"/>
          </p:cNvSpPr>
          <p:nvPr>
            <p:ph type="subTitle" idx="1"/>
          </p:nvPr>
        </p:nvSpPr>
        <p:spPr>
          <a:xfrm>
            <a:off x="1908175" y="2060575"/>
            <a:ext cx="5111750" cy="647700"/>
          </a:xfrm>
        </p:spPr>
        <p:txBody>
          <a:bodyPr>
            <a:noAutofit/>
          </a:bodyPr>
          <a:lstStyle/>
          <a:p>
            <a:pPr>
              <a:lnSpc>
                <a:spcPct val="120000"/>
              </a:lnSpc>
              <a:spcBef>
                <a:spcPts val="0"/>
              </a:spcBef>
              <a:defRPr/>
            </a:pPr>
            <a:r>
              <a:rPr lang="en-US" sz="1600" dirty="0" smtClean="0"/>
              <a:t>Mark Downing, Peter </a:t>
            </a:r>
            <a:r>
              <a:rPr lang="en-US" sz="1600" dirty="0" err="1" smtClean="0"/>
              <a:t>Sinclaire</a:t>
            </a:r>
            <a:r>
              <a:rPr lang="en-US" sz="1600" dirty="0" smtClean="0"/>
              <a:t>.</a:t>
            </a:r>
            <a:r>
              <a:rPr lang="en-US" sz="1600" dirty="0" smtClean="0">
                <a:solidFill>
                  <a:schemeClr val="bg1">
                    <a:lumMod val="50000"/>
                  </a:schemeClr>
                </a:solidFill>
              </a:rPr>
              <a:t/>
            </a:r>
            <a:br>
              <a:rPr lang="en-US" sz="1600" dirty="0" smtClean="0">
                <a:solidFill>
                  <a:schemeClr val="bg1">
                    <a:lumMod val="50000"/>
                  </a:schemeClr>
                </a:solidFill>
              </a:rPr>
            </a:br>
            <a:r>
              <a:rPr lang="en-US" sz="1200" dirty="0" smtClean="0">
                <a:solidFill>
                  <a:srgbClr val="0000CC"/>
                </a:solidFill>
              </a:rPr>
              <a:t>European Southern Observatory ESO (http://www.eso.org)</a:t>
            </a:r>
            <a:r>
              <a:rPr lang="en-US" sz="1200" dirty="0" smtClean="0">
                <a:solidFill>
                  <a:schemeClr val="bg1">
                    <a:lumMod val="50000"/>
                  </a:schemeClr>
                </a:solidFill>
              </a:rPr>
              <a:t/>
            </a:r>
            <a:br>
              <a:rPr lang="en-US" sz="1200" dirty="0" smtClean="0">
                <a:solidFill>
                  <a:schemeClr val="bg1">
                    <a:lumMod val="50000"/>
                  </a:schemeClr>
                </a:solidFill>
              </a:rPr>
            </a:br>
            <a:endParaRPr lang="en-US" sz="1200" dirty="0" smtClean="0">
              <a:solidFill>
                <a:srgbClr val="0000CC"/>
              </a:solidFill>
            </a:endParaRPr>
          </a:p>
        </p:txBody>
      </p:sp>
      <p:sp>
        <p:nvSpPr>
          <p:cNvPr id="11268"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4115BF6C-6132-43D2-837A-22B39C42B1C9}" type="slidenum">
              <a:rPr lang="en-US" sz="1400" smtClean="0"/>
              <a:pPr/>
              <a:t>1</a:t>
            </a:fld>
            <a:endParaRPr lang="en-US" sz="1400" smtClean="0"/>
          </a:p>
        </p:txBody>
      </p:sp>
      <p:sp>
        <p:nvSpPr>
          <p:cNvPr id="11269" name="Footer Placeholder 1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PTC SDW2013</a:t>
            </a:r>
            <a:endParaRPr lang="en-US" sz="1400" smtClean="0"/>
          </a:p>
        </p:txBody>
      </p:sp>
      <p:sp>
        <p:nvSpPr>
          <p:cNvPr id="11270"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11 Oct 2013</a:t>
            </a:r>
          </a:p>
        </p:txBody>
      </p:sp>
      <p:sp>
        <p:nvSpPr>
          <p:cNvPr id="11271" name="AutoShape 8" descr="data:image/jpeg;base64,/9j/4AAQSkZJRgABAQAAAQABAAD/2wCEAAkGBhQSEBQUEBQUFRUUFxQUFRYUFhUVFRQVFBcVFBQVFBUXGyYeFxokHBQUIC8gIygqLSwtFR89NjAqNSYrLCkBCQoKBQUFDQUFDSkYEhgpKSkpKSkpKSkpKSkpKSkpKSkpKSkpKSkpKSkpKSkpKSkpKSkpKSkpKSkpKSkpKSkpKf/AABEIAMEBBQMBIgACEQEDEQH/xAAcAAABBQEBAQAAAAAAAAAAAAAAAQQFBgcDAgj/xABJEAACAQMCAwQIAgUICAcBAAABAgMABBESIQUTMQYiQVEHFCMyYXGBkUJSYoKSobEVM3Jzg6LB0hckNENEU5PCJaOys8PR4Rb/xAAUAQEAAAAAAAAAAAAAAAAAAAAA/8QAFBEBAAAAAAAAAAAAAAAAAAAAAP/aAAwDAQACEQMRAD8A3CilpDQFea9UlAA0tJiigWkNApTQFJig0UAKKKDQGKSlooEpTSClNAUYoFFAEUUE0UAKDQKDQLRQKSgWikpaAooooCiiigWkopaBKKKKAoNLSUBRS15NAuKSlooCkpaKAIpKU0lAlDOB1IGTgZ8T5ClphfP7WBfN3Y/JYpP+5koH9FGabR3JMzJthUjb45dpB/8AH++g9XV0ECkgnU6IAPN2Az9Nz9K7VzmtlYqWHuNrXcjDAEfXZjTfhs5cSMTtzZFUeQjPLI/aRj9aB6KKbWAfS3MzkvJgEg4QOwTGPAqFP1pzQBrwJRqK5GQASPEBsgH66W+1e6ZWcLc6d2GATGqnzVUBz+07j6Gge0GudvOHRXU5VgGU+YYZB+xroTQFN+Hzl0Jb88oG2O6sjqv90CnFc7S2EaKi5wowMnJ+ZPnQdCcUtMuIjLQqSN5c489CO4x9VU/SuvrntuWBuE1k+WW0qP3N9qDq8wDKu+Wz4bDHXJ8Oor3XEseYBpbGljqz3QcphSudydznwwfOu1BxguNTSDHuMF+eUR/+8V2prYWxTmF8ZeR32ye7sqdfHSq06oClopKAopaKBKDQaQ0C5ooooCiig0BRRSUAaM0GmV1xeKNtLNl9joRWkcA9CUjBYD4kUCcSmKmHBIXmZkbOAqLHK2XPQLqVBvtuK4PxWBnWRS0hQMqtEksqgPp1bxqVPuj5fWonjHGl5sTiJ5Ywsh0vHLH3wUZWi5qBHfTzDgkbKcEbgsYvSnHNgWlrcTE52PJjGRoBGWkznMiDp+IYzQT03GmM0YWG504kZvZEA40qoOrH5ifpSrxmFJSziZHk0qdUUh/mwzADSpAwGJ+tQCdtb98GPhUhU7gm4QA/XRj99RsnC7y9UyJax2/NDPqkutY9tGqagqJqA0qpx8PDwDRba7SRA8Tq6N0ZCGU/IjY03n4hHEdCglzluXEhZu+xJZgNlBbV3mIBOd6p/Y6yPDxcIFaYGZFLq0UUQkZE9miySg+9IFz1OAPDFceO9r5LKSWZUGmVYpOUWjk1MPYM+uN8oMC3X8Qydh1oLp67O3uwY/rZVU/+WJKjr++uGEIVIMSSR6SJ5CGChp+og6ERneq3wjtpe30eq2NnDlmQJKJ3bIGffXC9CPDxHmKdWfCeLoqJ6zYhUVQuInfAVdI6qPDxoJu/7Tm3JE8abAHEU2p8EqudMiRjqw8adNx2OWylngYMojlII8GjDZBB6EEVATdgpLjPrtwjBs6vV4eSSGZHZdbO+AWQE4UHrvTjstw547RUt0txA5kdFkMjsY5WZ05mep0MvjQTSXgiCwxo8jxogKoBhQAANTsQq5x0znHhTXiU9yRGojjXVLH/ALx3I0nm94LGAB7PHveNVvtVxy5sjLPG8TE8ovGEYxnSUSQkE6teme2wVYDCHI2rjwri13xCON4eICAyF00LZodLICzLrMjHoAc/pL50F40XP54P2JP48yoe+7YmDVzUVghKkxswYkCRmAV107LGx3cbD7xF52X4ikTyPxaTCK792BRnSpP5h5VKJ2NzEy3t1LcKQdWpII9sEN30TmDYsNn6E0Evwu9hvI4bqFmK4cp+Hc9xgykZyCCPv1rpbIfWpmIIXRAikg4JUzO2PP8AnF6eVQXYG+It44miWJH50luFLY5fNcmNg24dQynruDt0OLbQFMrWFudM7jAJjROm6qurPw70jjf8tPFfOceBwfsD/iKY8Rb2luvnKT+zFK2fuFoPfGJdNvKfHQ+PmQQo+5FO0XAA8tvtXK7tRIuls4ypONvdYMB8u7v8K4c8m60DokWo/OR8Lv8A2TUD6koooFopKWgTNFJQaBaSlzXnNApNFIaQmg9CkoDUUATVM7F9oiZ7qznTRcRO0n9cG0lnz5kkMPJHQfhq5MazD0syG1uLO8g2lUupPgwTSyhvMYaRT8GNBPca4gX1h4wBCqzCQOMyogTmhEXIAMc0yZLbkjGd8ZhwhjFxcovjLLHt0DSB0U4/Rdl/ZrXLO+ju4Y7uJS4dVGjm6MEa1eNwcA6dTDBOG642BqkS9m4rdlmeCcPzlAa0DRiIaxGrSJcZBDMGwFXT4DUO9QaDwKcvZ5QDOZtI8NpJOXk+WNP3rvZQiC3QSMAIokDHOwWNAGYny2NVG2d1mghMs8UavLg4tmZuXbamOEtwQQJdJ1jOQdgcU149bzPFKjxO7aAYpHd5Yma4IigGh9CxyB2B1KmRp3C0HJuMp6t7SGVJ9ZuCzxclg920ulkdiCVUZQkgDCjcdRG8e5rR3CXCKJIoYB7KMKisI5pJIkx4qJFlA8eQSPISAt5xKqzryHX1x1kDImvlrJidEXu6ybvoOujPhTfjHCr9UnZIJXLvaSI0qpKwkRVTUsSlyulQAztksUG2CaCE9F3EMc1cEhCkp8cKntZN+nS3Vf1q1yPXDZEkd6GBhv5xKQD8jpB+tUIBtM8sq2jsZnt5ZWxC+oRCM6HzGrrzItZUDJ1HYkZpvxhJJdIjVijmaH/V/WroBtICq7SSKuptYYNpAXcZfDUGicYvytsYlcNcvFoRRjWZGXRr0DcKCdROMADwp5b3CRiOJcZOURd/diChtwPBfPGdumar/DuIpHCAxtrKRgwI0iDLahpfkyDONI/F4nAON65jjFut2pMyMqx3T5RW0hppIDgsmTk6JN/EZ8tw5ce4O93YXnKXVK09wUG3e5ZNqy743KRtj4hfKqH2GvntGaOb2LLKhRZhoIaRSjHS+P8Alx5+datw7itnGAkdxFjVI2HlGotM7SN7xGe858PEVKRW3XUxkDEnv6SAD+FQAO75fLqaCP8A5dtZ7fvzxBZFIbMiL8G6npkGjiHEVnjaOHU4k7ryKDykjbaVuacKToLYCknJHhvXPhtiILRDOUgZS7yN7IKC7OcFyMacuMYIOw36iuNjxwO1x3ZpkaQqmiKRk0LHGjASMAmCwfYHz86A4fbcywgGtEm5cc8R2HLdhqXK5yV7zI3TUrMNs1NcL4hzog2NLDKuhOTHIp0uhPjgg7+IwRsRUBw+/cXEmm1nwkUESqvqy6ArTsFwZ9hpeMbfl8KWPiRiug3JuFEo9srLGx7owk4WFmz0EbYG40fk3Cf4bNqRmGd5JRu2r3ZGTbyB05A8M154bPzoo5WUZOWXxwrE6SCemVx968cFC+rJypFkGDiRcFWbJ1HYn8Wds124ZaGKGKMnJjREJ6ZKKFzjw6UDqvIiGotgaiACcbkLkgE+Q1N9zTCzbVc3B8FEMf1CtIf/AHRStITdqozhYXJ32y7oFyP7Nv30EhRQKKAooooAUGkooK9217RCzgV2cxh5FjMgTmNGCruWVDsx7mN9hqzg4wWfBZpJ4nJvJ2kikaGVYktQNatgFQ0JwrKVYZOwPXY1JdqbBZY4tYB0XFs2CAQdUqxMCD+jK1Yt2J7ZNZ35aZsxzNouM/AnEmB4qSTsOhbzoNoHCGJIa8uTvjZ4R4ajnTCMbY+9RiQtLvbG7lU9JZbl4ImHmmFLsPJgmk+BNTy2aBnYbpJ7RsFmLHGCc75UrpGkY6eOazi77eXPDMRSIs8cbPCNZ0SARYCd9RhspgjK5xjJOaC3HsxcN1uSnwEl65/a9ZQH9mmtz2daNgJLucgpI+ovcFVEenORz8/j/cabdnPSebwssduFZdOQ835g5yMRHP8ANkfNl86nUuZLhT7G3YY0kmeTIEiI5Axb+KOh2PjQVfiXEvUSs63DsildY0zukqPy1weZcsFI5qNqVNW3iCQar277eQ8QtYNCNHLHKS8b79wocsrrswyAPA79KvnEvR6blUSebRGuMpEMs+lIYxmR/hCp2TqTVF7f9norW3kW3gxEk0SGXUXfWsDlw+rcAmdMY2zGdhtkJ+z/APCr97Vo3mtLwa4I1HMIk2HLAbYnopJPTlknYmps8HulBkjtLTVpK8prm4IK5JCkaOVr3xnfy1Yqav7HnwwSxhTJEYp4tWwJ095C2DpDIzLnBwSDg4qr8JSO9vLyRjKs0D6Vh5ghcAIEIeaAl2QuhGgNpXOcHUCQjuCduje3ui4WKzeNJVEhJaTLNGJIxzMRqx5Y3dWxowBVxuuyluY1EjMVUxkmaR3QrGwbRoZhGqnGMBQAOgqj8Q4bDLbTtDDyLgpO65bE+qJjz0kLTtJIJFZ09wZ0OTsVFVDsHLGbsJcRxyxlHwJEWQARkTMVDjAJSOQZH5qDXzBwkOGJsAQCuM22NyDuviduvzqt8eeHQ5hNojAMFa2aFGzmN1IaNg+ycwdfwnzFTvC+DWTOI5LO1DlRjTAuDIpmSVRkEbGFiPhUylpFDcRRwwwprSZ2KRopxGYlGCoHjKKDHOIdu+KWjaRI6xsXMBnQNI0YYgMGlUuR8W86k+yfpGa4ldeKXDmHl5wgVEzqVTzeSokK94bdN99qunGbfnRXsudzJFAh0GUhLd01hUjVnJaRpxj5HzqO7X24u4LqJHMmmFLiIhIwi6fapodWy2ULJ7v4hk9MhNwdq+F26Zhlt0U+EC5P1WJSQfnTRPSTw/mtIs0zMyJGQIZioCGRgQNGcnmHP9EVm3o7u9E3vOuJYs4ZlASXMLnAOBpV2bOPLyFbR2fuWZXEhJbuNuTtqRVcb+Ukcwx8KCj3XaKe5kHqgupkWUkjkSBQkjKxVjMoTaN2wG+GNiDVM4jZ8Tt3aMG5AypZLZ5jFE0xDLDmPuBu+ndXbvrjrW5cMibMzOCNUzEZ/KqpGp+R0VGWlkZ4I2yBzbgXjZBOYxJzIl8gdKwDf8poM77I8Sns3ebiUExUKpR7kyB0IYKwh53d1EPkjKnEZ32Iq+2va9WjDWlpcTK4Mo5Zt99bMWJzNqHe1bY2O1ePSLw5LrhswUqWjXnoVIY+yAckY65Rj+2POsw9HPE2SXSzNiNomxk91RNiQD+kZFyKDT07V3hO3Crj5mWBf4n/ABqP4xwa7vpGPLW3LRcpubKjlEfXqKrDnJOdskdPhV0mnw8aDT3i2c5zpVTnTjxyU6+BNM3kMHrc7jYYddx3kjhTp5d7WMefzoIPsDbR2kU1usutluCDqBQnOmPUq790tFIAQSMqQTkHFyqncUtnhXh2hA9xG7ErqwzjkSPdBfAsWxjO2rT0G9T8F6ss0bJhlMLSK+D0do8AeAzp3BGdvDfIPordVLlRgu2puu7BVQH9lFH0r0IRqLYGogKTjcgEkAnyBY/c01vy2uALqwZTr05wFEUrDVjw1BBv4kV44tk8lQCdU0ecDOAmZcnyHsxv8aCQFFAoFAYooNFAlBNGKqnbbt1/JrRGS3eSOTI1owGll6qVI643G++D5UD/ALX3nJthIQNCTWzSE57qCeIlxgHOOpHkD9ca7adnI0hgu7ZkZJI4hOqMp5cpUd8gHYPg/Js/mrRuE9reH8ZJgkibWo1hJgBnwYxsjHcbZ6dR5bd/9FFgCxVJAGDKyiVypBzgYJ3wdLDyKKfCgifRJ2qE8JtZT7SBTyj4tCcAqD+iQo+WnyNePSLwJZH2TmEqdI/EZEjGtQze9I0XJI6nMBO+Kzi8gn4VxADOJIXDI34ZEIOCcfhZcgj4kdRW8cI4jDf2qyqqOkoGtHAfBX3o2U7ZB2+xoMY9Gt9y72MZwG06vy7SRkn6Jr61svZlQodFOQohG+xyichsjOxzAftTZOx9kp5iwiJlYkGNnt9Jb2eQEZAMjIz4jzrlFEkv+zJdTIdxJJeXEULfFWMhd1/SVCp8CaCx3l4kS6pWVF82IH0Gep+AqJg4Qs9lJFcIQJ+a7qQQy852kXr+NQU+RQeVeLPgciNrRLSJ+mrRLcSY8RzWaNjSz3kyHDXEJOTkC2bYDRqz/rHgHU+eDQO+AynkrG+OZCFhkHhqRQAw/RZdLD4NvuCBTe29k1heR8Tt1yuQl0g/EGwur9bYf0lQ+JpxfdqjC7XIeN1jgYyKIpYTIAwaJMmR8MCzYJXHfPntL9nu1Fvxa3lVVYDGiaJ+oEgIGCNiDhsHqMdBQLxCBJTDdWzRKGALTsAcxOUIVlYgFGxg94MvQZ1MDm0PYR4bwSwSQtGlzIiRu4ilkSJ9MqIHAV+6WXIb546Cwdl5Gs7uThV2S0MhL27ttqDZIA37urSenR1ONyDU5xG5s4yVW7MUaNI0iRgzJrkcPKJXKuAp7wMZwvfJIyBgE4Nes0qtyHl5YY6kktSdcirhsC46Fnut/wBL7TH8rySAmJIk0qSWmlRygyQSY4C2oZQ7a1yUO+1QnC+P2BBhtGE7OoQRxRNrdF/O7BRsCRlmUAHz6vrSG4a5kZEhg0JDGATJJjAlcd1DGp2lxjJAxsd6CT4VCq26CLDNpJDvgCRmbLOSuffZi22eteLaxZJbgry9MjLpGhu7iKJBq3AKhuaxA/N1ByKZcRsbkmFTNEQZ1bu2zALoWSYFvbHbUg3PiR4164ndXEH+8gcsC2DA6AgNFGcsJjvhweh2Q0FcvfRVpnaaCdirqUMbgDuunKyJlB90EMCUJOjcnJNWHgSTYlkjjtxrlmDMZZTnRNMD3eUB7xc9fGoD/SzBGcXUEyOMMOS3MRhgqD3mQgbHukY2B32NPuznbqG5ZoOHwMG78p5xWOMan1Ox0s7MSz5wBvk7jrQTPEkm0oJpRiSSOLRApjJEjYbMjMzYC6j3dJ26iptIwqhVAAUAADoABgADyqEvODTyvCXuNkkLsIkSMAcuRQV1iRidTAbt0J8cU7/kIeM10f7aRf3LgUHLg0JZZ2J/nJ5gQwyumNzD7u3vLH/Dw2qKt+wFmsjSWw5erVE4TlyR91ssNEyuFwyAd3GCK5doria0bMZuDFp1NIZNYUgnUDzEcdMeXjVLtvS1Nbq0clvHJl5WDiTTqEjs7Z0qysdTMCV2yMY2oL9NaTG6ULczsEim1MsdvlXLQFYyeUQCynVuM4APTNd4+CFroM5lliWMsDM2pefrRoyIcBQVUEghdifMVVezPpEN9I6SGOyUKrakILyb6dPNkXRGBlRuuTkAEVbp+F2SANOY2B6NcymXPyMzEfagez3CwxcydyTFGdR7oLacanCLsCcdB+bFN7eXkXBTB5UzFkbbQs57zqPIPuw/SEn5lBheIXvByhQy2Cbruotye6wYjYY3xj61Re2faJWmMXDYrR1OgxvaRxySjA65jGqN9ZBGNxoBHU4DbqCcDeqF2MueIPZTrdB+arIkerSJgHCM2og+Cup73eGTnwq38em0Ws7DqIpSPmEbH78UDyCcOqsu4YBgemzDI/jXuvEEelVUfhAH2GK90BRRRQJUX2m4Al7bSQS9HHdbGSjjdHHxB/dkeNSgoNB8s+3sLv8AJPbyfQMv8VIP1DfGvpHs5xtLy2jnjxh1GRnOlvxKfkciqD6aOx2tBewjvRgLOANzHnuSbflzg/okflqteiHtf6tc+rytiK4IC56JN0U/AN7p+OnwBoL16WOyXrNtzolzNbgtgDJeLq6geJHvD5EeNUT0Tdr/AFW45Mp9lcFRk9El6I3wB90/qnoK3ZhWBek7sebO61xKBBOSy7bI3V4/h5j4HH4TQbrcLnIYJoYFXznJUg5Gw+J6nxNZmPSLcWBkhuI1nFvKYAcmOQoFDQuTgq5K+QHxNTPo/wC1IvbFop+/NAhVsqrtImkqrhW2ZsZU56nrs1Uf0iQiUCfSUdhpYNpDF7VzCxwu2XRgdtv9VYDIFBonC/SAJ9lhxhBKcyqAFbSR+HO4YHp08qd3Fu9wpaOCIEO4LNMRkg8iUHTET+DHzRfrj/YviGZfAMY2tupyddvcmM9cZzBEvTwFbT2fJMlwQcx6gV32DSF7hsD4rPHv44oIfifo9FymiVhChdHZYWeRjy05aqHlwFGMfg6ivfZCwt7S5uLeCMop0BHLFucYUHO3JPeVptxsN9hscWm8vEiQvKwRR4scfQeZPgBuar1va5tEDERXP+2DXsUmlcsdfiFzIYmG2zEUHj0gdmfWoFkjDc63YSRlM62UEGSNSN8kDIxvqVa8QcXkeXlcNNqLW3SIsSe4EdWIUBDlSAqnwAGckk4Wx8L4gJ4lkAK5yGU+8jqSro3xVgR9PjVC7V3D8N4jHdY1WlwSkyADCs3vnAG5IBcZ6kOPGghZOFKl5Le28y6ljNxyYEaMMfbpNEj6zhh6vK5BBBIxjFM7b0rXc0gi5whQ5CycmOSX3T74JCbkD3Rtnx61pV1aus0lxbskhngVI0ZfZey1OhLq2SrB32CnrnYZzgvaThb29w66GSIsWhMiMhaJu9HswG4BAPkQaDWYuC3skhQ8WnB1MoxbooOlpVPuyDG8Mn2p/wAN7KzSavWOI3MixvJH7kCghdnJLo+2dQ+leuAu8ssMulu8Ud+6e6WtnlbVtt371uvlUvx+4hht2UuicyRdQZ9zzpl5pwTk++5wKCodq+wVppkCiQGCB52k1gySSPrWESO+TozC/dXG7DYb1y7QejKG0tZp7N7gTQIZASwPdGeZpIQYbRrwVOQQOlXWzYMZ5ZY20TyIih0O8aKqIWRhkKZDJjI/ECcDepBkV0KnLIdYc5J3BAZTk5we8MdMD7hh3Bu0c08/q93cTSqSyKyXMqDUobByhGtT1yd9huM1dbH0e2ErjUs7a8FS07kkGGKYZ8c99h+pWdQ9nbmGWCX1eYxuUeIovM1xlQw2iydXL3OQD1+NavwDi8ZWFpC0bKsZKNFLrLKk8JXTpyO60R6eFBKWXo/sYvdt1P8AWM8gPzWRiD9q4f8A87b3Mssk9ukoSRbaEMO6scYRW0joAJHm/ZrvxntEdMa28U7O8sSrmN4EOHDsrPKowCqMNgdvnT7h9mY41jyplxzJSp0hnkYl3yQT7zORt+EAkUFE7W9j0SK6lhgW3RFtxlAoDxNzEuQQh3AEiuc9TEvlWfdlIEVnZljYxlWIdEcYiDzPjIO2mCVT58weQreOMcoakdB7YMrdRrVwsb9PHSEGT5AD4Zfwv0aXUaxyo0bLPHGGifmxyLzEBdT3GCkDWCW2GW6dKDQOG8DtmuZAbW27oYDEEQHdlfB93roZM/KrJBAid2NVTocKAvXIBwPkftVU4WbmKRebChlMeB7eMK4VLdZGHdLbNHnp0l+wk801zdI7pbgLbwuYsyv3ldwqSMFCHEhOeWQM9dtg6WgMcfr66vas8s65JD2zH2b6emuOIRMMblQ48RiyvJHLqiIDgorEdVZHLBd/HOg1GRcUj9VVlljSNl0ROCojY6RoMbF8aRgr3sEkeG2W3AcQ3k8BL6QsXI1IVQIutmhRjs+gy9B0UqN9JNBZhRQKKAooxRQJQaDRQc54VdWVwGVgVYHcEHYgjxBG1fNfbnsq1hdvFuY278LH8UZJwCfzLup+WfEV9MVUPSZ2S9eszoHtocyRebbd+P8AWA+6rQcvRh2v9dtNMhzPBhJPNxjuSfUAg/FT5ipztN2eS9tngk6MMq3ijj3HHyP3BI8a+eeyXaN7C7SZc4B0yp01xnZ1x59CPior6WtLtZY0kjYMjqHVh0KsMg/ag+ceFXk3DL8MykSQuUkTJwy9HX5MNwf6JrYeIQQzxrcJGk0EwRjrjhKRoRIZHf2LSbE6mGfe8R3sw3pe7IcyP1yJe/GNMwH4ox0f5p4/on9GoX0P9rtEvqcp7khLREn3ZPFR8H8PiP0qC0cH7MQcyQpb8lg0avHBOcoy8t1K4cArmQNkgbDYHIzI2scRLcg3kwOknlTOEDgaWBlDpEcBUXuuehp/e33tmt55EWOWNwmAySEhFEuG1EbCQMDtjJ2ONQqVp6UjbRql5ASYne2YwFdnhVM5jYhQDq20sQdLYxQWy2sHVtaWkIbwea4Z5R+ty3I/apL24mizLJHaL1GdUpJ/HjaLJ9wH9UfCufD+3MU66oY5XGrRkGDc5RdgZtxmRBnp3q9XPEBckJ6vOdDFyC0CA6TJCQTzc41BunkPA0EZc9ovVXkuJBCImQNKscshdmV1hjlRHhQZPuHLd4CPwXeRFxa8XspFRtUb907YeNxhlOk9GBwR4H4iozjPYeS7jMbMIUIiBOrnPpiAGNIRQCdKEnUd16b047AcOgtvWbeDX3ZiwMhBMiqqws4IABAljmXGNj8CMhXux9zJpn4RduUliDCB1G5QAt3CfLIdT1wfDTUvZdmLmN+WD7EgKz6xI0hVE9oYZwyRb8xSF1HurgAZrz6R+z59nfwEpNalWdlXUzQK2pjpyNRTLHGRlS4NdL66RFia/muGklQSMtvM1vFCpUsQiLIjPgK56yORGxxjAoH1t2fQKweytHZdW6xomsgAoAWiA8cZGQNPx268S7PLJHGkMIgJaOZuWkaAGJ0cRtInRs9CAwOg52IzlXpBW7sbwxx3ly0bqJE1TS6gCWUqxDbkFDvjpjxqqvx+6J3uZ/jmWT/NQfTBtjlc9chyQGGWA0nOG22K7bjY12hh0jABxljuWbdiWO5+JPyr5bk4vKcgzSnPgZJP/uuBu28WJ+ZNB9Q3NkpkhfOnk6wBkBSHUKcjHgBtjFdZ7pPxSKBvkFkAYEEYOfDfO2Og+IPyqJ/hn6fLzoBb8oH7/wB1B9Oz8VtM5aW2yGDgmSLOsLozkn3tOVz5GvLdp7POWurbY5GZ49jgqfxeRP3r5lBbbf7bUFCT1PxoPoW549wxnLS3Vq4wQFZ0cANs43Jyp2OnpkCkXtlw1Znk9ajLSBAcGR90yNhggZBA2Hn5189iLzycfM0pj+FBtF72qsHjIfiGp85V/ViQqlVWWNU5Wgq4U5yD75G+K7R+kDhaq6md2RsKqLHNoRAqoI0RhhRgN0xsx+dYfIR4n716Vx5j7g0G0RekPhMaFEEhQ57qQaVIzlRp2U6d8bbfPepo8fN7brJaWl0dB1wysIEAdQQCNcwZlO6tjqrMM1gCnOcDPy3rY7O9S+ttcTyRNZ2kbaAq9yVFnBCl1ON44yHTBwgGRuKDQ+E8SE8QcAqejo2zRuPejceBB2+PUbEU8qI4EpZ55tLIkzoY1cFWKpGqcxkO6lsdDvpVc4Owl6AooooEpaKKApMUtJQYT6YOyHq1z6zEPZXBJbHRJurD5Nuw+OqpT0M9stLeozNs2WtyT0bq8X13YfHV5inXpJ4/fRwSQ3dpA9vJ3VmjMhUNnKHr7NwcEA7H471kUMzIyshKspDKw2KsDkEHwIIoPrCSMMCGAIIIIO4IOxBHiK+eO2nZl+H3pVMiNjzYGB3C52GfzIds/BT409Ppe4lIVVGiDEhRphXLE7Ad7Pj5VqfbXsmb2x0NhriMB42ACgygYdRnor7j4d0+FBDcJ7QrxCyWWQK8sBUTL7HVGFwxuYllBX8KsQdu4wG4FZ/6R7ZxOkp06blFlblNqhaWHVAzIQMEYCtnw5pFNexnH5LG+VgrkbxyxgHUy5wQF/OpAI+K48TWiXHZm3XmSSzLPBMGuYofV2eNUZo15kYiYAMNaAlMEh8kGgp3o5vgCwJGVjuHwT+Q2kwPyBgf99a1wk+3J8M3oJ8M+tKR/Fvsaptr2Z4clwghmZDIjREwtIe/INLACSOQBGR/eL7fE7iYNzGr6EvZ2WRZZciSPZxIysSIIQSGfIGl9RYgBaC3cU4mkEDzOQFRS25AyQNlHmScADxJqn3/ABYWYt0crz4IFlYD8RIdrtJJCQoV+WSvjrCnotR3FJ2SVlhPLuUBeI3Ebzs5BdikckzyNrZFwFVUydWCwwBWB2rmnLreXRjaMEskmgQSKBgRyQMyAtnJ8c5G2woNttJ0miSRCGjkUMpxsyuMjIPmD0NVa94b6v61GHLR+oSctWwTGqGQaA3VlGsAZyQB1NRHox7WaiIZJITz+ZJHFEAhgKk6ozGCQodVMg07A6/NRVp48uZnHi1ldj7NEP8AuoKzxn0TtfTc+6vGZmCgBIQiqoyQqAucDvMfmxpunoHgzvcz/sxj/A1pFlJmJD5op+4FQXbntU9jbGSKF5XOQMKxjTG5eVl91QPv5jrQVcehqwD8trmYyadejXCG0Z069PLzjO2aeL6ErLxa4P68f+EdY9b9rblbz1zmFp8klm3BBGkqV6aMbaR0wMdKsf8Apo4h5wf9I/56DQ09C/Dx1Ex+cp/wArunof4aP9yx+c03+DCs0Ppo4h5wf9I/56b/AOmDiP8Az0/6UX+Wg1tPRXw4f8MPrJMf4yV3T0a8OH/CRH56m/ixrHG9LXEyNpxjzEUXXyzppE7fcXcnTNO39CFTj9mPag2pewHDx/wdv9Y1P8RXYdkbJelpaj+wi/y1iL9tOMkYMl1jzEAB8+oizXn+VeNas6uI56+5Njy93Tjw8qDd4+A26+7BAMeUUY/gtOUs4x0RB8lUfwFYEf5cZQf/ABLGMD+fBwd98bnr1P8AhTzgsvHIp435d/IFdS0cpl0OPFW1nABGRnwOPGg3gJjpVf46DzJx+eym/unA/wDXU9bza0VsMuoA4YaWGRnDDwPwqJ4oM3AH5rW6H2a3/wA1BLW7ZRT5gH7iulNODyareE+ccZ+6A07oFopKKAoNFFAUYpaKDnPbq6lXAZWBVlYAhgdiCD1FZT209DAOZeG4B6m3Y7H+qc+7/Rbb4jpWtUYoPnn0admnk4qiTIy+rZmkVwVZShGgFSM++V+gNfQWK9CIZzgZIAJxvgdBny3NesUGW9tuyMkXEYLuzOgzyLFIcHTHLL7MSHSQQHDEEgg58ctXiaaJuFJcXEhWQNPoBERdkluCCiqw8cbaSvzA6X7tLcKscYYgFprbTnYErcQtpB6ZIB28cHyNQ9tw2GPhazLBAZFtuZkxIdTrFqyxxk5IoI9Ozqsirci2iiZUW40TACYRphN2XUojcLoUOAMEk+BZ8Rt7J4Xga8jVXfmStHKssjM4jMgUYc4Loraic5BAAWrBwy24fEcukaTHGo3KJHKTj8OoBcf1fd8qsqTpjusuMZGCMY+GKDKWtrRnikWeGN4uXyVt7KUhZAS0rMJAdQLvqzgEaB1NVx+x9upZZbtIo9KlZHjlLs5bdd1AVcb7HOTjfGRu8t9Ggy7oo82YL/E0zk4/AwIQmb4QqZQfgWXuL+sRQZh2J4CsF7bKWfm63kClZURokhmUzASoDli8agDwQ5rRuKDNyg87W8H961//AGs+4nxM2nG4meMRr6seXEHGlDKXQZ3Crl1ywTI8s7mpix7QwtxZgjhEWC41oO8NeuOQzIVBVg8Sq2FOe6cjOaC78CObWA+cUR+6LT0rUJ2I4ks1hARjKIsTgHJV4wEIbyOwOPjU7QUjtR6JrS7JdB6vKfxRgaGPm8fQ/MYPxqJ7CejZ7WaZL2G2niZVaOUqrkMCQVw65XIIOOm2xO9abRQRMfZW0X3bW2GPKGL/AC09Xh0YGlY4wOmAigfbFOaKDkluB0AG+dgBv5/OvemvVFB5xQVr1RQedFGivVFAmKhJ5g18iYYEQXI3HdcM9rurDbqCCNiMdMEEzlZ72l7M8RF6biwlXTkaUZgoVnTRIxUjSw2Bycnp1IoLh2ckDWduQQRyYtxv+BQf31I1A9ieBy2losdxIHk1Mx0klE1dETIGwxnoNyanqBaKSigKKKDQLRSCigWkNFFAZpaSiggu21pNLZulsoaQtCVBJHuyo2QwYaSuA2rw01T+HycUW1kgnt0WOKFotZI7yhWV398lm0gEEADrkd4Y0wioXtfxdbazlkdSy6WUgEDdwVHXzJA+u+2SAkHyYgVVWJUEK5Kqc46kK2Psap/YLg0bC950MRPrs2A0erSCEYKDIgOBq8sHqOtWKC8U20YIkb2SFjEH27qk4dCN/gDn4VA+jsMovQiNg3kje2LK2GVCMkglvmev1oLXDweBN0hiU/oxoP4CnWK5nX5J9z9PCvHMlHVFPXOlznHhgFQP3igo3EPR2l1xAm4ld0ijQ6TqLOsr3OlTIzkgLpHugZ8huamuIejmymjVGi06deloiY2GvGrZMKfdGxBA8tzXC47TCLi0cWARcQqrHPejaJ5yowudRJfTpG/2NXCgZcI4PFbRCKBAiLnA3JJO5JJ3J+Jp7RRQFFFFAUUUUBRRRQFFFFAUUUUBSUtJQAopaKAooooEooooClpKKAoopaBKKKKANcbuzSVGjlVXRhhlYZBHxFdqKCv8I4TPZxCGLRNEhPL1uY5EQnITIVlfGTgnTtXrgcUscs5kicCaQyZzGVXYDTtIWPT8vielT1FAxn4hICQlvI3k2qFVP3k1furlqun8IYviWeY/sgIP7xqTooIThXZCCGVpyokuHYu0zhdeSCvcAGEGk6e6Nx1zU5SUtAUUlFAtFJRQLRSUUC0UlLQFFJS0BRSUUC0lLRQFFFFAUUUUBRRRQFJRRQLRRRQFJRRQBoFFFAtIaKKAFFFFACloooENFFFAUtFFAUlFFAtFFFAUUUUCUtFFAUUUUBRRRQFFFFB//9k="/>
          <p:cNvSpPr>
            <a:spLocks noChangeAspect="1" noChangeArrowheads="1"/>
          </p:cNvSpPr>
          <p:nvPr/>
        </p:nvSpPr>
        <p:spPr bwMode="auto">
          <a:xfrm>
            <a:off x="204788"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pic>
        <p:nvPicPr>
          <p:cNvPr id="11272" name="Picture 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852738"/>
            <a:ext cx="36099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852738"/>
            <a:ext cx="36639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Content Placeholder 2"/>
          <p:cNvSpPr>
            <a:spLocks noGrp="1"/>
          </p:cNvSpPr>
          <p:nvPr/>
        </p:nvSpPr>
        <p:spPr bwMode="auto">
          <a:xfrm>
            <a:off x="684213" y="5589588"/>
            <a:ext cx="7772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endParaRPr lang="it-IT"/>
          </a:p>
        </p:txBody>
      </p:sp>
      <p:sp>
        <p:nvSpPr>
          <p:cNvPr id="11275" name="Content Placeholder 2"/>
          <p:cNvSpPr>
            <a:spLocks noGrp="1"/>
          </p:cNvSpPr>
          <p:nvPr/>
        </p:nvSpPr>
        <p:spPr bwMode="auto">
          <a:xfrm>
            <a:off x="684213" y="5589588"/>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r>
              <a:rPr lang="en-US" sz="2000"/>
              <a:t>But CCDs are suppose to be near perfect compared to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00113" y="152400"/>
            <a:ext cx="6672262" cy="633413"/>
          </a:xfrm>
        </p:spPr>
        <p:txBody>
          <a:bodyPr/>
          <a:lstStyle/>
          <a:p>
            <a:r>
              <a:rPr lang="en-US" smtClean="0"/>
              <a:t>Previous results concluded….</a:t>
            </a:r>
          </a:p>
        </p:txBody>
      </p:sp>
      <p:sp>
        <p:nvSpPr>
          <p:cNvPr id="122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11 Oct 2013</a:t>
            </a:r>
          </a:p>
        </p:txBody>
      </p:sp>
      <p:sp>
        <p:nvSpPr>
          <p:cNvPr id="122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PTC SDW2013</a:t>
            </a:r>
            <a:endParaRPr lang="en-US" sz="1400" smtClean="0"/>
          </a:p>
        </p:txBody>
      </p:sp>
      <p:sp>
        <p:nvSpPr>
          <p:cNvPr id="122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4D1E8BEE-09F1-46D9-B8B2-DAB8DD8E36B9}" type="slidenum">
              <a:rPr lang="en-US" sz="1400" smtClean="0"/>
              <a:pPr/>
              <a:t>2</a:t>
            </a:fld>
            <a:endParaRPr lang="en-US" sz="1400" smtClean="0"/>
          </a:p>
        </p:txBody>
      </p:sp>
      <p:pic>
        <p:nvPicPr>
          <p:cNvPr id="12294" name="Picture 10" descr="http://solar.physics.montana.edu/nuggets/2000/001201/cc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908050"/>
            <a:ext cx="6580187" cy="4883150"/>
          </a:xfrm>
          <a:noFill/>
        </p:spPr>
      </p:pic>
      <p:sp>
        <p:nvSpPr>
          <p:cNvPr id="12295" name="Rounded Rectangular Callout 7"/>
          <p:cNvSpPr>
            <a:spLocks noChangeArrowheads="1"/>
          </p:cNvSpPr>
          <p:nvPr/>
        </p:nvSpPr>
        <p:spPr bwMode="auto">
          <a:xfrm>
            <a:off x="7092950" y="1700213"/>
            <a:ext cx="1366838" cy="5762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
        <p:nvSpPr>
          <p:cNvPr id="12296" name="Rounded Rectangular Callout 8"/>
          <p:cNvSpPr>
            <a:spLocks noChangeArrowheads="1"/>
          </p:cNvSpPr>
          <p:nvPr/>
        </p:nvSpPr>
        <p:spPr bwMode="auto">
          <a:xfrm>
            <a:off x="6588125" y="908050"/>
            <a:ext cx="2233613" cy="1533525"/>
          </a:xfrm>
          <a:prstGeom prst="wedgeRoundRectCallout">
            <a:avLst>
              <a:gd name="adj1" fmla="val -82866"/>
              <a:gd name="adj2" fmla="val -977"/>
              <a:gd name="adj3" fmla="val 16667"/>
            </a:avLst>
          </a:prstGeom>
          <a:solidFill>
            <a:srgbClr val="33CCFF"/>
          </a:solidFill>
          <a:ln w="9525" algn="ctr">
            <a:solidFill>
              <a:schemeClr val="tx1"/>
            </a:solidFill>
            <a:round/>
            <a:headEnd/>
            <a:tailEnd/>
          </a:ln>
        </p:spPr>
        <p:txBody>
          <a:bodyPr lIns="0" tIns="0" rIns="0" bIns="0" anchor="ctr">
            <a:spAutoFit/>
          </a:bodyPr>
          <a:lstStyle/>
          <a:p>
            <a:pPr algn="ctr"/>
            <a:r>
              <a:rPr lang="en-US" sz="1800"/>
              <a:t>“Sharing of electrons” between pixels that increase as more electrons are collected</a:t>
            </a:r>
          </a:p>
        </p:txBody>
      </p:sp>
      <p:pic>
        <p:nvPicPr>
          <p:cNvPr id="1229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516563"/>
            <a:ext cx="38862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5805488"/>
            <a:ext cx="471646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900113" y="0"/>
            <a:ext cx="6529387" cy="633413"/>
          </a:xfrm>
        </p:spPr>
        <p:txBody>
          <a:bodyPr/>
          <a:lstStyle/>
          <a:p>
            <a:r>
              <a:rPr lang="en-US" smtClean="0"/>
              <a:t>More evidence gathered…PSF</a:t>
            </a:r>
          </a:p>
        </p:txBody>
      </p:sp>
      <p:sp>
        <p:nvSpPr>
          <p:cNvPr id="10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11 Oct 2013</a:t>
            </a:r>
          </a:p>
        </p:txBody>
      </p:sp>
      <p:sp>
        <p:nvSpPr>
          <p:cNvPr id="10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PTC SDW2013</a:t>
            </a:r>
            <a:endParaRPr lang="en-US" sz="1400" smtClean="0"/>
          </a:p>
        </p:txBody>
      </p:sp>
      <p:sp>
        <p:nvSpPr>
          <p:cNvPr id="10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979322F3-EA71-4882-979A-6AD53C404007}" type="slidenum">
              <a:rPr lang="en-US" sz="1400" smtClean="0"/>
              <a:pPr/>
              <a:t>3</a:t>
            </a:fld>
            <a:endParaRPr lang="en-US" sz="1400" smtClean="0"/>
          </a:p>
        </p:txBody>
      </p:sp>
      <p:pic>
        <p:nvPicPr>
          <p:cNvPr id="1031" name="Picture 11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76375" y="765175"/>
            <a:ext cx="3600450" cy="2852738"/>
          </a:xfrm>
          <a:noFill/>
        </p:spPr>
      </p:pic>
      <p:pic>
        <p:nvPicPr>
          <p:cNvPr id="1032" name="Chart 2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924300" y="4005263"/>
            <a:ext cx="3255963" cy="2378075"/>
          </a:xfrm>
          <a:noFill/>
        </p:spPr>
      </p:pic>
      <p:pic>
        <p:nvPicPr>
          <p:cNvPr id="1033" name="Char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005263"/>
            <a:ext cx="32559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4" name="Straight Arrow Connector 14"/>
          <p:cNvCxnSpPr>
            <a:cxnSpLocks noChangeShapeType="1"/>
          </p:cNvCxnSpPr>
          <p:nvPr/>
        </p:nvCxnSpPr>
        <p:spPr bwMode="auto">
          <a:xfrm flipH="1">
            <a:off x="1547813" y="2708275"/>
            <a:ext cx="503237" cy="136842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35" name="Straight Arrow Connector 16"/>
          <p:cNvCxnSpPr>
            <a:cxnSpLocks noChangeShapeType="1"/>
          </p:cNvCxnSpPr>
          <p:nvPr/>
        </p:nvCxnSpPr>
        <p:spPr bwMode="auto">
          <a:xfrm>
            <a:off x="3779838" y="3068638"/>
            <a:ext cx="576262" cy="100806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036" name="TextBox 19"/>
          <p:cNvSpPr txBox="1">
            <a:spLocks noChangeArrowheads="1"/>
          </p:cNvSpPr>
          <p:nvPr/>
        </p:nvSpPr>
        <p:spPr bwMode="auto">
          <a:xfrm>
            <a:off x="3708400" y="3500438"/>
            <a:ext cx="1079500" cy="369887"/>
          </a:xfrm>
          <a:prstGeom prst="rect">
            <a:avLst/>
          </a:prstGeom>
          <a:solidFill>
            <a:srgbClr val="CCFFFF"/>
          </a:solidFill>
          <a:ln w="9525">
            <a:solidFill>
              <a:schemeClr val="tx1"/>
            </a:solidFill>
            <a:miter lim="800000"/>
            <a:headEnd/>
            <a:tailEnd/>
          </a:ln>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2400"/>
              <a:t>Slope</a:t>
            </a:r>
          </a:p>
        </p:txBody>
      </p:sp>
      <p:sp>
        <p:nvSpPr>
          <p:cNvPr id="1037" name="TextBox 21"/>
          <p:cNvSpPr txBox="1">
            <a:spLocks noChangeArrowheads="1"/>
          </p:cNvSpPr>
          <p:nvPr/>
        </p:nvSpPr>
        <p:spPr bwMode="auto">
          <a:xfrm>
            <a:off x="900113" y="3500438"/>
            <a:ext cx="1439862" cy="369887"/>
          </a:xfrm>
          <a:prstGeom prst="rect">
            <a:avLst/>
          </a:prstGeom>
          <a:solidFill>
            <a:srgbClr val="CCFFFF"/>
          </a:solidFill>
          <a:ln w="9525">
            <a:solidFill>
              <a:schemeClr val="tx1"/>
            </a:solidFill>
            <a:miter lim="800000"/>
            <a:headEnd/>
            <a:tailEnd/>
          </a:ln>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2400"/>
              <a:t>Y-intersect</a:t>
            </a:r>
          </a:p>
        </p:txBody>
      </p:sp>
      <p:sp>
        <p:nvSpPr>
          <p:cNvPr id="24" name="Rounded Rectangular Callout 23"/>
          <p:cNvSpPr/>
          <p:nvPr/>
        </p:nvSpPr>
        <p:spPr bwMode="auto">
          <a:xfrm>
            <a:off x="5867400" y="692150"/>
            <a:ext cx="2089150" cy="1022350"/>
          </a:xfrm>
          <a:prstGeom prst="wedgeRoundRectCallout">
            <a:avLst>
              <a:gd name="adj1" fmla="val -137374"/>
              <a:gd name="adj2" fmla="val 46287"/>
              <a:gd name="adj3" fmla="val 16667"/>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lIns="0" tIns="0" rIns="0" bIns="0" anchor="ctr">
            <a:spAutoFit/>
          </a:bodyPr>
          <a:lstStyle/>
          <a:p>
            <a:pPr algn="ctr">
              <a:spcBef>
                <a:spcPts val="0"/>
              </a:spcBef>
              <a:defRPr/>
            </a:pPr>
            <a:r>
              <a:rPr lang="en-US" sz="2000" dirty="0">
                <a:latin typeface="Arial" pitchFamily="34" charset="0"/>
                <a:ea typeface="ＭＳ Ｐゴシック" charset="-128"/>
              </a:rPr>
              <a:t>PSF linearly degrades with signal.</a:t>
            </a:r>
          </a:p>
        </p:txBody>
      </p:sp>
      <p:sp>
        <p:nvSpPr>
          <p:cNvPr id="25" name="Rounded Rectangular Callout 24"/>
          <p:cNvSpPr/>
          <p:nvPr/>
        </p:nvSpPr>
        <p:spPr bwMode="auto">
          <a:xfrm>
            <a:off x="6227763" y="2230438"/>
            <a:ext cx="2592387" cy="1703387"/>
          </a:xfrm>
          <a:prstGeom prst="wedgeRoundRectCallout">
            <a:avLst>
              <a:gd name="adj1" fmla="val -103360"/>
              <a:gd name="adj2" fmla="val 68401"/>
              <a:gd name="adj3" fmla="val 16667"/>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lIns="0" tIns="0" rIns="0" bIns="0" anchor="ctr">
            <a:spAutoFit/>
          </a:bodyPr>
          <a:lstStyle/>
          <a:p>
            <a:pPr algn="ctr">
              <a:spcBef>
                <a:spcPts val="0"/>
              </a:spcBef>
              <a:defRPr/>
            </a:pPr>
            <a:r>
              <a:rPr lang="en-US" sz="2000" dirty="0">
                <a:latin typeface="Arial" pitchFamily="34" charset="0"/>
                <a:ea typeface="ＭＳ Ｐゴシック" charset="-128"/>
              </a:rPr>
              <a:t>Both value and change with signal improve as 1/</a:t>
            </a:r>
            <a:r>
              <a:rPr lang="en-US" sz="2000" dirty="0">
                <a:latin typeface="Arial" pitchFamily="34" charset="0"/>
                <a:ea typeface="ＭＳ Ｐゴシック" charset="-128"/>
                <a:sym typeface="SymbolProp BT"/>
              </a:rPr>
              <a:t></a:t>
            </a:r>
            <a:r>
              <a:rPr lang="en-US" sz="2000" dirty="0">
                <a:latin typeface="Arial" pitchFamily="34" charset="0"/>
                <a:ea typeface="ＭＳ Ｐゴシック" charset="-128"/>
              </a:rPr>
              <a:t>collection phase voltage.</a:t>
            </a:r>
          </a:p>
        </p:txBody>
      </p:sp>
      <p:grpSp>
        <p:nvGrpSpPr>
          <p:cNvPr id="2" name="Group 28"/>
          <p:cNvGrpSpPr>
            <a:grpSpLocks/>
          </p:cNvGrpSpPr>
          <p:nvPr/>
        </p:nvGrpSpPr>
        <p:grpSpPr bwMode="auto">
          <a:xfrm>
            <a:off x="250825" y="2205038"/>
            <a:ext cx="5905500" cy="1944687"/>
            <a:chOff x="1426338" y="2093430"/>
            <a:chExt cx="2860421" cy="903522"/>
          </a:xfrm>
        </p:grpSpPr>
        <p:sp>
          <p:nvSpPr>
            <p:cNvPr id="3" name="Rectangle 29"/>
            <p:cNvSpPr>
              <a:spLocks noChangeArrowheads="1"/>
            </p:cNvSpPr>
            <p:nvPr/>
          </p:nvSpPr>
          <p:spPr bwMode="auto">
            <a:xfrm>
              <a:off x="1426338" y="2132856"/>
              <a:ext cx="2857630" cy="864096"/>
            </a:xfrm>
            <a:prstGeom prst="rect">
              <a:avLst/>
            </a:prstGeom>
            <a:solidFill>
              <a:srgbClr val="33CCFF"/>
            </a:solidFill>
            <a:ln w="9525" algn="ctr">
              <a:solidFill>
                <a:schemeClr val="tx1"/>
              </a:solidFill>
              <a:round/>
              <a:headEnd/>
              <a:tailEnd/>
            </a:ln>
          </p:spPr>
          <p:txBody>
            <a:bodyPr/>
            <a:lstStyle/>
            <a:p>
              <a:pPr marL="342900" indent="-342900">
                <a:spcBef>
                  <a:spcPct val="20000"/>
                </a:spcBef>
                <a:buFontTx/>
                <a:buChar char="•"/>
              </a:pPr>
              <a:endParaRPr lang="it-IT"/>
            </a:p>
          </p:txBody>
        </p:sp>
        <p:graphicFrame>
          <p:nvGraphicFramePr>
            <p:cNvPr id="1026" name="Object 7"/>
            <p:cNvGraphicFramePr>
              <a:graphicFrameLocks noChangeAspect="1"/>
            </p:cNvGraphicFramePr>
            <p:nvPr/>
          </p:nvGraphicFramePr>
          <p:xfrm>
            <a:off x="1476149" y="2093430"/>
            <a:ext cx="2810610" cy="812223"/>
          </p:xfrm>
          <a:graphic>
            <a:graphicData uri="http://schemas.openxmlformats.org/presentationml/2006/ole">
              <mc:AlternateContent xmlns:mc="http://schemas.openxmlformats.org/markup-compatibility/2006">
                <mc:Choice xmlns:v="urn:schemas-microsoft-com:vml" Requires="v">
                  <p:oleObj spid="_x0000_s1044" name="Equation" r:id="rId6" imgW="1726920" imgH="495000" progId="Equation.3">
                    <p:embed/>
                  </p:oleObj>
                </mc:Choice>
                <mc:Fallback>
                  <p:oleObj name="Equation" r:id="rId6" imgW="1726920" imgH="4950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149" y="2093430"/>
                          <a:ext cx="2810610" cy="812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042" name="Straight Arrow Connector 32"/>
          <p:cNvCxnSpPr>
            <a:cxnSpLocks noChangeShapeType="1"/>
          </p:cNvCxnSpPr>
          <p:nvPr/>
        </p:nvCxnSpPr>
        <p:spPr bwMode="auto">
          <a:xfrm flipH="1">
            <a:off x="3635375" y="1484313"/>
            <a:ext cx="2376488" cy="122396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43" name="Straight Arrow Connector 34"/>
          <p:cNvCxnSpPr>
            <a:cxnSpLocks noChangeShapeType="1"/>
          </p:cNvCxnSpPr>
          <p:nvPr/>
        </p:nvCxnSpPr>
        <p:spPr bwMode="auto">
          <a:xfrm flipH="1">
            <a:off x="3563938" y="3141663"/>
            <a:ext cx="2808287" cy="4318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900113" y="115888"/>
            <a:ext cx="6672262" cy="633412"/>
          </a:xfrm>
        </p:spPr>
        <p:txBody>
          <a:bodyPr/>
          <a:lstStyle/>
          <a:p>
            <a:r>
              <a:rPr lang="en-US" sz="2400" smtClean="0"/>
              <a:t>Mechanism behind “Charge Sharing” </a:t>
            </a:r>
            <a:br>
              <a:rPr lang="en-US" sz="2400" smtClean="0"/>
            </a:br>
            <a:r>
              <a:rPr lang="en-US" sz="2400" smtClean="0"/>
              <a:t>between Pixels</a:t>
            </a:r>
          </a:p>
        </p:txBody>
      </p:sp>
      <p:sp>
        <p:nvSpPr>
          <p:cNvPr id="20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11 Oct 2013</a:t>
            </a:r>
          </a:p>
        </p:txBody>
      </p:sp>
      <p:sp>
        <p:nvSpPr>
          <p:cNvPr id="20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PTC SDW2013</a:t>
            </a:r>
            <a:endParaRPr lang="en-US" sz="1400" smtClean="0"/>
          </a:p>
        </p:txBody>
      </p:sp>
      <p:sp>
        <p:nvSpPr>
          <p:cNvPr id="20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459D6998-F7D4-4349-96E3-77CD10F3DB8A}" type="slidenum">
              <a:rPr lang="en-US" sz="1400" smtClean="0"/>
              <a:pPr/>
              <a:t>4</a:t>
            </a:fld>
            <a:endParaRPr lang="en-US" sz="1400" smtClean="0"/>
          </a:p>
        </p:txBody>
      </p:sp>
      <p:sp>
        <p:nvSpPr>
          <p:cNvPr id="2055" name="Text Box 329"/>
          <p:cNvSpPr txBox="1">
            <a:spLocks noChangeArrowheads="1"/>
          </p:cNvSpPr>
          <p:nvPr/>
        </p:nvSpPr>
        <p:spPr bwMode="auto">
          <a:xfrm>
            <a:off x="6875463" y="2060575"/>
            <a:ext cx="720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b="1">
                <a:solidFill>
                  <a:srgbClr val="000000"/>
                </a:solidFill>
                <a:latin typeface="Comic Sans MS" pitchFamily="66" charset="0"/>
              </a:rPr>
              <a:t>Pixel</a:t>
            </a:r>
          </a:p>
        </p:txBody>
      </p:sp>
      <p:sp>
        <p:nvSpPr>
          <p:cNvPr id="2056" name="Rectangle 297"/>
          <p:cNvSpPr>
            <a:spLocks noChangeArrowheads="1"/>
          </p:cNvSpPr>
          <p:nvPr/>
        </p:nvSpPr>
        <p:spPr bwMode="auto">
          <a:xfrm>
            <a:off x="1547813" y="1341438"/>
            <a:ext cx="5256212" cy="4248150"/>
          </a:xfrm>
          <a:prstGeom prst="rect">
            <a:avLst/>
          </a:prstGeom>
          <a:solidFill>
            <a:schemeClr val="bg1"/>
          </a:solidFill>
          <a:ln w="9525">
            <a:solidFill>
              <a:schemeClr val="tx1"/>
            </a:solidFill>
            <a:miter lim="800000"/>
            <a:headEnd/>
            <a:tailEnd/>
          </a:ln>
        </p:spPr>
        <p:txBody>
          <a:bodyPr wrap="none" anchor="ctr"/>
          <a:lstStyle/>
          <a:p>
            <a:endParaRPr lang="it-IT"/>
          </a:p>
        </p:txBody>
      </p:sp>
      <p:sp>
        <p:nvSpPr>
          <p:cNvPr id="2057" name="Text Box 299"/>
          <p:cNvSpPr txBox="1">
            <a:spLocks noChangeArrowheads="1"/>
          </p:cNvSpPr>
          <p:nvPr/>
        </p:nvSpPr>
        <p:spPr bwMode="auto">
          <a:xfrm>
            <a:off x="3181350" y="2066925"/>
            <a:ext cx="11414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spcBef>
                <a:spcPct val="50000"/>
              </a:spcBef>
            </a:pPr>
            <a:r>
              <a:rPr lang="en-US" sz="1600" b="1" i="1">
                <a:solidFill>
                  <a:srgbClr val="FF66FF"/>
                </a:solidFill>
                <a:latin typeface="Times New Roman" pitchFamily="18" charset="0"/>
              </a:rPr>
              <a:t>400nm</a:t>
            </a:r>
          </a:p>
        </p:txBody>
      </p:sp>
      <p:grpSp>
        <p:nvGrpSpPr>
          <p:cNvPr id="2058" name="Group 301"/>
          <p:cNvGrpSpPr>
            <a:grpSpLocks/>
          </p:cNvGrpSpPr>
          <p:nvPr/>
        </p:nvGrpSpPr>
        <p:grpSpPr bwMode="auto">
          <a:xfrm>
            <a:off x="3132138" y="1412875"/>
            <a:ext cx="2670175" cy="4105275"/>
            <a:chOff x="1259" y="1359"/>
            <a:chExt cx="1333" cy="2011"/>
          </a:xfrm>
        </p:grpSpPr>
        <p:sp>
          <p:nvSpPr>
            <p:cNvPr id="2163" name="Rectangle 302"/>
            <p:cNvSpPr>
              <a:spLocks noChangeArrowheads="1"/>
            </p:cNvSpPr>
            <p:nvPr/>
          </p:nvSpPr>
          <p:spPr bwMode="auto">
            <a:xfrm>
              <a:off x="1259" y="1359"/>
              <a:ext cx="1333" cy="2011"/>
            </a:xfrm>
            <a:prstGeom prst="rect">
              <a:avLst/>
            </a:prstGeom>
            <a:solidFill>
              <a:srgbClr val="66CCFF"/>
            </a:solidFill>
            <a:ln w="9525">
              <a:solidFill>
                <a:srgbClr val="333333"/>
              </a:solidFill>
              <a:miter lim="800000"/>
              <a:headEnd/>
              <a:tailEnd/>
            </a:ln>
          </p:spPr>
          <p:txBody>
            <a:bodyPr wrap="none" anchor="ctr"/>
            <a:lstStyle/>
            <a:p>
              <a:endParaRPr lang="it-IT"/>
            </a:p>
          </p:txBody>
        </p:sp>
        <p:sp>
          <p:nvSpPr>
            <p:cNvPr id="2164" name="Rectangle 303"/>
            <p:cNvSpPr>
              <a:spLocks noChangeArrowheads="1"/>
            </p:cNvSpPr>
            <p:nvPr/>
          </p:nvSpPr>
          <p:spPr bwMode="auto">
            <a:xfrm>
              <a:off x="1259" y="1359"/>
              <a:ext cx="324" cy="2011"/>
            </a:xfrm>
            <a:prstGeom prst="rect">
              <a:avLst/>
            </a:prstGeom>
            <a:solidFill>
              <a:srgbClr val="009999"/>
            </a:solidFill>
            <a:ln w="9525">
              <a:solidFill>
                <a:schemeClr val="tx1"/>
              </a:solidFill>
              <a:miter lim="800000"/>
              <a:headEnd/>
              <a:tailEnd/>
            </a:ln>
          </p:spPr>
          <p:txBody>
            <a:bodyPr wrap="none" anchor="ctr"/>
            <a:lstStyle/>
            <a:p>
              <a:endParaRPr lang="it-IT"/>
            </a:p>
          </p:txBody>
        </p:sp>
        <p:sp>
          <p:nvSpPr>
            <p:cNvPr id="2165" name="Oval 305" descr="Dashed horizontal"/>
            <p:cNvSpPr>
              <a:spLocks noChangeArrowheads="1"/>
            </p:cNvSpPr>
            <p:nvPr/>
          </p:nvSpPr>
          <p:spPr bwMode="auto">
            <a:xfrm>
              <a:off x="2473" y="1679"/>
              <a:ext cx="96" cy="336"/>
            </a:xfrm>
            <a:prstGeom prst="ellipse">
              <a:avLst/>
            </a:prstGeom>
            <a:solidFill>
              <a:srgbClr val="CCFFFF"/>
            </a:solidFill>
            <a:ln w="9525">
              <a:solidFill>
                <a:srgbClr val="000000"/>
              </a:solidFill>
              <a:round/>
              <a:headEnd/>
              <a:tailEnd/>
            </a:ln>
          </p:spPr>
          <p:txBody>
            <a:bodyPr wrap="none" anchor="ctr"/>
            <a:lstStyle/>
            <a:p>
              <a:pPr algn="ctr"/>
              <a:endParaRPr lang="es-ES_tradnl">
                <a:solidFill>
                  <a:srgbClr val="000000"/>
                </a:solidFill>
              </a:endParaRPr>
            </a:p>
          </p:txBody>
        </p:sp>
        <p:sp>
          <p:nvSpPr>
            <p:cNvPr id="2166" name="Oval 306" descr="Dashed horizontal"/>
            <p:cNvSpPr>
              <a:spLocks noChangeArrowheads="1"/>
            </p:cNvSpPr>
            <p:nvPr/>
          </p:nvSpPr>
          <p:spPr bwMode="auto">
            <a:xfrm>
              <a:off x="2473" y="2255"/>
              <a:ext cx="96" cy="336"/>
            </a:xfrm>
            <a:prstGeom prst="ellipse">
              <a:avLst/>
            </a:prstGeom>
            <a:solidFill>
              <a:srgbClr val="CCFFFF"/>
            </a:solidFill>
            <a:ln w="9525">
              <a:solidFill>
                <a:srgbClr val="000000"/>
              </a:solidFill>
              <a:round/>
              <a:headEnd/>
              <a:tailEnd/>
            </a:ln>
          </p:spPr>
          <p:txBody>
            <a:bodyPr wrap="none" anchor="ctr"/>
            <a:lstStyle/>
            <a:p>
              <a:pPr algn="ctr"/>
              <a:endParaRPr lang="es-ES_tradnl">
                <a:solidFill>
                  <a:srgbClr val="000000"/>
                </a:solidFill>
              </a:endParaRPr>
            </a:p>
          </p:txBody>
        </p:sp>
        <p:sp>
          <p:nvSpPr>
            <p:cNvPr id="2167" name="Oval 307" descr="Dashed horizontal"/>
            <p:cNvSpPr>
              <a:spLocks noChangeArrowheads="1"/>
            </p:cNvSpPr>
            <p:nvPr/>
          </p:nvSpPr>
          <p:spPr bwMode="auto">
            <a:xfrm>
              <a:off x="2473" y="2879"/>
              <a:ext cx="96" cy="336"/>
            </a:xfrm>
            <a:prstGeom prst="ellipse">
              <a:avLst/>
            </a:prstGeom>
            <a:solidFill>
              <a:srgbClr val="CCFFFF"/>
            </a:solidFill>
            <a:ln w="9525">
              <a:solidFill>
                <a:srgbClr val="000000"/>
              </a:solidFill>
              <a:round/>
              <a:headEnd/>
              <a:tailEnd/>
            </a:ln>
          </p:spPr>
          <p:txBody>
            <a:bodyPr wrap="none" anchor="ctr"/>
            <a:lstStyle/>
            <a:p>
              <a:pPr algn="ctr"/>
              <a:endParaRPr lang="es-ES_tradnl">
                <a:solidFill>
                  <a:srgbClr val="000000"/>
                </a:solidFill>
              </a:endParaRPr>
            </a:p>
          </p:txBody>
        </p:sp>
      </p:grpSp>
      <p:sp>
        <p:nvSpPr>
          <p:cNvPr id="2059" name="Line 397"/>
          <p:cNvSpPr>
            <a:spLocks noChangeShapeType="1"/>
          </p:cNvSpPr>
          <p:nvPr/>
        </p:nvSpPr>
        <p:spPr bwMode="auto">
          <a:xfrm>
            <a:off x="5873750" y="1381125"/>
            <a:ext cx="0" cy="411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60" name="Freeform 188"/>
          <p:cNvSpPr>
            <a:spLocks/>
          </p:cNvSpPr>
          <p:nvPr/>
        </p:nvSpPr>
        <p:spPr bwMode="auto">
          <a:xfrm rot="5400000">
            <a:off x="4683919" y="1804194"/>
            <a:ext cx="1104900" cy="1185862"/>
          </a:xfrm>
          <a:custGeom>
            <a:avLst/>
            <a:gdLst>
              <a:gd name="T0" fmla="*/ 0 w 720"/>
              <a:gd name="T1" fmla="*/ 0 h 288"/>
              <a:gd name="T2" fmla="*/ 2147483647 w 720"/>
              <a:gd name="T3" fmla="*/ 2147483647 h 288"/>
              <a:gd name="T4" fmla="*/ 2147483647 w 720"/>
              <a:gd name="T5" fmla="*/ 2147483647 h 288"/>
              <a:gd name="T6" fmla="*/ 2147483647 w 720"/>
              <a:gd name="T7" fmla="*/ 2147483647 h 288"/>
              <a:gd name="T8" fmla="*/ 2147483647 w 720"/>
              <a:gd name="T9" fmla="*/ 0 h 288"/>
              <a:gd name="T10" fmla="*/ 0 60000 65536"/>
              <a:gd name="T11" fmla="*/ 0 60000 65536"/>
              <a:gd name="T12" fmla="*/ 0 60000 65536"/>
              <a:gd name="T13" fmla="*/ 0 60000 65536"/>
              <a:gd name="T14" fmla="*/ 0 60000 65536"/>
              <a:gd name="T15" fmla="*/ 0 w 720"/>
              <a:gd name="T16" fmla="*/ 0 h 288"/>
              <a:gd name="T17" fmla="*/ 720 w 720"/>
              <a:gd name="T18" fmla="*/ 288 h 288"/>
            </a:gdLst>
            <a:ahLst/>
            <a:cxnLst>
              <a:cxn ang="T10">
                <a:pos x="T0" y="T1"/>
              </a:cxn>
              <a:cxn ang="T11">
                <a:pos x="T2" y="T3"/>
              </a:cxn>
              <a:cxn ang="T12">
                <a:pos x="T4" y="T5"/>
              </a:cxn>
              <a:cxn ang="T13">
                <a:pos x="T6" y="T7"/>
              </a:cxn>
              <a:cxn ang="T14">
                <a:pos x="T8" y="T9"/>
              </a:cxn>
            </a:cxnLst>
            <a:rect l="T15" t="T16" r="T17" b="T18"/>
            <a:pathLst>
              <a:path w="720" h="288">
                <a:moveTo>
                  <a:pt x="0" y="0"/>
                </a:moveTo>
                <a:cubicBezTo>
                  <a:pt x="20" y="72"/>
                  <a:pt x="40" y="144"/>
                  <a:pt x="96" y="192"/>
                </a:cubicBezTo>
                <a:cubicBezTo>
                  <a:pt x="152" y="240"/>
                  <a:pt x="248" y="288"/>
                  <a:pt x="336" y="288"/>
                </a:cubicBezTo>
                <a:cubicBezTo>
                  <a:pt x="424" y="288"/>
                  <a:pt x="560" y="240"/>
                  <a:pt x="624" y="192"/>
                </a:cubicBezTo>
                <a:cubicBezTo>
                  <a:pt x="688" y="144"/>
                  <a:pt x="704" y="72"/>
                  <a:pt x="720" y="0"/>
                </a:cubicBezTo>
              </a:path>
            </a:pathLst>
          </a:custGeom>
          <a:noFill/>
          <a:ln w="190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3" name="Freeform 189"/>
          <p:cNvSpPr>
            <a:spLocks/>
          </p:cNvSpPr>
          <p:nvPr/>
        </p:nvSpPr>
        <p:spPr bwMode="auto">
          <a:xfrm rot="5400000">
            <a:off x="4684713" y="3008313"/>
            <a:ext cx="1103312" cy="1185862"/>
          </a:xfrm>
          <a:custGeom>
            <a:avLst/>
            <a:gdLst>
              <a:gd name="T0" fmla="*/ 0 w 720"/>
              <a:gd name="T1" fmla="*/ 0 h 288"/>
              <a:gd name="T2" fmla="*/ 2147483647 w 720"/>
              <a:gd name="T3" fmla="*/ 2147483647 h 288"/>
              <a:gd name="T4" fmla="*/ 2147483647 w 720"/>
              <a:gd name="T5" fmla="*/ 2147483647 h 288"/>
              <a:gd name="T6" fmla="*/ 2147483647 w 720"/>
              <a:gd name="T7" fmla="*/ 2147483647 h 288"/>
              <a:gd name="T8" fmla="*/ 2147483647 w 720"/>
              <a:gd name="T9" fmla="*/ 0 h 288"/>
              <a:gd name="T10" fmla="*/ 0 60000 65536"/>
              <a:gd name="T11" fmla="*/ 0 60000 65536"/>
              <a:gd name="T12" fmla="*/ 0 60000 65536"/>
              <a:gd name="T13" fmla="*/ 0 60000 65536"/>
              <a:gd name="T14" fmla="*/ 0 60000 65536"/>
              <a:gd name="T15" fmla="*/ 0 w 720"/>
              <a:gd name="T16" fmla="*/ 0 h 288"/>
              <a:gd name="T17" fmla="*/ 720 w 720"/>
              <a:gd name="T18" fmla="*/ 288 h 288"/>
            </a:gdLst>
            <a:ahLst/>
            <a:cxnLst>
              <a:cxn ang="T10">
                <a:pos x="T0" y="T1"/>
              </a:cxn>
              <a:cxn ang="T11">
                <a:pos x="T2" y="T3"/>
              </a:cxn>
              <a:cxn ang="T12">
                <a:pos x="T4" y="T5"/>
              </a:cxn>
              <a:cxn ang="T13">
                <a:pos x="T6" y="T7"/>
              </a:cxn>
              <a:cxn ang="T14">
                <a:pos x="T8" y="T9"/>
              </a:cxn>
            </a:cxnLst>
            <a:rect l="T15" t="T16" r="T17" b="T18"/>
            <a:pathLst>
              <a:path w="720" h="288">
                <a:moveTo>
                  <a:pt x="0" y="0"/>
                </a:moveTo>
                <a:cubicBezTo>
                  <a:pt x="20" y="72"/>
                  <a:pt x="40" y="144"/>
                  <a:pt x="96" y="192"/>
                </a:cubicBezTo>
                <a:cubicBezTo>
                  <a:pt x="152" y="240"/>
                  <a:pt x="248" y="288"/>
                  <a:pt x="336" y="288"/>
                </a:cubicBezTo>
                <a:cubicBezTo>
                  <a:pt x="424" y="288"/>
                  <a:pt x="560" y="240"/>
                  <a:pt x="624" y="192"/>
                </a:cubicBezTo>
                <a:cubicBezTo>
                  <a:pt x="688" y="144"/>
                  <a:pt x="704" y="72"/>
                  <a:pt x="720" y="0"/>
                </a:cubicBezTo>
              </a:path>
            </a:pathLst>
          </a:custGeom>
          <a:noFill/>
          <a:ln w="190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062" name="Freeform 190"/>
          <p:cNvSpPr>
            <a:spLocks/>
          </p:cNvSpPr>
          <p:nvPr/>
        </p:nvSpPr>
        <p:spPr bwMode="auto">
          <a:xfrm rot="5400000">
            <a:off x="4684712" y="4213226"/>
            <a:ext cx="1103313" cy="1185862"/>
          </a:xfrm>
          <a:custGeom>
            <a:avLst/>
            <a:gdLst>
              <a:gd name="T0" fmla="*/ 0 w 720"/>
              <a:gd name="T1" fmla="*/ 0 h 288"/>
              <a:gd name="T2" fmla="*/ 2147483647 w 720"/>
              <a:gd name="T3" fmla="*/ 2147483647 h 288"/>
              <a:gd name="T4" fmla="*/ 2147483647 w 720"/>
              <a:gd name="T5" fmla="*/ 2147483647 h 288"/>
              <a:gd name="T6" fmla="*/ 2147483647 w 720"/>
              <a:gd name="T7" fmla="*/ 2147483647 h 288"/>
              <a:gd name="T8" fmla="*/ 2147483647 w 720"/>
              <a:gd name="T9" fmla="*/ 0 h 288"/>
              <a:gd name="T10" fmla="*/ 0 60000 65536"/>
              <a:gd name="T11" fmla="*/ 0 60000 65536"/>
              <a:gd name="T12" fmla="*/ 0 60000 65536"/>
              <a:gd name="T13" fmla="*/ 0 60000 65536"/>
              <a:gd name="T14" fmla="*/ 0 60000 65536"/>
              <a:gd name="T15" fmla="*/ 0 w 720"/>
              <a:gd name="T16" fmla="*/ 0 h 288"/>
              <a:gd name="T17" fmla="*/ 720 w 720"/>
              <a:gd name="T18" fmla="*/ 288 h 288"/>
            </a:gdLst>
            <a:ahLst/>
            <a:cxnLst>
              <a:cxn ang="T10">
                <a:pos x="T0" y="T1"/>
              </a:cxn>
              <a:cxn ang="T11">
                <a:pos x="T2" y="T3"/>
              </a:cxn>
              <a:cxn ang="T12">
                <a:pos x="T4" y="T5"/>
              </a:cxn>
              <a:cxn ang="T13">
                <a:pos x="T6" y="T7"/>
              </a:cxn>
              <a:cxn ang="T14">
                <a:pos x="T8" y="T9"/>
              </a:cxn>
            </a:cxnLst>
            <a:rect l="T15" t="T16" r="T17" b="T18"/>
            <a:pathLst>
              <a:path w="720" h="288">
                <a:moveTo>
                  <a:pt x="0" y="0"/>
                </a:moveTo>
                <a:cubicBezTo>
                  <a:pt x="20" y="72"/>
                  <a:pt x="40" y="144"/>
                  <a:pt x="96" y="192"/>
                </a:cubicBezTo>
                <a:cubicBezTo>
                  <a:pt x="152" y="240"/>
                  <a:pt x="248" y="288"/>
                  <a:pt x="336" y="288"/>
                </a:cubicBezTo>
                <a:cubicBezTo>
                  <a:pt x="424" y="288"/>
                  <a:pt x="560" y="240"/>
                  <a:pt x="624" y="192"/>
                </a:cubicBezTo>
                <a:cubicBezTo>
                  <a:pt x="688" y="144"/>
                  <a:pt x="704" y="72"/>
                  <a:pt x="720" y="0"/>
                </a:cubicBezTo>
              </a:path>
            </a:pathLst>
          </a:custGeom>
          <a:noFill/>
          <a:ln w="190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063" name="Rectangle 400"/>
          <p:cNvSpPr>
            <a:spLocks noChangeArrowheads="1"/>
          </p:cNvSpPr>
          <p:nvPr/>
        </p:nvSpPr>
        <p:spPr bwMode="auto">
          <a:xfrm>
            <a:off x="5867400" y="1363663"/>
            <a:ext cx="787400" cy="422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nvGrpSpPr>
          <p:cNvPr id="2064" name="Group 334"/>
          <p:cNvGrpSpPr>
            <a:grpSpLocks/>
          </p:cNvGrpSpPr>
          <p:nvPr/>
        </p:nvGrpSpPr>
        <p:grpSpPr bwMode="auto">
          <a:xfrm>
            <a:off x="5969000" y="1381125"/>
            <a:ext cx="192088" cy="4114800"/>
            <a:chOff x="4368" y="1344"/>
            <a:chExt cx="96" cy="2400"/>
          </a:xfrm>
        </p:grpSpPr>
        <p:grpSp>
          <p:nvGrpSpPr>
            <p:cNvPr id="2102" name="Group 335"/>
            <p:cNvGrpSpPr>
              <a:grpSpLocks/>
            </p:cNvGrpSpPr>
            <p:nvPr/>
          </p:nvGrpSpPr>
          <p:grpSpPr bwMode="auto">
            <a:xfrm>
              <a:off x="4368" y="1344"/>
              <a:ext cx="96" cy="768"/>
              <a:chOff x="4368" y="1344"/>
              <a:chExt cx="96" cy="768"/>
            </a:xfrm>
          </p:grpSpPr>
          <p:sp>
            <p:nvSpPr>
              <p:cNvPr id="2144" name="Rectangle 336"/>
              <p:cNvSpPr>
                <a:spLocks noChangeArrowheads="1"/>
              </p:cNvSpPr>
              <p:nvPr/>
            </p:nvSpPr>
            <p:spPr bwMode="auto">
              <a:xfrm>
                <a:off x="4368" y="1584"/>
                <a:ext cx="48" cy="240"/>
              </a:xfrm>
              <a:prstGeom prst="rect">
                <a:avLst/>
              </a:prstGeom>
              <a:solidFill>
                <a:srgbClr val="FF3300"/>
              </a:solidFill>
              <a:ln w="9525">
                <a:solidFill>
                  <a:srgbClr val="333333"/>
                </a:solidFill>
                <a:miter lim="800000"/>
                <a:headEnd/>
                <a:tailEnd/>
              </a:ln>
            </p:spPr>
            <p:txBody>
              <a:bodyPr wrap="none" anchor="ctr"/>
              <a:lstStyle/>
              <a:p>
                <a:endParaRPr lang="it-IT"/>
              </a:p>
            </p:txBody>
          </p:sp>
          <p:sp>
            <p:nvSpPr>
              <p:cNvPr id="2145" name="Rectangle 337"/>
              <p:cNvSpPr>
                <a:spLocks noChangeArrowheads="1"/>
              </p:cNvSpPr>
              <p:nvPr/>
            </p:nvSpPr>
            <p:spPr bwMode="auto">
              <a:xfrm>
                <a:off x="4416" y="1536"/>
                <a:ext cx="48" cy="96"/>
              </a:xfrm>
              <a:prstGeom prst="rect">
                <a:avLst/>
              </a:prstGeom>
              <a:solidFill>
                <a:srgbClr val="FF3300"/>
              </a:solidFill>
              <a:ln w="9525">
                <a:solidFill>
                  <a:srgbClr val="FF3300"/>
                </a:solidFill>
                <a:miter lim="800000"/>
                <a:headEnd/>
                <a:tailEnd/>
              </a:ln>
            </p:spPr>
            <p:txBody>
              <a:bodyPr wrap="none" anchor="ctr"/>
              <a:lstStyle/>
              <a:p>
                <a:endParaRPr lang="it-IT"/>
              </a:p>
            </p:txBody>
          </p:sp>
          <p:sp>
            <p:nvSpPr>
              <p:cNvPr id="2146" name="Line 338"/>
              <p:cNvSpPr>
                <a:spLocks noChangeShapeType="1"/>
              </p:cNvSpPr>
              <p:nvPr/>
            </p:nvSpPr>
            <p:spPr bwMode="auto">
              <a:xfrm>
                <a:off x="4368" y="1536"/>
                <a:ext cx="96"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47" name="Line 339"/>
              <p:cNvSpPr>
                <a:spLocks noChangeShapeType="1"/>
              </p:cNvSpPr>
              <p:nvPr/>
            </p:nvSpPr>
            <p:spPr bwMode="auto">
              <a:xfrm>
                <a:off x="4464" y="1536"/>
                <a:ext cx="0" cy="9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48" name="Line 340"/>
              <p:cNvSpPr>
                <a:spLocks noChangeShapeType="1"/>
              </p:cNvSpPr>
              <p:nvPr/>
            </p:nvSpPr>
            <p:spPr bwMode="auto">
              <a:xfrm flipH="1">
                <a:off x="4416" y="1632"/>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49" name="Rectangle 341"/>
              <p:cNvSpPr>
                <a:spLocks noChangeArrowheads="1"/>
              </p:cNvSpPr>
              <p:nvPr/>
            </p:nvSpPr>
            <p:spPr bwMode="auto">
              <a:xfrm>
                <a:off x="4368" y="1344"/>
                <a:ext cx="48" cy="240"/>
              </a:xfrm>
              <a:prstGeom prst="rect">
                <a:avLst/>
              </a:prstGeom>
              <a:solidFill>
                <a:srgbClr val="FF3300"/>
              </a:solidFill>
              <a:ln w="9525">
                <a:solidFill>
                  <a:srgbClr val="333333"/>
                </a:solidFill>
                <a:miter lim="800000"/>
                <a:headEnd/>
                <a:tailEnd/>
              </a:ln>
            </p:spPr>
            <p:txBody>
              <a:bodyPr wrap="none" anchor="ctr"/>
              <a:lstStyle/>
              <a:p>
                <a:endParaRPr lang="it-IT"/>
              </a:p>
            </p:txBody>
          </p:sp>
          <p:sp>
            <p:nvSpPr>
              <p:cNvPr id="2150" name="Rectangle 342"/>
              <p:cNvSpPr>
                <a:spLocks noChangeArrowheads="1"/>
              </p:cNvSpPr>
              <p:nvPr/>
            </p:nvSpPr>
            <p:spPr bwMode="auto">
              <a:xfrm>
                <a:off x="4368" y="1824"/>
                <a:ext cx="48" cy="240"/>
              </a:xfrm>
              <a:prstGeom prst="rect">
                <a:avLst/>
              </a:prstGeom>
              <a:solidFill>
                <a:srgbClr val="0066CC"/>
              </a:solidFill>
              <a:ln w="9525">
                <a:solidFill>
                  <a:srgbClr val="333333"/>
                </a:solidFill>
                <a:miter lim="800000"/>
                <a:headEnd/>
                <a:tailEnd/>
              </a:ln>
            </p:spPr>
            <p:txBody>
              <a:bodyPr wrap="none" anchor="ctr"/>
              <a:lstStyle/>
              <a:p>
                <a:endParaRPr lang="it-IT"/>
              </a:p>
            </p:txBody>
          </p:sp>
          <p:sp>
            <p:nvSpPr>
              <p:cNvPr id="2151" name="Rectangle 343"/>
              <p:cNvSpPr>
                <a:spLocks noChangeArrowheads="1"/>
              </p:cNvSpPr>
              <p:nvPr/>
            </p:nvSpPr>
            <p:spPr bwMode="auto">
              <a:xfrm>
                <a:off x="4416" y="1776"/>
                <a:ext cx="48" cy="96"/>
              </a:xfrm>
              <a:prstGeom prst="rect">
                <a:avLst/>
              </a:prstGeom>
              <a:solidFill>
                <a:srgbClr val="0066CC"/>
              </a:solidFill>
              <a:ln w="9525">
                <a:solidFill>
                  <a:srgbClr val="0066CC"/>
                </a:solidFill>
                <a:miter lim="800000"/>
                <a:headEnd/>
                <a:tailEnd/>
              </a:ln>
            </p:spPr>
            <p:txBody>
              <a:bodyPr wrap="none" anchor="ctr"/>
              <a:lstStyle/>
              <a:p>
                <a:endParaRPr lang="it-IT"/>
              </a:p>
            </p:txBody>
          </p:sp>
          <p:sp>
            <p:nvSpPr>
              <p:cNvPr id="2152" name="Rectangle 344"/>
              <p:cNvSpPr>
                <a:spLocks noChangeArrowheads="1"/>
              </p:cNvSpPr>
              <p:nvPr/>
            </p:nvSpPr>
            <p:spPr bwMode="auto">
              <a:xfrm>
                <a:off x="4416" y="2016"/>
                <a:ext cx="48" cy="96"/>
              </a:xfrm>
              <a:prstGeom prst="rect">
                <a:avLst/>
              </a:prstGeom>
              <a:solidFill>
                <a:srgbClr val="0066CC"/>
              </a:solidFill>
              <a:ln w="9525">
                <a:solidFill>
                  <a:srgbClr val="0066CC"/>
                </a:solidFill>
                <a:miter lim="800000"/>
                <a:headEnd/>
                <a:tailEnd/>
              </a:ln>
            </p:spPr>
            <p:txBody>
              <a:bodyPr wrap="none" anchor="ctr"/>
              <a:lstStyle/>
              <a:p>
                <a:endParaRPr lang="it-IT"/>
              </a:p>
            </p:txBody>
          </p:sp>
          <p:grpSp>
            <p:nvGrpSpPr>
              <p:cNvPr id="2153" name="Group 345"/>
              <p:cNvGrpSpPr>
                <a:grpSpLocks/>
              </p:cNvGrpSpPr>
              <p:nvPr/>
            </p:nvGrpSpPr>
            <p:grpSpPr bwMode="auto">
              <a:xfrm>
                <a:off x="4416" y="1776"/>
                <a:ext cx="48" cy="96"/>
                <a:chOff x="4416" y="1776"/>
                <a:chExt cx="48" cy="96"/>
              </a:xfrm>
            </p:grpSpPr>
            <p:sp>
              <p:nvSpPr>
                <p:cNvPr id="2160" name="Line 346"/>
                <p:cNvSpPr>
                  <a:spLocks noChangeShapeType="1"/>
                </p:cNvSpPr>
                <p:nvPr/>
              </p:nvSpPr>
              <p:spPr bwMode="auto">
                <a:xfrm>
                  <a:off x="4416" y="1776"/>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61" name="Line 347"/>
                <p:cNvSpPr>
                  <a:spLocks noChangeShapeType="1"/>
                </p:cNvSpPr>
                <p:nvPr/>
              </p:nvSpPr>
              <p:spPr bwMode="auto">
                <a:xfrm>
                  <a:off x="4464" y="1776"/>
                  <a:ext cx="0" cy="9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62" name="Line 348"/>
                <p:cNvSpPr>
                  <a:spLocks noChangeShapeType="1"/>
                </p:cNvSpPr>
                <p:nvPr/>
              </p:nvSpPr>
              <p:spPr bwMode="auto">
                <a:xfrm flipH="1">
                  <a:off x="4416" y="1872"/>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154" name="Group 349"/>
              <p:cNvGrpSpPr>
                <a:grpSpLocks/>
              </p:cNvGrpSpPr>
              <p:nvPr/>
            </p:nvGrpSpPr>
            <p:grpSpPr bwMode="auto">
              <a:xfrm>
                <a:off x="4416" y="2016"/>
                <a:ext cx="48" cy="96"/>
                <a:chOff x="4416" y="1776"/>
                <a:chExt cx="48" cy="96"/>
              </a:xfrm>
            </p:grpSpPr>
            <p:sp>
              <p:nvSpPr>
                <p:cNvPr id="2157" name="Line 350"/>
                <p:cNvSpPr>
                  <a:spLocks noChangeShapeType="1"/>
                </p:cNvSpPr>
                <p:nvPr/>
              </p:nvSpPr>
              <p:spPr bwMode="auto">
                <a:xfrm>
                  <a:off x="4416" y="1776"/>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8" name="Line 351"/>
                <p:cNvSpPr>
                  <a:spLocks noChangeShapeType="1"/>
                </p:cNvSpPr>
                <p:nvPr/>
              </p:nvSpPr>
              <p:spPr bwMode="auto">
                <a:xfrm>
                  <a:off x="4464" y="1776"/>
                  <a:ext cx="0" cy="9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9" name="Line 352"/>
                <p:cNvSpPr>
                  <a:spLocks noChangeShapeType="1"/>
                </p:cNvSpPr>
                <p:nvPr/>
              </p:nvSpPr>
              <p:spPr bwMode="auto">
                <a:xfrm flipH="1">
                  <a:off x="4416" y="1872"/>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155" name="Line 353"/>
              <p:cNvSpPr>
                <a:spLocks noChangeShapeType="1"/>
              </p:cNvSpPr>
              <p:nvPr/>
            </p:nvSpPr>
            <p:spPr bwMode="auto">
              <a:xfrm>
                <a:off x="4416" y="1776"/>
                <a:ext cx="0" cy="4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56" name="Line 354"/>
              <p:cNvSpPr>
                <a:spLocks noChangeShapeType="1"/>
              </p:cNvSpPr>
              <p:nvPr/>
            </p:nvSpPr>
            <p:spPr bwMode="auto">
              <a:xfrm>
                <a:off x="4416" y="2064"/>
                <a:ext cx="0" cy="4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103" name="Group 355"/>
            <p:cNvGrpSpPr>
              <a:grpSpLocks/>
            </p:cNvGrpSpPr>
            <p:nvPr/>
          </p:nvGrpSpPr>
          <p:grpSpPr bwMode="auto">
            <a:xfrm>
              <a:off x="4368" y="2064"/>
              <a:ext cx="96" cy="768"/>
              <a:chOff x="4368" y="1344"/>
              <a:chExt cx="96" cy="768"/>
            </a:xfrm>
          </p:grpSpPr>
          <p:sp>
            <p:nvSpPr>
              <p:cNvPr id="2125" name="Rectangle 356"/>
              <p:cNvSpPr>
                <a:spLocks noChangeArrowheads="1"/>
              </p:cNvSpPr>
              <p:nvPr/>
            </p:nvSpPr>
            <p:spPr bwMode="auto">
              <a:xfrm>
                <a:off x="4368" y="1584"/>
                <a:ext cx="48" cy="240"/>
              </a:xfrm>
              <a:prstGeom prst="rect">
                <a:avLst/>
              </a:prstGeom>
              <a:solidFill>
                <a:srgbClr val="FF3300"/>
              </a:solidFill>
              <a:ln w="9525">
                <a:solidFill>
                  <a:srgbClr val="333333"/>
                </a:solidFill>
                <a:miter lim="800000"/>
                <a:headEnd/>
                <a:tailEnd/>
              </a:ln>
            </p:spPr>
            <p:txBody>
              <a:bodyPr wrap="none" anchor="ctr"/>
              <a:lstStyle/>
              <a:p>
                <a:endParaRPr lang="it-IT"/>
              </a:p>
            </p:txBody>
          </p:sp>
          <p:sp>
            <p:nvSpPr>
              <p:cNvPr id="2126" name="Rectangle 357"/>
              <p:cNvSpPr>
                <a:spLocks noChangeArrowheads="1"/>
              </p:cNvSpPr>
              <p:nvPr/>
            </p:nvSpPr>
            <p:spPr bwMode="auto">
              <a:xfrm>
                <a:off x="4416" y="1536"/>
                <a:ext cx="48" cy="96"/>
              </a:xfrm>
              <a:prstGeom prst="rect">
                <a:avLst/>
              </a:prstGeom>
              <a:solidFill>
                <a:srgbClr val="FF3300"/>
              </a:solidFill>
              <a:ln w="9525">
                <a:solidFill>
                  <a:srgbClr val="FF3300"/>
                </a:solidFill>
                <a:miter lim="800000"/>
                <a:headEnd/>
                <a:tailEnd/>
              </a:ln>
            </p:spPr>
            <p:txBody>
              <a:bodyPr wrap="none" anchor="ctr"/>
              <a:lstStyle/>
              <a:p>
                <a:endParaRPr lang="it-IT"/>
              </a:p>
            </p:txBody>
          </p:sp>
          <p:sp>
            <p:nvSpPr>
              <p:cNvPr id="2127" name="Line 358"/>
              <p:cNvSpPr>
                <a:spLocks noChangeShapeType="1"/>
              </p:cNvSpPr>
              <p:nvPr/>
            </p:nvSpPr>
            <p:spPr bwMode="auto">
              <a:xfrm>
                <a:off x="4368" y="1536"/>
                <a:ext cx="96"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28" name="Line 359"/>
              <p:cNvSpPr>
                <a:spLocks noChangeShapeType="1"/>
              </p:cNvSpPr>
              <p:nvPr/>
            </p:nvSpPr>
            <p:spPr bwMode="auto">
              <a:xfrm>
                <a:off x="4464" y="1536"/>
                <a:ext cx="0" cy="9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29" name="Line 360"/>
              <p:cNvSpPr>
                <a:spLocks noChangeShapeType="1"/>
              </p:cNvSpPr>
              <p:nvPr/>
            </p:nvSpPr>
            <p:spPr bwMode="auto">
              <a:xfrm flipH="1">
                <a:off x="4416" y="1632"/>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0" name="Rectangle 361"/>
              <p:cNvSpPr>
                <a:spLocks noChangeArrowheads="1"/>
              </p:cNvSpPr>
              <p:nvPr/>
            </p:nvSpPr>
            <p:spPr bwMode="auto">
              <a:xfrm>
                <a:off x="4368" y="1344"/>
                <a:ext cx="48" cy="240"/>
              </a:xfrm>
              <a:prstGeom prst="rect">
                <a:avLst/>
              </a:prstGeom>
              <a:solidFill>
                <a:srgbClr val="FF3300"/>
              </a:solidFill>
              <a:ln w="9525">
                <a:solidFill>
                  <a:srgbClr val="333333"/>
                </a:solidFill>
                <a:miter lim="800000"/>
                <a:headEnd/>
                <a:tailEnd/>
              </a:ln>
            </p:spPr>
            <p:txBody>
              <a:bodyPr wrap="none" anchor="ctr"/>
              <a:lstStyle/>
              <a:p>
                <a:endParaRPr lang="it-IT"/>
              </a:p>
            </p:txBody>
          </p:sp>
          <p:sp>
            <p:nvSpPr>
              <p:cNvPr id="2131" name="Rectangle 362"/>
              <p:cNvSpPr>
                <a:spLocks noChangeArrowheads="1"/>
              </p:cNvSpPr>
              <p:nvPr/>
            </p:nvSpPr>
            <p:spPr bwMode="auto">
              <a:xfrm>
                <a:off x="4368" y="1824"/>
                <a:ext cx="48" cy="240"/>
              </a:xfrm>
              <a:prstGeom prst="rect">
                <a:avLst/>
              </a:prstGeom>
              <a:solidFill>
                <a:srgbClr val="0066CC"/>
              </a:solidFill>
              <a:ln w="9525">
                <a:solidFill>
                  <a:srgbClr val="333333"/>
                </a:solidFill>
                <a:miter lim="800000"/>
                <a:headEnd/>
                <a:tailEnd/>
              </a:ln>
            </p:spPr>
            <p:txBody>
              <a:bodyPr wrap="none" anchor="ctr"/>
              <a:lstStyle/>
              <a:p>
                <a:endParaRPr lang="it-IT"/>
              </a:p>
            </p:txBody>
          </p:sp>
          <p:sp>
            <p:nvSpPr>
              <p:cNvPr id="2132" name="Rectangle 363"/>
              <p:cNvSpPr>
                <a:spLocks noChangeArrowheads="1"/>
              </p:cNvSpPr>
              <p:nvPr/>
            </p:nvSpPr>
            <p:spPr bwMode="auto">
              <a:xfrm>
                <a:off x="4416" y="1776"/>
                <a:ext cx="48" cy="96"/>
              </a:xfrm>
              <a:prstGeom prst="rect">
                <a:avLst/>
              </a:prstGeom>
              <a:solidFill>
                <a:srgbClr val="0066CC"/>
              </a:solidFill>
              <a:ln w="9525">
                <a:solidFill>
                  <a:srgbClr val="0066CC"/>
                </a:solidFill>
                <a:miter lim="800000"/>
                <a:headEnd/>
                <a:tailEnd/>
              </a:ln>
            </p:spPr>
            <p:txBody>
              <a:bodyPr wrap="none" anchor="ctr"/>
              <a:lstStyle/>
              <a:p>
                <a:endParaRPr lang="it-IT"/>
              </a:p>
            </p:txBody>
          </p:sp>
          <p:sp>
            <p:nvSpPr>
              <p:cNvPr id="2133" name="Rectangle 364"/>
              <p:cNvSpPr>
                <a:spLocks noChangeArrowheads="1"/>
              </p:cNvSpPr>
              <p:nvPr/>
            </p:nvSpPr>
            <p:spPr bwMode="auto">
              <a:xfrm>
                <a:off x="4416" y="2016"/>
                <a:ext cx="48" cy="96"/>
              </a:xfrm>
              <a:prstGeom prst="rect">
                <a:avLst/>
              </a:prstGeom>
              <a:solidFill>
                <a:srgbClr val="0066CC"/>
              </a:solidFill>
              <a:ln w="9525">
                <a:solidFill>
                  <a:srgbClr val="0066CC"/>
                </a:solidFill>
                <a:miter lim="800000"/>
                <a:headEnd/>
                <a:tailEnd/>
              </a:ln>
            </p:spPr>
            <p:txBody>
              <a:bodyPr wrap="none" anchor="ctr"/>
              <a:lstStyle/>
              <a:p>
                <a:endParaRPr lang="it-IT"/>
              </a:p>
            </p:txBody>
          </p:sp>
          <p:grpSp>
            <p:nvGrpSpPr>
              <p:cNvPr id="2134" name="Group 365"/>
              <p:cNvGrpSpPr>
                <a:grpSpLocks/>
              </p:cNvGrpSpPr>
              <p:nvPr/>
            </p:nvGrpSpPr>
            <p:grpSpPr bwMode="auto">
              <a:xfrm>
                <a:off x="4416" y="1776"/>
                <a:ext cx="48" cy="96"/>
                <a:chOff x="4416" y="1776"/>
                <a:chExt cx="48" cy="96"/>
              </a:xfrm>
            </p:grpSpPr>
            <p:sp>
              <p:nvSpPr>
                <p:cNvPr id="2141" name="Line 366"/>
                <p:cNvSpPr>
                  <a:spLocks noChangeShapeType="1"/>
                </p:cNvSpPr>
                <p:nvPr/>
              </p:nvSpPr>
              <p:spPr bwMode="auto">
                <a:xfrm>
                  <a:off x="4416" y="1776"/>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42" name="Line 367"/>
                <p:cNvSpPr>
                  <a:spLocks noChangeShapeType="1"/>
                </p:cNvSpPr>
                <p:nvPr/>
              </p:nvSpPr>
              <p:spPr bwMode="auto">
                <a:xfrm>
                  <a:off x="4464" y="1776"/>
                  <a:ext cx="0" cy="9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43" name="Line 368"/>
                <p:cNvSpPr>
                  <a:spLocks noChangeShapeType="1"/>
                </p:cNvSpPr>
                <p:nvPr/>
              </p:nvSpPr>
              <p:spPr bwMode="auto">
                <a:xfrm flipH="1">
                  <a:off x="4416" y="1872"/>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135" name="Group 369"/>
              <p:cNvGrpSpPr>
                <a:grpSpLocks/>
              </p:cNvGrpSpPr>
              <p:nvPr/>
            </p:nvGrpSpPr>
            <p:grpSpPr bwMode="auto">
              <a:xfrm>
                <a:off x="4416" y="2016"/>
                <a:ext cx="48" cy="96"/>
                <a:chOff x="4416" y="1776"/>
                <a:chExt cx="48" cy="96"/>
              </a:xfrm>
            </p:grpSpPr>
            <p:sp>
              <p:nvSpPr>
                <p:cNvPr id="2138" name="Line 370"/>
                <p:cNvSpPr>
                  <a:spLocks noChangeShapeType="1"/>
                </p:cNvSpPr>
                <p:nvPr/>
              </p:nvSpPr>
              <p:spPr bwMode="auto">
                <a:xfrm>
                  <a:off x="4416" y="1776"/>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9" name="Line 371"/>
                <p:cNvSpPr>
                  <a:spLocks noChangeShapeType="1"/>
                </p:cNvSpPr>
                <p:nvPr/>
              </p:nvSpPr>
              <p:spPr bwMode="auto">
                <a:xfrm>
                  <a:off x="4464" y="1776"/>
                  <a:ext cx="0" cy="9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40" name="Line 372"/>
                <p:cNvSpPr>
                  <a:spLocks noChangeShapeType="1"/>
                </p:cNvSpPr>
                <p:nvPr/>
              </p:nvSpPr>
              <p:spPr bwMode="auto">
                <a:xfrm flipH="1">
                  <a:off x="4416" y="1872"/>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136" name="Line 373"/>
              <p:cNvSpPr>
                <a:spLocks noChangeShapeType="1"/>
              </p:cNvSpPr>
              <p:nvPr/>
            </p:nvSpPr>
            <p:spPr bwMode="auto">
              <a:xfrm>
                <a:off x="4416" y="1776"/>
                <a:ext cx="0" cy="4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37" name="Line 374"/>
              <p:cNvSpPr>
                <a:spLocks noChangeShapeType="1"/>
              </p:cNvSpPr>
              <p:nvPr/>
            </p:nvSpPr>
            <p:spPr bwMode="auto">
              <a:xfrm>
                <a:off x="4416" y="2064"/>
                <a:ext cx="0" cy="4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104" name="Group 375"/>
            <p:cNvGrpSpPr>
              <a:grpSpLocks/>
            </p:cNvGrpSpPr>
            <p:nvPr/>
          </p:nvGrpSpPr>
          <p:grpSpPr bwMode="auto">
            <a:xfrm>
              <a:off x="4368" y="2784"/>
              <a:ext cx="96" cy="768"/>
              <a:chOff x="4368" y="1344"/>
              <a:chExt cx="96" cy="768"/>
            </a:xfrm>
          </p:grpSpPr>
          <p:sp>
            <p:nvSpPr>
              <p:cNvPr id="2106" name="Rectangle 376"/>
              <p:cNvSpPr>
                <a:spLocks noChangeArrowheads="1"/>
              </p:cNvSpPr>
              <p:nvPr/>
            </p:nvSpPr>
            <p:spPr bwMode="auto">
              <a:xfrm>
                <a:off x="4368" y="1584"/>
                <a:ext cx="48" cy="240"/>
              </a:xfrm>
              <a:prstGeom prst="rect">
                <a:avLst/>
              </a:prstGeom>
              <a:solidFill>
                <a:srgbClr val="FF3300"/>
              </a:solidFill>
              <a:ln w="9525">
                <a:solidFill>
                  <a:srgbClr val="333333"/>
                </a:solidFill>
                <a:miter lim="800000"/>
                <a:headEnd/>
                <a:tailEnd/>
              </a:ln>
            </p:spPr>
            <p:txBody>
              <a:bodyPr wrap="none" anchor="ctr"/>
              <a:lstStyle/>
              <a:p>
                <a:endParaRPr lang="it-IT"/>
              </a:p>
            </p:txBody>
          </p:sp>
          <p:sp>
            <p:nvSpPr>
              <p:cNvPr id="2107" name="Rectangle 377"/>
              <p:cNvSpPr>
                <a:spLocks noChangeArrowheads="1"/>
              </p:cNvSpPr>
              <p:nvPr/>
            </p:nvSpPr>
            <p:spPr bwMode="auto">
              <a:xfrm>
                <a:off x="4416" y="1536"/>
                <a:ext cx="48" cy="96"/>
              </a:xfrm>
              <a:prstGeom prst="rect">
                <a:avLst/>
              </a:prstGeom>
              <a:solidFill>
                <a:srgbClr val="FF3300"/>
              </a:solidFill>
              <a:ln w="9525">
                <a:solidFill>
                  <a:srgbClr val="FF3300"/>
                </a:solidFill>
                <a:miter lim="800000"/>
                <a:headEnd/>
                <a:tailEnd/>
              </a:ln>
            </p:spPr>
            <p:txBody>
              <a:bodyPr wrap="none" anchor="ctr"/>
              <a:lstStyle/>
              <a:p>
                <a:endParaRPr lang="it-IT"/>
              </a:p>
            </p:txBody>
          </p:sp>
          <p:sp>
            <p:nvSpPr>
              <p:cNvPr id="2108" name="Line 378"/>
              <p:cNvSpPr>
                <a:spLocks noChangeShapeType="1"/>
              </p:cNvSpPr>
              <p:nvPr/>
            </p:nvSpPr>
            <p:spPr bwMode="auto">
              <a:xfrm>
                <a:off x="4368" y="1536"/>
                <a:ext cx="96"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09" name="Line 379"/>
              <p:cNvSpPr>
                <a:spLocks noChangeShapeType="1"/>
              </p:cNvSpPr>
              <p:nvPr/>
            </p:nvSpPr>
            <p:spPr bwMode="auto">
              <a:xfrm>
                <a:off x="4464" y="1536"/>
                <a:ext cx="0" cy="9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10" name="Line 380"/>
              <p:cNvSpPr>
                <a:spLocks noChangeShapeType="1"/>
              </p:cNvSpPr>
              <p:nvPr/>
            </p:nvSpPr>
            <p:spPr bwMode="auto">
              <a:xfrm flipH="1">
                <a:off x="4416" y="1632"/>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11" name="Rectangle 381"/>
              <p:cNvSpPr>
                <a:spLocks noChangeArrowheads="1"/>
              </p:cNvSpPr>
              <p:nvPr/>
            </p:nvSpPr>
            <p:spPr bwMode="auto">
              <a:xfrm>
                <a:off x="4368" y="1344"/>
                <a:ext cx="48" cy="240"/>
              </a:xfrm>
              <a:prstGeom prst="rect">
                <a:avLst/>
              </a:prstGeom>
              <a:solidFill>
                <a:srgbClr val="FF3300"/>
              </a:solidFill>
              <a:ln w="9525">
                <a:solidFill>
                  <a:srgbClr val="333333"/>
                </a:solidFill>
                <a:miter lim="800000"/>
                <a:headEnd/>
                <a:tailEnd/>
              </a:ln>
            </p:spPr>
            <p:txBody>
              <a:bodyPr wrap="none" anchor="ctr"/>
              <a:lstStyle/>
              <a:p>
                <a:endParaRPr lang="it-IT"/>
              </a:p>
            </p:txBody>
          </p:sp>
          <p:sp>
            <p:nvSpPr>
              <p:cNvPr id="2112" name="Rectangle 382"/>
              <p:cNvSpPr>
                <a:spLocks noChangeArrowheads="1"/>
              </p:cNvSpPr>
              <p:nvPr/>
            </p:nvSpPr>
            <p:spPr bwMode="auto">
              <a:xfrm>
                <a:off x="4368" y="1824"/>
                <a:ext cx="48" cy="240"/>
              </a:xfrm>
              <a:prstGeom prst="rect">
                <a:avLst/>
              </a:prstGeom>
              <a:solidFill>
                <a:srgbClr val="0066CC"/>
              </a:solidFill>
              <a:ln w="9525">
                <a:solidFill>
                  <a:srgbClr val="333333"/>
                </a:solidFill>
                <a:miter lim="800000"/>
                <a:headEnd/>
                <a:tailEnd/>
              </a:ln>
            </p:spPr>
            <p:txBody>
              <a:bodyPr wrap="none" anchor="ctr"/>
              <a:lstStyle/>
              <a:p>
                <a:endParaRPr lang="it-IT"/>
              </a:p>
            </p:txBody>
          </p:sp>
          <p:sp>
            <p:nvSpPr>
              <p:cNvPr id="2113" name="Rectangle 383"/>
              <p:cNvSpPr>
                <a:spLocks noChangeArrowheads="1"/>
              </p:cNvSpPr>
              <p:nvPr/>
            </p:nvSpPr>
            <p:spPr bwMode="auto">
              <a:xfrm>
                <a:off x="4416" y="1776"/>
                <a:ext cx="48" cy="96"/>
              </a:xfrm>
              <a:prstGeom prst="rect">
                <a:avLst/>
              </a:prstGeom>
              <a:solidFill>
                <a:srgbClr val="0066CC"/>
              </a:solidFill>
              <a:ln w="9525">
                <a:solidFill>
                  <a:srgbClr val="0066CC"/>
                </a:solidFill>
                <a:miter lim="800000"/>
                <a:headEnd/>
                <a:tailEnd/>
              </a:ln>
            </p:spPr>
            <p:txBody>
              <a:bodyPr wrap="none" anchor="ctr"/>
              <a:lstStyle/>
              <a:p>
                <a:endParaRPr lang="it-IT"/>
              </a:p>
            </p:txBody>
          </p:sp>
          <p:sp>
            <p:nvSpPr>
              <p:cNvPr id="2114" name="Rectangle 384"/>
              <p:cNvSpPr>
                <a:spLocks noChangeArrowheads="1"/>
              </p:cNvSpPr>
              <p:nvPr/>
            </p:nvSpPr>
            <p:spPr bwMode="auto">
              <a:xfrm>
                <a:off x="4416" y="2016"/>
                <a:ext cx="48" cy="96"/>
              </a:xfrm>
              <a:prstGeom prst="rect">
                <a:avLst/>
              </a:prstGeom>
              <a:solidFill>
                <a:srgbClr val="0066CC"/>
              </a:solidFill>
              <a:ln w="9525">
                <a:solidFill>
                  <a:srgbClr val="0066CC"/>
                </a:solidFill>
                <a:miter lim="800000"/>
                <a:headEnd/>
                <a:tailEnd/>
              </a:ln>
            </p:spPr>
            <p:txBody>
              <a:bodyPr wrap="none" anchor="ctr"/>
              <a:lstStyle/>
              <a:p>
                <a:endParaRPr lang="it-IT"/>
              </a:p>
            </p:txBody>
          </p:sp>
          <p:grpSp>
            <p:nvGrpSpPr>
              <p:cNvPr id="2115" name="Group 385"/>
              <p:cNvGrpSpPr>
                <a:grpSpLocks/>
              </p:cNvGrpSpPr>
              <p:nvPr/>
            </p:nvGrpSpPr>
            <p:grpSpPr bwMode="auto">
              <a:xfrm>
                <a:off x="4416" y="1776"/>
                <a:ext cx="48" cy="96"/>
                <a:chOff x="4416" y="1776"/>
                <a:chExt cx="48" cy="96"/>
              </a:xfrm>
            </p:grpSpPr>
            <p:sp>
              <p:nvSpPr>
                <p:cNvPr id="2122" name="Line 386"/>
                <p:cNvSpPr>
                  <a:spLocks noChangeShapeType="1"/>
                </p:cNvSpPr>
                <p:nvPr/>
              </p:nvSpPr>
              <p:spPr bwMode="auto">
                <a:xfrm>
                  <a:off x="4416" y="1776"/>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23" name="Line 387"/>
                <p:cNvSpPr>
                  <a:spLocks noChangeShapeType="1"/>
                </p:cNvSpPr>
                <p:nvPr/>
              </p:nvSpPr>
              <p:spPr bwMode="auto">
                <a:xfrm>
                  <a:off x="4464" y="1776"/>
                  <a:ext cx="0" cy="9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24" name="Line 388"/>
                <p:cNvSpPr>
                  <a:spLocks noChangeShapeType="1"/>
                </p:cNvSpPr>
                <p:nvPr/>
              </p:nvSpPr>
              <p:spPr bwMode="auto">
                <a:xfrm flipH="1">
                  <a:off x="4416" y="1872"/>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116" name="Group 389"/>
              <p:cNvGrpSpPr>
                <a:grpSpLocks/>
              </p:cNvGrpSpPr>
              <p:nvPr/>
            </p:nvGrpSpPr>
            <p:grpSpPr bwMode="auto">
              <a:xfrm>
                <a:off x="4416" y="2016"/>
                <a:ext cx="48" cy="96"/>
                <a:chOff x="4416" y="1776"/>
                <a:chExt cx="48" cy="96"/>
              </a:xfrm>
            </p:grpSpPr>
            <p:sp>
              <p:nvSpPr>
                <p:cNvPr id="2119" name="Line 390"/>
                <p:cNvSpPr>
                  <a:spLocks noChangeShapeType="1"/>
                </p:cNvSpPr>
                <p:nvPr/>
              </p:nvSpPr>
              <p:spPr bwMode="auto">
                <a:xfrm>
                  <a:off x="4416" y="1776"/>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20" name="Line 391"/>
                <p:cNvSpPr>
                  <a:spLocks noChangeShapeType="1"/>
                </p:cNvSpPr>
                <p:nvPr/>
              </p:nvSpPr>
              <p:spPr bwMode="auto">
                <a:xfrm>
                  <a:off x="4464" y="1776"/>
                  <a:ext cx="0" cy="9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21" name="Line 392"/>
                <p:cNvSpPr>
                  <a:spLocks noChangeShapeType="1"/>
                </p:cNvSpPr>
                <p:nvPr/>
              </p:nvSpPr>
              <p:spPr bwMode="auto">
                <a:xfrm flipH="1">
                  <a:off x="4416" y="1872"/>
                  <a:ext cx="48"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117" name="Line 393"/>
              <p:cNvSpPr>
                <a:spLocks noChangeShapeType="1"/>
              </p:cNvSpPr>
              <p:nvPr/>
            </p:nvSpPr>
            <p:spPr bwMode="auto">
              <a:xfrm>
                <a:off x="4416" y="1776"/>
                <a:ext cx="0" cy="4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18" name="Line 394"/>
              <p:cNvSpPr>
                <a:spLocks noChangeShapeType="1"/>
              </p:cNvSpPr>
              <p:nvPr/>
            </p:nvSpPr>
            <p:spPr bwMode="auto">
              <a:xfrm>
                <a:off x="4416" y="2064"/>
                <a:ext cx="0" cy="48"/>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105" name="Rectangle 395"/>
            <p:cNvSpPr>
              <a:spLocks noChangeArrowheads="1"/>
            </p:cNvSpPr>
            <p:nvPr/>
          </p:nvSpPr>
          <p:spPr bwMode="auto">
            <a:xfrm>
              <a:off x="4368" y="3504"/>
              <a:ext cx="48" cy="240"/>
            </a:xfrm>
            <a:prstGeom prst="rect">
              <a:avLst/>
            </a:prstGeom>
            <a:solidFill>
              <a:srgbClr val="FF3300"/>
            </a:solidFill>
            <a:ln w="9525">
              <a:solidFill>
                <a:srgbClr val="333333"/>
              </a:solidFill>
              <a:miter lim="800000"/>
              <a:headEnd/>
              <a:tailEnd/>
            </a:ln>
          </p:spPr>
          <p:txBody>
            <a:bodyPr wrap="none" anchor="ctr"/>
            <a:lstStyle/>
            <a:p>
              <a:endParaRPr lang="it-IT"/>
            </a:p>
          </p:txBody>
        </p:sp>
      </p:grpSp>
      <p:sp>
        <p:nvSpPr>
          <p:cNvPr id="2065" name="Line 331"/>
          <p:cNvSpPr>
            <a:spLocks noChangeShapeType="1"/>
          </p:cNvSpPr>
          <p:nvPr/>
        </p:nvSpPr>
        <p:spPr bwMode="auto">
          <a:xfrm flipH="1">
            <a:off x="6875463" y="1773238"/>
            <a:ext cx="0" cy="1223962"/>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it-IT"/>
          </a:p>
        </p:txBody>
      </p:sp>
      <p:cxnSp>
        <p:nvCxnSpPr>
          <p:cNvPr id="2066" name="Straight Connector 127"/>
          <p:cNvCxnSpPr>
            <a:cxnSpLocks noChangeShapeType="1"/>
          </p:cNvCxnSpPr>
          <p:nvPr/>
        </p:nvCxnSpPr>
        <p:spPr bwMode="auto">
          <a:xfrm>
            <a:off x="6156325" y="1773238"/>
            <a:ext cx="100806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067" name="Straight Connector 129"/>
          <p:cNvCxnSpPr>
            <a:cxnSpLocks noChangeShapeType="1"/>
          </p:cNvCxnSpPr>
          <p:nvPr/>
        </p:nvCxnSpPr>
        <p:spPr bwMode="auto">
          <a:xfrm>
            <a:off x="6156325" y="2997200"/>
            <a:ext cx="100806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068" name="Text Box 329"/>
          <p:cNvSpPr txBox="1">
            <a:spLocks noChangeArrowheads="1"/>
          </p:cNvSpPr>
          <p:nvPr/>
        </p:nvSpPr>
        <p:spPr bwMode="auto">
          <a:xfrm>
            <a:off x="6804025" y="3284538"/>
            <a:ext cx="1225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b="1">
                <a:solidFill>
                  <a:srgbClr val="000000"/>
                </a:solidFill>
                <a:latin typeface="Comic Sans MS" pitchFamily="66" charset="0"/>
              </a:rPr>
              <a:t>Collection Phase</a:t>
            </a:r>
          </a:p>
        </p:txBody>
      </p:sp>
      <p:sp>
        <p:nvSpPr>
          <p:cNvPr id="2069" name="Line 331"/>
          <p:cNvSpPr>
            <a:spLocks noChangeShapeType="1"/>
          </p:cNvSpPr>
          <p:nvPr/>
        </p:nvSpPr>
        <p:spPr bwMode="auto">
          <a:xfrm flipH="1">
            <a:off x="6156325" y="3573463"/>
            <a:ext cx="863600" cy="7143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13" name="Group 159"/>
          <p:cNvGrpSpPr>
            <a:grpSpLocks/>
          </p:cNvGrpSpPr>
          <p:nvPr/>
        </p:nvGrpSpPr>
        <p:grpSpPr bwMode="auto">
          <a:xfrm>
            <a:off x="3321050" y="2224088"/>
            <a:ext cx="268288" cy="336550"/>
            <a:chOff x="2195736" y="3244104"/>
            <a:chExt cx="267147" cy="335757"/>
          </a:xfrm>
        </p:grpSpPr>
        <p:grpSp>
          <p:nvGrpSpPr>
            <p:cNvPr id="2096" name="Group 311"/>
            <p:cNvGrpSpPr>
              <a:grpSpLocks/>
            </p:cNvGrpSpPr>
            <p:nvPr/>
          </p:nvGrpSpPr>
          <p:grpSpPr bwMode="auto">
            <a:xfrm>
              <a:off x="2195736" y="3356992"/>
              <a:ext cx="96135" cy="97971"/>
              <a:chOff x="528" y="2352"/>
              <a:chExt cx="240" cy="96"/>
            </a:xfrm>
          </p:grpSpPr>
          <p:sp>
            <p:nvSpPr>
              <p:cNvPr id="2100" name="Oval 312"/>
              <p:cNvSpPr>
                <a:spLocks noChangeArrowheads="1"/>
              </p:cNvSpPr>
              <p:nvPr/>
            </p:nvSpPr>
            <p:spPr bwMode="auto">
              <a:xfrm>
                <a:off x="528" y="2352"/>
                <a:ext cx="240"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101" name="Line 313"/>
              <p:cNvSpPr>
                <a:spLocks noChangeShapeType="1"/>
              </p:cNvSpPr>
              <p:nvPr/>
            </p:nvSpPr>
            <p:spPr bwMode="auto">
              <a:xfrm>
                <a:off x="576" y="240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097" name="Line 331"/>
            <p:cNvSpPr>
              <a:spLocks noChangeShapeType="1"/>
            </p:cNvSpPr>
            <p:nvPr/>
          </p:nvSpPr>
          <p:spPr bwMode="auto">
            <a:xfrm flipV="1">
              <a:off x="2260676" y="3244104"/>
              <a:ext cx="80763" cy="12898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98" name="Line 331"/>
            <p:cNvSpPr>
              <a:spLocks noChangeShapeType="1"/>
            </p:cNvSpPr>
            <p:nvPr/>
          </p:nvSpPr>
          <p:spPr bwMode="auto">
            <a:xfrm>
              <a:off x="2294385" y="3405188"/>
              <a:ext cx="168498" cy="1036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99" name="Line 331"/>
            <p:cNvSpPr>
              <a:spLocks noChangeShapeType="1"/>
            </p:cNvSpPr>
            <p:nvPr/>
          </p:nvSpPr>
          <p:spPr bwMode="auto">
            <a:xfrm>
              <a:off x="2270002" y="3447480"/>
              <a:ext cx="50005" cy="13238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2071" name="Text Box 184"/>
          <p:cNvSpPr txBox="1">
            <a:spLocks noChangeArrowheads="1"/>
          </p:cNvSpPr>
          <p:nvPr/>
        </p:nvSpPr>
        <p:spPr bwMode="auto">
          <a:xfrm>
            <a:off x="2555875" y="5732463"/>
            <a:ext cx="1873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600" b="1">
                <a:solidFill>
                  <a:srgbClr val="000000"/>
                </a:solidFill>
                <a:latin typeface="Comic Sans MS" pitchFamily="66" charset="0"/>
              </a:rPr>
              <a:t>Electric</a:t>
            </a:r>
          </a:p>
          <a:p>
            <a:pPr algn="ctr" eaLnBrk="1" hangingPunct="1"/>
            <a:r>
              <a:rPr lang="en-US" sz="1600" b="1">
                <a:solidFill>
                  <a:srgbClr val="000000"/>
                </a:solidFill>
                <a:latin typeface="Comic Sans MS" pitchFamily="66" charset="0"/>
              </a:rPr>
              <a:t>Field Extent</a:t>
            </a:r>
          </a:p>
        </p:txBody>
      </p:sp>
      <p:sp>
        <p:nvSpPr>
          <p:cNvPr id="2072" name="Line 331"/>
          <p:cNvSpPr>
            <a:spLocks noChangeShapeType="1"/>
          </p:cNvSpPr>
          <p:nvPr/>
        </p:nvSpPr>
        <p:spPr bwMode="auto">
          <a:xfrm flipV="1">
            <a:off x="3995738" y="5084763"/>
            <a:ext cx="792162" cy="9366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19" name="Oval 200" descr="Dashed horizontal"/>
          <p:cNvSpPr>
            <a:spLocks noChangeArrowheads="1"/>
          </p:cNvSpPr>
          <p:nvPr/>
        </p:nvSpPr>
        <p:spPr bwMode="auto">
          <a:xfrm>
            <a:off x="5580063" y="3213100"/>
            <a:ext cx="171450" cy="720725"/>
          </a:xfrm>
          <a:prstGeom prst="ellipse">
            <a:avLst/>
          </a:prstGeom>
          <a:pattFill prst="dashHorz">
            <a:fgClr>
              <a:srgbClr val="000000"/>
            </a:fgClr>
            <a:bgClr>
              <a:srgbClr val="DDDDDD"/>
            </a:bgClr>
          </a:pattFill>
          <a:ln w="9525">
            <a:solidFill>
              <a:srgbClr val="000000"/>
            </a:solidFill>
            <a:round/>
            <a:headEnd/>
            <a:tailEnd/>
          </a:ln>
        </p:spPr>
        <p:txBody>
          <a:bodyPr anchor="ctr"/>
          <a:lstStyle/>
          <a:p>
            <a:pPr algn="ctr"/>
            <a:endParaRPr lang="it-IT"/>
          </a:p>
        </p:txBody>
      </p:sp>
      <p:sp>
        <p:nvSpPr>
          <p:cNvPr id="127" name="Freeform 189"/>
          <p:cNvSpPr>
            <a:spLocks/>
          </p:cNvSpPr>
          <p:nvPr/>
        </p:nvSpPr>
        <p:spPr bwMode="auto">
          <a:xfrm rot="-5400000">
            <a:off x="2796382" y="3475831"/>
            <a:ext cx="1103312" cy="288925"/>
          </a:xfrm>
          <a:custGeom>
            <a:avLst/>
            <a:gdLst>
              <a:gd name="T0" fmla="*/ 0 w 720"/>
              <a:gd name="T1" fmla="*/ 0 h 288"/>
              <a:gd name="T2" fmla="*/ 2147483647 w 720"/>
              <a:gd name="T3" fmla="*/ 2147483647 h 288"/>
              <a:gd name="T4" fmla="*/ 2147483647 w 720"/>
              <a:gd name="T5" fmla="*/ 2147483647 h 288"/>
              <a:gd name="T6" fmla="*/ 2147483647 w 720"/>
              <a:gd name="T7" fmla="*/ 2147483647 h 288"/>
              <a:gd name="T8" fmla="*/ 2147483647 w 720"/>
              <a:gd name="T9" fmla="*/ 0 h 288"/>
              <a:gd name="T10" fmla="*/ 0 60000 65536"/>
              <a:gd name="T11" fmla="*/ 0 60000 65536"/>
              <a:gd name="T12" fmla="*/ 0 60000 65536"/>
              <a:gd name="T13" fmla="*/ 0 60000 65536"/>
              <a:gd name="T14" fmla="*/ 0 60000 65536"/>
              <a:gd name="T15" fmla="*/ 0 w 720"/>
              <a:gd name="T16" fmla="*/ 0 h 288"/>
              <a:gd name="T17" fmla="*/ 720 w 720"/>
              <a:gd name="T18" fmla="*/ 288 h 288"/>
            </a:gdLst>
            <a:ahLst/>
            <a:cxnLst>
              <a:cxn ang="T10">
                <a:pos x="T0" y="T1"/>
              </a:cxn>
              <a:cxn ang="T11">
                <a:pos x="T2" y="T3"/>
              </a:cxn>
              <a:cxn ang="T12">
                <a:pos x="T4" y="T5"/>
              </a:cxn>
              <a:cxn ang="T13">
                <a:pos x="T6" y="T7"/>
              </a:cxn>
              <a:cxn ang="T14">
                <a:pos x="T8" y="T9"/>
              </a:cxn>
            </a:cxnLst>
            <a:rect l="T15" t="T16" r="T17" b="T18"/>
            <a:pathLst>
              <a:path w="720" h="288">
                <a:moveTo>
                  <a:pt x="0" y="0"/>
                </a:moveTo>
                <a:cubicBezTo>
                  <a:pt x="20" y="72"/>
                  <a:pt x="40" y="144"/>
                  <a:pt x="96" y="192"/>
                </a:cubicBezTo>
                <a:cubicBezTo>
                  <a:pt x="152" y="240"/>
                  <a:pt x="248" y="288"/>
                  <a:pt x="336" y="288"/>
                </a:cubicBezTo>
                <a:cubicBezTo>
                  <a:pt x="424" y="288"/>
                  <a:pt x="560" y="240"/>
                  <a:pt x="624" y="192"/>
                </a:cubicBezTo>
                <a:cubicBezTo>
                  <a:pt x="688" y="144"/>
                  <a:pt x="704" y="72"/>
                  <a:pt x="720" y="0"/>
                </a:cubicBezTo>
              </a:path>
            </a:pathLst>
          </a:custGeom>
          <a:solidFill>
            <a:srgbClr val="009999"/>
          </a:solidFill>
          <a:ln w="19050">
            <a:solidFill>
              <a:srgbClr val="000000"/>
            </a:solidFill>
            <a:prstDash val="sysDot"/>
            <a:round/>
            <a:headEnd/>
            <a:tailEnd/>
          </a:ln>
        </p:spPr>
        <p:txBody>
          <a:bodyPr/>
          <a:lstStyle/>
          <a:p>
            <a:endParaRPr lang="it-IT"/>
          </a:p>
        </p:txBody>
      </p:sp>
      <p:sp>
        <p:nvSpPr>
          <p:cNvPr id="2075" name="Rectangle 303"/>
          <p:cNvSpPr>
            <a:spLocks noChangeArrowheads="1"/>
          </p:cNvSpPr>
          <p:nvPr/>
        </p:nvSpPr>
        <p:spPr bwMode="auto">
          <a:xfrm>
            <a:off x="3132138" y="1412875"/>
            <a:ext cx="647700" cy="41052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nvGrpSpPr>
          <p:cNvPr id="15" name="Group 135"/>
          <p:cNvGrpSpPr>
            <a:grpSpLocks/>
          </p:cNvGrpSpPr>
          <p:nvPr/>
        </p:nvGrpSpPr>
        <p:grpSpPr bwMode="auto">
          <a:xfrm>
            <a:off x="4037013" y="2990850"/>
            <a:ext cx="1622425" cy="1258888"/>
            <a:chOff x="4037608" y="2990379"/>
            <a:chExt cx="1621656" cy="1260140"/>
          </a:xfrm>
        </p:grpSpPr>
        <p:grpSp>
          <p:nvGrpSpPr>
            <p:cNvPr id="2092" name="Group 311"/>
            <p:cNvGrpSpPr>
              <a:grpSpLocks/>
            </p:cNvGrpSpPr>
            <p:nvPr/>
          </p:nvGrpSpPr>
          <p:grpSpPr bwMode="auto">
            <a:xfrm>
              <a:off x="4037608" y="3554412"/>
              <a:ext cx="96170" cy="97970"/>
              <a:chOff x="528" y="2352"/>
              <a:chExt cx="240" cy="96"/>
            </a:xfrm>
          </p:grpSpPr>
          <p:sp>
            <p:nvSpPr>
              <p:cNvPr id="2094" name="Oval 312"/>
              <p:cNvSpPr>
                <a:spLocks noChangeArrowheads="1"/>
              </p:cNvSpPr>
              <p:nvPr/>
            </p:nvSpPr>
            <p:spPr bwMode="auto">
              <a:xfrm>
                <a:off x="528" y="2352"/>
                <a:ext cx="240"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095" name="Line 313"/>
              <p:cNvSpPr>
                <a:spLocks noChangeShapeType="1"/>
              </p:cNvSpPr>
              <p:nvPr/>
            </p:nvSpPr>
            <p:spPr bwMode="auto">
              <a:xfrm>
                <a:off x="576" y="240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34" name="Trapezoid 133"/>
            <p:cNvSpPr/>
            <p:nvPr/>
          </p:nvSpPr>
          <p:spPr bwMode="auto">
            <a:xfrm rot="16200000">
              <a:off x="4273109" y="2864364"/>
              <a:ext cx="1260140" cy="1512171"/>
            </a:xfrm>
            <a:prstGeom prst="trapezoid">
              <a:avLst>
                <a:gd name="adj" fmla="val 40873"/>
              </a:avLst>
            </a:prstGeom>
            <a:solidFill>
              <a:srgbClr val="00B0F0">
                <a:alpha val="50196"/>
              </a:srgb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endParaRPr>
            </a:p>
          </p:txBody>
        </p:sp>
      </p:grpSp>
      <p:sp>
        <p:nvSpPr>
          <p:cNvPr id="16" name="Freeform 314"/>
          <p:cNvSpPr>
            <a:spLocks/>
          </p:cNvSpPr>
          <p:nvPr/>
        </p:nvSpPr>
        <p:spPr bwMode="auto">
          <a:xfrm>
            <a:off x="1763713" y="3573463"/>
            <a:ext cx="1095375" cy="80962"/>
          </a:xfrm>
          <a:custGeom>
            <a:avLst/>
            <a:gdLst>
              <a:gd name="T0" fmla="*/ 0 w 672"/>
              <a:gd name="T1" fmla="*/ 2147483647 h 152"/>
              <a:gd name="T2" fmla="*/ 2147483647 w 672"/>
              <a:gd name="T3" fmla="*/ 2147483647 h 152"/>
              <a:gd name="T4" fmla="*/ 2147483647 w 672"/>
              <a:gd name="T5" fmla="*/ 0 h 152"/>
              <a:gd name="T6" fmla="*/ 2147483647 w 672"/>
              <a:gd name="T7" fmla="*/ 2147483647 h 152"/>
              <a:gd name="T8" fmla="*/ 2147483647 w 672"/>
              <a:gd name="T9" fmla="*/ 0 h 152"/>
              <a:gd name="T10" fmla="*/ 2147483647 w 672"/>
              <a:gd name="T11" fmla="*/ 2147483647 h 152"/>
              <a:gd name="T12" fmla="*/ 2147483647 w 672"/>
              <a:gd name="T13" fmla="*/ 0 h 152"/>
              <a:gd name="T14" fmla="*/ 2147483647 w 672"/>
              <a:gd name="T15" fmla="*/ 2147483647 h 152"/>
              <a:gd name="T16" fmla="*/ 2147483647 w 672"/>
              <a:gd name="T17" fmla="*/ 0 h 152"/>
              <a:gd name="T18" fmla="*/ 2147483647 w 672"/>
              <a:gd name="T19" fmla="*/ 2147483647 h 152"/>
              <a:gd name="T20" fmla="*/ 2147483647 w 672"/>
              <a:gd name="T21" fmla="*/ 0 h 152"/>
              <a:gd name="T22" fmla="*/ 2147483647 w 672"/>
              <a:gd name="T23" fmla="*/ 2147483647 h 152"/>
              <a:gd name="T24" fmla="*/ 2147483647 w 672"/>
              <a:gd name="T25" fmla="*/ 2147483647 h 152"/>
              <a:gd name="T26" fmla="*/ 2147483647 w 672"/>
              <a:gd name="T27" fmla="*/ 2147483647 h 152"/>
              <a:gd name="T28" fmla="*/ 2147483647 w 672"/>
              <a:gd name="T29" fmla="*/ 2147483647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152"/>
              <a:gd name="T47" fmla="*/ 672 w 672"/>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152">
                <a:moveTo>
                  <a:pt x="0" y="48"/>
                </a:moveTo>
                <a:cubicBezTo>
                  <a:pt x="16" y="100"/>
                  <a:pt x="32" y="152"/>
                  <a:pt x="48" y="144"/>
                </a:cubicBezTo>
                <a:cubicBezTo>
                  <a:pt x="64" y="136"/>
                  <a:pt x="80" y="0"/>
                  <a:pt x="96" y="0"/>
                </a:cubicBezTo>
                <a:cubicBezTo>
                  <a:pt x="112" y="0"/>
                  <a:pt x="128" y="144"/>
                  <a:pt x="144" y="144"/>
                </a:cubicBezTo>
                <a:cubicBezTo>
                  <a:pt x="160" y="144"/>
                  <a:pt x="176" y="0"/>
                  <a:pt x="192" y="0"/>
                </a:cubicBezTo>
                <a:cubicBezTo>
                  <a:pt x="208" y="0"/>
                  <a:pt x="224" y="144"/>
                  <a:pt x="240" y="144"/>
                </a:cubicBezTo>
                <a:cubicBezTo>
                  <a:pt x="256" y="144"/>
                  <a:pt x="272" y="0"/>
                  <a:pt x="288" y="0"/>
                </a:cubicBezTo>
                <a:cubicBezTo>
                  <a:pt x="304" y="0"/>
                  <a:pt x="320" y="144"/>
                  <a:pt x="336" y="144"/>
                </a:cubicBezTo>
                <a:cubicBezTo>
                  <a:pt x="352" y="144"/>
                  <a:pt x="368" y="0"/>
                  <a:pt x="384" y="0"/>
                </a:cubicBezTo>
                <a:cubicBezTo>
                  <a:pt x="400" y="0"/>
                  <a:pt x="416" y="144"/>
                  <a:pt x="432" y="144"/>
                </a:cubicBezTo>
                <a:cubicBezTo>
                  <a:pt x="448" y="144"/>
                  <a:pt x="464" y="0"/>
                  <a:pt x="480" y="0"/>
                </a:cubicBezTo>
                <a:cubicBezTo>
                  <a:pt x="496" y="0"/>
                  <a:pt x="512" y="136"/>
                  <a:pt x="528" y="144"/>
                </a:cubicBezTo>
                <a:cubicBezTo>
                  <a:pt x="544" y="152"/>
                  <a:pt x="560" y="64"/>
                  <a:pt x="576" y="48"/>
                </a:cubicBezTo>
                <a:cubicBezTo>
                  <a:pt x="592" y="32"/>
                  <a:pt x="608" y="48"/>
                  <a:pt x="624" y="48"/>
                </a:cubicBezTo>
                <a:cubicBezTo>
                  <a:pt x="640" y="48"/>
                  <a:pt x="672" y="48"/>
                  <a:pt x="672" y="48"/>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8" name="Group 147"/>
          <p:cNvGrpSpPr>
            <a:grpSpLocks/>
          </p:cNvGrpSpPr>
          <p:nvPr/>
        </p:nvGrpSpPr>
        <p:grpSpPr bwMode="auto">
          <a:xfrm>
            <a:off x="4038600" y="2706688"/>
            <a:ext cx="1636713" cy="1800225"/>
            <a:chOff x="7328740" y="2132856"/>
            <a:chExt cx="1635751" cy="1800200"/>
          </a:xfrm>
        </p:grpSpPr>
        <p:grpSp>
          <p:nvGrpSpPr>
            <p:cNvPr id="2087" name="Group 311"/>
            <p:cNvGrpSpPr>
              <a:grpSpLocks/>
            </p:cNvGrpSpPr>
            <p:nvPr/>
          </p:nvGrpSpPr>
          <p:grpSpPr bwMode="auto">
            <a:xfrm>
              <a:off x="7328740" y="2988090"/>
              <a:ext cx="100704" cy="102052"/>
              <a:chOff x="579" y="2743"/>
              <a:chExt cx="240" cy="96"/>
            </a:xfrm>
          </p:grpSpPr>
          <p:sp>
            <p:nvSpPr>
              <p:cNvPr id="2090" name="Oval 312"/>
              <p:cNvSpPr>
                <a:spLocks noChangeArrowheads="1"/>
              </p:cNvSpPr>
              <p:nvPr/>
            </p:nvSpPr>
            <p:spPr bwMode="auto">
              <a:xfrm>
                <a:off x="579" y="2743"/>
                <a:ext cx="240"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091" name="Line 313"/>
              <p:cNvSpPr>
                <a:spLocks noChangeShapeType="1"/>
              </p:cNvSpPr>
              <p:nvPr/>
            </p:nvSpPr>
            <p:spPr bwMode="auto">
              <a:xfrm>
                <a:off x="627" y="2791"/>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45" name="Trapezoid 144"/>
            <p:cNvSpPr/>
            <p:nvPr/>
          </p:nvSpPr>
          <p:spPr bwMode="auto">
            <a:xfrm rot="16200000">
              <a:off x="7311564" y="2280130"/>
              <a:ext cx="1800200" cy="1505653"/>
            </a:xfrm>
            <a:prstGeom prst="trapezoid">
              <a:avLst>
                <a:gd name="adj" fmla="val 52057"/>
              </a:avLst>
            </a:prstGeom>
            <a:solidFill>
              <a:srgbClr val="00B0F0">
                <a:alpha val="50196"/>
              </a:srgb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endParaRPr>
            </a:p>
          </p:txBody>
        </p:sp>
        <p:sp>
          <p:nvSpPr>
            <p:cNvPr id="139" name="Trapezoid 138"/>
            <p:cNvSpPr/>
            <p:nvPr/>
          </p:nvSpPr>
          <p:spPr bwMode="auto">
            <a:xfrm rot="16200000">
              <a:off x="7578262" y="2294419"/>
              <a:ext cx="1260457" cy="1511999"/>
            </a:xfrm>
            <a:prstGeom prst="trapezoid">
              <a:avLst>
                <a:gd name="adj" fmla="val 40873"/>
              </a:avLst>
            </a:prstGeom>
            <a:solidFill>
              <a:srgbClr val="00B0F0">
                <a:alpha val="50196"/>
              </a:srgbClr>
            </a:solidFill>
            <a:ln w="9525" cap="flat" cmpd="sng" algn="ctr">
              <a:solidFill>
                <a:schemeClr val="tx1"/>
              </a:solidFill>
              <a:prstDash val="lgDash"/>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endParaRPr>
            </a:p>
          </p:txBody>
        </p:sp>
      </p:grpSp>
      <p:sp>
        <p:nvSpPr>
          <p:cNvPr id="149" name="Freeform 314"/>
          <p:cNvSpPr>
            <a:spLocks/>
          </p:cNvSpPr>
          <p:nvPr/>
        </p:nvSpPr>
        <p:spPr bwMode="auto">
          <a:xfrm>
            <a:off x="1763713" y="3573463"/>
            <a:ext cx="1095375" cy="80962"/>
          </a:xfrm>
          <a:custGeom>
            <a:avLst/>
            <a:gdLst>
              <a:gd name="T0" fmla="*/ 0 w 672"/>
              <a:gd name="T1" fmla="*/ 2147483647 h 152"/>
              <a:gd name="T2" fmla="*/ 2147483647 w 672"/>
              <a:gd name="T3" fmla="*/ 2147483647 h 152"/>
              <a:gd name="T4" fmla="*/ 2147483647 w 672"/>
              <a:gd name="T5" fmla="*/ 0 h 152"/>
              <a:gd name="T6" fmla="*/ 2147483647 w 672"/>
              <a:gd name="T7" fmla="*/ 2147483647 h 152"/>
              <a:gd name="T8" fmla="*/ 2147483647 w 672"/>
              <a:gd name="T9" fmla="*/ 0 h 152"/>
              <a:gd name="T10" fmla="*/ 2147483647 w 672"/>
              <a:gd name="T11" fmla="*/ 2147483647 h 152"/>
              <a:gd name="T12" fmla="*/ 2147483647 w 672"/>
              <a:gd name="T13" fmla="*/ 0 h 152"/>
              <a:gd name="T14" fmla="*/ 2147483647 w 672"/>
              <a:gd name="T15" fmla="*/ 2147483647 h 152"/>
              <a:gd name="T16" fmla="*/ 2147483647 w 672"/>
              <a:gd name="T17" fmla="*/ 0 h 152"/>
              <a:gd name="T18" fmla="*/ 2147483647 w 672"/>
              <a:gd name="T19" fmla="*/ 2147483647 h 152"/>
              <a:gd name="T20" fmla="*/ 2147483647 w 672"/>
              <a:gd name="T21" fmla="*/ 0 h 152"/>
              <a:gd name="T22" fmla="*/ 2147483647 w 672"/>
              <a:gd name="T23" fmla="*/ 2147483647 h 152"/>
              <a:gd name="T24" fmla="*/ 2147483647 w 672"/>
              <a:gd name="T25" fmla="*/ 2147483647 h 152"/>
              <a:gd name="T26" fmla="*/ 2147483647 w 672"/>
              <a:gd name="T27" fmla="*/ 2147483647 h 152"/>
              <a:gd name="T28" fmla="*/ 2147483647 w 672"/>
              <a:gd name="T29" fmla="*/ 2147483647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2"/>
              <a:gd name="T46" fmla="*/ 0 h 152"/>
              <a:gd name="T47" fmla="*/ 672 w 672"/>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2" h="152">
                <a:moveTo>
                  <a:pt x="0" y="48"/>
                </a:moveTo>
                <a:cubicBezTo>
                  <a:pt x="16" y="100"/>
                  <a:pt x="32" y="152"/>
                  <a:pt x="48" y="144"/>
                </a:cubicBezTo>
                <a:cubicBezTo>
                  <a:pt x="64" y="136"/>
                  <a:pt x="80" y="0"/>
                  <a:pt x="96" y="0"/>
                </a:cubicBezTo>
                <a:cubicBezTo>
                  <a:pt x="112" y="0"/>
                  <a:pt x="128" y="144"/>
                  <a:pt x="144" y="144"/>
                </a:cubicBezTo>
                <a:cubicBezTo>
                  <a:pt x="160" y="144"/>
                  <a:pt x="176" y="0"/>
                  <a:pt x="192" y="0"/>
                </a:cubicBezTo>
                <a:cubicBezTo>
                  <a:pt x="208" y="0"/>
                  <a:pt x="224" y="144"/>
                  <a:pt x="240" y="144"/>
                </a:cubicBezTo>
                <a:cubicBezTo>
                  <a:pt x="256" y="144"/>
                  <a:pt x="272" y="0"/>
                  <a:pt x="288" y="0"/>
                </a:cubicBezTo>
                <a:cubicBezTo>
                  <a:pt x="304" y="0"/>
                  <a:pt x="320" y="144"/>
                  <a:pt x="336" y="144"/>
                </a:cubicBezTo>
                <a:cubicBezTo>
                  <a:pt x="352" y="144"/>
                  <a:pt x="368" y="0"/>
                  <a:pt x="384" y="0"/>
                </a:cubicBezTo>
                <a:cubicBezTo>
                  <a:pt x="400" y="0"/>
                  <a:pt x="416" y="144"/>
                  <a:pt x="432" y="144"/>
                </a:cubicBezTo>
                <a:cubicBezTo>
                  <a:pt x="448" y="144"/>
                  <a:pt x="464" y="0"/>
                  <a:pt x="480" y="0"/>
                </a:cubicBezTo>
                <a:cubicBezTo>
                  <a:pt x="496" y="0"/>
                  <a:pt x="512" y="136"/>
                  <a:pt x="528" y="144"/>
                </a:cubicBezTo>
                <a:cubicBezTo>
                  <a:pt x="544" y="152"/>
                  <a:pt x="560" y="64"/>
                  <a:pt x="576" y="48"/>
                </a:cubicBezTo>
                <a:cubicBezTo>
                  <a:pt x="592" y="32"/>
                  <a:pt x="608" y="48"/>
                  <a:pt x="624" y="48"/>
                </a:cubicBezTo>
                <a:cubicBezTo>
                  <a:pt x="640" y="48"/>
                  <a:pt x="672" y="48"/>
                  <a:pt x="672" y="48"/>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080" name="Rectangle 400"/>
          <p:cNvSpPr>
            <a:spLocks noChangeArrowheads="1"/>
          </p:cNvSpPr>
          <p:nvPr/>
        </p:nvSpPr>
        <p:spPr bwMode="auto">
          <a:xfrm>
            <a:off x="1619250" y="1412875"/>
            <a:ext cx="1223963" cy="4103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2081" name="Text Box 332"/>
          <p:cNvSpPr txBox="1">
            <a:spLocks noChangeArrowheads="1"/>
          </p:cNvSpPr>
          <p:nvPr/>
        </p:nvSpPr>
        <p:spPr bwMode="auto">
          <a:xfrm>
            <a:off x="1835150" y="4941888"/>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400" b="1">
                <a:solidFill>
                  <a:srgbClr val="000000"/>
                </a:solidFill>
              </a:rPr>
              <a:t>CCD</a:t>
            </a:r>
          </a:p>
          <a:p>
            <a:pPr algn="ctr" eaLnBrk="1" hangingPunct="1"/>
            <a:r>
              <a:rPr lang="en-US" sz="1400" b="1">
                <a:solidFill>
                  <a:srgbClr val="000000"/>
                </a:solidFill>
              </a:rPr>
              <a:t>Front side</a:t>
            </a:r>
          </a:p>
        </p:txBody>
      </p:sp>
      <p:sp>
        <p:nvSpPr>
          <p:cNvPr id="2082" name="Text Box 333"/>
          <p:cNvSpPr txBox="1">
            <a:spLocks noChangeArrowheads="1"/>
          </p:cNvSpPr>
          <p:nvPr/>
        </p:nvSpPr>
        <p:spPr bwMode="auto">
          <a:xfrm>
            <a:off x="3563938" y="836613"/>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200" b="1">
                <a:solidFill>
                  <a:srgbClr val="000000"/>
                </a:solidFill>
                <a:latin typeface="Comic Sans MS" pitchFamily="66" charset="0"/>
              </a:rPr>
              <a:t>Undepleted Region </a:t>
            </a:r>
          </a:p>
        </p:txBody>
      </p:sp>
      <p:sp>
        <p:nvSpPr>
          <p:cNvPr id="2083" name="Line 331"/>
          <p:cNvSpPr>
            <a:spLocks noChangeShapeType="1"/>
          </p:cNvSpPr>
          <p:nvPr/>
        </p:nvSpPr>
        <p:spPr bwMode="auto">
          <a:xfrm flipH="1">
            <a:off x="3348038" y="1125538"/>
            <a:ext cx="576262" cy="79057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2084" name="Group 150"/>
          <p:cNvGrpSpPr>
            <a:grpSpLocks/>
          </p:cNvGrpSpPr>
          <p:nvPr/>
        </p:nvGrpSpPr>
        <p:grpSpPr bwMode="auto">
          <a:xfrm>
            <a:off x="5867400" y="5661025"/>
            <a:ext cx="3168650" cy="895350"/>
            <a:chOff x="1426338" y="2093430"/>
            <a:chExt cx="2860421" cy="864096"/>
          </a:xfrm>
        </p:grpSpPr>
        <p:sp>
          <p:nvSpPr>
            <p:cNvPr id="2086" name="Rectangle 151"/>
            <p:cNvSpPr>
              <a:spLocks noChangeArrowheads="1"/>
            </p:cNvSpPr>
            <p:nvPr/>
          </p:nvSpPr>
          <p:spPr bwMode="auto">
            <a:xfrm>
              <a:off x="1426338" y="2093430"/>
              <a:ext cx="2857630" cy="864096"/>
            </a:xfrm>
            <a:prstGeom prst="rect">
              <a:avLst/>
            </a:prstGeom>
            <a:solidFill>
              <a:srgbClr val="CCFFFF"/>
            </a:solidFill>
            <a:ln w="9525" algn="ctr">
              <a:solidFill>
                <a:schemeClr val="tx1"/>
              </a:solidFill>
              <a:round/>
              <a:headEnd/>
              <a:tailEnd/>
            </a:ln>
          </p:spPr>
          <p:txBody>
            <a:bodyPr/>
            <a:lstStyle/>
            <a:p>
              <a:pPr marL="342900" indent="-342900">
                <a:spcBef>
                  <a:spcPct val="20000"/>
                </a:spcBef>
                <a:buFontTx/>
                <a:buChar char="•"/>
              </a:pPr>
              <a:endParaRPr lang="it-IT"/>
            </a:p>
          </p:txBody>
        </p:sp>
        <p:graphicFrame>
          <p:nvGraphicFramePr>
            <p:cNvPr id="2050" name="Object 2"/>
            <p:cNvGraphicFramePr>
              <a:graphicFrameLocks noChangeAspect="1"/>
            </p:cNvGraphicFramePr>
            <p:nvPr/>
          </p:nvGraphicFramePr>
          <p:xfrm>
            <a:off x="1476149" y="2093430"/>
            <a:ext cx="2810610" cy="812223"/>
          </p:xfrm>
          <a:graphic>
            <a:graphicData uri="http://schemas.openxmlformats.org/presentationml/2006/ole">
              <mc:AlternateContent xmlns:mc="http://schemas.openxmlformats.org/markup-compatibility/2006">
                <mc:Choice xmlns:v="urn:schemas-microsoft-com:vml" Requires="v">
                  <p:oleObj spid="_x0000_s2168" name="Equation" r:id="rId3" imgW="1726920" imgH="495000" progId="Equation.3">
                    <p:embed/>
                  </p:oleObj>
                </mc:Choice>
                <mc:Fallback>
                  <p:oleObj name="Equation" r:id="rId3" imgW="1726920" imgH="495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149" y="2093430"/>
                          <a:ext cx="2810610" cy="812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5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l="41690" t="47533" r="16618" b="3448"/>
          <a:stretch>
            <a:fillRect/>
          </a:stretch>
        </p:blipFill>
        <p:spPr>
          <a:xfrm>
            <a:off x="0" y="836613"/>
            <a:ext cx="3925888" cy="2879725"/>
          </a:xfr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1.85185E-6 L 0.12761 0.00046 " pathEditMode="relative" rAng="0" ptsTypes="AA">
                                      <p:cBhvr>
                                        <p:cTn id="6" dur="2000" fill="hold"/>
                                        <p:tgtEl>
                                          <p:spTgt spid="16"/>
                                        </p:tgtEl>
                                        <p:attrNameLst>
                                          <p:attrName>ppt_x</p:attrName>
                                          <p:attrName>ppt_y</p:attrName>
                                        </p:attrNameLst>
                                      </p:cBhvr>
                                      <p:rCtr x="6372" y="23"/>
                                    </p:animMotion>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7" fill="hold" nodeType="afterGroup">
                            <p:stCondLst>
                              <p:cond delay="200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419"/>
                                        </p:tgtEl>
                                        <p:attrNameLst>
                                          <p:attrName>style.visibility</p:attrName>
                                        </p:attrNameLst>
                                      </p:cBhvr>
                                      <p:to>
                                        <p:strVal val="visible"/>
                                      </p:to>
                                    </p:set>
                                  </p:childTnLst>
                                </p:cTn>
                              </p:par>
                            </p:childTnLst>
                          </p:cTn>
                        </p:par>
                        <p:par>
                          <p:cTn id="14" fill="hold" nodeType="afterGroup">
                            <p:stCondLst>
                              <p:cond delay="0"/>
                            </p:stCondLst>
                            <p:childTnLst>
                              <p:par>
                                <p:cTn id="15" presetID="63" presetClass="path" presetSubtype="0" accel="50000" decel="50000" fill="hold" grpId="0" nodeType="afterEffect">
                                  <p:stCondLst>
                                    <p:cond delay="0"/>
                                  </p:stCondLst>
                                  <p:childTnLst>
                                    <p:animMotion origin="layout" path="M -2.5E-6 0 L 0.04097 -0.00046 " pathEditMode="relative" rAng="0" ptsTypes="AA">
                                      <p:cBhvr>
                                        <p:cTn id="16" dur="2000" fill="hold"/>
                                        <p:tgtEl>
                                          <p:spTgt spid="43"/>
                                        </p:tgtEl>
                                        <p:attrNameLst>
                                          <p:attrName>ppt_x</p:attrName>
                                          <p:attrName>ppt_y</p:attrName>
                                        </p:attrNameLst>
                                      </p:cBhvr>
                                      <p:rCtr x="2049" y="-23"/>
                                    </p:animMotion>
                                  </p:childTnLst>
                                </p:cTn>
                              </p:par>
                              <p:par>
                                <p:cTn id="17" presetID="63" presetClass="path" presetSubtype="0" accel="50000" decel="50000" fill="hold" grpId="0" nodeType="withEffect">
                                  <p:stCondLst>
                                    <p:cond delay="0"/>
                                  </p:stCondLst>
                                  <p:childTnLst>
                                    <p:animMotion origin="layout" path="M -2.5E-6 0 L 0.04097 -0.00046 " pathEditMode="relative" rAng="0" ptsTypes="AA">
                                      <p:cBhvr>
                                        <p:cTn id="18" dur="2000" fill="hold"/>
                                        <p:tgtEl>
                                          <p:spTgt spid="127"/>
                                        </p:tgtEl>
                                        <p:attrNameLst>
                                          <p:attrName>ppt_x</p:attrName>
                                          <p:attrName>ppt_y</p:attrName>
                                        </p:attrNameLst>
                                      </p:cBhvr>
                                      <p:rCtr x="2049" y="-23"/>
                                    </p:animMotion>
                                  </p:childTnLst>
                                </p:cTn>
                              </p:par>
                            </p:childTnLst>
                          </p:cTn>
                        </p:par>
                        <p:par>
                          <p:cTn id="19" fill="hold" nodeType="afterGroup">
                            <p:stCondLst>
                              <p:cond delay="200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grpId="0" nodeType="clickEffect">
                                  <p:stCondLst>
                                    <p:cond delay="0"/>
                                  </p:stCondLst>
                                  <p:childTnLst>
                                    <p:animMotion origin="layout" path="M -3.33333E-6 1.85185E-6 L 0.12761 0.00046 " pathEditMode="relative" rAng="0" ptsTypes="AA">
                                      <p:cBhvr>
                                        <p:cTn id="25" dur="2000" fill="hold"/>
                                        <p:tgtEl>
                                          <p:spTgt spid="149"/>
                                        </p:tgtEl>
                                        <p:attrNameLst>
                                          <p:attrName>ppt_x</p:attrName>
                                          <p:attrName>ppt_y</p:attrName>
                                        </p:attrNameLst>
                                      </p:cBhvr>
                                      <p:rCtr x="6372" y="23"/>
                                    </p:animMotion>
                                  </p:childTnLst>
                                  <p:subTnLst>
                                    <p:set>
                                      <p:cBhvr override="childStyle">
                                        <p:cTn dur="1" fill="hold" display="0" masterRel="nextClick" afterEffect="1"/>
                                        <p:tgtEl>
                                          <p:spTgt spid="149"/>
                                        </p:tgtEl>
                                        <p:attrNameLst>
                                          <p:attrName>style.visibility</p:attrName>
                                        </p:attrNameLst>
                                      </p:cBhvr>
                                      <p:to>
                                        <p:strVal val="hidden"/>
                                      </p:to>
                                    </p:set>
                                  </p:subTnLst>
                                </p:cTn>
                              </p:par>
                            </p:childTnLst>
                          </p:cTn>
                        </p:par>
                        <p:par>
                          <p:cTn id="26" fill="hold" nodeType="afterGroup">
                            <p:stCondLst>
                              <p:cond delay="2000"/>
                            </p:stCondLst>
                            <p:childTnLst>
                              <p:par>
                                <p:cTn id="27" presetID="1"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6419" grpId="0" animBg="1"/>
      <p:bldP spid="127" grpId="0" animBg="1"/>
      <p:bldP spid="16" grpId="0" animBg="1"/>
      <p:bldP spid="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00113" y="152400"/>
            <a:ext cx="6529387" cy="633413"/>
          </a:xfrm>
        </p:spPr>
        <p:txBody>
          <a:bodyPr/>
          <a:lstStyle/>
          <a:p>
            <a:r>
              <a:rPr lang="en-US" sz="2400" smtClean="0"/>
              <a:t>100% agreement between non-linearity in PTC and correlation between pixels</a:t>
            </a:r>
          </a:p>
        </p:txBody>
      </p:sp>
      <p:sp>
        <p:nvSpPr>
          <p:cNvPr id="1331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11 Oct 2013</a:t>
            </a:r>
          </a:p>
        </p:txBody>
      </p:sp>
      <p:sp>
        <p:nvSpPr>
          <p:cNvPr id="1331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PTC SDW2013</a:t>
            </a:r>
            <a:endParaRPr lang="en-US" sz="1400" smtClean="0"/>
          </a:p>
        </p:txBody>
      </p:sp>
      <p:sp>
        <p:nvSpPr>
          <p:cNvPr id="1331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31211ADA-1ED5-48B9-B89C-A9612EAD0C5E}" type="slidenum">
              <a:rPr lang="en-US" sz="1400" smtClean="0"/>
              <a:pPr/>
              <a:t>5</a:t>
            </a:fld>
            <a:endParaRPr lang="en-US" sz="1400" smtClean="0"/>
          </a:p>
        </p:txBody>
      </p:sp>
      <p:pic>
        <p:nvPicPr>
          <p:cNvPr id="13318" name="Picture 12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750" y="981075"/>
            <a:ext cx="3692525" cy="2663825"/>
          </a:xfrm>
          <a:noFill/>
        </p:spPr>
      </p:pic>
      <p:pic>
        <p:nvPicPr>
          <p:cNvPr id="13319" name="Picture 12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2363" y="981075"/>
            <a:ext cx="3778250" cy="2663825"/>
          </a:xfrm>
          <a:noFill/>
        </p:spPr>
      </p:pic>
      <p:pic>
        <p:nvPicPr>
          <p:cNvPr id="13320" name="Picture 1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860800"/>
            <a:ext cx="38163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Char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08500"/>
            <a:ext cx="230981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4508500"/>
            <a:ext cx="241617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23" name="Straight Arrow Connector 13"/>
          <p:cNvCxnSpPr>
            <a:cxnSpLocks noChangeShapeType="1"/>
          </p:cNvCxnSpPr>
          <p:nvPr/>
        </p:nvCxnSpPr>
        <p:spPr bwMode="auto">
          <a:xfrm flipH="1">
            <a:off x="971550" y="2708275"/>
            <a:ext cx="936625" cy="187325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324" name="Straight Arrow Connector 14"/>
          <p:cNvCxnSpPr>
            <a:cxnSpLocks noChangeShapeType="1"/>
          </p:cNvCxnSpPr>
          <p:nvPr/>
        </p:nvCxnSpPr>
        <p:spPr bwMode="auto">
          <a:xfrm>
            <a:off x="2484438" y="2349500"/>
            <a:ext cx="358775" cy="223202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325" name="TextBox 20"/>
          <p:cNvSpPr txBox="1">
            <a:spLocks noChangeArrowheads="1"/>
          </p:cNvSpPr>
          <p:nvPr/>
        </p:nvSpPr>
        <p:spPr bwMode="auto">
          <a:xfrm>
            <a:off x="2051050" y="3860800"/>
            <a:ext cx="1873250" cy="369888"/>
          </a:xfrm>
          <a:prstGeom prst="rect">
            <a:avLst/>
          </a:prstGeom>
          <a:solidFill>
            <a:srgbClr val="CCFFFF"/>
          </a:solidFill>
          <a:ln w="9525">
            <a:solidFill>
              <a:schemeClr val="tx1"/>
            </a:solidFill>
            <a:miter lim="800000"/>
            <a:headEnd/>
            <a:tailEnd/>
          </a:ln>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2400"/>
              <a:t>Signal</a:t>
            </a:r>
            <a:r>
              <a:rPr lang="en-US" sz="2400" baseline="30000"/>
              <a:t>2</a:t>
            </a:r>
            <a:r>
              <a:rPr lang="en-US" sz="2400"/>
              <a:t> term</a:t>
            </a:r>
            <a:r>
              <a:rPr lang="en-US" sz="2400" baseline="30000"/>
              <a:t> </a:t>
            </a:r>
          </a:p>
        </p:txBody>
      </p:sp>
      <p:sp>
        <p:nvSpPr>
          <p:cNvPr id="22" name="Rounded Rectangular Callout 21"/>
          <p:cNvSpPr>
            <a:spLocks noChangeArrowheads="1"/>
          </p:cNvSpPr>
          <p:nvPr/>
        </p:nvSpPr>
        <p:spPr bwMode="auto">
          <a:xfrm>
            <a:off x="6875463" y="2301875"/>
            <a:ext cx="2089150" cy="1703388"/>
          </a:xfrm>
          <a:prstGeom prst="wedgeRoundRectCallout">
            <a:avLst>
              <a:gd name="adj1" fmla="val -74699"/>
              <a:gd name="adj2" fmla="val 35361"/>
              <a:gd name="adj3" fmla="val 16667"/>
            </a:avLst>
          </a:prstGeom>
          <a:solidFill>
            <a:srgbClr val="33CCFF"/>
          </a:solidFill>
          <a:ln w="9525" algn="ctr">
            <a:solidFill>
              <a:schemeClr val="tx1"/>
            </a:solidFill>
            <a:round/>
            <a:headEnd/>
            <a:tailEnd/>
          </a:ln>
        </p:spPr>
        <p:txBody>
          <a:bodyPr lIns="0" tIns="0" rIns="0" bIns="0" anchor="ctr">
            <a:spAutoFit/>
          </a:bodyPr>
          <a:lstStyle/>
          <a:p>
            <a:pPr algn="ctr"/>
            <a:r>
              <a:rPr lang="en-US" sz="2000"/>
              <a:t>Both slope and correlation between pixels vary linearly with signal </a:t>
            </a:r>
          </a:p>
        </p:txBody>
      </p:sp>
      <p:cxnSp>
        <p:nvCxnSpPr>
          <p:cNvPr id="13327" name="Straight Arrow Connector 22"/>
          <p:cNvCxnSpPr>
            <a:cxnSpLocks noChangeShapeType="1"/>
          </p:cNvCxnSpPr>
          <p:nvPr/>
        </p:nvCxnSpPr>
        <p:spPr bwMode="auto">
          <a:xfrm>
            <a:off x="3276600" y="1700213"/>
            <a:ext cx="2590800" cy="2159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328" name="TextBox 25"/>
          <p:cNvSpPr txBox="1">
            <a:spLocks noChangeArrowheads="1"/>
          </p:cNvSpPr>
          <p:nvPr/>
        </p:nvSpPr>
        <p:spPr bwMode="auto">
          <a:xfrm>
            <a:off x="611188" y="3860800"/>
            <a:ext cx="1081087" cy="369888"/>
          </a:xfrm>
          <a:prstGeom prst="rect">
            <a:avLst/>
          </a:prstGeom>
          <a:solidFill>
            <a:srgbClr val="CCFFFF"/>
          </a:solidFill>
          <a:ln w="9525">
            <a:solidFill>
              <a:schemeClr val="tx1"/>
            </a:solidFill>
            <a:miter lim="800000"/>
            <a:headEnd/>
            <a:tailEnd/>
          </a:ln>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2400"/>
              <a:t>Slope</a:t>
            </a:r>
          </a:p>
        </p:txBody>
      </p:sp>
      <p:sp>
        <p:nvSpPr>
          <p:cNvPr id="13329" name="TextBox 19"/>
          <p:cNvSpPr txBox="1">
            <a:spLocks noChangeArrowheads="1"/>
          </p:cNvSpPr>
          <p:nvPr/>
        </p:nvSpPr>
        <p:spPr bwMode="auto">
          <a:xfrm>
            <a:off x="4140200" y="1628775"/>
            <a:ext cx="1079500" cy="369888"/>
          </a:xfrm>
          <a:prstGeom prst="rect">
            <a:avLst/>
          </a:prstGeom>
          <a:solidFill>
            <a:srgbClr val="CCFFFF"/>
          </a:solidFill>
          <a:ln w="9525">
            <a:solidFill>
              <a:schemeClr val="tx1"/>
            </a:solidFill>
            <a:miter lim="800000"/>
            <a:headEnd/>
            <a:tailEnd/>
          </a:ln>
        </p:spPr>
        <p:txBody>
          <a:bodyPr lIns="0" tIns="0" rIns="0" bIns="0">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2400"/>
              <a:t>Slope</a:t>
            </a:r>
          </a:p>
        </p:txBody>
      </p:sp>
      <p:sp>
        <p:nvSpPr>
          <p:cNvPr id="30" name="Rounded Rectangular Callout 29"/>
          <p:cNvSpPr>
            <a:spLocks noChangeArrowheads="1"/>
          </p:cNvSpPr>
          <p:nvPr/>
        </p:nvSpPr>
        <p:spPr bwMode="auto">
          <a:xfrm>
            <a:off x="3276600" y="2205038"/>
            <a:ext cx="2087563" cy="1701800"/>
          </a:xfrm>
          <a:prstGeom prst="wedgeRoundRectCallout">
            <a:avLst>
              <a:gd name="adj1" fmla="val -101741"/>
              <a:gd name="adj2" fmla="val 45894"/>
              <a:gd name="adj3" fmla="val 16667"/>
            </a:avLst>
          </a:prstGeom>
          <a:solidFill>
            <a:srgbClr val="33CCFF"/>
          </a:solidFill>
          <a:ln w="9525" algn="ctr">
            <a:solidFill>
              <a:schemeClr val="tx1"/>
            </a:solidFill>
            <a:round/>
            <a:headEnd/>
            <a:tailEnd/>
          </a:ln>
        </p:spPr>
        <p:txBody>
          <a:bodyPr lIns="0" tIns="0" rIns="0" bIns="0" anchor="ctr">
            <a:spAutoFit/>
          </a:bodyPr>
          <a:lstStyle/>
          <a:p>
            <a:pPr algn="ctr"/>
            <a:r>
              <a:rPr lang="en-US" sz="2000"/>
              <a:t>Both slope and signal</a:t>
            </a:r>
            <a:r>
              <a:rPr lang="en-US" sz="2000" baseline="30000"/>
              <a:t>2</a:t>
            </a:r>
            <a:r>
              <a:rPr lang="en-US" sz="2000"/>
              <a:t> term</a:t>
            </a:r>
            <a:r>
              <a:rPr lang="en-US" sz="2000" baseline="30000"/>
              <a:t> </a:t>
            </a:r>
          </a:p>
          <a:p>
            <a:pPr algn="ctr"/>
            <a:r>
              <a:rPr lang="en-US" sz="2000"/>
              <a:t>vary with 1/</a:t>
            </a:r>
            <a:r>
              <a:rPr lang="en-US" sz="2000">
                <a:sym typeface="SymbolProp BT" pitchFamily="18" charset="2"/>
              </a:rPr>
              <a:t></a:t>
            </a:r>
            <a:r>
              <a:rPr lang="en-US" sz="2000"/>
              <a:t>collection phase voltage.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a:xfrm>
            <a:off x="395288" y="152400"/>
            <a:ext cx="7034212" cy="971550"/>
          </a:xfrm>
        </p:spPr>
        <p:txBody>
          <a:bodyPr/>
          <a:lstStyle/>
          <a:p>
            <a:r>
              <a:rPr lang="en-US" sz="2400" smtClean="0"/>
              <a:t>PTC can be 100% corrected for correlation between pixels by using autocorrelation variance </a:t>
            </a:r>
            <a:br>
              <a:rPr lang="en-US" sz="2400" smtClean="0"/>
            </a:br>
            <a:r>
              <a:rPr lang="en-US" sz="2400" smtClean="0"/>
              <a:t>– </a:t>
            </a:r>
            <a:r>
              <a:rPr lang="en-US" sz="2400" u="sng" smtClean="0"/>
              <a:t>most accurate method to determine gain</a:t>
            </a:r>
          </a:p>
        </p:txBody>
      </p:sp>
      <p:sp>
        <p:nvSpPr>
          <p:cNvPr id="1433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11 Oct 2013</a:t>
            </a:r>
          </a:p>
        </p:txBody>
      </p:sp>
      <p:sp>
        <p:nvSpPr>
          <p:cNvPr id="1434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PTC SDW2013</a:t>
            </a:r>
            <a:endParaRPr lang="en-US" sz="1400" smtClean="0"/>
          </a:p>
        </p:txBody>
      </p:sp>
      <p:sp>
        <p:nvSpPr>
          <p:cNvPr id="1434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2C8B9957-34CC-494E-BAF2-099927812C90}" type="slidenum">
              <a:rPr lang="en-US" sz="1400" smtClean="0"/>
              <a:pPr/>
              <a:t>6</a:t>
            </a:fld>
            <a:endParaRPr lang="en-US" sz="1400" smtClean="0"/>
          </a:p>
        </p:txBody>
      </p:sp>
      <p:pic>
        <p:nvPicPr>
          <p:cNvPr id="14342" name="Picture 12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1763" y="1484313"/>
            <a:ext cx="4105275" cy="2940050"/>
          </a:xfrm>
          <a:noFill/>
        </p:spPr>
      </p:pic>
      <p:pic>
        <p:nvPicPr>
          <p:cNvPr id="14343" name="Picture 13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9338" y="1484313"/>
            <a:ext cx="4113212" cy="2952750"/>
          </a:xfrm>
          <a:noFill/>
        </p:spPr>
      </p:pic>
      <p:sp>
        <p:nvSpPr>
          <p:cNvPr id="8" name="Content Placeholder 2"/>
          <p:cNvSpPr txBox="1">
            <a:spLocks/>
          </p:cNvSpPr>
          <p:nvPr/>
        </p:nvSpPr>
        <p:spPr bwMode="auto">
          <a:xfrm>
            <a:off x="685800" y="4508500"/>
            <a:ext cx="7772400" cy="1587500"/>
          </a:xfrm>
          <a:prstGeom prst="rect">
            <a:avLst/>
          </a:prstGeom>
          <a:noFill/>
          <a:ln w="9525">
            <a:noFill/>
            <a:miter lim="800000"/>
            <a:headEnd/>
            <a:tailEnd/>
          </a:ln>
        </p:spPr>
        <p:txBody>
          <a:bodyPr/>
          <a:lstStyle/>
          <a:p>
            <a:pPr marL="342900" indent="-342900" eaLnBrk="0" hangingPunct="0">
              <a:spcBef>
                <a:spcPct val="20000"/>
              </a:spcBef>
              <a:defRPr/>
            </a:pPr>
            <a:endParaRPr lang="en-US" sz="1800" kern="0" dirty="0">
              <a:latin typeface="+mn-lt"/>
              <a:ea typeface="+mn-ea"/>
              <a:cs typeface="ＭＳ Ｐゴシック"/>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900113" y="152400"/>
            <a:ext cx="6672262" cy="633413"/>
          </a:xfrm>
        </p:spPr>
        <p:txBody>
          <a:bodyPr/>
          <a:lstStyle/>
          <a:p>
            <a:r>
              <a:rPr lang="en-US" smtClean="0"/>
              <a:t>On going……</a:t>
            </a:r>
          </a:p>
        </p:txBody>
      </p:sp>
      <p:sp>
        <p:nvSpPr>
          <p:cNvPr id="15363" name="Content Placeholder 8"/>
          <p:cNvSpPr>
            <a:spLocks noGrp="1"/>
          </p:cNvSpPr>
          <p:nvPr>
            <p:ph idx="1"/>
          </p:nvPr>
        </p:nvSpPr>
        <p:spPr>
          <a:xfrm>
            <a:off x="685800" y="1000125"/>
            <a:ext cx="7772400" cy="5095875"/>
          </a:xfrm>
        </p:spPr>
        <p:txBody>
          <a:bodyPr/>
          <a:lstStyle/>
          <a:p>
            <a:r>
              <a:rPr lang="en-US" sz="2400" smtClean="0"/>
              <a:t>Confirm that the effect can be predicted by taking two flat fields and by using autocorrelation to calculate the correlation and thus determine the PSF Vs Signal. Corrections can then be applied to image data.</a:t>
            </a:r>
          </a:p>
          <a:p>
            <a:r>
              <a:rPr lang="en-US" sz="2400" smtClean="0"/>
              <a:t>Consult the experts to better understand the cause of the effect and hopefully find a solution.</a:t>
            </a:r>
          </a:p>
        </p:txBody>
      </p:sp>
      <p:sp>
        <p:nvSpPr>
          <p:cNvPr id="1536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11 Oct 2013</a:t>
            </a:r>
          </a:p>
        </p:txBody>
      </p:sp>
      <p:sp>
        <p:nvSpPr>
          <p:cNvPr id="153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PTC SDW2013</a:t>
            </a:r>
            <a:endParaRPr lang="en-US" sz="1400" smtClean="0"/>
          </a:p>
        </p:txBody>
      </p:sp>
      <p:sp>
        <p:nvSpPr>
          <p:cNvPr id="153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AA5C4509-6967-45ED-B028-6C1741169365}" type="slidenum">
              <a:rPr lang="en-US" sz="1400" smtClean="0"/>
              <a:pPr/>
              <a:t>7</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p:cNvSpPr>
            <a:spLocks noGrp="1"/>
          </p:cNvSpPr>
          <p:nvPr>
            <p:ph type="ctrTitle"/>
          </p:nvPr>
        </p:nvSpPr>
        <p:spPr>
          <a:xfrm>
            <a:off x="685800" y="2130425"/>
            <a:ext cx="7772400" cy="1470025"/>
          </a:xfrm>
        </p:spPr>
        <p:txBody>
          <a:bodyPr/>
          <a:lstStyle/>
          <a:p>
            <a:r>
              <a:rPr lang="en-US" smtClean="0"/>
              <a:t>Thank You</a:t>
            </a:r>
          </a:p>
        </p:txBody>
      </p:sp>
      <p:sp>
        <p:nvSpPr>
          <p:cNvPr id="16387"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11 Oct 2013</a:t>
            </a:r>
          </a:p>
        </p:txBody>
      </p:sp>
      <p:sp>
        <p:nvSpPr>
          <p:cNvPr id="163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s-ES" sz="1400" smtClean="0"/>
              <a:t>PTC SDW2013</a:t>
            </a:r>
            <a:endParaRPr lang="en-US" sz="1400" smtClean="0"/>
          </a:p>
        </p:txBody>
      </p:sp>
      <p:sp>
        <p:nvSpPr>
          <p:cNvPr id="1638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E72382FF-0003-4CD6-839A-34366C5EE993}" type="slidenum">
              <a:rPr lang="en-US" sz="1400" smtClean="0"/>
              <a:pPr/>
              <a:t>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ea typeface="ＭＳ Ｐゴシック" pitchFamily="1" charset="-128"/>
          </a:defRPr>
        </a:defPPr>
      </a:lstStyle>
    </a:lnDef>
    <a:txDef>
      <a:spPr>
        <a:solidFill>
          <a:srgbClr val="33CCFF"/>
        </a:solidFill>
      </a:spPr>
      <a:bodyPr wrap="square" lIns="0" tIns="0" rIns="0" bIns="0" rtlCol="0">
        <a:spAutoFit/>
      </a:bodyPr>
      <a:lstStyle>
        <a:defPPr algn="ctr">
          <a:defRPr sz="2400" dirty="0"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171138</TotalTime>
  <Words>244</Words>
  <Application>Microsoft Office PowerPoint</Application>
  <PresentationFormat>Presentazione su schermo (4:3)</PresentationFormat>
  <Paragraphs>55</Paragraphs>
  <Slides>8</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8</vt:i4>
      </vt:variant>
    </vt:vector>
  </HeadingPairs>
  <TitlesOfParts>
    <vt:vector size="15" baseType="lpstr">
      <vt:lpstr>Arial</vt:lpstr>
      <vt:lpstr>ＭＳ Ｐゴシック</vt:lpstr>
      <vt:lpstr>SymbolProp BT</vt:lpstr>
      <vt:lpstr>Comic Sans MS</vt:lpstr>
      <vt:lpstr>Times New Roman</vt:lpstr>
      <vt:lpstr>Blank Presentation</vt:lpstr>
      <vt:lpstr>Microsoft Equation 3.0</vt:lpstr>
      <vt:lpstr>THE CCD RIDDLE REVISTED: SIGNAL VERSUS TIME – LINEAR SIGNAL VERSUS VARIANCE – NON-LINEAR</vt:lpstr>
      <vt:lpstr>Previous results concluded….</vt:lpstr>
      <vt:lpstr>More evidence gathered…PSF</vt:lpstr>
      <vt:lpstr>Mechanism behind “Charge Sharing”  between Pixels</vt:lpstr>
      <vt:lpstr>100% agreement between non-linearity in PTC and correlation between pixels</vt:lpstr>
      <vt:lpstr>PTC can be 100% corrected for correlation between pixels by using autocorrelation variance  – most accurate method to determine gain</vt:lpstr>
      <vt:lpstr>On going……</vt:lpstr>
      <vt:lpstr>Thank You</vt:lpstr>
    </vt:vector>
  </TitlesOfParts>
  <Company>ESO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ESO User</dc:creator>
  <cp:lastModifiedBy>tecno</cp:lastModifiedBy>
  <cp:revision>5550</cp:revision>
  <cp:lastPrinted>2007-04-16T13:36:15Z</cp:lastPrinted>
  <dcterms:created xsi:type="dcterms:W3CDTF">2007-02-06T14:57:56Z</dcterms:created>
  <dcterms:modified xsi:type="dcterms:W3CDTF">2013-10-10T15:34:28Z</dcterms:modified>
</cp:coreProperties>
</file>