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701" r:id="rId3"/>
    <p:sldId id="887" r:id="rId4"/>
    <p:sldId id="886" r:id="rId5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 Narrow" pitchFamily="34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57A5"/>
    <a:srgbClr val="007A37"/>
    <a:srgbClr val="CCECFF"/>
    <a:srgbClr val="9B81E5"/>
    <a:srgbClr val="FFFF66"/>
    <a:srgbClr val="66FF33"/>
    <a:srgbClr val="FF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4831" autoAdjust="0"/>
    <p:restoredTop sz="99350" autoAdjust="0"/>
  </p:normalViewPr>
  <p:slideViewPr>
    <p:cSldViewPr>
      <p:cViewPr>
        <p:scale>
          <a:sx n="100" d="100"/>
          <a:sy n="100" d="100"/>
        </p:scale>
        <p:origin x="-222" y="-72"/>
      </p:cViewPr>
      <p:guideLst>
        <p:guide orient="horz" pos="216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2" tIns="45932" rIns="91862" bIns="45932" numCol="1" anchor="t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14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2" tIns="45932" rIns="91862" bIns="45932" numCol="1" anchor="t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360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2213"/>
            <a:ext cx="30114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2" tIns="45932" rIns="91862" bIns="45932" numCol="1" anchor="b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360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812213"/>
            <a:ext cx="30114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62" tIns="45932" rIns="91862" bIns="45932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/>
            </a:lvl1pPr>
          </a:lstStyle>
          <a:p>
            <a:fld id="{17466E10-1FA6-49FF-8436-21E69DF0444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9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3" tIns="46282" rIns="92563" bIns="46282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11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3" tIns="46282" rIns="92563" bIns="46282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153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386263"/>
            <a:ext cx="5095875" cy="415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3" tIns="46282" rIns="92563" bIns="462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30114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3" tIns="46282" rIns="92563" bIns="46282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75700"/>
            <a:ext cx="3011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3" tIns="46282" rIns="92563" bIns="46282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Arial" charset="0"/>
              </a:defRPr>
            </a:lvl1pPr>
          </a:lstStyle>
          <a:p>
            <a:fld id="{EC86EBF5-551D-4FA8-8305-E6BBB759247D}" type="slidenum">
              <a:rPr lang="ja-JP" altLang="en-US"/>
              <a:pPr/>
              <a:t>‹N›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4711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fld id="{DD7868DF-6840-4144-904B-3A3A9C66BDBF}" type="slidenum">
              <a:rPr lang="ja-JP" altLang="en-US" sz="1200" b="0">
                <a:latin typeface="Arial" charset="0"/>
              </a:rPr>
              <a:pPr/>
              <a:t>1</a:t>
            </a:fld>
            <a:endParaRPr lang="en-US" altLang="ja-JP" sz="1200" b="0">
              <a:latin typeface="Arial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defTabSz="925513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fld id="{29D797C8-7944-4817-B109-79758C05E781}" type="slidenum">
              <a:rPr lang="ja-JP" altLang="en-US" sz="1200" b="0">
                <a:latin typeface="Arial" charset="0"/>
              </a:rPr>
              <a:pPr/>
              <a:t>4</a:t>
            </a:fld>
            <a:endParaRPr lang="en-US" altLang="ja-JP" sz="1200" b="0">
              <a:latin typeface="Arial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-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01675" y="1066800"/>
            <a:ext cx="7769225" cy="115888"/>
            <a:chOff x="1009" y="979"/>
            <a:chExt cx="4463" cy="73"/>
          </a:xfrm>
        </p:grpSpPr>
        <p:sp>
          <p:nvSpPr>
            <p:cNvPr id="6" name="Line 19"/>
            <p:cNvSpPr>
              <a:spLocks noChangeShapeType="1"/>
            </p:cNvSpPr>
            <p:nvPr userDrawn="1"/>
          </p:nvSpPr>
          <p:spPr bwMode="auto">
            <a:xfrm>
              <a:off x="1009" y="979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Line 20"/>
            <p:cNvSpPr>
              <a:spLocks noChangeShapeType="1"/>
            </p:cNvSpPr>
            <p:nvPr userDrawn="1"/>
          </p:nvSpPr>
          <p:spPr bwMode="auto">
            <a:xfrm>
              <a:off x="1009" y="1015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8" name="Line 21"/>
            <p:cNvSpPr>
              <a:spLocks noChangeShapeType="1"/>
            </p:cNvSpPr>
            <p:nvPr userDrawn="1"/>
          </p:nvSpPr>
          <p:spPr bwMode="auto">
            <a:xfrm>
              <a:off x="1009" y="1052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8577263" y="6426200"/>
            <a:ext cx="155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fld id="{1AF44444-7910-445B-86EE-B65FEE5394BB}" type="slidenum">
              <a:rPr lang="ja-JP" altLang="en-US" b="0">
                <a:latin typeface="Arial" charset="0"/>
              </a:rPr>
              <a:pPr/>
              <a:t>‹N›</a:t>
            </a:fld>
            <a:endParaRPr lang="en-US" altLang="ja-JP" b="0">
              <a:latin typeface="Arial" charset="0"/>
            </a:endParaRPr>
          </a:p>
        </p:txBody>
      </p: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2908300" y="6465888"/>
            <a:ext cx="5562600" cy="96837"/>
            <a:chOff x="1824" y="3928"/>
            <a:chExt cx="3512" cy="61"/>
          </a:xfrm>
        </p:grpSpPr>
        <p:sp>
          <p:nvSpPr>
            <p:cNvPr id="11" name="Line 36"/>
            <p:cNvSpPr>
              <a:spLocks noChangeShapeType="1"/>
            </p:cNvSpPr>
            <p:nvPr userDrawn="1"/>
          </p:nvSpPr>
          <p:spPr bwMode="auto">
            <a:xfrm>
              <a:off x="1824" y="3928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2" name="Line 37"/>
            <p:cNvSpPr>
              <a:spLocks noChangeShapeType="1"/>
            </p:cNvSpPr>
            <p:nvPr userDrawn="1"/>
          </p:nvSpPr>
          <p:spPr bwMode="auto">
            <a:xfrm>
              <a:off x="1824" y="3958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3" name="Line 38"/>
            <p:cNvSpPr>
              <a:spLocks noChangeShapeType="1"/>
            </p:cNvSpPr>
            <p:nvPr userDrawn="1"/>
          </p:nvSpPr>
          <p:spPr bwMode="auto">
            <a:xfrm>
              <a:off x="1824" y="3989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</p:grpSp>
      <p:pic>
        <p:nvPicPr>
          <p:cNvPr id="14" name="Picture 62" descr="TSIC_Logo_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97613"/>
            <a:ext cx="2176463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64"/>
          <p:cNvSpPr txBox="1">
            <a:spLocks noChangeArrowheads="1"/>
          </p:cNvSpPr>
          <p:nvPr/>
        </p:nvSpPr>
        <p:spPr bwMode="auto">
          <a:xfrm>
            <a:off x="6937375" y="6400800"/>
            <a:ext cx="1593850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1B75BC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algn="r" eaLnBrk="0" hangingPunct="0">
              <a:spcBef>
                <a:spcPct val="50000"/>
              </a:spcBef>
              <a:defRPr/>
            </a:pPr>
            <a:r>
              <a:rPr lang="en-US" altLang="ja-JP" sz="1000" b="0" smtClean="0">
                <a:solidFill>
                  <a:srgbClr val="0A57A5"/>
                </a:solidFill>
                <a:cs typeface="+mn-cs"/>
              </a:rPr>
              <a:t>PROPRIETARY INFORMATION</a:t>
            </a:r>
          </a:p>
        </p:txBody>
      </p:sp>
      <p:sp>
        <p:nvSpPr>
          <p:cNvPr id="16" name="Text Box 72"/>
          <p:cNvSpPr txBox="1">
            <a:spLocks noChangeArrowheads="1"/>
          </p:cNvSpPr>
          <p:nvPr/>
        </p:nvSpPr>
        <p:spPr bwMode="auto">
          <a:xfrm>
            <a:off x="7916863" y="1182688"/>
            <a:ext cx="641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</a:pPr>
            <a:r>
              <a:rPr lang="en-US" sz="800" b="0"/>
              <a:t>Chart -  </a:t>
            </a:r>
            <a:fld id="{DA4E69C9-3E9D-4DA0-9945-C4029AB8916C}" type="slidenum">
              <a:rPr lang="en-US" sz="800" b="0"/>
              <a:pPr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</a:pPr>
              <a:t>‹N›</a:t>
            </a:fld>
            <a:endParaRPr lang="en-US" sz="800" b="0"/>
          </a:p>
        </p:txBody>
      </p:sp>
      <p:sp>
        <p:nvSpPr>
          <p:cNvPr id="17" name="Text Box 73"/>
          <p:cNvSpPr txBox="1">
            <a:spLocks noChangeArrowheads="1"/>
          </p:cNvSpPr>
          <p:nvPr/>
        </p:nvSpPr>
        <p:spPr bwMode="auto">
          <a:xfrm>
            <a:off x="2571750" y="6691313"/>
            <a:ext cx="4743450" cy="16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8288" rIns="0" bIns="18288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sz="800" i="1" smtClean="0">
                <a:cs typeface="+mn-cs"/>
              </a:rPr>
              <a:t>Use or disclosure of the information contained herein is subject to the restrictions on the Title Page of this document.</a:t>
            </a:r>
          </a:p>
        </p:txBody>
      </p:sp>
      <p:pic>
        <p:nvPicPr>
          <p:cNvPr id="18" name="Picture 32" descr="File:OSIRIS-REx Mission Log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 smtClean="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1836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356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20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76200"/>
            <a:ext cx="20764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0769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03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7388" y="1295400"/>
            <a:ext cx="3808412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08413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7388" y="1295400"/>
            <a:ext cx="3808412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08413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48100"/>
            <a:ext cx="3808413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07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848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7388" y="1295400"/>
            <a:ext cx="7769225" cy="49530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6168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8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4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2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295400"/>
            <a:ext cx="3808412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08413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6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8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6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615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248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76200"/>
            <a:ext cx="784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295400"/>
            <a:ext cx="77692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grpSp>
        <p:nvGrpSpPr>
          <p:cNvPr id="1028" name="Group 18"/>
          <p:cNvGrpSpPr>
            <a:grpSpLocks/>
          </p:cNvGrpSpPr>
          <p:nvPr/>
        </p:nvGrpSpPr>
        <p:grpSpPr bwMode="auto">
          <a:xfrm>
            <a:off x="701675" y="1066800"/>
            <a:ext cx="7769225" cy="115888"/>
            <a:chOff x="1009" y="979"/>
            <a:chExt cx="4463" cy="73"/>
          </a:xfrm>
        </p:grpSpPr>
        <p:sp>
          <p:nvSpPr>
            <p:cNvPr id="1040" name="Line 19"/>
            <p:cNvSpPr>
              <a:spLocks noChangeShapeType="1"/>
            </p:cNvSpPr>
            <p:nvPr userDrawn="1"/>
          </p:nvSpPr>
          <p:spPr bwMode="auto">
            <a:xfrm>
              <a:off x="1009" y="979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041" name="Line 20"/>
            <p:cNvSpPr>
              <a:spLocks noChangeShapeType="1"/>
            </p:cNvSpPr>
            <p:nvPr userDrawn="1"/>
          </p:nvSpPr>
          <p:spPr bwMode="auto">
            <a:xfrm>
              <a:off x="1009" y="1015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042" name="Line 21"/>
            <p:cNvSpPr>
              <a:spLocks noChangeShapeType="1"/>
            </p:cNvSpPr>
            <p:nvPr userDrawn="1"/>
          </p:nvSpPr>
          <p:spPr bwMode="auto">
            <a:xfrm>
              <a:off x="1009" y="1052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1029" name="Text Box 33"/>
          <p:cNvSpPr txBox="1">
            <a:spLocks noChangeArrowheads="1"/>
          </p:cNvSpPr>
          <p:nvPr/>
        </p:nvSpPr>
        <p:spPr bwMode="auto">
          <a:xfrm>
            <a:off x="8577263" y="6426200"/>
            <a:ext cx="155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fld id="{09C6E76C-F4B5-42F4-A2A0-5DC4D9254D3C}" type="slidenum">
              <a:rPr lang="ja-JP" altLang="en-US" b="0">
                <a:latin typeface="Arial" charset="0"/>
              </a:rPr>
              <a:pPr/>
              <a:t>‹N›</a:t>
            </a:fld>
            <a:endParaRPr lang="en-US" altLang="ja-JP" b="0">
              <a:latin typeface="Arial" charset="0"/>
            </a:endParaRPr>
          </a:p>
        </p:txBody>
      </p:sp>
      <p:grpSp>
        <p:nvGrpSpPr>
          <p:cNvPr id="1030" name="Group 35"/>
          <p:cNvGrpSpPr>
            <a:grpSpLocks/>
          </p:cNvGrpSpPr>
          <p:nvPr/>
        </p:nvGrpSpPr>
        <p:grpSpPr bwMode="auto">
          <a:xfrm>
            <a:off x="2908300" y="6465888"/>
            <a:ext cx="5562600" cy="96837"/>
            <a:chOff x="1824" y="3928"/>
            <a:chExt cx="3512" cy="61"/>
          </a:xfrm>
        </p:grpSpPr>
        <p:sp>
          <p:nvSpPr>
            <p:cNvPr id="1037" name="Line 36"/>
            <p:cNvSpPr>
              <a:spLocks noChangeShapeType="1"/>
            </p:cNvSpPr>
            <p:nvPr userDrawn="1"/>
          </p:nvSpPr>
          <p:spPr bwMode="auto">
            <a:xfrm>
              <a:off x="1824" y="3928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038" name="Line 37"/>
            <p:cNvSpPr>
              <a:spLocks noChangeShapeType="1"/>
            </p:cNvSpPr>
            <p:nvPr userDrawn="1"/>
          </p:nvSpPr>
          <p:spPr bwMode="auto">
            <a:xfrm>
              <a:off x="1824" y="3958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039" name="Line 38"/>
            <p:cNvSpPr>
              <a:spLocks noChangeShapeType="1"/>
            </p:cNvSpPr>
            <p:nvPr userDrawn="1"/>
          </p:nvSpPr>
          <p:spPr bwMode="auto">
            <a:xfrm>
              <a:off x="1824" y="3989"/>
              <a:ext cx="3512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1033" name="Text Box 72"/>
          <p:cNvSpPr txBox="1">
            <a:spLocks noChangeArrowheads="1"/>
          </p:cNvSpPr>
          <p:nvPr/>
        </p:nvSpPr>
        <p:spPr bwMode="auto">
          <a:xfrm>
            <a:off x="7916863" y="1182688"/>
            <a:ext cx="641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</a:pPr>
            <a:r>
              <a:rPr lang="en-US" sz="800" b="0"/>
              <a:t>Chart -  </a:t>
            </a:r>
            <a:fld id="{86E8D14B-E1D4-490E-AF26-04A6F2F73A0C}" type="slidenum">
              <a:rPr lang="en-US" sz="800" b="0"/>
              <a:pPr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</a:pPr>
              <a:t>‹N›</a:t>
            </a:fld>
            <a:endParaRPr lang="en-US" sz="800" b="0"/>
          </a:p>
        </p:txBody>
      </p:sp>
      <p:pic>
        <p:nvPicPr>
          <p:cNvPr id="1035" name="Picture 15" descr="C:\Documents and Settings\kbchapin\My Documents\logos\Imaging Sensors\TIS-C+2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380163"/>
            <a:ext cx="17526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2" r:id="rId2"/>
    <p:sldLayoutId id="2147484061" r:id="rId3"/>
    <p:sldLayoutId id="2147484060" r:id="rId4"/>
    <p:sldLayoutId id="2147484059" r:id="rId5"/>
    <p:sldLayoutId id="2147484058" r:id="rId6"/>
    <p:sldLayoutId id="2147484057" r:id="rId7"/>
    <p:sldLayoutId id="2147484056" r:id="rId8"/>
    <p:sldLayoutId id="2147484055" r:id="rId9"/>
    <p:sldLayoutId id="2147484054" r:id="rId10"/>
    <p:sldLayoutId id="2147484053" r:id="rId11"/>
    <p:sldLayoutId id="2147484052" r:id="rId12"/>
    <p:sldLayoutId id="2147484051" r:id="rId13"/>
    <p:sldLayoutId id="2147484050" r:id="rId14"/>
    <p:sldLayoutId id="2147484049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A57A5"/>
          </a:solidFill>
          <a:latin typeface="Impact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A57A5"/>
        </a:buClr>
        <a:buFont typeface="Times" pitchFamily="18" charset="0"/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0A57A5"/>
        </a:buClr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085850" indent="-228600" algn="l" rtl="0" eaLnBrk="0" fontAlgn="base" hangingPunct="0">
        <a:spcBef>
          <a:spcPct val="0"/>
        </a:spcBef>
        <a:spcAft>
          <a:spcPct val="0"/>
        </a:spcAft>
        <a:buClr>
          <a:srgbClr val="0A57A5"/>
        </a:buClr>
        <a:buFont typeface="Times" pitchFamily="18" charset="0"/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428750" indent="-228600" algn="l" rtl="0" eaLnBrk="0" fontAlgn="base" hangingPunct="0">
        <a:spcBef>
          <a:spcPct val="0"/>
        </a:spcBef>
        <a:spcAft>
          <a:spcPct val="0"/>
        </a:spcAft>
        <a:buClr>
          <a:srgbClr val="0A57A5"/>
        </a:buClr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1771650" indent="-228600" algn="l" rtl="0" eaLnBrk="0" fontAlgn="base" hangingPunct="0">
        <a:spcBef>
          <a:spcPct val="0"/>
        </a:spcBef>
        <a:spcAft>
          <a:spcPct val="0"/>
        </a:spcAft>
        <a:buClr>
          <a:srgbClr val="0A57A5"/>
        </a:buClr>
        <a:buFont typeface="Times" pitchFamily="18" charset="0"/>
        <a:buChar char="•"/>
        <a:defRPr sz="1400">
          <a:solidFill>
            <a:schemeClr val="tx1"/>
          </a:solidFill>
          <a:latin typeface="+mn-lt"/>
          <a:ea typeface="ＭＳ Ｐゴシック" pitchFamily="34" charset="-128"/>
        </a:defRPr>
      </a:lvl5pPr>
      <a:lvl6pPr marL="2228850" indent="-228600" algn="l" rtl="0" fontAlgn="base">
        <a:spcBef>
          <a:spcPct val="0"/>
        </a:spcBef>
        <a:spcAft>
          <a:spcPct val="0"/>
        </a:spcAft>
        <a:buClr>
          <a:srgbClr val="0A57A5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0"/>
        </a:spcBef>
        <a:spcAft>
          <a:spcPct val="0"/>
        </a:spcAft>
        <a:buClr>
          <a:srgbClr val="0A57A5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0"/>
        </a:spcBef>
        <a:spcAft>
          <a:spcPct val="0"/>
        </a:spcAft>
        <a:buClr>
          <a:srgbClr val="0A57A5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0"/>
        </a:spcBef>
        <a:spcAft>
          <a:spcPct val="0"/>
        </a:spcAft>
        <a:buClr>
          <a:srgbClr val="0A57A5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10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75" name="Group 28"/>
          <p:cNvGrpSpPr>
            <a:grpSpLocks/>
          </p:cNvGrpSpPr>
          <p:nvPr/>
        </p:nvGrpSpPr>
        <p:grpSpPr bwMode="auto">
          <a:xfrm>
            <a:off x="2058988" y="1371600"/>
            <a:ext cx="7085012" cy="115888"/>
            <a:chOff x="1009" y="979"/>
            <a:chExt cx="4463" cy="73"/>
          </a:xfrm>
        </p:grpSpPr>
        <p:sp>
          <p:nvSpPr>
            <p:cNvPr id="3082" name="Line 29"/>
            <p:cNvSpPr>
              <a:spLocks noChangeShapeType="1"/>
            </p:cNvSpPr>
            <p:nvPr/>
          </p:nvSpPr>
          <p:spPr bwMode="auto">
            <a:xfrm>
              <a:off x="1009" y="979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3083" name="Line 30"/>
            <p:cNvSpPr>
              <a:spLocks noChangeShapeType="1"/>
            </p:cNvSpPr>
            <p:nvPr/>
          </p:nvSpPr>
          <p:spPr bwMode="auto">
            <a:xfrm>
              <a:off x="1009" y="1015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3084" name="Line 31"/>
            <p:cNvSpPr>
              <a:spLocks noChangeShapeType="1"/>
            </p:cNvSpPr>
            <p:nvPr/>
          </p:nvSpPr>
          <p:spPr bwMode="auto">
            <a:xfrm>
              <a:off x="1009" y="1052"/>
              <a:ext cx="4463" cy="0"/>
            </a:xfrm>
            <a:prstGeom prst="line">
              <a:avLst/>
            </a:prstGeom>
            <a:noFill/>
            <a:ln w="9525">
              <a:solidFill>
                <a:srgbClr val="0A57A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3076" name="Rectangle 47"/>
          <p:cNvSpPr>
            <a:spLocks noChangeArrowheads="1"/>
          </p:cNvSpPr>
          <p:nvPr/>
        </p:nvSpPr>
        <p:spPr bwMode="auto">
          <a:xfrm>
            <a:off x="2971800" y="2590800"/>
            <a:ext cx="60198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defTabSz="927100" eaLnBrk="0" hangingPunct="0"/>
            <a:r>
              <a:rPr lang="en-US" altLang="ja-JP" sz="3600" b="0">
                <a:solidFill>
                  <a:srgbClr val="0A57A5"/>
                </a:solidFill>
                <a:latin typeface="Impact" pitchFamily="34" charset="0"/>
              </a:rPr>
              <a:t>Investigation of the H2RG Fast Mode Operation – SDW 2013</a:t>
            </a:r>
            <a:endParaRPr lang="en-US" altLang="ja-JP" sz="2000"/>
          </a:p>
        </p:txBody>
      </p:sp>
      <p:pic>
        <p:nvPicPr>
          <p:cNvPr id="3080" name="Picture 15" descr="C:\Documents and Settings\kbchapin\My Documents\logos\Imaging Sensors\TIS-C+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"/>
            <a:ext cx="289560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Look at H2RG Fast Mode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69225" cy="4038600"/>
          </a:xfrm>
        </p:spPr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H2RG Focal SCA Fast Mode Operation Gaining Popularity for use in Higher Background Applications </a:t>
            </a:r>
          </a:p>
          <a:p>
            <a:pPr lvl="2"/>
            <a:r>
              <a:rPr lang="en-US" b="1" smtClean="0">
                <a:solidFill>
                  <a:schemeClr val="accent1"/>
                </a:solidFill>
              </a:rPr>
              <a:t>Solar Observatories</a:t>
            </a:r>
          </a:p>
          <a:p>
            <a:pPr lvl="2"/>
            <a:r>
              <a:rPr lang="en-US" b="1" smtClean="0">
                <a:solidFill>
                  <a:schemeClr val="accent1"/>
                </a:solidFill>
              </a:rPr>
              <a:t>Earth Sensing Applications</a:t>
            </a:r>
          </a:p>
          <a:p>
            <a:r>
              <a:rPr lang="en-US" smtClean="0">
                <a:solidFill>
                  <a:schemeClr val="accent1"/>
                </a:solidFill>
              </a:rPr>
              <a:t>Leverages Existing Proven Detector and Electronics Technologies</a:t>
            </a:r>
          </a:p>
          <a:p>
            <a:r>
              <a:rPr lang="en-US" smtClean="0">
                <a:solidFill>
                  <a:schemeClr val="accent1"/>
                </a:solidFill>
              </a:rPr>
              <a:t>High TRL Level</a:t>
            </a:r>
          </a:p>
          <a:p>
            <a:pPr lvl="2"/>
            <a:r>
              <a:rPr lang="en-US" b="1" smtClean="0">
                <a:solidFill>
                  <a:schemeClr val="accent1"/>
                </a:solidFill>
              </a:rPr>
              <a:t>Important for Low Risk, Especially for Near Term Missions</a:t>
            </a:r>
          </a:p>
          <a:p>
            <a:pPr lvl="1"/>
            <a:endParaRPr lang="en-US" sz="240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SWIR H2RG Fast Mode Characterization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524000"/>
            <a:ext cx="7769225" cy="4038600"/>
          </a:xfrm>
        </p:spPr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SWIR H2RG SCA run with SIDECAR ASIC Cryokit</a:t>
            </a:r>
          </a:p>
          <a:p>
            <a:r>
              <a:rPr lang="en-US" smtClean="0">
                <a:solidFill>
                  <a:schemeClr val="accent1"/>
                </a:solidFill>
              </a:rPr>
              <a:t>Data obtained with varying detector operating conditions</a:t>
            </a:r>
          </a:p>
          <a:p>
            <a:pPr lvl="1"/>
            <a:r>
              <a:rPr lang="en-US" b="1" smtClean="0">
                <a:solidFill>
                  <a:schemeClr val="accent1"/>
                </a:solidFill>
              </a:rPr>
              <a:t>Detector operating temperature</a:t>
            </a:r>
          </a:p>
          <a:p>
            <a:pPr lvl="1"/>
            <a:r>
              <a:rPr lang="en-US" b="1" smtClean="0">
                <a:solidFill>
                  <a:schemeClr val="accent1"/>
                </a:solidFill>
              </a:rPr>
              <a:t>Detector reverse bias</a:t>
            </a:r>
          </a:p>
          <a:p>
            <a:r>
              <a:rPr lang="en-US" smtClean="0">
                <a:solidFill>
                  <a:schemeClr val="accent1"/>
                </a:solidFill>
              </a:rPr>
              <a:t>Investigated CDS noise as Well Capacity versus operating conditions</a:t>
            </a:r>
          </a:p>
          <a:p>
            <a:pPr lvl="1"/>
            <a:endParaRPr lang="en-US" sz="2400" b="1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80" name="Picture 15" descr="C:\Documents and Settings\kbchapin\My Documents\logos\Imaging Sensors\TIS-C+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60960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FFFFFF"/>
      </a:lt1>
      <a:dk2>
        <a:srgbClr val="FF0000"/>
      </a:dk2>
      <a:lt2>
        <a:srgbClr val="969696"/>
      </a:lt2>
      <a:accent1>
        <a:srgbClr val="0000FF"/>
      </a:accent1>
      <a:accent2>
        <a:srgbClr val="FF9900"/>
      </a:accent2>
      <a:accent3>
        <a:srgbClr val="FFFFFF"/>
      </a:accent3>
      <a:accent4>
        <a:srgbClr val="000000"/>
      </a:accent4>
      <a:accent5>
        <a:srgbClr val="AAAAFF"/>
      </a:accent5>
      <a:accent6>
        <a:srgbClr val="E78A00"/>
      </a:accent6>
      <a:hlink>
        <a:srgbClr val="33CC33"/>
      </a:hlink>
      <a:folHlink>
        <a:srgbClr val="FFFF00"/>
      </a:folHlink>
    </a:clrScheme>
    <a:fontScheme name="Blank Presentation">
      <a:majorFont>
        <a:latin typeface="Impact"/>
        <a:ea typeface="MS PGothic"/>
        <a:cs typeface=""/>
      </a:majorFont>
      <a:minorFont>
        <a:latin typeface="Arial Narrow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MS PGothic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FF0000"/>
        </a:dk2>
        <a:lt2>
          <a:srgbClr val="969696"/>
        </a:lt2>
        <a:accent1>
          <a:srgbClr val="0000FF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E78A00"/>
        </a:accent6>
        <a:hlink>
          <a:srgbClr val="33CC33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6600"/>
        </a:dk1>
        <a:lt1>
          <a:srgbClr val="FFFF99"/>
        </a:lt1>
        <a:dk2>
          <a:srgbClr val="DDDDDD"/>
        </a:dk2>
        <a:lt2>
          <a:srgbClr val="1B75BC"/>
        </a:lt2>
        <a:accent1>
          <a:srgbClr val="990099"/>
        </a:accent1>
        <a:accent2>
          <a:srgbClr val="9900FF"/>
        </a:accent2>
        <a:accent3>
          <a:srgbClr val="EBEBEB"/>
        </a:accent3>
        <a:accent4>
          <a:srgbClr val="DADA82"/>
        </a:accent4>
        <a:accent5>
          <a:srgbClr val="CAAACA"/>
        </a:accent5>
        <a:accent6>
          <a:srgbClr val="8A00E7"/>
        </a:accent6>
        <a:hlink>
          <a:srgbClr val="009999"/>
        </a:hlink>
        <a:folHlink>
          <a:srgbClr val="FF983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48047</TotalTime>
  <Words>92</Words>
  <Application>Microsoft Office PowerPoint</Application>
  <PresentationFormat>Presentazione su schermo (4:3)</PresentationFormat>
  <Paragraphs>16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 Narrow</vt:lpstr>
      <vt:lpstr>ＭＳ Ｐゴシック</vt:lpstr>
      <vt:lpstr>Arial</vt:lpstr>
      <vt:lpstr>Impact</vt:lpstr>
      <vt:lpstr>Times</vt:lpstr>
      <vt:lpstr>Blank Presentation</vt:lpstr>
      <vt:lpstr>Presentazione standard di PowerPoint</vt:lpstr>
      <vt:lpstr>Why Look at H2RG Fast Mode</vt:lpstr>
      <vt:lpstr>SWIR H2RG Fast Mode Characterization</vt:lpstr>
      <vt:lpstr>Presentazione standard di PowerPoint</vt:lpstr>
    </vt:vector>
  </TitlesOfParts>
  <Company>Rockwell Scientific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 Cabelli</dc:creator>
  <cp:lastModifiedBy>tecno</cp:lastModifiedBy>
  <cp:revision>710</cp:revision>
  <cp:lastPrinted>2013-08-09T23:27:12Z</cp:lastPrinted>
  <dcterms:modified xsi:type="dcterms:W3CDTF">2013-10-10T06:33:08Z</dcterms:modified>
</cp:coreProperties>
</file>