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95" r:id="rId5"/>
    <p:sldId id="262" r:id="rId6"/>
    <p:sldId id="261" r:id="rId7"/>
    <p:sldId id="267" r:id="rId8"/>
    <p:sldId id="264" r:id="rId9"/>
    <p:sldId id="293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3" r:id="rId24"/>
    <p:sldId id="284" r:id="rId25"/>
    <p:sldId id="281" r:id="rId26"/>
    <p:sldId id="282" r:id="rId27"/>
    <p:sldId id="285" r:id="rId28"/>
    <p:sldId id="286" r:id="rId29"/>
    <p:sldId id="287" r:id="rId30"/>
    <p:sldId id="288" r:id="rId31"/>
    <p:sldId id="292" r:id="rId32"/>
    <p:sldId id="289" r:id="rId33"/>
    <p:sldId id="290" r:id="rId34"/>
    <p:sldId id="291" r:id="rId35"/>
    <p:sldId id="294" r:id="rId36"/>
    <p:sldId id="296" r:id="rId37"/>
    <p:sldId id="276" r:id="rId38"/>
    <p:sldId id="27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620"/>
    <p:restoredTop sz="95230" autoAdjust="0"/>
  </p:normalViewPr>
  <p:slideViewPr>
    <p:cSldViewPr snapToGrid="0" snapToObjects="1"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7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1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6080" y="1143000"/>
            <a:ext cx="20369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C4EF1201-771A-E44B-BBAF-E37C0D7FF6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1143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228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C39C3CCA-837A-3843-96CF-B85BE6785689}" type="slidenum">
              <a:rPr lang="en-US" smtClean="0"/>
              <a:t>‹N›</a:t>
            </a:fld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09600" y="1143000"/>
            <a:ext cx="80772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In situ testing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of detector </a:t>
            </a:r>
            <a:r>
              <a:rPr lang="en-US" sz="3100" b="1" dirty="0"/>
              <a:t>controllers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Roger Smith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Caltech</a:t>
            </a:r>
          </a:p>
          <a:p>
            <a:r>
              <a:rPr lang="en-US" dirty="0" smtClean="0"/>
              <a:t>2013-10-10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3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381000"/>
            <a:ext cx="8564196" cy="762000"/>
          </a:xfrm>
        </p:spPr>
        <p:txBody>
          <a:bodyPr/>
          <a:lstStyle/>
          <a:p>
            <a:r>
              <a:rPr lang="en-US" dirty="0" smtClean="0"/>
              <a:t>Permanent (black level) clamp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372270" y="4819276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67" idx="2"/>
          </p:cNvCxnSpPr>
          <p:nvPr/>
        </p:nvCxnSpPr>
        <p:spPr bwMode="auto">
          <a:xfrm flipV="1">
            <a:off x="3028020" y="5104178"/>
            <a:ext cx="227162" cy="50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  <a:noFill/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endCxn id="5" idx="0"/>
          </p:cNvCxnSpPr>
          <p:nvPr/>
        </p:nvCxnSpPr>
        <p:spPr bwMode="auto">
          <a:xfrm rot="5400000" flipH="1" flipV="1">
            <a:off x="976876" y="2461202"/>
            <a:ext cx="2429272" cy="164966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rot="5400000" flipH="1" flipV="1">
            <a:off x="1828818" y="3368904"/>
            <a:ext cx="1270701" cy="12010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030073" y="2071396"/>
            <a:ext cx="222410" cy="828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149605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128012" y="54390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17900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16790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19740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14277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55181" y="4942454"/>
            <a:ext cx="156701" cy="322903"/>
            <a:chOff x="2586263" y="5099313"/>
            <a:chExt cx="156701" cy="322903"/>
          </a:xfrm>
          <a:solidFill>
            <a:schemeClr val="tx1"/>
          </a:solidFill>
        </p:grpSpPr>
        <p:sp>
          <p:nvSpPr>
            <p:cNvPr id="66" name="Rectangle 65"/>
            <p:cNvSpPr/>
            <p:nvPr/>
          </p:nvSpPr>
          <p:spPr bwMode="auto">
            <a:xfrm rot="5400000">
              <a:off x="2558926" y="5237632"/>
              <a:ext cx="322358" cy="45719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 rot="5400000">
              <a:off x="2447944" y="5238177"/>
              <a:ext cx="322358" cy="45719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81" name="Elbow Connector 80"/>
          <p:cNvCxnSpPr>
            <a:stCxn id="66" idx="0"/>
            <a:endCxn id="11" idx="3"/>
          </p:cNvCxnSpPr>
          <p:nvPr/>
        </p:nvCxnSpPr>
        <p:spPr bwMode="auto">
          <a:xfrm>
            <a:off x="3411883" y="5103633"/>
            <a:ext cx="730120" cy="556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3519440" y="5109199"/>
            <a:ext cx="313214" cy="1343174"/>
            <a:chOff x="3873465" y="2733352"/>
            <a:chExt cx="313214" cy="1343174"/>
          </a:xfrm>
          <a:solidFill>
            <a:srgbClr val="FF0000"/>
          </a:solidFill>
        </p:grpSpPr>
        <p:cxnSp>
          <p:nvCxnSpPr>
            <p:cNvPr id="86" name="Elbow Connector 85"/>
            <p:cNvCxnSpPr/>
            <p:nvPr/>
          </p:nvCxnSpPr>
          <p:spPr bwMode="auto">
            <a:xfrm rot="16200000" flipV="1">
              <a:off x="3780345" y="2979550"/>
              <a:ext cx="495926" cy="3530"/>
            </a:xfrm>
            <a:prstGeom prst="bentConnector3">
              <a:avLst>
                <a:gd name="adj1" fmla="val 50000"/>
              </a:avLst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lg" len="lg"/>
            </a:ln>
            <a:effectLst/>
          </p:spPr>
        </p:cxnSp>
        <p:sp>
          <p:nvSpPr>
            <p:cNvPr id="87" name="Rectangle 86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91" name="Elbow Connector 90"/>
            <p:cNvCxnSpPr>
              <a:stCxn id="87" idx="0"/>
            </p:cNvCxnSpPr>
            <p:nvPr/>
          </p:nvCxnSpPr>
          <p:spPr bwMode="auto">
            <a:xfrm rot="5400000" flipH="1" flipV="1">
              <a:off x="3843614" y="3728526"/>
              <a:ext cx="372916" cy="1"/>
            </a:xfrm>
            <a:prstGeom prst="bentConnector3">
              <a:avLst>
                <a:gd name="adj1" fmla="val 50000"/>
              </a:avLst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lg" len="lg"/>
            </a:ln>
            <a:effectLst/>
          </p:spPr>
        </p:cxnSp>
      </p:grpSp>
      <p:cxnSp>
        <p:nvCxnSpPr>
          <p:cNvPr id="35" name="Straight Connector 34"/>
          <p:cNvCxnSpPr/>
          <p:nvPr/>
        </p:nvCxnSpPr>
        <p:spPr bwMode="auto">
          <a:xfrm flipH="1" flipV="1">
            <a:off x="3588792" y="5605125"/>
            <a:ext cx="83726" cy="3127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476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381000"/>
            <a:ext cx="8564196" cy="762000"/>
          </a:xfrm>
          <a:noFill/>
        </p:spPr>
        <p:txBody>
          <a:bodyPr/>
          <a:lstStyle/>
          <a:p>
            <a:r>
              <a:rPr lang="en-US" dirty="0" smtClean="0"/>
              <a:t>Shorted input – </a:t>
            </a:r>
            <a:r>
              <a:rPr lang="en-US" dirty="0" smtClean="0">
                <a:solidFill>
                  <a:srgbClr val="FF0000"/>
                </a:solidFill>
              </a:rPr>
              <a:t>loopback connector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endCxn id="5" idx="0"/>
          </p:cNvCxnSpPr>
          <p:nvPr/>
        </p:nvCxnSpPr>
        <p:spPr bwMode="auto">
          <a:xfrm rot="5400000" flipH="1" flipV="1">
            <a:off x="976876" y="2461202"/>
            <a:ext cx="2429272" cy="164966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rot="5400000" flipH="1" flipV="1">
            <a:off x="1828818" y="3368904"/>
            <a:ext cx="1270701" cy="12010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030073" y="2071396"/>
            <a:ext cx="222410" cy="828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77" name="Elbow Connector 76"/>
          <p:cNvCxnSpPr>
            <a:stCxn id="78" idx="0"/>
            <a:endCxn id="167" idx="2"/>
          </p:cNvCxnSpPr>
          <p:nvPr/>
        </p:nvCxnSpPr>
        <p:spPr bwMode="auto">
          <a:xfrm rot="5400000" flipH="1" flipV="1">
            <a:off x="1911872" y="5184264"/>
            <a:ext cx="597619" cy="44636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1830891" y="5706256"/>
            <a:ext cx="313214" cy="2743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900243" y="5769472"/>
            <a:ext cx="185195" cy="2743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957557" y="5840368"/>
            <a:ext cx="84607" cy="2743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33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425615"/>
            <a:ext cx="8564196" cy="762000"/>
          </a:xfrm>
          <a:noFill/>
        </p:spPr>
        <p:txBody>
          <a:bodyPr/>
          <a:lstStyle/>
          <a:p>
            <a:r>
              <a:rPr lang="en-US" dirty="0" smtClean="0"/>
              <a:t>Bias loopback at connector or mount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endCxn id="5" idx="0"/>
          </p:cNvCxnSpPr>
          <p:nvPr/>
        </p:nvCxnSpPr>
        <p:spPr bwMode="auto">
          <a:xfrm rot="5400000" flipH="1" flipV="1">
            <a:off x="976876" y="2461202"/>
            <a:ext cx="2429272" cy="164966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stCxn id="167" idx="2"/>
            <a:endCxn id="9" idx="0"/>
          </p:cNvCxnSpPr>
          <p:nvPr/>
        </p:nvCxnSpPr>
        <p:spPr bwMode="auto">
          <a:xfrm rot="10800000" flipH="1">
            <a:off x="2433864" y="3334065"/>
            <a:ext cx="630816" cy="1774573"/>
          </a:xfrm>
          <a:prstGeom prst="bentConnector3">
            <a:avLst>
              <a:gd name="adj1" fmla="val -93348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030073" y="2071396"/>
            <a:ext cx="222410" cy="828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" name="Arc 11"/>
          <p:cNvSpPr/>
          <p:nvPr/>
        </p:nvSpPr>
        <p:spPr bwMode="auto">
          <a:xfrm>
            <a:off x="3716094" y="3401617"/>
            <a:ext cx="636598" cy="420370"/>
          </a:xfrm>
          <a:prstGeom prst="arc">
            <a:avLst>
              <a:gd name="adj1" fmla="val 16200000"/>
              <a:gd name="adj2" fmla="val 550643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7649" y="3526995"/>
            <a:ext cx="112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8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425615"/>
            <a:ext cx="8564196" cy="762000"/>
          </a:xfrm>
          <a:noFill/>
        </p:spPr>
        <p:txBody>
          <a:bodyPr/>
          <a:lstStyle/>
          <a:p>
            <a:r>
              <a:rPr lang="en-US" dirty="0" smtClean="0"/>
              <a:t>Bias DAC test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endCxn id="5" idx="0"/>
          </p:cNvCxnSpPr>
          <p:nvPr/>
        </p:nvCxnSpPr>
        <p:spPr bwMode="auto">
          <a:xfrm rot="5400000" flipH="1" flipV="1">
            <a:off x="976876" y="2461202"/>
            <a:ext cx="2429272" cy="164966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stCxn id="167" idx="2"/>
            <a:endCxn id="9" idx="0"/>
          </p:cNvCxnSpPr>
          <p:nvPr/>
        </p:nvCxnSpPr>
        <p:spPr bwMode="auto">
          <a:xfrm rot="10800000" flipH="1">
            <a:off x="2433864" y="3334065"/>
            <a:ext cx="630816" cy="1774573"/>
          </a:xfrm>
          <a:prstGeom prst="bentConnector3">
            <a:avLst>
              <a:gd name="adj1" fmla="val -93348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030073" y="2071396"/>
            <a:ext cx="222410" cy="828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5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425615"/>
            <a:ext cx="8564196" cy="762000"/>
          </a:xfrm>
          <a:noFill/>
        </p:spPr>
        <p:txBody>
          <a:bodyPr/>
          <a:lstStyle/>
          <a:p>
            <a:r>
              <a:rPr lang="en-US" dirty="0" smtClean="0"/>
              <a:t>Clock loopback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stationary 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167" idx="2"/>
            <a:endCxn id="5" idx="0"/>
          </p:cNvCxnSpPr>
          <p:nvPr/>
        </p:nvCxnSpPr>
        <p:spPr bwMode="auto">
          <a:xfrm rot="10800000" flipH="1">
            <a:off x="2433863" y="2071397"/>
            <a:ext cx="582479" cy="3037241"/>
          </a:xfrm>
          <a:prstGeom prst="bentConnector3">
            <a:avLst>
              <a:gd name="adj1" fmla="val -20904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rot="5400000" flipH="1" flipV="1">
            <a:off x="1861086" y="3336635"/>
            <a:ext cx="1206164" cy="12010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030073" y="2071396"/>
            <a:ext cx="236286" cy="2065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2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425615"/>
            <a:ext cx="8564196" cy="762000"/>
          </a:xfrm>
          <a:noFill/>
        </p:spPr>
        <p:txBody>
          <a:bodyPr/>
          <a:lstStyle/>
          <a:p>
            <a:r>
              <a:rPr lang="en-US" dirty="0" smtClean="0"/>
              <a:t>Clock loopback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stationary high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167" idx="2"/>
            <a:endCxn id="5" idx="0"/>
          </p:cNvCxnSpPr>
          <p:nvPr/>
        </p:nvCxnSpPr>
        <p:spPr bwMode="auto">
          <a:xfrm rot="10800000" flipH="1">
            <a:off x="2433863" y="2071397"/>
            <a:ext cx="582479" cy="3037241"/>
          </a:xfrm>
          <a:prstGeom prst="bentConnector3">
            <a:avLst>
              <a:gd name="adj1" fmla="val -20904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rot="5400000" flipH="1" flipV="1">
            <a:off x="1861086" y="3336635"/>
            <a:ext cx="1206164" cy="12010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4030073" y="1877581"/>
            <a:ext cx="236286" cy="1938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2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425615"/>
            <a:ext cx="8564196" cy="762000"/>
          </a:xfrm>
          <a:noFill/>
        </p:spPr>
        <p:txBody>
          <a:bodyPr/>
          <a:lstStyle/>
          <a:p>
            <a:r>
              <a:rPr lang="en-US" dirty="0" smtClean="0"/>
              <a:t>Clock loopback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stationary high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167" idx="2"/>
            <a:endCxn id="5" idx="0"/>
          </p:cNvCxnSpPr>
          <p:nvPr/>
        </p:nvCxnSpPr>
        <p:spPr bwMode="auto">
          <a:xfrm rot="10800000" flipH="1">
            <a:off x="2433863" y="2071397"/>
            <a:ext cx="582479" cy="3037241"/>
          </a:xfrm>
          <a:prstGeom prst="bentConnector3">
            <a:avLst>
              <a:gd name="adj1" fmla="val -20904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rot="5400000" flipH="1" flipV="1">
            <a:off x="1861086" y="3336635"/>
            <a:ext cx="1206164" cy="12010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4030073" y="1877581"/>
            <a:ext cx="236286" cy="1938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425615"/>
            <a:ext cx="8564196" cy="762000"/>
          </a:xfrm>
          <a:noFill/>
        </p:spPr>
        <p:txBody>
          <a:bodyPr/>
          <a:lstStyle/>
          <a:p>
            <a:r>
              <a:rPr lang="en-US" dirty="0" smtClean="0"/>
              <a:t>Power Supply loopback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endCxn id="5" idx="0"/>
          </p:cNvCxnSpPr>
          <p:nvPr/>
        </p:nvCxnSpPr>
        <p:spPr bwMode="auto">
          <a:xfrm rot="5400000" flipH="1" flipV="1">
            <a:off x="877638" y="2402068"/>
            <a:ext cx="2469377" cy="18080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rot="5400000" flipH="1" flipV="1">
            <a:off x="1861086" y="3336635"/>
            <a:ext cx="1206164" cy="12010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4030073" y="2001832"/>
            <a:ext cx="236286" cy="695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4" name="Elbow Connector 63"/>
          <p:cNvCxnSpPr>
            <a:stCxn id="167" idx="2"/>
            <a:endCxn id="115" idx="1"/>
          </p:cNvCxnSpPr>
          <p:nvPr/>
        </p:nvCxnSpPr>
        <p:spPr bwMode="auto">
          <a:xfrm rot="10800000" flipH="1" flipV="1">
            <a:off x="2433863" y="5108637"/>
            <a:ext cx="2742957" cy="1103944"/>
          </a:xfrm>
          <a:prstGeom prst="bentConnector3">
            <a:avLst>
              <a:gd name="adj1" fmla="val -13377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185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3046" y="130917"/>
            <a:ext cx="8564196" cy="1070225"/>
          </a:xfrm>
          <a:noFill/>
        </p:spPr>
        <p:txBody>
          <a:bodyPr/>
          <a:lstStyle/>
          <a:p>
            <a:r>
              <a:rPr lang="en-US" dirty="0" smtClean="0"/>
              <a:t>Shield loopback </a:t>
            </a:r>
            <a:r>
              <a:rPr lang="en-US" sz="2000" dirty="0" smtClean="0"/>
              <a:t>-- make connection </a:t>
            </a:r>
            <a:r>
              <a:rPr lang="en-US" sz="2000" dirty="0" smtClean="0">
                <a:solidFill>
                  <a:srgbClr val="FF0000"/>
                </a:solidFill>
              </a:rPr>
              <a:t>near detector if possible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endCxn id="5" idx="0"/>
          </p:cNvCxnSpPr>
          <p:nvPr/>
        </p:nvCxnSpPr>
        <p:spPr bwMode="auto">
          <a:xfrm rot="5400000" flipH="1" flipV="1">
            <a:off x="877638" y="2402068"/>
            <a:ext cx="2469377" cy="18080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rot="5400000" flipH="1" flipV="1">
            <a:off x="1861086" y="3336635"/>
            <a:ext cx="1206164" cy="12010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4030073" y="2001832"/>
            <a:ext cx="236286" cy="695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4" name="Elbow Connector 63"/>
          <p:cNvCxnSpPr>
            <a:stCxn id="167" idx="2"/>
          </p:cNvCxnSpPr>
          <p:nvPr/>
        </p:nvCxnSpPr>
        <p:spPr bwMode="auto">
          <a:xfrm rot="10800000" flipV="1">
            <a:off x="2044214" y="5108636"/>
            <a:ext cx="389650" cy="16941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31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381000"/>
            <a:ext cx="8564196" cy="762000"/>
          </a:xfrm>
        </p:spPr>
        <p:txBody>
          <a:bodyPr/>
          <a:lstStyle/>
          <a:p>
            <a:r>
              <a:rPr lang="en-US" dirty="0" smtClean="0"/>
              <a:t>CCD Reset </a:t>
            </a:r>
            <a:r>
              <a:rPr lang="en-US" dirty="0" err="1" smtClean="0"/>
              <a:t>feedthru</a:t>
            </a:r>
            <a:r>
              <a:rPr lang="en-US" dirty="0" smtClean="0"/>
              <a:t>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smtClean="0"/>
              <a:t>switching threshold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90243" y="4500668"/>
            <a:ext cx="1352878" cy="1201099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Detector</a:t>
            </a:r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0" name="Elbow Connector 19"/>
          <p:cNvCxnSpPr>
            <a:stCxn id="4" idx="3"/>
            <a:endCxn id="167" idx="2"/>
          </p:cNvCxnSpPr>
          <p:nvPr/>
        </p:nvCxnSpPr>
        <p:spPr bwMode="auto">
          <a:xfrm>
            <a:off x="2043121" y="5101218"/>
            <a:ext cx="390743" cy="7419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4" idx="0"/>
            <a:endCxn id="5" idx="0"/>
          </p:cNvCxnSpPr>
          <p:nvPr/>
        </p:nvCxnSpPr>
        <p:spPr bwMode="auto">
          <a:xfrm rot="5400000" flipH="1" flipV="1">
            <a:off x="976876" y="2461202"/>
            <a:ext cx="2429272" cy="164966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flipV="1">
            <a:off x="1731850" y="3334064"/>
            <a:ext cx="1332830" cy="1180411"/>
          </a:xfrm>
          <a:prstGeom prst="bentConnector3">
            <a:avLst>
              <a:gd name="adj1" fmla="val 6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030073" y="2071396"/>
            <a:ext cx="222410" cy="828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3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00" y="1600200"/>
            <a:ext cx="8280100" cy="4495800"/>
          </a:xfrm>
        </p:spPr>
        <p:txBody>
          <a:bodyPr/>
          <a:lstStyle/>
          <a:p>
            <a:r>
              <a:rPr lang="en-US" dirty="0" smtClean="0"/>
              <a:t>Many “detector problems” are actually controller failures.</a:t>
            </a:r>
          </a:p>
          <a:p>
            <a:r>
              <a:rPr lang="en-US" dirty="0" smtClean="0"/>
              <a:t>High channel counts make testing expensive:</a:t>
            </a:r>
          </a:p>
          <a:p>
            <a:pPr lvl="1"/>
            <a:r>
              <a:rPr lang="en-US" dirty="0" smtClean="0"/>
              <a:t>32 channels are common for NIR detectors</a:t>
            </a:r>
          </a:p>
          <a:p>
            <a:pPr lvl="1"/>
            <a:r>
              <a:rPr lang="en-US" dirty="0" smtClean="0"/>
              <a:t>Many CCD cameras are high channel count mosaics.</a:t>
            </a:r>
          </a:p>
          <a:p>
            <a:r>
              <a:rPr lang="en-US" dirty="0" smtClean="0"/>
              <a:t>How to test with minimal human intervention?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talk is an attempt to share some useful ideas rather than to be a comprehensive diagnostics manual.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Will focus on automated noise and DNL tests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1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235211"/>
            <a:ext cx="7772400" cy="858013"/>
          </a:xfrm>
        </p:spPr>
        <p:txBody>
          <a:bodyPr/>
          <a:lstStyle/>
          <a:p>
            <a:pPr algn="ctr"/>
            <a:r>
              <a:rPr lang="en-US" dirty="0" smtClean="0"/>
              <a:t> ADC DNL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3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Differential Non-Linearity?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5597669" y="3419044"/>
            <a:ext cx="3402998" cy="3014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Common causes:</a:t>
            </a:r>
          </a:p>
          <a:p>
            <a:r>
              <a:rPr lang="en-US" sz="1600" dirty="0" smtClean="0"/>
              <a:t>Differences between analog and digital ground at ADC.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ixel synchronous transient on ADC supply </a:t>
            </a:r>
            <a:r>
              <a:rPr lang="en-US" sz="1600" b="1" dirty="0" smtClean="0"/>
              <a:t>or reference.</a:t>
            </a:r>
          </a:p>
          <a:p>
            <a:r>
              <a:rPr lang="en-US" sz="1600" dirty="0" smtClean="0"/>
              <a:t>Inductance in bypass cap leads; self inductance.</a:t>
            </a:r>
          </a:p>
          <a:p>
            <a:r>
              <a:rPr lang="en-US" sz="1600" dirty="0" smtClean="0"/>
              <a:t>Reference or signal source impedance too high at bit rate.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0" y="2185935"/>
            <a:ext cx="5387069" cy="4598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495" y="1097280"/>
            <a:ext cx="778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Variation in voltage delta corresponding to one output code, usually expressed in fraction of nominal. 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+1ADU implies that code represents twice the usual input range  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2895" y="5017898"/>
            <a:ext cx="850748" cy="33288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Straight Arrow Connector 11"/>
          <p:cNvCxnSpPr>
            <a:endCxn id="10" idx="5"/>
          </p:cNvCxnSpPr>
          <p:nvPr/>
        </p:nvCxnSpPr>
        <p:spPr bwMode="auto">
          <a:xfrm flipH="1" flipV="1">
            <a:off x="1059054" y="5302031"/>
            <a:ext cx="519139" cy="5295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2108369" y="4467546"/>
            <a:ext cx="406880" cy="136406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30370" y="4467546"/>
            <a:ext cx="875407" cy="316102"/>
          </a:xfrm>
          <a:prstGeom prst="ellips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430243" y="2020610"/>
            <a:ext cx="628814" cy="36630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448306" y="3419044"/>
            <a:ext cx="850748" cy="33288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Arrow Connector 17"/>
          <p:cNvCxnSpPr>
            <a:endCxn id="17" idx="5"/>
          </p:cNvCxnSpPr>
          <p:nvPr/>
        </p:nvCxnSpPr>
        <p:spPr bwMode="auto">
          <a:xfrm flipH="1" flipV="1">
            <a:off x="1174465" y="3703177"/>
            <a:ext cx="403728" cy="2128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153808" y="2573251"/>
            <a:ext cx="3990192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Poor DNL can suppress or exaggerate noise depending on signal level.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-1405584" y="34151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5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762000"/>
          </a:xfrm>
        </p:spPr>
        <p:txBody>
          <a:bodyPr/>
          <a:lstStyle/>
          <a:p>
            <a:r>
              <a:rPr lang="en-US" dirty="0" smtClean="0"/>
              <a:t>How to measure DNL?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2667"/>
            <a:ext cx="8077200" cy="47933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Too hard to scan input voltage to look for thresholds directly (noise, drift), so instead…</a:t>
            </a:r>
          </a:p>
          <a:p>
            <a:r>
              <a:rPr lang="en-US" dirty="0" smtClean="0"/>
              <a:t>Generate input signal with </a:t>
            </a:r>
            <a:r>
              <a:rPr lang="en-US" b="1" i="1" dirty="0" smtClean="0"/>
              <a:t>smooth</a:t>
            </a:r>
            <a:r>
              <a:rPr lang="en-US" dirty="0" smtClean="0"/>
              <a:t> histogram</a:t>
            </a:r>
          </a:p>
          <a:p>
            <a:pPr lvl="1"/>
            <a:r>
              <a:rPr lang="en-US" dirty="0" smtClean="0"/>
              <a:t>flat is good but not required.</a:t>
            </a:r>
          </a:p>
          <a:p>
            <a:r>
              <a:rPr lang="en-US" dirty="0" smtClean="0"/>
              <a:t>Make histogram of </a:t>
            </a:r>
            <a:r>
              <a:rPr lang="en-US" b="1" i="1" dirty="0" smtClean="0"/>
              <a:t>raw</a:t>
            </a:r>
            <a:r>
              <a:rPr lang="en-US" dirty="0" smtClean="0"/>
              <a:t> data.  Must be totally unprocessed.</a:t>
            </a:r>
          </a:p>
          <a:p>
            <a:r>
              <a:rPr lang="en-US" dirty="0" smtClean="0"/>
              <a:t>Counts per bin are proportional to voltage delta represented by each code.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orks just as well in the presence of noise !</a:t>
            </a:r>
          </a:p>
          <a:p>
            <a:pPr lvl="1"/>
            <a:r>
              <a:rPr lang="en-US" dirty="0" smtClean="0"/>
              <a:t>Need enough data for statistical errors to be negligible compared to fixed pattern. </a:t>
            </a:r>
          </a:p>
          <a:p>
            <a:pPr marL="857250" lvl="2" indent="0">
              <a:buNone/>
            </a:pPr>
            <a:r>
              <a:rPr lang="en-US" dirty="0" err="1"/>
              <a:t>Eg</a:t>
            </a:r>
            <a:r>
              <a:rPr lang="en-US" dirty="0" smtClean="0"/>
              <a:t>:  1000samples_per_bin  *  2</a:t>
            </a:r>
            <a:r>
              <a:rPr lang="en-US" baseline="30000" dirty="0" smtClean="0"/>
              <a:t>16 </a:t>
            </a:r>
            <a:r>
              <a:rPr lang="en-US" dirty="0" smtClean="0"/>
              <a:t>bins * 3µs/sample = </a:t>
            </a:r>
            <a:r>
              <a:rPr lang="en-US" dirty="0" smtClean="0">
                <a:sym typeface="Wingdings"/>
              </a:rPr>
              <a:t> 196 sec.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033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all channels at once</a:t>
            </a:r>
            <a:endParaRPr lang="en-US" dirty="0"/>
          </a:p>
        </p:txBody>
      </p:sp>
      <p:pic>
        <p:nvPicPr>
          <p:cNvPr id="3" name="Picture 2" descr="Screen Shot 2013-09-30 at 7.5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616"/>
            <a:ext cx="9144000" cy="55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 of DNL errors</a:t>
            </a:r>
            <a:endParaRPr lang="en-US" dirty="0"/>
          </a:p>
        </p:txBody>
      </p:sp>
      <p:pic>
        <p:nvPicPr>
          <p:cNvPr id="3" name="Picture 2" descr="Screen Shot 2013-09-30 at 7.5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727"/>
            <a:ext cx="9144000" cy="5323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502" y="1171254"/>
            <a:ext cx="819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these are acceptable, but performance varies greatly…..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1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Zooming in on poor ADC</a:t>
            </a:r>
            <a:endParaRPr lang="en-US" dirty="0"/>
          </a:p>
        </p:txBody>
      </p:sp>
      <p:pic>
        <p:nvPicPr>
          <p:cNvPr id="4" name="Picture 3" descr="Screen Shot 2013-09-30 at 7.3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1"/>
            <a:ext cx="9144000" cy="2479277"/>
          </a:xfrm>
          <a:prstGeom prst="rect">
            <a:avLst/>
          </a:prstGeom>
        </p:spPr>
      </p:pic>
      <p:pic>
        <p:nvPicPr>
          <p:cNvPr id="5" name="Picture 4" descr="Screen Shot 2013-09-30 at 7.3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09" y="3809659"/>
            <a:ext cx="7186021" cy="410555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4204421" y="1763045"/>
            <a:ext cx="3181058" cy="13438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208309" y="1763046"/>
            <a:ext cx="2996112" cy="2046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385479" y="1763046"/>
            <a:ext cx="1008851" cy="2046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385479" y="3106905"/>
            <a:ext cx="1008851" cy="3751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1208309" y="3106905"/>
            <a:ext cx="2996112" cy="3751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208309" y="3809658"/>
            <a:ext cx="7186021" cy="30483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90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 ADC </a:t>
            </a:r>
            <a:endParaRPr lang="en-US" dirty="0"/>
          </a:p>
        </p:txBody>
      </p:sp>
      <p:pic>
        <p:nvPicPr>
          <p:cNvPr id="3" name="Picture 2" descr="Screen Shot 2013-09-30 at 7.4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535"/>
            <a:ext cx="9144000" cy="4598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900586"/>
            <a:ext cx="408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Fourier Transform of DNL errors reveals that they occur at binary transitions as expected.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6952" y="5912915"/>
            <a:ext cx="222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Histogram of DNL errors</a:t>
            </a:r>
          </a:p>
        </p:txBody>
      </p:sp>
    </p:spTree>
    <p:extLst>
      <p:ext uri="{BB962C8B-B14F-4D97-AF65-F5344CB8AC3E}">
        <p14:creationId xmlns:p14="http://schemas.microsoft.com/office/powerpoint/2010/main" val="379983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Rasterize histogram to see details</a:t>
            </a:r>
            <a:endParaRPr lang="en-US" dirty="0"/>
          </a:p>
        </p:txBody>
      </p:sp>
      <p:pic>
        <p:nvPicPr>
          <p:cNvPr id="5" name="Picture 4" descr="dnl_6_ch3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9" y="1195912"/>
            <a:ext cx="6688862" cy="59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3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nl_6_ch3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24" y="1183583"/>
            <a:ext cx="6696837" cy="5952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Rasterize histogram to see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l_6_ch2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24" y="1183583"/>
            <a:ext cx="6696837" cy="5952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Rasterize histogram to see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3860"/>
            <a:ext cx="8077200" cy="4752140"/>
          </a:xfrm>
        </p:spPr>
        <p:txBody>
          <a:bodyPr/>
          <a:lstStyle/>
          <a:p>
            <a:r>
              <a:rPr lang="en-US" dirty="0" smtClean="0"/>
              <a:t>ADC DNL (e.g. missing codes)</a:t>
            </a:r>
          </a:p>
          <a:p>
            <a:r>
              <a:rPr lang="en-US" dirty="0" smtClean="0"/>
              <a:t>Excess readout noise or bias drift (banding)</a:t>
            </a:r>
          </a:p>
          <a:p>
            <a:pPr lvl="1"/>
            <a:r>
              <a:rPr lang="en-US" dirty="0" smtClean="0"/>
              <a:t>Component failure (rare; usually bypass capacitors)</a:t>
            </a:r>
          </a:p>
          <a:p>
            <a:pPr lvl="1"/>
            <a:r>
              <a:rPr lang="en-US" dirty="0" smtClean="0"/>
              <a:t>Noisy power supplies</a:t>
            </a:r>
          </a:p>
          <a:p>
            <a:pPr lvl="1"/>
            <a:r>
              <a:rPr lang="en-US" dirty="0" smtClean="0"/>
              <a:t>Noisy bias voltages.</a:t>
            </a:r>
          </a:p>
          <a:p>
            <a:pPr lvl="1"/>
            <a:r>
              <a:rPr lang="en-US" dirty="0" smtClean="0"/>
              <a:t>ADC or DAC reference voltage drift.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ad grounding/shielding</a:t>
            </a:r>
          </a:p>
          <a:p>
            <a:r>
              <a:rPr lang="en-US" dirty="0" smtClean="0"/>
              <a:t>Clock failures (wiring, connectors?)</a:t>
            </a:r>
          </a:p>
          <a:p>
            <a:r>
              <a:rPr lang="en-US" dirty="0" smtClean="0"/>
              <a:t>Supply filtering failure; especially bypass caps.</a:t>
            </a:r>
          </a:p>
          <a:p>
            <a:r>
              <a:rPr lang="en-US" dirty="0" smtClean="0"/>
              <a:t>Conducted interference (from AC outlet) or in shields (from telescope)</a:t>
            </a:r>
          </a:p>
          <a:p>
            <a:r>
              <a:rPr lang="en-US" dirty="0" smtClean="0"/>
              <a:t>Non-Linearity</a:t>
            </a:r>
            <a:r>
              <a:rPr lang="en-US" dirty="0"/>
              <a:t>, </a:t>
            </a:r>
            <a:r>
              <a:rPr lang="en-US" dirty="0" smtClean="0"/>
              <a:t>usually clipping</a:t>
            </a:r>
            <a:r>
              <a:rPr lang="en-US" dirty="0"/>
              <a:t>, signal offsets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7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nl_6_ch2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24" y="1183583"/>
            <a:ext cx="6696837" cy="5952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Rasterize histogram to see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flat input histogram with CCD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Erase with shutter closed then read CCD with shutter open to generate linear signal ramp</a:t>
            </a:r>
          </a:p>
          <a:p>
            <a:pPr lvl="1"/>
            <a:r>
              <a:rPr lang="en-US" dirty="0" smtClean="0"/>
              <a:t>Read noise, shot noise and flat field irregularities are ok.</a:t>
            </a:r>
          </a:p>
          <a:p>
            <a:r>
              <a:rPr lang="en-US" dirty="0" smtClean="0"/>
              <a:t>Adjust signal and/or line time so full well reached at end end of readout.</a:t>
            </a:r>
          </a:p>
          <a:p>
            <a:r>
              <a:rPr lang="en-US" dirty="0" smtClean="0"/>
              <a:t>Combine histograms from multiple images.  Need ~65 megapixels per output amplifier so ~ 1000 counts DAC code (assuming 16 bit ADC).</a:t>
            </a:r>
          </a:p>
        </p:txBody>
      </p:sp>
    </p:spTree>
    <p:extLst>
      <p:ext uri="{BB962C8B-B14F-4D97-AF65-F5344CB8AC3E}">
        <p14:creationId xmlns:p14="http://schemas.microsoft.com/office/powerpoint/2010/main" val="93105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F1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338" y="1195912"/>
            <a:ext cx="5821081" cy="422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7948"/>
            <a:ext cx="8099599" cy="995052"/>
          </a:xfrm>
        </p:spPr>
        <p:txBody>
          <a:bodyPr/>
          <a:lstStyle/>
          <a:p>
            <a:r>
              <a:rPr lang="en-US" sz="2800" dirty="0" smtClean="0"/>
              <a:t>Generating flat input histogram with </a:t>
            </a:r>
            <a:r>
              <a:rPr lang="en-US" sz="2800" dirty="0"/>
              <a:t>C</a:t>
            </a:r>
            <a:r>
              <a:rPr lang="en-US" sz="2800" dirty="0" smtClean="0"/>
              <a:t>MOS mux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6" y="5548044"/>
            <a:ext cx="8934394" cy="1605852"/>
          </a:xfrm>
        </p:spPr>
        <p:txBody>
          <a:bodyPr/>
          <a:lstStyle/>
          <a:p>
            <a:r>
              <a:rPr lang="en-US" sz="2000" dirty="0" smtClean="0"/>
              <a:t>Use </a:t>
            </a:r>
            <a:r>
              <a:rPr lang="en-US" sz="2000" dirty="0" err="1" smtClean="0">
                <a:solidFill>
                  <a:srgbClr val="0000FF"/>
                </a:solidFill>
              </a:rPr>
              <a:t>unsubtracted</a:t>
            </a:r>
            <a:r>
              <a:rPr lang="en-US" sz="2000" dirty="0" smtClean="0">
                <a:solidFill>
                  <a:srgbClr val="0000FF"/>
                </a:solidFill>
              </a:rPr>
              <a:t> data </a:t>
            </a:r>
            <a:r>
              <a:rPr lang="en-US" sz="2000" dirty="0" smtClean="0"/>
              <a:t>(not CDS)…</a:t>
            </a:r>
          </a:p>
          <a:p>
            <a:r>
              <a:rPr lang="en-US" sz="2000" dirty="0" smtClean="0"/>
              <a:t>Pixel offsets are </a:t>
            </a:r>
            <a:r>
              <a:rPr lang="en-US" sz="2000" i="1" dirty="0" smtClean="0"/>
              <a:t>normally distributed </a:t>
            </a:r>
            <a:r>
              <a:rPr lang="en-US" sz="2000" dirty="0" smtClean="0"/>
              <a:t>with typically ~3000 ADU </a:t>
            </a:r>
            <a:r>
              <a:rPr lang="en-US" sz="2000" dirty="0" smtClean="0">
                <a:solidFill>
                  <a:srgbClr val="0000FF"/>
                </a:solidFill>
              </a:rPr>
              <a:t>FWHM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Mean can be shifted by input offset DAC.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4031800" y="2934299"/>
            <a:ext cx="357561" cy="5178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05780" y="4993240"/>
            <a:ext cx="949382" cy="4315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Untitled Image 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99" y="1293015"/>
            <a:ext cx="4736700" cy="3737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Straight Arrow Connector 13"/>
          <p:cNvCxnSpPr/>
          <p:nvPr/>
        </p:nvCxnSpPr>
        <p:spPr bwMode="auto">
          <a:xfrm flipH="1" flipV="1">
            <a:off x="2070100" y="4394200"/>
            <a:ext cx="114300" cy="11538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8014292" y="2675390"/>
            <a:ext cx="1" cy="32178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861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Overlapped </a:t>
            </a:r>
            <a:r>
              <a:rPr lang="en-US" dirty="0" err="1" smtClean="0"/>
              <a:t>gaussians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flat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7" y="1279646"/>
            <a:ext cx="9020703" cy="1346429"/>
          </a:xfrm>
        </p:spPr>
        <p:txBody>
          <a:bodyPr/>
          <a:lstStyle/>
          <a:p>
            <a:r>
              <a:rPr lang="en-US" sz="1800" dirty="0" smtClean="0"/>
              <a:t>In our NIR detector controllers (ARC </a:t>
            </a:r>
            <a:r>
              <a:rPr lang="en-US" sz="1800" dirty="0" err="1" smtClean="0"/>
              <a:t>Inc</a:t>
            </a:r>
            <a:r>
              <a:rPr lang="en-US" sz="1800" dirty="0" smtClean="0"/>
              <a:t>), the input offset DAC produces shift in mean ~130 ADU at ADC for 1 count at DAC. This is safely less than 1500 ADU FWHM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/>
              <a:t>G</a:t>
            </a:r>
            <a:r>
              <a:rPr lang="en-US" sz="1800" dirty="0" smtClean="0"/>
              <a:t>aussian distributions separated by less than FWHM produce flat top when combined.   </a:t>
            </a:r>
            <a:endParaRPr lang="en-US" sz="1800" dirty="0"/>
          </a:p>
        </p:txBody>
      </p:sp>
      <p:pic>
        <p:nvPicPr>
          <p:cNvPr id="4" name="Picture 3" descr="overlapped gaussi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40" y="2675393"/>
            <a:ext cx="5827452" cy="4182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837" y="3698696"/>
            <a:ext cx="409345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Model:</a:t>
            </a:r>
          </a:p>
          <a:p>
            <a:pPr algn="ctr"/>
            <a:r>
              <a:rPr lang="en-US" dirty="0" smtClean="0"/>
              <a:t>Perfect </a:t>
            </a:r>
            <a:r>
              <a:rPr lang="en-US" dirty="0" err="1" smtClean="0"/>
              <a:t>gaussians</a:t>
            </a:r>
            <a:r>
              <a:rPr lang="en-US" dirty="0" smtClean="0"/>
              <a:t> with uniform offsets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3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DNL is also measured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2936"/>
            <a:ext cx="8077200" cy="2419051"/>
          </a:xfrm>
        </p:spPr>
        <p:txBody>
          <a:bodyPr/>
          <a:lstStyle/>
          <a:p>
            <a:r>
              <a:rPr lang="en-US" sz="2000" dirty="0" smtClean="0"/>
              <a:t>DAC DNL creates low frequency ripples in ADC histogram at predictable </a:t>
            </a:r>
            <a:r>
              <a:rPr lang="en-US" sz="2000" dirty="0" err="1" smtClean="0"/>
              <a:t>periodicty</a:t>
            </a:r>
            <a:r>
              <a:rPr lang="en-US" sz="2000" dirty="0" smtClean="0"/>
              <a:t> given by number of ADC counts produced by one DAC count.</a:t>
            </a:r>
          </a:p>
          <a:p>
            <a:r>
              <a:rPr lang="en-US" sz="2000" dirty="0" smtClean="0"/>
              <a:t>Smooth and normalize the ADC histogram to remove this small effect.</a:t>
            </a:r>
          </a:p>
          <a:p>
            <a:r>
              <a:rPr lang="en-US" sz="2000" dirty="0" smtClean="0"/>
              <a:t>The shift in ADC mean measures the input offset DAC’s DNL.</a:t>
            </a:r>
            <a:endParaRPr lang="en-US" sz="2000" dirty="0"/>
          </a:p>
        </p:txBody>
      </p:sp>
      <p:pic>
        <p:nvPicPr>
          <p:cNvPr id="4" name="Picture 3" descr="Screen Shot 2013-09-30 at 8.4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086"/>
            <a:ext cx="9144000" cy="29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3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topics not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Noise power spectrum measurement.</a:t>
            </a:r>
          </a:p>
          <a:p>
            <a:r>
              <a:rPr lang="en-US" sz="2400" dirty="0" smtClean="0"/>
              <a:t>Banding and drift. </a:t>
            </a:r>
          </a:p>
          <a:p>
            <a:r>
              <a:rPr lang="en-US" sz="2400" dirty="0" smtClean="0"/>
              <a:t>Fixed patterns; line start transient</a:t>
            </a:r>
          </a:p>
          <a:p>
            <a:r>
              <a:rPr lang="en-US" sz="2400" dirty="0" smtClean="0"/>
              <a:t>Interference (moving patterns)</a:t>
            </a:r>
          </a:p>
          <a:p>
            <a:r>
              <a:rPr lang="en-US" sz="2400" dirty="0"/>
              <a:t>Timing jitter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Clipping levels; dynamic range.</a:t>
            </a:r>
          </a:p>
          <a:p>
            <a:r>
              <a:rPr lang="en-US" sz="2400" dirty="0"/>
              <a:t>DAC range</a:t>
            </a:r>
          </a:p>
          <a:p>
            <a:r>
              <a:rPr lang="en-US" sz="2400" dirty="0"/>
              <a:t>Bias and clock stability</a:t>
            </a:r>
          </a:p>
          <a:p>
            <a:r>
              <a:rPr lang="en-US" sz="2400" dirty="0"/>
              <a:t>Gain </a:t>
            </a:r>
            <a:r>
              <a:rPr lang="en-US" sz="2400" dirty="0" smtClean="0"/>
              <a:t>stability</a:t>
            </a:r>
          </a:p>
          <a:p>
            <a:r>
              <a:rPr lang="en-US" sz="2400" dirty="0"/>
              <a:t>Linearity</a:t>
            </a:r>
          </a:p>
          <a:p>
            <a:r>
              <a:rPr lang="en-US" sz="2400" dirty="0"/>
              <a:t>Crosstalk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68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094576"/>
            <a:ext cx="7772400" cy="2674399"/>
          </a:xfrm>
        </p:spPr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7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signs – CCD </a:t>
            </a:r>
            <a:r>
              <a:rPr lang="en-US" dirty="0"/>
              <a:t>in the dark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Cosmic rays and overscan edges?</a:t>
            </a:r>
          </a:p>
          <a:p>
            <a:r>
              <a:rPr lang="en-US" dirty="0" smtClean="0"/>
              <a:t>Reset and clock feedthroughs normal?</a:t>
            </a:r>
          </a:p>
          <a:p>
            <a:r>
              <a:rPr lang="en-US" dirty="0" smtClean="0"/>
              <a:t>Serial and parallel clocks connected?</a:t>
            </a:r>
          </a:p>
          <a:p>
            <a:pPr lvl="1"/>
            <a:r>
              <a:rPr lang="en-US" dirty="0" smtClean="0"/>
              <a:t>Inter-phase coupling</a:t>
            </a:r>
          </a:p>
          <a:p>
            <a:pPr lvl="1"/>
            <a:r>
              <a:rPr lang="en-US" dirty="0" smtClean="0"/>
              <a:t>Clock capacitance</a:t>
            </a:r>
          </a:p>
          <a:p>
            <a:pPr lvl="1"/>
            <a:r>
              <a:rPr lang="en-US" dirty="0" smtClean="0"/>
              <a:t>Resistance from one side of CCD to other </a:t>
            </a:r>
          </a:p>
          <a:p>
            <a:r>
              <a:rPr lang="en-US" dirty="0"/>
              <a:t>Finding CCD reset </a:t>
            </a:r>
            <a:r>
              <a:rPr lang="en-US" dirty="0" smtClean="0"/>
              <a:t>threshold.</a:t>
            </a:r>
          </a:p>
          <a:p>
            <a:r>
              <a:rPr lang="en-US" dirty="0" smtClean="0"/>
              <a:t>Source follower gain and output impedance.</a:t>
            </a:r>
          </a:p>
          <a:p>
            <a:r>
              <a:rPr lang="en-US" dirty="0" smtClean="0"/>
              <a:t>Source follower DC output level.</a:t>
            </a:r>
          </a:p>
          <a:p>
            <a:r>
              <a:rPr lang="en-US" dirty="0" smtClean="0"/>
              <a:t>Internal AC coupler switch threshold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3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signs – CMOS mux, in the dark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Linecheck</a:t>
            </a:r>
            <a:r>
              <a:rPr lang="en-US" dirty="0"/>
              <a:t> </a:t>
            </a:r>
            <a:r>
              <a:rPr lang="en-US" dirty="0" smtClean="0"/>
              <a:t>&amp; frame check</a:t>
            </a:r>
          </a:p>
          <a:p>
            <a:r>
              <a:rPr lang="en-US" dirty="0" smtClean="0"/>
              <a:t>Output offset normal?</a:t>
            </a:r>
          </a:p>
          <a:p>
            <a:r>
              <a:rPr lang="en-US" dirty="0" smtClean="0"/>
              <a:t>Output offset response to load current setting biases</a:t>
            </a:r>
          </a:p>
          <a:p>
            <a:r>
              <a:rPr lang="en-US" dirty="0" smtClean="0"/>
              <a:t>Mux gain (change </a:t>
            </a:r>
            <a:r>
              <a:rPr lang="en-US" dirty="0" err="1" smtClean="0"/>
              <a:t>Vreset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Unsubstracted</a:t>
            </a:r>
            <a:r>
              <a:rPr lang="en-US" dirty="0" smtClean="0"/>
              <a:t> image with permanent reset.</a:t>
            </a:r>
          </a:p>
          <a:p>
            <a:pPr lvl="1"/>
            <a:r>
              <a:rPr lang="en-US" dirty="0" smtClean="0"/>
              <a:t>Map of source follower offsets makes recognizable pattern.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if its not working?  How to check signal continuity to detector?</a:t>
            </a:r>
          </a:p>
        </p:txBody>
      </p:sp>
    </p:spTree>
    <p:extLst>
      <p:ext uri="{BB962C8B-B14F-4D97-AF65-F5344CB8AC3E}">
        <p14:creationId xmlns:p14="http://schemas.microsoft.com/office/powerpoint/2010/main" val="100103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02763"/>
            <a:ext cx="7772400" cy="1362075"/>
          </a:xfrm>
        </p:spPr>
        <p:txBody>
          <a:bodyPr/>
          <a:lstStyle/>
          <a:p>
            <a:r>
              <a:rPr lang="en-US" dirty="0" smtClean="0"/>
              <a:t>SENSORY OVERLOAD ???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434336"/>
            <a:ext cx="7772400" cy="486282"/>
          </a:xfrm>
        </p:spPr>
        <p:txBody>
          <a:bodyPr/>
          <a:lstStyle/>
          <a:p>
            <a:r>
              <a:rPr lang="en-US" dirty="0" smtClean="0"/>
              <a:t>…..Let</a:t>
            </a:r>
            <a:r>
              <a:rPr lang="fr-FR" dirty="0" smtClean="0"/>
              <a:t>’</a:t>
            </a:r>
            <a:r>
              <a:rPr lang="en-US" dirty="0" smtClean="0"/>
              <a:t>s focus on noise and ADC DNL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381000"/>
            <a:ext cx="8564196" cy="762000"/>
          </a:xfrm>
        </p:spPr>
        <p:txBody>
          <a:bodyPr/>
          <a:lstStyle/>
          <a:p>
            <a:r>
              <a:rPr lang="en-US" dirty="0" smtClean="0"/>
              <a:t>Simplified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90243" y="4500668"/>
            <a:ext cx="1352878" cy="1201099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Detector</a:t>
            </a:r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0" name="Elbow Connector 19"/>
          <p:cNvCxnSpPr>
            <a:stCxn id="4" idx="3"/>
            <a:endCxn id="167" idx="2"/>
          </p:cNvCxnSpPr>
          <p:nvPr/>
        </p:nvCxnSpPr>
        <p:spPr bwMode="auto">
          <a:xfrm>
            <a:off x="2043121" y="5101218"/>
            <a:ext cx="390743" cy="7419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4" idx="0"/>
            <a:endCxn id="5" idx="0"/>
          </p:cNvCxnSpPr>
          <p:nvPr/>
        </p:nvCxnSpPr>
        <p:spPr bwMode="auto">
          <a:xfrm rot="5400000" flipH="1" flipV="1">
            <a:off x="976876" y="2461202"/>
            <a:ext cx="2429272" cy="164966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flipV="1">
            <a:off x="1731850" y="3334064"/>
            <a:ext cx="1332830" cy="1180411"/>
          </a:xfrm>
          <a:prstGeom prst="bentConnector3">
            <a:avLst>
              <a:gd name="adj1" fmla="val 6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030073" y="2071396"/>
            <a:ext cx="222410" cy="828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0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test equipment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1009"/>
            <a:ext cx="8077200" cy="36425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see the noise and signals of interest we need </a:t>
            </a:r>
          </a:p>
          <a:p>
            <a:r>
              <a:rPr lang="en-US" dirty="0"/>
              <a:t>L</a:t>
            </a:r>
            <a:r>
              <a:rPr lang="en-US" dirty="0" smtClean="0"/>
              <a:t>ow input referred noise and differential probe.</a:t>
            </a:r>
          </a:p>
          <a:p>
            <a:r>
              <a:rPr lang="en-US" dirty="0" smtClean="0"/>
              <a:t>Same passband as the CDS processor</a:t>
            </a:r>
          </a:p>
          <a:p>
            <a:r>
              <a:rPr lang="en-US" dirty="0"/>
              <a:t>S</a:t>
            </a:r>
            <a:r>
              <a:rPr lang="en-US" dirty="0" smtClean="0"/>
              <a:t>amples to be synchronized to pixels.  </a:t>
            </a:r>
          </a:p>
          <a:p>
            <a:pPr marL="457200" lvl="1" indent="0">
              <a:buNone/>
            </a:pPr>
            <a:r>
              <a:rPr lang="en-US" dirty="0" smtClean="0"/>
              <a:t>     (Interference that is </a:t>
            </a:r>
            <a:r>
              <a:rPr lang="en-US" i="1" dirty="0" smtClean="0"/>
              <a:t>same on every pixel </a:t>
            </a:r>
            <a:r>
              <a:rPr lang="en-US" dirty="0" smtClean="0"/>
              <a:t>is benign)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ontroller is </a:t>
            </a:r>
            <a:r>
              <a:rPr lang="en-US" sz="2800" dirty="0">
                <a:solidFill>
                  <a:srgbClr val="0000FF"/>
                </a:solidFill>
              </a:rPr>
              <a:t>its own oscilloscope!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82215"/>
            <a:ext cx="7626627" cy="110799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Typical scope input ~ few mV  </a:t>
            </a:r>
            <a:r>
              <a:rPr lang="en-US" dirty="0" smtClean="0">
                <a:solidFill>
                  <a:srgbClr val="3366FF"/>
                </a:solidFill>
              </a:rPr>
              <a:t>(20Mhz BW limit)</a:t>
            </a:r>
          </a:p>
          <a:p>
            <a:pPr algn="ctr"/>
            <a:endParaRPr lang="en-US" dirty="0" smtClean="0">
              <a:solidFill>
                <a:srgbClr val="3366FF"/>
              </a:solidFill>
            </a:endParaRPr>
          </a:p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CCD output noise ~ 3e- * 5µV/e-   = 15µV </a:t>
            </a:r>
          </a:p>
        </p:txBody>
      </p:sp>
    </p:spTree>
    <p:extLst>
      <p:ext uri="{BB962C8B-B14F-4D97-AF65-F5344CB8AC3E}">
        <p14:creationId xmlns:p14="http://schemas.microsoft.com/office/powerpoint/2010/main" val="419428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9804" y="381000"/>
            <a:ext cx="8564196" cy="762000"/>
          </a:xfrm>
        </p:spPr>
        <p:txBody>
          <a:bodyPr/>
          <a:lstStyle/>
          <a:p>
            <a:r>
              <a:rPr lang="en-US" dirty="0" smtClean="0"/>
              <a:t>Data link and pixel sorting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Artificial Data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  <a:noFill/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endCxn id="5" idx="0"/>
          </p:cNvCxnSpPr>
          <p:nvPr/>
        </p:nvCxnSpPr>
        <p:spPr bwMode="auto">
          <a:xfrm rot="5400000" flipH="1" flipV="1">
            <a:off x="976876" y="2461202"/>
            <a:ext cx="2429272" cy="164966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rot="5400000" flipH="1" flipV="1">
            <a:off x="1828818" y="3368904"/>
            <a:ext cx="1270701" cy="12010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030073" y="2071396"/>
            <a:ext cx="222410" cy="828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Optical Fiber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3942414"/>
            <a:ext cx="358851" cy="244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2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7952" y="381000"/>
            <a:ext cx="6778618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Will discuss ADC testing later…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endCxn id="5" idx="0"/>
          </p:cNvCxnSpPr>
          <p:nvPr/>
        </p:nvCxnSpPr>
        <p:spPr bwMode="auto">
          <a:xfrm rot="5400000" flipH="1" flipV="1">
            <a:off x="976876" y="2461202"/>
            <a:ext cx="2429272" cy="164966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rot="5400000" flipH="1" flipV="1">
            <a:off x="1828818" y="3368904"/>
            <a:ext cx="1270701" cy="12010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030073" y="2071396"/>
            <a:ext cx="222410" cy="828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 flipV="1">
            <a:off x="4266359" y="4005630"/>
            <a:ext cx="358850" cy="1812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0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7952" y="381000"/>
            <a:ext cx="5786208" cy="762000"/>
          </a:xfrm>
        </p:spPr>
        <p:txBody>
          <a:bodyPr/>
          <a:lstStyle/>
          <a:p>
            <a:r>
              <a:rPr lang="en-US" dirty="0" smtClean="0"/>
              <a:t>Permanent integrator reset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940434" y="1781475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845504" y="1270173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DAC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4845504" y="2154232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Clk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 flipH="1">
            <a:off x="4845504" y="2968234"/>
            <a:ext cx="579805" cy="73165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Bias DAC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6200000">
            <a:off x="2988771" y="3044143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 flipH="1">
            <a:off x="2988770" y="4819276"/>
            <a:ext cx="731658" cy="57984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 flipH="1">
            <a:off x="4066094" y="4819276"/>
            <a:ext cx="731658" cy="57984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4997363" y="4604765"/>
            <a:ext cx="717848" cy="10003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15211" y="4942454"/>
            <a:ext cx="234683" cy="331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9894" y="4743367"/>
            <a:ext cx="869707" cy="7316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Data Link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77315" y="3197095"/>
            <a:ext cx="869707" cy="731659"/>
          </a:xfrm>
          <a:prstGeom prst="rect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Host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Elbow Connector 21"/>
          <p:cNvCxnSpPr>
            <a:stCxn id="10" idx="0"/>
            <a:endCxn id="11" idx="3"/>
          </p:cNvCxnSpPr>
          <p:nvPr/>
        </p:nvCxnSpPr>
        <p:spPr bwMode="auto">
          <a:xfrm>
            <a:off x="3644520" y="5109197"/>
            <a:ext cx="497483" cy="127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11" idx="0"/>
            <a:endCxn id="13" idx="3"/>
          </p:cNvCxnSpPr>
          <p:nvPr/>
        </p:nvCxnSpPr>
        <p:spPr bwMode="auto">
          <a:xfrm flipV="1">
            <a:off x="4721844" y="5104945"/>
            <a:ext cx="275519" cy="425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6" idx="3"/>
            <a:endCxn id="17" idx="1"/>
          </p:cNvCxnSpPr>
          <p:nvPr/>
        </p:nvCxnSpPr>
        <p:spPr bwMode="auto">
          <a:xfrm flipV="1">
            <a:off x="6819601" y="3562925"/>
            <a:ext cx="957714" cy="154627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16" idx="0"/>
            <a:endCxn id="8" idx="1"/>
          </p:cNvCxnSpPr>
          <p:nvPr/>
        </p:nvCxnSpPr>
        <p:spPr bwMode="auto">
          <a:xfrm rot="16200000" flipV="1">
            <a:off x="5200378" y="3558996"/>
            <a:ext cx="1409303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16" idx="0"/>
            <a:endCxn id="7" idx="1"/>
          </p:cNvCxnSpPr>
          <p:nvPr/>
        </p:nvCxnSpPr>
        <p:spPr bwMode="auto">
          <a:xfrm rot="16200000" flipV="1">
            <a:off x="4793377" y="3151995"/>
            <a:ext cx="2223305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Elbow Connector 36"/>
          <p:cNvCxnSpPr>
            <a:stCxn id="16" idx="0"/>
            <a:endCxn id="6" idx="1"/>
          </p:cNvCxnSpPr>
          <p:nvPr/>
        </p:nvCxnSpPr>
        <p:spPr bwMode="auto">
          <a:xfrm rot="16200000" flipV="1">
            <a:off x="4351347" y="2709965"/>
            <a:ext cx="3107364" cy="95943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9" idx="3"/>
            <a:endCxn id="43" idx="1"/>
          </p:cNvCxnSpPr>
          <p:nvPr/>
        </p:nvCxnSpPr>
        <p:spPr bwMode="auto">
          <a:xfrm flipV="1">
            <a:off x="3644521" y="3330625"/>
            <a:ext cx="607378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251899" y="3271961"/>
            <a:ext cx="373310" cy="1173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865362" y="3330625"/>
            <a:ext cx="386538" cy="745901"/>
            <a:chOff x="3865362" y="3330625"/>
            <a:chExt cx="386538" cy="745901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65362" y="3554960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65907" y="3665942"/>
              <a:ext cx="322358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Elbow Connector 46"/>
            <p:cNvCxnSpPr>
              <a:stCxn id="45" idx="0"/>
              <a:endCxn id="43" idx="1"/>
            </p:cNvCxnSpPr>
            <p:nvPr/>
          </p:nvCxnSpPr>
          <p:spPr bwMode="auto">
            <a:xfrm rot="5400000" flipH="1" flipV="1">
              <a:off x="4027053" y="3330114"/>
              <a:ext cx="224335" cy="225358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3873465" y="3914984"/>
              <a:ext cx="313214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42817" y="3978200"/>
              <a:ext cx="185195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00131" y="4049096"/>
              <a:ext cx="84607" cy="2743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3" name="Elbow Connector 52"/>
            <p:cNvCxnSpPr>
              <a:stCxn id="50" idx="0"/>
              <a:endCxn id="46" idx="2"/>
            </p:cNvCxnSpPr>
            <p:nvPr/>
          </p:nvCxnSpPr>
          <p:spPr bwMode="auto">
            <a:xfrm rot="16200000" flipV="1">
              <a:off x="3926918" y="3811830"/>
              <a:ext cx="203323" cy="29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Elbow Connector 55"/>
          <p:cNvCxnSpPr>
            <a:stCxn id="43" idx="3"/>
            <a:endCxn id="8" idx="3"/>
          </p:cNvCxnSpPr>
          <p:nvPr/>
        </p:nvCxnSpPr>
        <p:spPr bwMode="auto">
          <a:xfrm>
            <a:off x="4625209" y="3330625"/>
            <a:ext cx="220295" cy="3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endCxn id="5" idx="0"/>
          </p:cNvCxnSpPr>
          <p:nvPr/>
        </p:nvCxnSpPr>
        <p:spPr bwMode="auto">
          <a:xfrm rot="5400000" flipH="1" flipV="1">
            <a:off x="976876" y="2461202"/>
            <a:ext cx="2429272" cy="164966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endCxn id="9" idx="0"/>
          </p:cNvCxnSpPr>
          <p:nvPr/>
        </p:nvCxnSpPr>
        <p:spPr bwMode="auto">
          <a:xfrm rot="5400000" flipH="1" flipV="1">
            <a:off x="1828818" y="3368904"/>
            <a:ext cx="1270701" cy="12010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75" name="Elbow Connector 74"/>
          <p:cNvCxnSpPr>
            <a:endCxn id="7" idx="3"/>
          </p:cNvCxnSpPr>
          <p:nvPr/>
        </p:nvCxnSpPr>
        <p:spPr bwMode="auto">
          <a:xfrm>
            <a:off x="4251899" y="2277947"/>
            <a:ext cx="593605" cy="2421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82" name="Elbow Connector 81"/>
          <p:cNvCxnSpPr>
            <a:endCxn id="6" idx="3"/>
          </p:cNvCxnSpPr>
          <p:nvPr/>
        </p:nvCxnSpPr>
        <p:spPr bwMode="auto">
          <a:xfrm flipV="1">
            <a:off x="4252483" y="1636003"/>
            <a:ext cx="593021" cy="2415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3"/>
          </p:cNvCxnSpPr>
          <p:nvPr/>
        </p:nvCxnSpPr>
        <p:spPr bwMode="auto">
          <a:xfrm>
            <a:off x="3596184" y="2071396"/>
            <a:ext cx="40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030073" y="2071396"/>
            <a:ext cx="222410" cy="828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863657" y="1705566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016057" y="2941115"/>
            <a:ext cx="8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61103" y="5392847"/>
            <a:ext cx="109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3020" y="5397913"/>
            <a:ext cx="13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BW control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206570" y="5083048"/>
            <a:ext cx="9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02" name="Magnetic Disk 101"/>
          <p:cNvSpPr/>
          <p:nvPr/>
        </p:nvSpPr>
        <p:spPr bwMode="auto">
          <a:xfrm>
            <a:off x="7791120" y="4279779"/>
            <a:ext cx="828292" cy="566035"/>
          </a:xfrm>
          <a:prstGeom prst="flowChartMagneticDisk">
            <a:avLst/>
          </a:prstGeom>
          <a:solidFill>
            <a:srgbClr val="E09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Disk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Elbow Connector 102"/>
          <p:cNvCxnSpPr>
            <a:stCxn id="102" idx="1"/>
            <a:endCxn id="17" idx="2"/>
          </p:cNvCxnSpPr>
          <p:nvPr/>
        </p:nvCxnSpPr>
        <p:spPr bwMode="auto">
          <a:xfrm rot="5400000" flipH="1" flipV="1">
            <a:off x="8033205" y="4100816"/>
            <a:ext cx="351025" cy="690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Elbow Connector 105"/>
          <p:cNvCxnSpPr/>
          <p:nvPr/>
        </p:nvCxnSpPr>
        <p:spPr bwMode="auto">
          <a:xfrm rot="5400000" flipH="1" flipV="1">
            <a:off x="7707274" y="2435084"/>
            <a:ext cx="2085711" cy="169973"/>
          </a:xfrm>
          <a:prstGeom prst="bentConnector3">
            <a:avLst>
              <a:gd name="adj1" fmla="val -96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7594931" y="4484038"/>
            <a:ext cx="2789800" cy="308339"/>
          </a:xfrm>
          <a:prstGeom prst="bentConnector3">
            <a:avLst>
              <a:gd name="adj1" fmla="val -971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ounded Rectangle 114"/>
          <p:cNvSpPr/>
          <p:nvPr/>
        </p:nvSpPr>
        <p:spPr bwMode="auto">
          <a:xfrm>
            <a:off x="5176821" y="5812214"/>
            <a:ext cx="1684195" cy="800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Power supplies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4350003" y="4517368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4239021" y="4517913"/>
            <a:ext cx="322358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0" name="Elbow Connector 119"/>
          <p:cNvCxnSpPr>
            <a:stCxn id="118" idx="0"/>
            <a:endCxn id="11" idx="0"/>
          </p:cNvCxnSpPr>
          <p:nvPr/>
        </p:nvCxnSpPr>
        <p:spPr bwMode="auto">
          <a:xfrm>
            <a:off x="4534042" y="4540228"/>
            <a:ext cx="187802" cy="568969"/>
          </a:xfrm>
          <a:prstGeom prst="bentConnector3">
            <a:avLst>
              <a:gd name="adj1" fmla="val 195987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23"/>
          <p:cNvCxnSpPr>
            <a:endCxn id="119" idx="2"/>
          </p:cNvCxnSpPr>
          <p:nvPr/>
        </p:nvCxnSpPr>
        <p:spPr bwMode="auto">
          <a:xfrm flipV="1">
            <a:off x="3942817" y="4540773"/>
            <a:ext cx="434524" cy="202596"/>
          </a:xfrm>
          <a:prstGeom prst="bentConnector3">
            <a:avLst>
              <a:gd name="adj1" fmla="val -7186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endCxn id="118" idx="0"/>
          </p:cNvCxnSpPr>
          <p:nvPr/>
        </p:nvCxnSpPr>
        <p:spPr bwMode="auto">
          <a:xfrm rot="5400000">
            <a:off x="4402938" y="4317957"/>
            <a:ext cx="353376" cy="91167"/>
          </a:xfrm>
          <a:prstGeom prst="bentConnector4">
            <a:avLst>
              <a:gd name="adj1" fmla="val -117"/>
              <a:gd name="adj2" fmla="val -30246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54" name="Elbow Connector 153"/>
          <p:cNvCxnSpPr>
            <a:endCxn id="11" idx="4"/>
          </p:cNvCxnSpPr>
          <p:nvPr/>
        </p:nvCxnSpPr>
        <p:spPr bwMode="auto">
          <a:xfrm rot="5400000">
            <a:off x="3925924" y="4402933"/>
            <a:ext cx="556514" cy="124356"/>
          </a:xfrm>
          <a:prstGeom prst="bentConnector4">
            <a:avLst>
              <a:gd name="adj1" fmla="val -237"/>
              <a:gd name="adj2" fmla="val 283827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>
            <a:off x="4266359" y="4186852"/>
            <a:ext cx="3588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5400000">
            <a:off x="2406526" y="5085232"/>
            <a:ext cx="322358" cy="457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 rot="5400000">
            <a:off x="2295544" y="5085777"/>
            <a:ext cx="322358" cy="457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9" name="Elbow Connector 168"/>
          <p:cNvCxnSpPr>
            <a:stCxn id="166" idx="0"/>
            <a:endCxn id="10" idx="3"/>
          </p:cNvCxnSpPr>
          <p:nvPr/>
        </p:nvCxnSpPr>
        <p:spPr bwMode="auto">
          <a:xfrm>
            <a:off x="2590565" y="5108092"/>
            <a:ext cx="474114" cy="11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2044214" y="4480789"/>
            <a:ext cx="109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 coupler (for CCDs)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117692" y="6039935"/>
            <a:ext cx="10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7" name="Rounded Rectangle 176"/>
          <p:cNvSpPr/>
          <p:nvPr/>
        </p:nvSpPr>
        <p:spPr bwMode="auto">
          <a:xfrm>
            <a:off x="427951" y="1201143"/>
            <a:ext cx="6626337" cy="5601633"/>
          </a:xfrm>
          <a:prstGeom prst="roundRect">
            <a:avLst>
              <a:gd name="adj" fmla="val 7302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0243" y="6404079"/>
            <a:ext cx="17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RFI shield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0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implicity">
  <a:themeElements>
    <a:clrScheme name="simplicit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mplicity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implicit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simplicity.thmx</Template>
  <TotalTime>2906</TotalTime>
  <Words>1375</Words>
  <Application>Microsoft Office PowerPoint</Application>
  <PresentationFormat>Presentazione su schermo (4:3)</PresentationFormat>
  <Paragraphs>358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simplicity</vt:lpstr>
      <vt:lpstr>In situ testing  of detector controllers  </vt:lpstr>
      <vt:lpstr>The need</vt:lpstr>
      <vt:lpstr>Example problems</vt:lpstr>
      <vt:lpstr>SENSORY OVERLOAD ???</vt:lpstr>
      <vt:lpstr>Simplified block diagram</vt:lpstr>
      <vt:lpstr>What test equipment ? </vt:lpstr>
      <vt:lpstr>Data link and pixel sorting</vt:lpstr>
      <vt:lpstr>Will discuss ADC testing later…</vt:lpstr>
      <vt:lpstr>Permanent integrator reset</vt:lpstr>
      <vt:lpstr>Permanent (black level) clamp</vt:lpstr>
      <vt:lpstr>Shorted input – loopback connector</vt:lpstr>
      <vt:lpstr>Bias loopback at connector or mount</vt:lpstr>
      <vt:lpstr>Bias DAC test</vt:lpstr>
      <vt:lpstr>Clock loopback – stationary low</vt:lpstr>
      <vt:lpstr>Clock loopback – stationary high</vt:lpstr>
      <vt:lpstr>Clock loopback – stationary high</vt:lpstr>
      <vt:lpstr>Power Supply loopback</vt:lpstr>
      <vt:lpstr>Shield loopback -- make connection near detector if possible</vt:lpstr>
      <vt:lpstr>CCD Reset feedthru  switching threshold</vt:lpstr>
      <vt:lpstr> ADC DNL </vt:lpstr>
      <vt:lpstr>What is Differential Non-Linearity?</vt:lpstr>
      <vt:lpstr>How to measure DNL?</vt:lpstr>
      <vt:lpstr>Measure all channels at once</vt:lpstr>
      <vt:lpstr>Histograms of DNL errors</vt:lpstr>
      <vt:lpstr>Zooming in on poor ADC</vt:lpstr>
      <vt:lpstr>Excellent ADC </vt:lpstr>
      <vt:lpstr>Rasterize histogram to see details</vt:lpstr>
      <vt:lpstr>Rasterize histogram to see details</vt:lpstr>
      <vt:lpstr>Rasterize histogram to see details</vt:lpstr>
      <vt:lpstr>Rasterize histogram to see details</vt:lpstr>
      <vt:lpstr>Making flat input histogram with CCD</vt:lpstr>
      <vt:lpstr>Generating flat input histogram with CMOS mux</vt:lpstr>
      <vt:lpstr>Overlapped gaussians  flat top</vt:lpstr>
      <vt:lpstr>DAC DNL is also measured</vt:lpstr>
      <vt:lpstr>Many topics not covered</vt:lpstr>
      <vt:lpstr>Additional SLIDES</vt:lpstr>
      <vt:lpstr>Vital signs – CCD in the dark</vt:lpstr>
      <vt:lpstr>Vital signs – CMOS mux, in the dark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situ testing  of detector controllers  </dc:title>
  <dc:creator>Roger Smith</dc:creator>
  <cp:lastModifiedBy>tecno</cp:lastModifiedBy>
  <cp:revision>50</cp:revision>
  <dcterms:created xsi:type="dcterms:W3CDTF">2013-09-30T02:47:01Z</dcterms:created>
  <dcterms:modified xsi:type="dcterms:W3CDTF">2013-10-10T06:06:04Z</dcterms:modified>
</cp:coreProperties>
</file>