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59" r:id="rId1"/>
    <p:sldMasterId id="2147484071" r:id="rId2"/>
  </p:sldMasterIdLst>
  <p:notesMasterIdLst>
    <p:notesMasterId r:id="rId5"/>
  </p:notesMasterIdLst>
  <p:handoutMasterIdLst>
    <p:handoutMasterId r:id="rId6"/>
  </p:handoutMasterIdLst>
  <p:sldIdLst>
    <p:sldId id="2136" r:id="rId3"/>
    <p:sldId id="2137" r:id="rId4"/>
  </p:sldIdLst>
  <p:sldSz cx="9906000" cy="6858000" type="A4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SymbolProp BT" pitchFamily="18" charset="2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SymbolProp BT" pitchFamily="18" charset="2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SymbolProp BT" pitchFamily="18" charset="2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SymbolProp BT" pitchFamily="18" charset="2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SymbolProp BT" pitchFamily="18" charset="2"/>
        <a:ea typeface="MS PGothic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SymbolProp BT" pitchFamily="18" charset="2"/>
        <a:ea typeface="MS PGothic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SymbolProp BT" pitchFamily="18" charset="2"/>
        <a:ea typeface="MS PGothic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SymbolProp BT" pitchFamily="18" charset="2"/>
        <a:ea typeface="MS PGothic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SymbolProp BT" pitchFamily="18" charset="2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FF9966"/>
    <a:srgbClr val="FFFFCC"/>
    <a:srgbClr val="99FFCC"/>
    <a:srgbClr val="66FF99"/>
    <a:srgbClr val="CC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 preferSingleView="1">
    <p:restoredLeft sz="15620" autoAdjust="0"/>
    <p:restoredTop sz="94720" autoAdjust="0"/>
  </p:normalViewPr>
  <p:slideViewPr>
    <p:cSldViewPr snapToGrid="0">
      <p:cViewPr varScale="1">
        <p:scale>
          <a:sx n="49" d="100"/>
          <a:sy n="49" d="100"/>
        </p:scale>
        <p:origin x="-1506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280"/>
    </p:cViewPr>
  </p:sorterViewPr>
  <p:notesViewPr>
    <p:cSldViewPr snapToGrid="0">
      <p:cViewPr varScale="1">
        <p:scale>
          <a:sx n="73" d="100"/>
          <a:sy n="73" d="100"/>
        </p:scale>
        <p:origin x="-666" y="-78"/>
      </p:cViewPr>
      <p:guideLst>
        <p:guide orient="horz" pos="2305"/>
        <p:guide pos="302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113" y="-1588"/>
            <a:ext cx="4114800" cy="32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06" tIns="0" rIns="19506" bIns="0" numCol="1" anchor="t" anchorCtr="0" compatLnSpc="1">
            <a:prstTxWarp prst="textNoShape">
              <a:avLst/>
            </a:prstTxWarp>
          </a:bodyPr>
          <a:lstStyle>
            <a:lvl1pPr algn="l" defTabSz="938213" eaLnBrk="0" hangingPunct="0">
              <a:spcBef>
                <a:spcPct val="0"/>
              </a:spcBef>
              <a:buClrTx/>
              <a:buSzTx/>
              <a:buFontTx/>
              <a:buNone/>
              <a:defRPr sz="100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73700" y="-1588"/>
            <a:ext cx="4114800" cy="32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06" tIns="0" rIns="19506" bIns="0" numCol="1" anchor="t" anchorCtr="0" compatLnSpc="1">
            <a:prstTxWarp prst="textNoShape">
              <a:avLst/>
            </a:prstTxWarp>
          </a:bodyPr>
          <a:lstStyle>
            <a:lvl1pPr algn="r" defTabSz="938213" eaLnBrk="0" hangingPunct="0">
              <a:spcBef>
                <a:spcPct val="0"/>
              </a:spcBef>
              <a:buClrTx/>
              <a:buSzTx/>
              <a:buFontTx/>
              <a:buNone/>
              <a:defRPr sz="100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113" y="6908800"/>
            <a:ext cx="41148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06" tIns="0" rIns="19506" bIns="0" numCol="1" anchor="b" anchorCtr="0" compatLnSpc="1">
            <a:prstTxWarp prst="textNoShape">
              <a:avLst/>
            </a:prstTxWarp>
          </a:bodyPr>
          <a:lstStyle>
            <a:lvl1pPr algn="l" defTabSz="938213" eaLnBrk="0" hangingPunct="0">
              <a:spcBef>
                <a:spcPct val="0"/>
              </a:spcBef>
              <a:buClrTx/>
              <a:buSzTx/>
              <a:buFontTx/>
              <a:buNone/>
              <a:defRPr sz="100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73700" y="6908800"/>
            <a:ext cx="41148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06" tIns="0" rIns="19506" bIns="0" numCol="1" anchor="b" anchorCtr="0" compatLnSpc="1">
            <a:prstTxWarp prst="textNoShape">
              <a:avLst/>
            </a:prstTxWarp>
          </a:bodyPr>
          <a:lstStyle>
            <a:lvl1pPr algn="r" defTabSz="938213" eaLnBrk="0" hangingPunct="0">
              <a:defRPr sz="1000" i="1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F7C697A5-EE9F-4223-87E8-5F303EF92153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094788" y="6918325"/>
            <a:ext cx="40957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4270" tIns="47135" rIns="94270" bIns="47135" anchor="ctr">
            <a:spAutoFit/>
          </a:bodyPr>
          <a:lstStyle/>
          <a:p>
            <a:pPr algn="r" defTabSz="938213" eaLnBrk="0" hangingPunct="0">
              <a:defRPr/>
            </a:pPr>
            <a:fld id="{AF34E81D-3257-4EC8-93ED-42B9C39E0C18}" type="slidenum">
              <a:rPr lang="en-US" sz="1400">
                <a:latin typeface="Arial" pitchFamily="34" charset="0"/>
                <a:ea typeface="ＭＳ Ｐゴシック" pitchFamily="1" charset="-128"/>
              </a:rPr>
              <a:pPr algn="r" defTabSz="938213" eaLnBrk="0" hangingPunct="0">
                <a:defRPr/>
              </a:pPr>
              <a:t>‹N›</a:t>
            </a:fld>
            <a:endParaRPr lang="en-US" sz="1400" dirty="0">
              <a:latin typeface="Arial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7583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113" y="-1588"/>
            <a:ext cx="4114800" cy="32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06" tIns="0" rIns="19506" bIns="0" numCol="1" anchor="t" anchorCtr="0" compatLnSpc="1">
            <a:prstTxWarp prst="textNoShape">
              <a:avLst/>
            </a:prstTxWarp>
          </a:bodyPr>
          <a:lstStyle>
            <a:lvl1pPr algn="l" defTabSz="938213" eaLnBrk="0" hangingPunct="0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73700" y="-1588"/>
            <a:ext cx="4114800" cy="32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06" tIns="0" rIns="19506" bIns="0" numCol="1" anchor="t" anchorCtr="0" compatLnSpc="1">
            <a:prstTxWarp prst="textNoShape">
              <a:avLst/>
            </a:prstTxWarp>
          </a:bodyPr>
          <a:lstStyle>
            <a:lvl1pPr algn="r" defTabSz="938213" eaLnBrk="0" hangingPunct="0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113" y="6908800"/>
            <a:ext cx="41148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06" tIns="0" rIns="19506" bIns="0" numCol="1" anchor="b" anchorCtr="0" compatLnSpc="1">
            <a:prstTxWarp prst="textNoShape">
              <a:avLst/>
            </a:prstTxWarp>
          </a:bodyPr>
          <a:lstStyle>
            <a:lvl1pPr algn="l" defTabSz="938213" eaLnBrk="0" hangingPunct="0">
              <a:spcBef>
                <a:spcPct val="0"/>
              </a:spcBef>
              <a:buClrTx/>
              <a:buSzTx/>
              <a:buFontTx/>
              <a:buNone/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73700" y="6908800"/>
            <a:ext cx="41148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06" tIns="0" rIns="19506" bIns="0" numCol="1" anchor="b" anchorCtr="0" compatLnSpc="1">
            <a:prstTxWarp prst="textNoShape">
              <a:avLst/>
            </a:prstTxWarp>
          </a:bodyPr>
          <a:lstStyle>
            <a:lvl1pPr algn="r" defTabSz="938213" eaLnBrk="0" hangingPunct="0">
              <a:defRPr sz="1000" i="1">
                <a:latin typeface="Times New Roman" pitchFamily="18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D42CAB0B-2544-47AA-9A43-80F4F9AE3814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8213"/>
            <a:ext cx="7038975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0" tIns="47135" rIns="94270" bIns="471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17813" y="547688"/>
            <a:ext cx="3963987" cy="2744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094788" y="6918325"/>
            <a:ext cx="40957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4270" tIns="47135" rIns="94270" bIns="47135" anchor="ctr">
            <a:spAutoFit/>
          </a:bodyPr>
          <a:lstStyle/>
          <a:p>
            <a:pPr algn="r" defTabSz="938213" eaLnBrk="0" hangingPunct="0">
              <a:defRPr/>
            </a:pPr>
            <a:fld id="{7AC12065-9D3B-4E49-9065-128879B931C4}" type="slidenum">
              <a:rPr lang="en-US" sz="1400">
                <a:latin typeface="Arial" pitchFamily="34" charset="0"/>
                <a:ea typeface="ＭＳ Ｐゴシック" pitchFamily="1" charset="-128"/>
              </a:rPr>
              <a:pPr algn="r" defTabSz="938213" eaLnBrk="0" hangingPunct="0">
                <a:defRPr/>
              </a:pPr>
              <a:t>‹N›</a:t>
            </a:fld>
            <a:endParaRPr lang="en-US" sz="1400" dirty="0">
              <a:latin typeface="Arial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901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27797" y="6400800"/>
            <a:ext cx="31369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19938" y="6400800"/>
            <a:ext cx="20637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F4AED-DD92-4105-AD85-398972A9DB9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152401"/>
            <a:ext cx="7460479" cy="63339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000109"/>
            <a:ext cx="8420100" cy="50958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516" y="64008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5188" y="6400800"/>
            <a:ext cx="31369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2547" y="6400800"/>
            <a:ext cx="20637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3E23A-AE3F-47BB-9152-30188BFADF5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5188" y="6400800"/>
            <a:ext cx="31369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19938" y="6400800"/>
            <a:ext cx="20637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B5E41-8925-4394-B500-7632A3FFCD8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1" y="152401"/>
            <a:ext cx="7305697" cy="63339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371600"/>
            <a:ext cx="4127500" cy="472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371600"/>
            <a:ext cx="4127500" cy="472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516" y="64008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27797" y="6400800"/>
            <a:ext cx="31369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19938" y="6400800"/>
            <a:ext cx="20637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21D5D-E953-40EA-9081-3733D6471DC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13" y="142852"/>
            <a:ext cx="7584334" cy="64294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313" y="1000108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785930"/>
            <a:ext cx="4376870" cy="434023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395" y="1000108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4" y="1785930"/>
            <a:ext cx="4378590" cy="434023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5188" y="6400800"/>
            <a:ext cx="31369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19938" y="6400800"/>
            <a:ext cx="20637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1611-E074-438D-BF37-9F5B15390BB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1" y="152401"/>
            <a:ext cx="7305697" cy="63339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516" y="64008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5188" y="6400800"/>
            <a:ext cx="31369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19938" y="6400800"/>
            <a:ext cx="20637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13C09-0653-4561-984A-4412FFB3E78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0"/>
            <a:ext cx="942927" cy="32657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SDW2013</a:t>
            </a:r>
            <a:endParaRPr lang="en-US" dirty="0"/>
          </a:p>
        </p:txBody>
      </p:sp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920750"/>
            <a:ext cx="9893300" cy="152400"/>
            <a:chOff x="0" y="900"/>
            <a:chExt cx="6232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0" y="900"/>
              <a:ext cx="6232" cy="47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  <a:defRPr/>
              </a:pPr>
              <a:endParaRPr lang="en-US" dirty="0">
                <a:ea typeface="+mn-ea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0" y="972"/>
              <a:ext cx="6232" cy="24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  <a:defRPr/>
              </a:pPr>
              <a:endParaRPr lang="en-US" dirty="0">
                <a:ea typeface="+mn-ea"/>
              </a:endParaRPr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4" y="1435102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5188" y="6400800"/>
            <a:ext cx="31369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19938" y="6400800"/>
            <a:ext cx="20637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EEBA3-2658-47E5-9103-42783F24D79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516" y="64008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5188" y="6400800"/>
            <a:ext cx="31369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2547" y="6400800"/>
            <a:ext cx="20637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C356C-1F7C-4694-B7BC-AEECD0B25E8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1" y="152401"/>
            <a:ext cx="7305697" cy="63339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1000109"/>
            <a:ext cx="8420100" cy="50958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5188" y="6400800"/>
            <a:ext cx="31369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2547" y="6400800"/>
            <a:ext cx="20637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B9B20-EFF0-4394-81FF-211B932B0F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152401"/>
            <a:ext cx="2105025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152401"/>
            <a:ext cx="6149975" cy="5943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516" y="64008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29 Sep 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5188" y="6400800"/>
            <a:ext cx="31369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CCD220/AONGC Status Update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19938" y="6400800"/>
            <a:ext cx="20637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70038-FC52-4F99-A268-A994AE5B76E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069AB-82E5-4706-87C3-BBC13918C1FB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A3880-0ED7-4BD5-B25E-12640B3C176D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152401"/>
            <a:ext cx="7305675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1045563" cy="30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SDW2013</a:t>
            </a:r>
            <a:endParaRPr lang="en-US" dirty="0"/>
          </a:p>
        </p:txBody>
      </p:sp>
      <p:pic>
        <p:nvPicPr>
          <p:cNvPr id="1031" name="Picture 9" descr="logo+name black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89900" y="152401"/>
            <a:ext cx="1651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0" y="920750"/>
            <a:ext cx="9893300" cy="152400"/>
            <a:chOff x="0" y="900"/>
            <a:chExt cx="6232" cy="96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0" y="900"/>
              <a:ext cx="6232" cy="47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  <a:defRPr/>
              </a:pPr>
              <a:endParaRPr lang="en-US" dirty="0">
                <a:ea typeface="+mn-ea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972"/>
              <a:ext cx="6232" cy="24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  <a:defRPr/>
              </a:pPr>
              <a:endParaRPr lang="en-US" dirty="0"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SDW2013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74321" y="1184569"/>
            <a:ext cx="934094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Options for Scientific and AO Detector Control in the era of ground based Extremely Large Telescopes </a:t>
            </a:r>
            <a:r>
              <a:rPr lang="en-US" b="1" dirty="0" smtClean="0">
                <a:solidFill>
                  <a:srgbClr val="0000FF"/>
                </a:solidFill>
                <a:latin typeface="Garamond" pitchFamily="18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latin typeface="Garamond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Garamond" pitchFamily="18" charset="0"/>
              </a:rPr>
              <a:t> </a:t>
            </a:r>
            <a:r>
              <a:rPr lang="en-US" sz="1200" b="1" dirty="0" smtClean="0">
                <a:latin typeface="Garamond" pitchFamily="18" charset="0"/>
              </a:rPr>
              <a:t>Derek Ives, </a:t>
            </a:r>
            <a:r>
              <a:rPr lang="en-US" sz="1200" b="1" dirty="0" err="1" smtClean="0">
                <a:latin typeface="Garamond" pitchFamily="18" charset="0"/>
              </a:rPr>
              <a:t>Gert</a:t>
            </a:r>
            <a:r>
              <a:rPr lang="en-US" sz="1200" b="1" dirty="0" smtClean="0">
                <a:latin typeface="Garamond" pitchFamily="18" charset="0"/>
              </a:rPr>
              <a:t> Finger, Leander </a:t>
            </a:r>
            <a:r>
              <a:rPr lang="en-US" sz="1200" b="1" dirty="0" err="1" smtClean="0">
                <a:latin typeface="Garamond" pitchFamily="18" charset="0"/>
              </a:rPr>
              <a:t>Mehrgan</a:t>
            </a:r>
            <a:r>
              <a:rPr lang="en-US" sz="1200" b="1" dirty="0" smtClean="0">
                <a:latin typeface="Garamond" pitchFamily="18" charset="0"/>
              </a:rPr>
              <a:t> and Javier Reyes </a:t>
            </a:r>
            <a:br>
              <a:rPr lang="en-US" sz="1200" b="1" dirty="0" smtClean="0">
                <a:latin typeface="Garamond" pitchFamily="18" charset="0"/>
              </a:rPr>
            </a:br>
            <a:r>
              <a:rPr lang="en-US" sz="1200" i="1" dirty="0" smtClean="0">
                <a:latin typeface="Garamond" pitchFamily="18" charset="0"/>
              </a:rPr>
              <a:t>European Southern Observatory</a:t>
            </a:r>
            <a:endParaRPr lang="en-US" dirty="0"/>
          </a:p>
        </p:txBody>
      </p:sp>
      <p:pic>
        <p:nvPicPr>
          <p:cNvPr id="6" name="Picture 5" descr="AQ32ch-10MHz_nr_0xx_pic_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732864" y="2756645"/>
            <a:ext cx="2148595" cy="2756647"/>
          </a:xfrm>
          <a:prstGeom prst="rect">
            <a:avLst/>
          </a:prstGeom>
        </p:spPr>
      </p:pic>
      <p:pic>
        <p:nvPicPr>
          <p:cNvPr id="8" name="Picture 7" descr="pream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799" y="2606367"/>
            <a:ext cx="5411720" cy="2355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5154" y="5634318"/>
            <a:ext cx="3163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32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channels, 16 bit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10 MHz ADCs with FPGA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VERTEX-6 processing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4235824" y="5069541"/>
            <a:ext cx="57341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6K detector mount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Space qualified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manganin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woven cables – thermal break</a:t>
            </a:r>
          </a:p>
          <a:p>
            <a:pPr marL="342900" indent="-342900"/>
            <a:r>
              <a:rPr lang="en-US" sz="1600" dirty="0" smtClean="0">
                <a:latin typeface="Arial" pitchFamily="34" charset="0"/>
                <a:cs typeface="Arial" pitchFamily="34" charset="0"/>
              </a:rPr>
              <a:t>with twisted pairs, miniature connectors</a:t>
            </a:r>
          </a:p>
          <a:p>
            <a:pPr marL="342900" indent="-342900"/>
            <a:r>
              <a:rPr lang="en-US" sz="1600" dirty="0" smtClean="0">
                <a:latin typeface="Arial" pitchFamily="34" charset="0"/>
                <a:cs typeface="Arial" pitchFamily="34" charset="0"/>
              </a:rPr>
              <a:t>3. Copper woven ribbon cables, twisted pairs, full Al shielding</a:t>
            </a:r>
          </a:p>
          <a:p>
            <a:pPr marL="342900" indent="-342900"/>
            <a:r>
              <a:rPr lang="en-US" sz="1600" dirty="0" smtClean="0">
                <a:latin typeface="Arial" pitchFamily="34" charset="0"/>
                <a:cs typeface="Arial" pitchFamily="34" charset="0"/>
              </a:rPr>
              <a:t>4. 64 channels fully differential preamps, 10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Mpixel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operation</a:t>
            </a:r>
          </a:p>
          <a:p>
            <a:pPr marL="342900" indent="-342900"/>
            <a:r>
              <a:rPr lang="en-US" sz="1600" dirty="0" smtClean="0">
                <a:latin typeface="Arial" pitchFamily="34" charset="0"/>
                <a:cs typeface="Arial" pitchFamily="34" charset="0"/>
              </a:rPr>
              <a:t>at 50 K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0023" y="228600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Booth R8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SDW2013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159430"/>
            <a:ext cx="9906000" cy="2523768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Commercial, in-house developments or even ASIC, what is the preferred option and why ?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Can an ASIC ever be a solution for a ground based generic detector controller?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Can we cover all the detector requirements  with one system design?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Are detector voltage and current monitoring a prerequisite for any design ?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What ideas are proposed at other institutes ?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Will future detectors be integrated with full built in control, simplifying external control systems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What other future technology trends are foreseen and applicable to detector operation ?</a:t>
            </a:r>
          </a:p>
          <a:p>
            <a:pPr algn="just"/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942" y="1425388"/>
            <a:ext cx="2122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Questions :-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50023" y="215153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Booth R8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552" y="5060576"/>
            <a:ext cx="59650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Plug – “Longer </a:t>
            </a:r>
            <a:r>
              <a:rPr lang="en-US" smtClean="0">
                <a:latin typeface="Arial" pitchFamily="34" charset="0"/>
                <a:cs typeface="Arial" pitchFamily="34" charset="0"/>
              </a:rPr>
              <a:t>wavelength detector 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session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Friday afternoon”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167659</TotalTime>
  <Words>188</Words>
  <Application>Microsoft Office PowerPoint</Application>
  <PresentationFormat>A4 (21x29,7 cm)</PresentationFormat>
  <Paragraphs>25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4" baseType="lpstr">
      <vt:lpstr>Custom Design</vt:lpstr>
      <vt:lpstr>Blank Presentation</vt:lpstr>
      <vt:lpstr>Presentazione standard di PowerPoint</vt:lpstr>
      <vt:lpstr>Presentazione standard di PowerPoint</vt:lpstr>
    </vt:vector>
  </TitlesOfParts>
  <Company>ESO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Readout Noise versus number of nondestructive readouts</dc:title>
  <dc:creator>Finger Gert</dc:creator>
  <cp:lastModifiedBy>tecno</cp:lastModifiedBy>
  <cp:revision>2984</cp:revision>
  <cp:lastPrinted>2002-06-14T13:11:10Z</cp:lastPrinted>
  <dcterms:created xsi:type="dcterms:W3CDTF">1999-04-16T19:15:06Z</dcterms:created>
  <dcterms:modified xsi:type="dcterms:W3CDTF">2013-10-09T11:42:37Z</dcterms:modified>
</cp:coreProperties>
</file>