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74" r:id="rId3"/>
  </p:sldMasterIdLst>
  <p:notesMasterIdLst>
    <p:notesMasterId r:id="rId34"/>
  </p:notesMasterIdLst>
  <p:handoutMasterIdLst>
    <p:handoutMasterId r:id="rId35"/>
  </p:handoutMasterIdLst>
  <p:sldIdLst>
    <p:sldId id="256" r:id="rId4"/>
    <p:sldId id="345" r:id="rId5"/>
    <p:sldId id="293" r:id="rId6"/>
    <p:sldId id="372" r:id="rId7"/>
    <p:sldId id="307" r:id="rId8"/>
    <p:sldId id="316" r:id="rId9"/>
    <p:sldId id="343" r:id="rId10"/>
    <p:sldId id="346" r:id="rId11"/>
    <p:sldId id="320" r:id="rId12"/>
    <p:sldId id="296" r:id="rId13"/>
    <p:sldId id="352" r:id="rId14"/>
    <p:sldId id="374" r:id="rId15"/>
    <p:sldId id="358" r:id="rId16"/>
    <p:sldId id="360" r:id="rId17"/>
    <p:sldId id="361" r:id="rId18"/>
    <p:sldId id="375" r:id="rId19"/>
    <p:sldId id="364" r:id="rId20"/>
    <p:sldId id="385" r:id="rId21"/>
    <p:sldId id="366" r:id="rId22"/>
    <p:sldId id="301" r:id="rId23"/>
    <p:sldId id="381" r:id="rId24"/>
    <p:sldId id="377" r:id="rId25"/>
    <p:sldId id="308" r:id="rId26"/>
    <p:sldId id="339" r:id="rId27"/>
    <p:sldId id="267" r:id="rId28"/>
    <p:sldId id="341" r:id="rId29"/>
    <p:sldId id="386" r:id="rId30"/>
    <p:sldId id="286" r:id="rId31"/>
    <p:sldId id="387" r:id="rId32"/>
    <p:sldId id="388" r:id="rId33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preferSingleView="1">
    <p:restoredLeft sz="15620" autoAdjust="0"/>
    <p:restoredTop sz="83656" autoAdjust="0"/>
  </p:normalViewPr>
  <p:slideViewPr>
    <p:cSldViewPr>
      <p:cViewPr>
        <p:scale>
          <a:sx n="60" d="100"/>
          <a:sy n="60" d="100"/>
        </p:scale>
        <p:origin x="-1134" y="-2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pPr>
              <a:defRPr/>
            </a:pPr>
            <a:fld id="{4A767260-5054-4493-A0EF-73F038EEE5F1}" type="datetimeFigureOut">
              <a:rPr lang="fr-FR"/>
              <a:pPr>
                <a:defRPr/>
              </a:pPr>
              <a:t>09/10/2013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>
              <a:defRPr/>
            </a:pPr>
            <a:fld id="{0A460309-9F14-4916-9D6E-B391C7D71883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890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46020F-12F5-44D1-9170-9BB404449FAA}" type="datetimeFigureOut">
              <a:rPr lang="fr-FR"/>
              <a:pPr>
                <a:defRPr/>
              </a:pPr>
              <a:t>09/10/2013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8350"/>
            <a:ext cx="554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FCFFB2-C7CD-4E25-80AB-2798BE105ABD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48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CNES  is leading or involved , in a lot of space missions, National, bi /multilatera and in ESA frame</a:t>
            </a:r>
          </a:p>
          <a:p>
            <a:r>
              <a:rPr lang="fr-FR" smtClean="0"/>
              <a:t>The missions supported by CNES are not limited to those presented here :</a:t>
            </a:r>
          </a:p>
          <a:p>
            <a:r>
              <a:rPr lang="fr-FR" smtClean="0"/>
              <a:t>Only those requiring detector development are evocated here</a:t>
            </a:r>
          </a:p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120A1-8CCA-48F3-A64E-34E7AA6D014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Iwill talk only aboutpre-developments, not on on-going missions</a:t>
            </a:r>
          </a:p>
          <a:p>
            <a:r>
              <a:rPr lang="fr-FR" smtClean="0"/>
              <a:t>This pesentation will focus only on certain technologies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µcal X (X mlouo jusqu » a keV)</a:t>
            </a:r>
          </a:p>
          <a:p>
            <a:r>
              <a:rPr lang="fr-FR" smtClean="0"/>
              <a:t>solu abase de TES</a:t>
            </a:r>
          </a:p>
          <a:p>
            <a:r>
              <a:rPr lang="fr-FR" smtClean="0"/>
              <a:t>brique techno : Asic CL reprise de Asci DCMB (SiGe)</a:t>
            </a:r>
          </a:p>
          <a:p>
            <a:r>
              <a:rPr lang="fr-FR" smtClean="0"/>
              <a:t>	integration en interco : synergie avvec Artemis</a:t>
            </a:r>
          </a:p>
          <a:p>
            <a:r>
              <a:rPr lang="fr-FR" smtClean="0"/>
              <a:t>	portage sur PF 100mm </a:t>
            </a:r>
          </a:p>
          <a:p>
            <a:r>
              <a:rPr lang="fr-FR" b="1" smtClean="0"/>
              <a:t>obj demonstarteur 32x32 pour athena</a:t>
            </a:r>
            <a:endParaRPr lang="fr-FR" smtClean="0"/>
          </a:p>
          <a:p>
            <a:r>
              <a:rPr lang="fr-FR" smtClean="0"/>
              <a:t>Irfu adossé au Sedi et leti</a:t>
            </a:r>
          </a:p>
          <a:p>
            <a:r>
              <a:rPr lang="fr-FR" smtClean="0"/>
              <a:t>On va deytecteer photon X et on faiut compatge en ragardant son energie</a:t>
            </a:r>
          </a:p>
          <a:p>
            <a:r>
              <a:rPr lang="fr-FR" smtClean="0"/>
              <a:t> </a:t>
            </a:r>
          </a:p>
          <a:p>
            <a:r>
              <a:rPr lang="fr-FR" smtClean="0"/>
              <a:t>Asic de lecture</a:t>
            </a:r>
          </a:p>
          <a:p>
            <a:r>
              <a:rPr lang="fr-FR" smtClean="0"/>
              <a:t>Reprise de la techno Pacs en la simplifiant (terreau pour IR lointain) </a:t>
            </a:r>
          </a:p>
          <a:p>
            <a:r>
              <a:rPr lang="fr-FR" smtClean="0"/>
              <a:t>Descente à 50 mK pour ameliorer perfon , aux carac visées</a:t>
            </a:r>
          </a:p>
          <a:p>
            <a:r>
              <a:rPr lang="fr-FR" smtClean="0"/>
              <a:t>Fab collective : c’est la force leti</a:t>
            </a:r>
          </a:p>
          <a:p>
            <a:r>
              <a:rPr lang="fr-FR" smtClean="0"/>
              <a:t>Report absorbeuer : dans ces lon d’onde o utilise tanatale</a:t>
            </a:r>
          </a:p>
          <a:p>
            <a:r>
              <a:rPr lang="fr-FR" smtClean="0"/>
              <a:t>Simplification de setapes techno</a:t>
            </a:r>
          </a:p>
          <a:p>
            <a:r>
              <a:rPr lang="fr-FR" smtClean="0"/>
              <a:t>PTA : paforme techno amon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7D30C-D7B1-4BDA-8F18-1C9B1FB2A0C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F8CAF-A6BB-4C50-8A87-D265606A593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Cosmologie : mm polarisatiob find diffus</a:t>
            </a:r>
          </a:p>
          <a:p>
            <a:r>
              <a:rPr lang="fr-FR" smtClean="0"/>
              <a:t>Structurationd el’univers (suite Herschel)</a:t>
            </a:r>
          </a:p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BEE81-12A8-4117-9EFE-F1B7A753CF1C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TES faible impedance : SQUID ; APC a fait integraton et a dvpé un Asic</a:t>
            </a:r>
          </a:p>
          <a:p>
            <a:r>
              <a:rPr lang="fr-FR" smtClean="0"/>
              <a:t>DCMB senseur NbSi quron depose, puis on structure pour faire membrane</a:t>
            </a:r>
          </a:p>
          <a:p>
            <a:r>
              <a:rPr lang="fr-FR" smtClean="0"/>
              <a:t>Det 350 mK et etage deporté pour sauvegarder budget thermiqe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24E24-E881-4762-A7EF-9BCC56A99C7B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 KID circuit resonnat associé a chaque pixele.</a:t>
            </a:r>
          </a:p>
          <a:p>
            <a:r>
              <a:rPr lang="fr-FR" smtClean="0"/>
              <a:t>Ligne µonde</a:t>
            </a:r>
          </a:p>
          <a:p>
            <a:r>
              <a:rPr lang="fr-FR" smtClean="0"/>
              <a:t>Chaque det a sa propre resonnace</a:t>
            </a:r>
          </a:p>
          <a:p>
            <a:r>
              <a:rPr lang="fr-FR" smtClean="0"/>
              <a:t>Sous effet rayonnement shift de la  freq de resonnance (et aussi amplitude)</a:t>
            </a:r>
          </a:p>
          <a:p>
            <a:r>
              <a:rPr lang="fr-FR" smtClean="0"/>
              <a:t>Av : pas besoin de mux mourd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67627-6134-4960-B490-A0DB56E7F702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7" name="Sous-titre 2"/>
          <p:cNvSpPr>
            <a:spLocks noGrp="1"/>
          </p:cNvSpPr>
          <p:nvPr>
            <p:ph type="subTitle" idx="1"/>
          </p:nvPr>
        </p:nvSpPr>
        <p:spPr>
          <a:xfrm>
            <a:off x="2222697" y="3789040"/>
            <a:ext cx="6934200" cy="7920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06413" y="6308725"/>
            <a:ext cx="5235575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Titre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5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872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78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2868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482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979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5509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799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8286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7146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86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3928" y="188640"/>
            <a:ext cx="8876772" cy="7200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974725" y="6453188"/>
            <a:ext cx="43767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14/06/13 réunion R&amp;T LETI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468313" cy="215900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4AC698-3547-41C2-AAE7-5BFBC119D83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676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260351"/>
            <a:ext cx="2184135" cy="58324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260351"/>
            <a:ext cx="6387306" cy="5832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283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614" y="188640"/>
            <a:ext cx="8876772" cy="7780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584731" y="1628776"/>
            <a:ext cx="8832766" cy="4392613"/>
          </a:xfrm>
        </p:spPr>
        <p:txBody>
          <a:bodyPr/>
          <a:lstStyle>
            <a:lvl2pPr marL="357188" indent="-357188">
              <a:defRPr/>
            </a:lvl2pPr>
            <a:lvl3pPr marL="715963" indent="-358775">
              <a:defRPr sz="1600"/>
            </a:lvl3pPr>
            <a:lvl4pPr marL="901700" indent="-185738">
              <a:defRPr sz="14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7448550" y="6381750"/>
            <a:ext cx="858838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25/09/13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896938" y="6524625"/>
            <a:ext cx="4376737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25/09/13 Réunion groupe </a:t>
            </a:r>
            <a:r>
              <a:rPr lang="fr-FR" err="1"/>
              <a:t>astro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50838" y="6524625"/>
            <a:ext cx="546100" cy="217488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EBE6E9-05EB-4F19-9F58-5F2A26C8343F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59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contenu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614" y="188640"/>
            <a:ext cx="8876772" cy="7780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484785"/>
            <a:ext cx="4457700" cy="4641379"/>
          </a:xfrm>
        </p:spPr>
        <p:txBody>
          <a:bodyPr/>
          <a:lstStyle>
            <a:lvl2pPr marL="450850" indent="-276225">
              <a:defRPr baseline="0"/>
            </a:lvl2pPr>
            <a:lvl3pPr marL="715963" indent="-265113">
              <a:defRPr sz="1800" baseline="0"/>
            </a:lvl3pPr>
            <a:lvl4pPr marL="808038" indent="-269875">
              <a:defRPr sz="1400" baseline="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5109018" y="1484785"/>
            <a:ext cx="4368485" cy="4641379"/>
          </a:xfrm>
        </p:spPr>
        <p:txBody>
          <a:bodyPr/>
          <a:lstStyle>
            <a:lvl2pPr marL="450850" indent="-276225">
              <a:defRPr baseline="0"/>
            </a:lvl2pPr>
            <a:lvl3pPr marL="715963" indent="-265113">
              <a:defRPr sz="1800" baseline="0"/>
            </a:lvl3pPr>
            <a:lvl4pPr marL="808038" indent="-269875">
              <a:defRPr sz="1400" baseline="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7448550" y="6381750"/>
            <a:ext cx="858838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14A5-4314-46D7-A792-9A59CFB3C1F3}" type="datetime1">
              <a:rPr lang="fr-FR"/>
              <a:pPr>
                <a:defRPr/>
              </a:pPr>
              <a:t>09/10/2013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896938" y="6524625"/>
            <a:ext cx="4376737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14/06/13 réunion R&amp;T LETI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50838" y="6524625"/>
            <a:ext cx="546100" cy="217488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6996DB-699B-42F8-BEA5-AC1CB8C7533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1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Tex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3928" y="188640"/>
            <a:ext cx="8876772" cy="7200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443587" cy="4691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96983" y="1844824"/>
            <a:ext cx="3634323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974725" y="6453188"/>
            <a:ext cx="43767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14/06/13 réunion R&amp;T LETI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468313" cy="215900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B95501-9CAF-45C1-B0A2-51BC0FB6898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0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14/06/13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3A0D-4F70-4A6C-947F-5597A464C20A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65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8621" y="908050"/>
            <a:ext cx="8736542" cy="8826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18621" y="1916114"/>
            <a:ext cx="4285721" cy="42497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69442" y="1916114"/>
            <a:ext cx="4285721" cy="2047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69442" y="4116388"/>
            <a:ext cx="4285721" cy="20494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895350" y="6499225"/>
            <a:ext cx="2063750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14/06/13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9047163" y="6453188"/>
            <a:ext cx="858837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3F37-4C00-4A62-A137-9943584B9FE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9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8621" y="908050"/>
            <a:ext cx="8736542" cy="8826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818621" y="1916114"/>
            <a:ext cx="8736542" cy="4249737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5350" y="6499225"/>
            <a:ext cx="2063750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14/06/13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9047163" y="6453188"/>
            <a:ext cx="858837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A88F0-3FDE-4546-88E9-99123E1086E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5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61988" y="1916113"/>
            <a:ext cx="4252912" cy="4179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7300" y="1916113"/>
            <a:ext cx="4254500" cy="4179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DCT/SI/CD HG  MAJ 12/10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4793-3C67-4C67-9E2B-D4410A222AD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4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o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74310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e 8"/>
          <p:cNvGrpSpPr>
            <a:grpSpLocks/>
          </p:cNvGrpSpPr>
          <p:nvPr/>
        </p:nvGrpSpPr>
        <p:grpSpPr bwMode="auto">
          <a:xfrm>
            <a:off x="9223375" y="585788"/>
            <a:ext cx="193675" cy="5646737"/>
            <a:chOff x="8513763" y="585788"/>
            <a:chExt cx="179387" cy="5646737"/>
          </a:xfrm>
        </p:grpSpPr>
        <p:sp>
          <p:nvSpPr>
            <p:cNvPr id="1028" name="Oval 5"/>
            <p:cNvSpPr>
              <a:spLocks noChangeArrowheads="1"/>
            </p:cNvSpPr>
            <p:nvPr/>
          </p:nvSpPr>
          <p:spPr bwMode="gray">
            <a:xfrm>
              <a:off x="8513763" y="585788"/>
              <a:ext cx="179387" cy="17938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Line 6"/>
            <p:cNvSpPr>
              <a:spLocks noChangeShapeType="1"/>
            </p:cNvSpPr>
            <p:nvPr/>
          </p:nvSpPr>
          <p:spPr bwMode="gray">
            <a:xfrm>
              <a:off x="8604250" y="692150"/>
              <a:ext cx="0" cy="5400675"/>
            </a:xfrm>
            <a:prstGeom prst="line">
              <a:avLst/>
            </a:prstGeom>
            <a:noFill/>
            <a:ln w="317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" name="Oval 7"/>
            <p:cNvSpPr>
              <a:spLocks noChangeArrowheads="1"/>
            </p:cNvSpPr>
            <p:nvPr/>
          </p:nvSpPr>
          <p:spPr bwMode="gray">
            <a:xfrm>
              <a:off x="8513763" y="6053138"/>
              <a:ext cx="179387" cy="17938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5797550"/>
            <a:ext cx="17970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3400" y="188913"/>
            <a:ext cx="8877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PAGE</a:t>
            </a:r>
            <a:br>
              <a:rPr lang="fr-FR" smtClean="0"/>
            </a:br>
            <a:endParaRPr lang="fr-FR" smtClean="0"/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341438"/>
            <a:ext cx="89154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48550" y="6453188"/>
            <a:ext cx="858838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19150" y="6453188"/>
            <a:ext cx="43767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14/06/13 réunion R&amp;T LETI</a:t>
            </a: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3463"/>
            <a:ext cx="89566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8775" y="6453188"/>
            <a:ext cx="349250" cy="28575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8582A2-2E94-4C0B-B3F8-1C5B6D720542}" type="slidenum">
              <a:rPr lang="fr-FR"/>
              <a:pPr>
                <a:defRPr/>
              </a:pPr>
              <a:t>‹N›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560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SzPct val="80000"/>
        <a:buFont typeface="Wingdings 2" pitchFamily="18" charset="2"/>
        <a:buChar char="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Font typeface="Wingdings 2" pitchFamily="18" charset="2"/>
        <a:buChar char="è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Cou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74310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Oval 5"/>
          <p:cNvSpPr>
            <a:spLocks noChangeArrowheads="1"/>
          </p:cNvSpPr>
          <p:nvPr/>
        </p:nvSpPr>
        <p:spPr bwMode="gray">
          <a:xfrm>
            <a:off x="9223375" y="585788"/>
            <a:ext cx="193675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solidFill>
                <a:srgbClr val="EC7405"/>
              </a:solidFill>
              <a:latin typeface="Arial" pitchFamily="34" charset="0"/>
            </a:endParaRP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gray">
          <a:xfrm>
            <a:off x="932180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gray">
          <a:xfrm>
            <a:off x="9223375" y="6053138"/>
            <a:ext cx="193675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solidFill>
                <a:srgbClr val="EC7405"/>
              </a:solidFill>
              <a:latin typeface="Arial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200" y="1628775"/>
            <a:ext cx="8737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3079" name="Text Box 54"/>
          <p:cNvSpPr txBox="1">
            <a:spLocks noChangeArrowheads="1"/>
          </p:cNvSpPr>
          <p:nvPr userDrawn="1"/>
        </p:nvSpPr>
        <p:spPr bwMode="auto">
          <a:xfrm>
            <a:off x="508000" y="6524625"/>
            <a:ext cx="5905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800" smtClean="0">
                <a:solidFill>
                  <a:srgbClr val="808080"/>
                </a:solidFill>
                <a:latin typeface="Arial" pitchFamily="34" charset="0"/>
                <a:ea typeface="ヒラギノ角ゴ Pro W3"/>
              </a:rPr>
              <a:t>Titre du document + date Arial 8 </a:t>
            </a:r>
            <a:r>
              <a:rPr lang="fr-FR" sz="800" smtClean="0">
                <a:solidFill>
                  <a:srgbClr val="808080"/>
                </a:solidFill>
                <a:latin typeface="Arial" pitchFamily="34" charset="0"/>
                <a:ea typeface="ヒラギノ角ゴ Pro W3"/>
                <a:sym typeface="Wingdings" pitchFamily="2" charset="2"/>
              </a:rPr>
              <a:t> </a:t>
            </a:r>
            <a:r>
              <a:rPr lang="fr-FR" sz="800" smtClean="0">
                <a:solidFill>
                  <a:srgbClr val="808080"/>
                </a:solidFill>
                <a:latin typeface="Arial" pitchFamily="34" charset="0"/>
                <a:ea typeface="ヒラギノ角ゴ Pro W3"/>
              </a:rPr>
              <a:t>à modifier dans le  masque (Affichage/Masque/Masque des diapositives)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wmf"/><Relationship Id="rId9" Type="http://schemas.openxmlformats.org/officeDocument/2006/relationships/image" Target="../media/image10.png"/><Relationship Id="rId14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2.wmf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ctrTitle"/>
          </p:nvPr>
        </p:nvSpPr>
        <p:spPr bwMode="auto">
          <a:xfrm>
            <a:off x="742950" y="2130425"/>
            <a:ext cx="84201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CNES activities in detectors </a:t>
            </a:r>
            <a:br>
              <a:rPr lang="fr-FR" smtClean="0"/>
            </a:br>
            <a:r>
              <a:rPr lang="fr-FR" smtClean="0"/>
              <a:t>for scientific space missions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22500" y="3789363"/>
            <a:ext cx="6934200" cy="792162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6"/>
                </a:solidFill>
              </a:rPr>
              <a:t>Alain BARDOUX</a:t>
            </a:r>
            <a:endParaRPr lang="fr-FR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fr-FR" dirty="0"/>
              <a:t>a</a:t>
            </a:r>
            <a:r>
              <a:rPr lang="fr-FR" dirty="0" smtClean="0"/>
              <a:t>lain.bardoux@cnes.fr</a:t>
            </a:r>
            <a:endParaRPr lang="fr-FR" dirty="0"/>
          </a:p>
        </p:txBody>
      </p:sp>
      <p:sp>
        <p:nvSpPr>
          <p:cNvPr id="1331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13317" name="ZoneTexte 1"/>
          <p:cNvSpPr txBox="1">
            <a:spLocks noChangeArrowheads="1"/>
          </p:cNvSpPr>
          <p:nvPr/>
        </p:nvSpPr>
        <p:spPr bwMode="auto">
          <a:xfrm>
            <a:off x="560388" y="6248400"/>
            <a:ext cx="21971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393950" y="20907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127000" eaLnBrk="0" hangingPunct="0"/>
            <a:endParaRPr lang="it-IT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28775"/>
            <a:ext cx="272415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292225"/>
            <a:ext cx="37909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4005263"/>
            <a:ext cx="20129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4149725"/>
            <a:ext cx="5545137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292225"/>
            <a:ext cx="8858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80963"/>
            <a:ext cx="1800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3338"/>
            <a:ext cx="18002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smtClean="0">
                <a:solidFill>
                  <a:schemeClr val="tx1"/>
                </a:solidFill>
              </a:rPr>
              <a:t>Xray microcalorimeter : realizations</a:t>
            </a:r>
            <a:endParaRPr lang="fr-FR" smtClean="0"/>
          </a:p>
        </p:txBody>
      </p:sp>
      <p:sp>
        <p:nvSpPr>
          <p:cNvPr id="22540" name="ZoneTexte 12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Other activities in Xray domain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488" y="1268413"/>
            <a:ext cx="8915400" cy="4784725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fr-FR" sz="1600" dirty="0" smtClean="0"/>
              <a:t>LOFT :((IRAP)  ultra </a:t>
            </a:r>
            <a:r>
              <a:rPr lang="fr-FR" sz="1600" dirty="0" err="1" smtClean="0"/>
              <a:t>low</a:t>
            </a:r>
            <a:r>
              <a:rPr lang="fr-FR" sz="1600" dirty="0" smtClean="0"/>
              <a:t> noise and consomption front end ASIC </a:t>
            </a:r>
            <a:br>
              <a:rPr lang="fr-FR" sz="1600" dirty="0" smtClean="0"/>
            </a:br>
            <a:r>
              <a:rPr lang="fr-FR" sz="1600" dirty="0" smtClean="0"/>
              <a:t>(15</a:t>
            </a:r>
            <a:r>
              <a:rPr lang="fr-FR" sz="1600" baseline="30000" dirty="0" smtClean="0"/>
              <a:t>e</a:t>
            </a:r>
            <a:r>
              <a:rPr lang="fr-FR" sz="1600" dirty="0" smtClean="0"/>
              <a:t> ENC, 200µW)</a:t>
            </a:r>
          </a:p>
          <a:p>
            <a:pPr>
              <a:buFontTx/>
              <a:buChar char="-"/>
              <a:defRPr/>
            </a:pPr>
            <a:endParaRPr lang="fr-FR" sz="1600" dirty="0" smtClean="0"/>
          </a:p>
          <a:p>
            <a:pPr>
              <a:buFontTx/>
              <a:buChar char="-"/>
              <a:defRPr/>
            </a:pPr>
            <a:endParaRPr lang="fr-FR" sz="1600" dirty="0"/>
          </a:p>
          <a:p>
            <a:pPr>
              <a:buFontTx/>
              <a:buChar char="-"/>
              <a:defRPr/>
            </a:pPr>
            <a:endParaRPr lang="fr-FR" sz="1600" dirty="0"/>
          </a:p>
          <a:p>
            <a:pPr>
              <a:buFontTx/>
              <a:buChar char="-"/>
              <a:defRPr/>
            </a:pPr>
            <a:r>
              <a:rPr lang="fr-FR" sz="1600" dirty="0" smtClean="0"/>
              <a:t>Compton </a:t>
            </a:r>
            <a:r>
              <a:rPr lang="fr-FR" sz="1600" dirty="0" err="1" smtClean="0"/>
              <a:t>telescop</a:t>
            </a:r>
            <a:r>
              <a:rPr lang="fr-FR" sz="1600" dirty="0" smtClean="0"/>
              <a:t> : (APC) : </a:t>
            </a:r>
            <a:r>
              <a:rPr lang="fr-FR" sz="1600" dirty="0" err="1" smtClean="0"/>
              <a:t>tower</a:t>
            </a:r>
            <a:r>
              <a:rPr lang="fr-FR" sz="1600" dirty="0" smtClean="0"/>
              <a:t> of DSSD (</a:t>
            </a:r>
            <a:r>
              <a:rPr lang="fr-FR" sz="1600" dirty="0" err="1" smtClean="0"/>
              <a:t>souble</a:t>
            </a:r>
            <a:r>
              <a:rPr lang="fr-FR" sz="1600" dirty="0" smtClean="0"/>
              <a:t> </a:t>
            </a:r>
            <a:r>
              <a:rPr lang="fr-FR" sz="1600" dirty="0" err="1" smtClean="0"/>
              <a:t>stripped</a:t>
            </a:r>
            <a:r>
              <a:rPr lang="fr-FR" sz="1600" dirty="0" smtClean="0"/>
              <a:t> Si detector) up to 100MeV</a:t>
            </a:r>
            <a:br>
              <a:rPr lang="fr-FR" sz="1600" dirty="0" smtClean="0"/>
            </a:br>
            <a:r>
              <a:rPr lang="fr-FR" sz="1600" dirty="0" smtClean="0"/>
              <a:t>(</a:t>
            </a:r>
            <a:r>
              <a:rPr lang="fr-FR" sz="1600" dirty="0" err="1" smtClean="0"/>
              <a:t>See</a:t>
            </a:r>
            <a:r>
              <a:rPr lang="fr-FR" sz="1600" dirty="0" smtClean="0"/>
              <a:t> Youri </a:t>
            </a:r>
            <a:r>
              <a:rPr lang="fr-FR" sz="1600" dirty="0" err="1" smtClean="0"/>
              <a:t>Dolgorouky’s</a:t>
            </a:r>
            <a:r>
              <a:rPr lang="fr-FR" sz="1600" dirty="0" smtClean="0"/>
              <a:t> talk)</a:t>
            </a:r>
          </a:p>
          <a:p>
            <a:pPr marL="0" indent="0">
              <a:defRPr/>
            </a:pPr>
            <a:endParaRPr lang="fr-FR" sz="1600" dirty="0" smtClean="0"/>
          </a:p>
          <a:p>
            <a:pPr>
              <a:buFontTx/>
              <a:buChar char="-"/>
              <a:defRPr/>
            </a:pPr>
            <a:endParaRPr lang="fr-FR" sz="1600" dirty="0" smtClean="0"/>
          </a:p>
          <a:p>
            <a:pPr>
              <a:buFontTx/>
              <a:buChar char="-"/>
              <a:defRPr/>
            </a:pPr>
            <a:endParaRPr lang="fr-FR" sz="1600" dirty="0"/>
          </a:p>
          <a:p>
            <a:pPr>
              <a:buFontTx/>
              <a:buChar char="-"/>
              <a:defRPr/>
            </a:pPr>
            <a:r>
              <a:rPr lang="fr-FR" sz="1600" dirty="0" smtClean="0"/>
              <a:t>Germanium </a:t>
            </a:r>
            <a:r>
              <a:rPr lang="fr-FR" sz="1600" dirty="0" err="1" smtClean="0"/>
              <a:t>stripped</a:t>
            </a:r>
            <a:r>
              <a:rPr lang="fr-FR" sz="1600" dirty="0" smtClean="0"/>
              <a:t> detector (IRAP)  </a:t>
            </a:r>
            <a:r>
              <a:rPr lang="fr-FR" sz="1600" dirty="0" err="1" smtClean="0"/>
              <a:t>ultimate</a:t>
            </a:r>
            <a:r>
              <a:rPr lang="fr-FR" sz="1600" dirty="0" smtClean="0"/>
              <a:t> performance </a:t>
            </a:r>
            <a:r>
              <a:rPr lang="fr-FR" sz="1600" dirty="0" err="1" smtClean="0"/>
              <a:t>spectro</a:t>
            </a:r>
            <a:r>
              <a:rPr lang="fr-FR" sz="1600" dirty="0" smtClean="0"/>
              <a:t> imager </a:t>
            </a:r>
          </a:p>
          <a:p>
            <a:pPr marL="0" indent="0">
              <a:defRPr/>
            </a:pPr>
            <a:r>
              <a:rPr lang="fr-FR" sz="1600" dirty="0" smtClean="0"/>
              <a:t>     (1 to 200keV)</a:t>
            </a:r>
          </a:p>
          <a:p>
            <a:pPr>
              <a:buFontTx/>
              <a:buChar char="-"/>
              <a:defRPr/>
            </a:pPr>
            <a:endParaRPr lang="fr-FR" sz="1600" dirty="0"/>
          </a:p>
          <a:p>
            <a:pPr>
              <a:buFontTx/>
              <a:buChar char="-"/>
              <a:defRPr/>
            </a:pPr>
            <a:endParaRPr lang="fr-FR" sz="1600" dirty="0" smtClean="0"/>
          </a:p>
          <a:p>
            <a:pPr>
              <a:buFontTx/>
              <a:buChar char="-"/>
              <a:defRPr/>
            </a:pPr>
            <a:r>
              <a:rPr lang="fr-FR" sz="1600" dirty="0" err="1" smtClean="0"/>
              <a:t>CdTe</a:t>
            </a:r>
            <a:r>
              <a:rPr lang="fr-FR" sz="1600" dirty="0" smtClean="0"/>
              <a:t> </a:t>
            </a:r>
            <a:r>
              <a:rPr lang="fr-FR" sz="1600" dirty="0" err="1" smtClean="0"/>
              <a:t>high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focal plane (CEA/IRFU) :</a:t>
            </a:r>
          </a:p>
          <a:p>
            <a:pPr marL="0" indent="0">
              <a:defRPr/>
            </a:pPr>
            <a:r>
              <a:rPr lang="fr-FR" sz="1600" dirty="0" smtClean="0"/>
              <a:t>      </a:t>
            </a:r>
            <a:r>
              <a:rPr lang="fr-FR" sz="1600" dirty="0" err="1" smtClean="0"/>
              <a:t>small</a:t>
            </a:r>
            <a:r>
              <a:rPr lang="fr-FR" sz="1600" dirty="0" smtClean="0"/>
              <a:t> pixel (300µm) 4 </a:t>
            </a:r>
            <a:r>
              <a:rPr lang="fr-FR" sz="1600" dirty="0" err="1" smtClean="0"/>
              <a:t>side</a:t>
            </a:r>
            <a:r>
              <a:rPr lang="fr-FR" sz="1600" dirty="0" smtClean="0"/>
              <a:t> </a:t>
            </a:r>
            <a:r>
              <a:rPr lang="fr-FR" sz="1600" dirty="0" err="1" smtClean="0"/>
              <a:t>buttable</a:t>
            </a:r>
            <a:r>
              <a:rPr lang="fr-FR" sz="1600" dirty="0" smtClean="0"/>
              <a:t> module</a:t>
            </a:r>
          </a:p>
          <a:p>
            <a:pPr marL="0" indent="0">
              <a:defRPr/>
            </a:pPr>
            <a:r>
              <a:rPr lang="fr-FR" sz="1600" dirty="0" smtClean="0"/>
              <a:t>      for large and </a:t>
            </a:r>
            <a:r>
              <a:rPr lang="fr-FR" sz="1600" dirty="0" err="1" smtClean="0"/>
              <a:t>high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focal planes</a:t>
            </a:r>
            <a:endParaRPr lang="fr-FR" sz="1600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EB96E3-95E9-47D0-AF93-0F51F0CB3A60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836613"/>
            <a:ext cx="26638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3059113"/>
            <a:ext cx="208756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59" name="Groupe 6"/>
          <p:cNvGrpSpPr>
            <a:grpSpLocks/>
          </p:cNvGrpSpPr>
          <p:nvPr/>
        </p:nvGrpSpPr>
        <p:grpSpPr bwMode="auto">
          <a:xfrm>
            <a:off x="3513138" y="4564063"/>
            <a:ext cx="7200900" cy="2293937"/>
            <a:chOff x="120652" y="1052736"/>
            <a:chExt cx="7300812" cy="3053389"/>
          </a:xfrm>
        </p:grpSpPr>
        <p:pic>
          <p:nvPicPr>
            <p:cNvPr id="2356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1" t="25356" r="17085" b="27557"/>
            <a:stretch>
              <a:fillRect/>
            </a:stretch>
          </p:blipFill>
          <p:spPr bwMode="auto">
            <a:xfrm>
              <a:off x="2579581" y="1579839"/>
              <a:ext cx="3801263" cy="2299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2771542" y="3618006"/>
              <a:ext cx="4649922" cy="488119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>
                  <a:solidFill>
                    <a:schemeClr val="tx2">
                      <a:lumMod val="75000"/>
                    </a:schemeClr>
                  </a:solidFill>
                </a:rPr>
                <a:t>(reportés sur un support permettant de réduire la </a:t>
              </a:r>
            </a:p>
            <a:p>
              <a:pPr>
                <a:defRPr/>
              </a:pPr>
              <a:r>
                <a:rPr lang="fr-FR" sz="1100" dirty="0">
                  <a:solidFill>
                    <a:schemeClr val="tx2">
                      <a:lumMod val="75000"/>
                    </a:schemeClr>
                  </a:solidFill>
                </a:rPr>
                <a:t>densité en face arrière)</a:t>
              </a:r>
            </a:p>
          </p:txBody>
        </p:sp>
        <p:sp>
          <p:nvSpPr>
            <p:cNvPr id="23564" name="ZoneTexte 9"/>
            <p:cNvSpPr txBox="1">
              <a:spLocks noChangeArrowheads="1"/>
            </p:cNvSpPr>
            <p:nvPr/>
          </p:nvSpPr>
          <p:spPr bwMode="auto">
            <a:xfrm>
              <a:off x="120652" y="1052736"/>
              <a:ext cx="1224136" cy="491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900"/>
                <a:t>Hybridation haute densité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13138" y="4564063"/>
            <a:ext cx="1079500" cy="52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561" name="ZoneTexte 11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Visible</a:t>
            </a: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A5E784-7106-4004-8342-4F5009B4E145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95525"/>
            <a:ext cx="98488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" y="4292600"/>
            <a:ext cx="972026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168900" y="2565400"/>
            <a:ext cx="863600" cy="2016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83" name="ZoneTexte 7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15888"/>
            <a:ext cx="8737600" cy="88265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accent6"/>
                </a:solidFill>
              </a:rPr>
              <a:t>V</a:t>
            </a:r>
            <a:r>
              <a:rPr lang="fr-FR" dirty="0" smtClean="0">
                <a:solidFill>
                  <a:schemeClr val="accent6"/>
                </a:solidFill>
              </a:rPr>
              <a:t>isible </a:t>
            </a:r>
            <a:r>
              <a:rPr lang="fr-FR" dirty="0" err="1" smtClean="0">
                <a:solidFill>
                  <a:schemeClr val="accent6"/>
                </a:solidFill>
              </a:rPr>
              <a:t>detection</a:t>
            </a:r>
            <a:r>
              <a:rPr lang="fr-FR" dirty="0" smtClean="0">
                <a:solidFill>
                  <a:schemeClr val="accent6"/>
                </a:solidFill>
              </a:rPr>
              <a:t> : CCD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0025" y="1196975"/>
            <a:ext cx="94329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560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Font typeface="Wingdings 2" pitchFamily="18" charset="2"/>
              <a:buChar char="è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FR" dirty="0" smtClean="0"/>
              <a:t> </a:t>
            </a:r>
            <a:r>
              <a:rPr lang="fr-FR" sz="2000" dirty="0" smtClean="0"/>
              <a:t>No </a:t>
            </a:r>
            <a:r>
              <a:rPr lang="fr-FR" sz="2000" dirty="0" err="1" smtClean="0"/>
              <a:t>specific</a:t>
            </a:r>
            <a:r>
              <a:rPr lang="fr-FR" sz="2000" dirty="0" smtClean="0"/>
              <a:t> </a:t>
            </a:r>
            <a:r>
              <a:rPr lang="fr-FR" sz="2000" dirty="0" err="1" smtClean="0"/>
              <a:t>developpment</a:t>
            </a:r>
            <a:r>
              <a:rPr lang="fr-FR" sz="2000" dirty="0" smtClean="0"/>
              <a:t> in </a:t>
            </a:r>
            <a:r>
              <a:rPr lang="fr-FR" sz="2000" dirty="0" err="1" smtClean="0"/>
              <a:t>terms</a:t>
            </a:r>
            <a:r>
              <a:rPr lang="fr-FR" sz="2000" dirty="0" smtClean="0"/>
              <a:t> of </a:t>
            </a:r>
            <a:r>
              <a:rPr lang="fr-FR" sz="2000" dirty="0" err="1" smtClean="0"/>
              <a:t>scientific</a:t>
            </a:r>
            <a:r>
              <a:rPr lang="fr-FR" sz="2000" dirty="0" smtClean="0"/>
              <a:t> detectors </a:t>
            </a:r>
            <a:endParaRPr lang="fr-FR" dirty="0" smtClean="0"/>
          </a:p>
          <a:p>
            <a:pPr lvl="3">
              <a:defRPr/>
            </a:pPr>
            <a:r>
              <a:rPr lang="fr-FR" dirty="0"/>
              <a:t> </a:t>
            </a:r>
            <a:r>
              <a:rPr lang="fr-FR" sz="1800" dirty="0" smtClean="0"/>
              <a:t>CNES </a:t>
            </a:r>
            <a:r>
              <a:rPr lang="fr-FR" sz="1800" dirty="0" err="1" smtClean="0"/>
              <a:t>activity</a:t>
            </a:r>
            <a:r>
              <a:rPr lang="fr-FR" sz="1800" dirty="0" smtClean="0"/>
              <a:t> 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focused</a:t>
            </a:r>
            <a:r>
              <a:rPr lang="fr-FR" sz="1800" dirty="0" smtClean="0"/>
              <a:t> on High speed TDI for High </a:t>
            </a:r>
            <a:r>
              <a:rPr lang="fr-FR" sz="1800" dirty="0" err="1" smtClean="0"/>
              <a:t>resolution</a:t>
            </a:r>
            <a:r>
              <a:rPr lang="fr-FR" sz="1800" dirty="0" smtClean="0"/>
              <a:t> </a:t>
            </a:r>
            <a:r>
              <a:rPr lang="fr-FR" sz="1800" dirty="0" err="1" smtClean="0"/>
              <a:t>pushbroom</a:t>
            </a:r>
            <a:r>
              <a:rPr lang="fr-FR" sz="1800" dirty="0" smtClean="0"/>
              <a:t> </a:t>
            </a:r>
            <a:r>
              <a:rPr lang="fr-FR" sz="1800" dirty="0" err="1" smtClean="0"/>
              <a:t>Earth</a:t>
            </a:r>
            <a:r>
              <a:rPr lang="fr-FR" sz="1800" dirty="0" smtClean="0"/>
              <a:t> observation (</a:t>
            </a:r>
            <a:r>
              <a:rPr lang="fr-FR" sz="1800" dirty="0" err="1" smtClean="0"/>
              <a:t>resolution</a:t>
            </a:r>
            <a:r>
              <a:rPr lang="fr-FR" sz="1800" dirty="0" smtClean="0"/>
              <a:t> </a:t>
            </a:r>
            <a:r>
              <a:rPr lang="fr-FR" sz="1800" dirty="0" err="1" smtClean="0"/>
              <a:t>below</a:t>
            </a:r>
            <a:r>
              <a:rPr lang="fr-FR" sz="1800" dirty="0" smtClean="0"/>
              <a:t> 70cm)</a:t>
            </a:r>
          </a:p>
          <a:p>
            <a:pPr lvl="3">
              <a:defRPr/>
            </a:pPr>
            <a:endParaRPr lang="fr-FR" dirty="0"/>
          </a:p>
          <a:p>
            <a:pPr lvl="2">
              <a:defRPr/>
            </a:pPr>
            <a:r>
              <a:rPr lang="fr-FR" sz="2000" dirty="0" err="1" smtClean="0"/>
              <a:t>Development</a:t>
            </a:r>
            <a:r>
              <a:rPr lang="fr-FR" sz="2000" dirty="0" smtClean="0"/>
              <a:t> of </a:t>
            </a:r>
            <a:r>
              <a:rPr lang="fr-FR" sz="2000" dirty="0" err="1" smtClean="0"/>
              <a:t>technogical</a:t>
            </a:r>
            <a:r>
              <a:rPr lang="fr-FR" sz="2000" dirty="0" smtClean="0"/>
              <a:t> blocks </a:t>
            </a:r>
            <a:r>
              <a:rPr lang="fr-FR" sz="2000" dirty="0"/>
              <a:t>(</a:t>
            </a:r>
            <a:r>
              <a:rPr lang="fr-FR" sz="2000" dirty="0" err="1"/>
              <a:t>at</a:t>
            </a:r>
            <a:r>
              <a:rPr lang="fr-FR" sz="2000" dirty="0"/>
              <a:t> e2v) </a:t>
            </a:r>
            <a:r>
              <a:rPr lang="fr-FR" sz="2000" dirty="0" err="1" smtClean="0"/>
              <a:t>useful</a:t>
            </a:r>
            <a:r>
              <a:rPr lang="fr-FR" sz="2000" dirty="0" smtClean="0"/>
              <a:t> for future </a:t>
            </a:r>
            <a:r>
              <a:rPr lang="fr-FR" sz="2000" dirty="0" err="1" smtClean="0"/>
              <a:t>scientific</a:t>
            </a:r>
            <a:r>
              <a:rPr lang="fr-FR" sz="2000" dirty="0" smtClean="0"/>
              <a:t> detectors</a:t>
            </a:r>
            <a:endParaRPr lang="fr-FR" sz="1800" dirty="0" smtClean="0"/>
          </a:p>
          <a:p>
            <a:pPr lvl="3">
              <a:defRPr/>
            </a:pPr>
            <a:r>
              <a:rPr lang="fr-FR" sz="1600" dirty="0" smtClean="0"/>
              <a:t>Large wafer </a:t>
            </a:r>
            <a:r>
              <a:rPr lang="fr-FR" sz="1600" dirty="0" err="1" smtClean="0"/>
              <a:t>backthinned</a:t>
            </a:r>
            <a:endParaRPr lang="fr-FR" sz="1600" dirty="0" smtClean="0"/>
          </a:p>
          <a:p>
            <a:pPr lvl="3">
              <a:defRPr/>
            </a:pPr>
            <a:r>
              <a:rPr lang="fr-FR" sz="1600" dirty="0" smtClean="0"/>
              <a:t>Anti-</a:t>
            </a:r>
            <a:r>
              <a:rPr lang="fr-FR" sz="1600" dirty="0" err="1" smtClean="0"/>
              <a:t>etalon</a:t>
            </a:r>
            <a:r>
              <a:rPr lang="fr-FR" sz="1600" dirty="0" smtClean="0"/>
              <a:t> </a:t>
            </a:r>
            <a:r>
              <a:rPr lang="fr-FR" sz="1600" dirty="0" err="1" smtClean="0"/>
              <a:t>process</a:t>
            </a:r>
            <a:endParaRPr lang="fr-FR" sz="1600" dirty="0" smtClean="0"/>
          </a:p>
          <a:p>
            <a:pPr lvl="3">
              <a:defRPr/>
            </a:pPr>
            <a:r>
              <a:rPr lang="fr-FR" sz="1600" dirty="0" smtClean="0"/>
              <a:t>Black </a:t>
            </a:r>
            <a:r>
              <a:rPr lang="fr-FR" sz="1600" dirty="0" err="1" smtClean="0"/>
              <a:t>coating</a:t>
            </a:r>
            <a:endParaRPr lang="fr-FR" sz="1600" dirty="0" smtClean="0"/>
          </a:p>
          <a:p>
            <a:pPr lvl="3">
              <a:defRPr/>
            </a:pPr>
            <a:r>
              <a:rPr lang="fr-FR" sz="1600" dirty="0" err="1" smtClean="0"/>
              <a:t>Low</a:t>
            </a:r>
            <a:r>
              <a:rPr lang="fr-FR" sz="1600" dirty="0" smtClean="0"/>
              <a:t> noise on chip amplifier</a:t>
            </a:r>
          </a:p>
          <a:p>
            <a:pPr marL="365125" lvl="3" indent="0">
              <a:buFont typeface="Arial" pitchFamily="34" charset="0"/>
              <a:buNone/>
              <a:defRPr/>
            </a:pPr>
            <a:endParaRPr lang="fr-FR" sz="1600" dirty="0" smtClean="0"/>
          </a:p>
          <a:p>
            <a:pPr marL="365125" lvl="3" indent="0">
              <a:buFont typeface="Arial" pitchFamily="34" charset="0"/>
              <a:buNone/>
              <a:defRPr/>
            </a:pPr>
            <a:r>
              <a:rPr lang="fr-FR" sz="1600" dirty="0" smtClean="0"/>
              <a:t>Close </a:t>
            </a:r>
            <a:r>
              <a:rPr lang="fr-FR" sz="1600" dirty="0" err="1" smtClean="0"/>
              <a:t>cooperation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ESA</a:t>
            </a:r>
          </a:p>
          <a:p>
            <a:pPr lvl="3"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  <a:p>
            <a:pPr marL="174625" lvl="1" indent="0">
              <a:buFont typeface="Wingdings 2" pitchFamily="18" charset="2"/>
              <a:buNone/>
              <a:defRPr/>
            </a:pPr>
            <a:r>
              <a:rPr lang="fr-FR" dirty="0"/>
              <a:t>	</a:t>
            </a:r>
            <a:endParaRPr lang="fr-FR" dirty="0" smtClean="0"/>
          </a:p>
          <a:p>
            <a:pPr lvl="3">
              <a:defRPr/>
            </a:pPr>
            <a:endParaRPr lang="fr-FR" sz="1800" dirty="0"/>
          </a:p>
          <a:p>
            <a:pPr marL="174625" lvl="1" indent="0">
              <a:buFont typeface="Wingdings 2" pitchFamily="18" charset="2"/>
              <a:buNone/>
              <a:defRPr/>
            </a:pPr>
            <a:r>
              <a:rPr lang="fr-FR" sz="1600" dirty="0" smtClean="0"/>
              <a:t> 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109788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0638"/>
            <a:ext cx="28082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ZoneTexte 6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15888"/>
            <a:ext cx="8737600" cy="88265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accent6"/>
                </a:solidFill>
              </a:rPr>
              <a:t>V</a:t>
            </a:r>
            <a:r>
              <a:rPr lang="fr-FR" dirty="0" smtClean="0">
                <a:solidFill>
                  <a:schemeClr val="accent6"/>
                </a:solidFill>
              </a:rPr>
              <a:t>isible </a:t>
            </a:r>
            <a:r>
              <a:rPr lang="fr-FR" dirty="0">
                <a:solidFill>
                  <a:schemeClr val="accent6"/>
                </a:solidFill>
              </a:rPr>
              <a:t>Détection </a:t>
            </a:r>
            <a:r>
              <a:rPr lang="fr-FR" dirty="0" smtClean="0">
                <a:solidFill>
                  <a:schemeClr val="accent6"/>
                </a:solidFill>
              </a:rPr>
              <a:t>CMOS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0025" y="1196975"/>
            <a:ext cx="94329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560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Font typeface="Wingdings 2" pitchFamily="18" charset="2"/>
              <a:buChar char="è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FR" sz="1600" dirty="0" smtClean="0"/>
              <a:t> No </a:t>
            </a:r>
            <a:r>
              <a:rPr lang="fr-FR" sz="1600" dirty="0" err="1" smtClean="0"/>
              <a:t>specific</a:t>
            </a:r>
            <a:r>
              <a:rPr lang="fr-FR" sz="1600" dirty="0" smtClean="0"/>
              <a:t> </a:t>
            </a:r>
            <a:r>
              <a:rPr lang="fr-FR" sz="1600" dirty="0" err="1" smtClean="0"/>
              <a:t>developpment</a:t>
            </a:r>
            <a:r>
              <a:rPr lang="fr-FR" sz="1600" dirty="0" smtClean="0"/>
              <a:t> in </a:t>
            </a:r>
            <a:r>
              <a:rPr lang="fr-FR" sz="1600" dirty="0" err="1" smtClean="0"/>
              <a:t>terms</a:t>
            </a:r>
            <a:r>
              <a:rPr lang="fr-FR" sz="1600" dirty="0" smtClean="0"/>
              <a:t> of </a:t>
            </a:r>
            <a:r>
              <a:rPr lang="fr-FR" sz="1600" dirty="0" err="1" smtClean="0"/>
              <a:t>scientific</a:t>
            </a:r>
            <a:r>
              <a:rPr lang="fr-FR" sz="1600" dirty="0" smtClean="0"/>
              <a:t> detectors </a:t>
            </a:r>
          </a:p>
          <a:p>
            <a:pPr lvl="3">
              <a:defRPr/>
            </a:pPr>
            <a:r>
              <a:rPr lang="fr-FR" sz="1800" dirty="0"/>
              <a:t> </a:t>
            </a:r>
            <a:r>
              <a:rPr lang="fr-FR" sz="1800" dirty="0" smtClean="0"/>
              <a:t>CNES </a:t>
            </a:r>
            <a:r>
              <a:rPr lang="fr-FR" sz="1800" dirty="0" err="1" smtClean="0"/>
              <a:t>activity</a:t>
            </a:r>
            <a:r>
              <a:rPr lang="fr-FR" sz="1800" dirty="0" smtClean="0"/>
              <a:t> 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focused</a:t>
            </a:r>
            <a:r>
              <a:rPr lang="fr-FR" sz="1800" dirty="0" smtClean="0"/>
              <a:t> on High speed TDI for High </a:t>
            </a:r>
            <a:r>
              <a:rPr lang="fr-FR" sz="1800" dirty="0" err="1" smtClean="0"/>
              <a:t>resolution</a:t>
            </a:r>
            <a:r>
              <a:rPr lang="fr-FR" sz="1800" dirty="0" smtClean="0"/>
              <a:t> </a:t>
            </a:r>
            <a:r>
              <a:rPr lang="fr-FR" sz="1800" dirty="0" err="1" smtClean="0"/>
              <a:t>pushbroom</a:t>
            </a:r>
            <a:r>
              <a:rPr lang="fr-FR" sz="1800" dirty="0" smtClean="0"/>
              <a:t> </a:t>
            </a:r>
            <a:r>
              <a:rPr lang="fr-FR" sz="1800" dirty="0" err="1" smtClean="0"/>
              <a:t>Earth</a:t>
            </a:r>
            <a:r>
              <a:rPr lang="fr-FR" sz="1800" dirty="0" smtClean="0"/>
              <a:t> observation (</a:t>
            </a:r>
            <a:r>
              <a:rPr lang="fr-FR" sz="1800" dirty="0" err="1" smtClean="0"/>
              <a:t>below</a:t>
            </a:r>
            <a:r>
              <a:rPr lang="fr-FR" sz="1800" dirty="0" smtClean="0"/>
              <a:t> 70cm)</a:t>
            </a:r>
          </a:p>
          <a:p>
            <a:pPr lvl="3">
              <a:defRPr/>
            </a:pPr>
            <a:endParaRPr lang="fr-FR" sz="1800" dirty="0"/>
          </a:p>
          <a:p>
            <a:pPr lvl="2">
              <a:defRPr/>
            </a:pPr>
            <a:r>
              <a:rPr lang="fr-FR" sz="2000" dirty="0" smtClean="0"/>
              <a:t> </a:t>
            </a:r>
            <a:r>
              <a:rPr lang="fr-FR" sz="1800" dirty="0" err="1" smtClean="0"/>
              <a:t>same</a:t>
            </a:r>
            <a:r>
              <a:rPr lang="fr-FR" sz="1800" dirty="0" smtClean="0"/>
              <a:t> </a:t>
            </a:r>
            <a:r>
              <a:rPr lang="fr-FR" sz="1800" dirty="0" err="1" smtClean="0"/>
              <a:t>concern</a:t>
            </a:r>
            <a:r>
              <a:rPr lang="fr-FR" sz="1800" dirty="0" smtClean="0"/>
              <a:t> as ESA : setting up a </a:t>
            </a:r>
            <a:r>
              <a:rPr lang="fr-FR" sz="1800" dirty="0" err="1" smtClean="0"/>
              <a:t>whole</a:t>
            </a:r>
            <a:r>
              <a:rPr lang="fr-FR" sz="1800" dirty="0" smtClean="0"/>
              <a:t> </a:t>
            </a:r>
            <a:r>
              <a:rPr lang="fr-FR" sz="1800" dirty="0" err="1" smtClean="0"/>
              <a:t>supply</a:t>
            </a:r>
            <a:r>
              <a:rPr lang="fr-FR" sz="1800" dirty="0" smtClean="0"/>
              <a:t> </a:t>
            </a:r>
            <a:r>
              <a:rPr lang="fr-FR" sz="1800" dirty="0" err="1" smtClean="0"/>
              <a:t>chain</a:t>
            </a:r>
            <a:r>
              <a:rPr lang="fr-FR" sz="1800" dirty="0" smtClean="0"/>
              <a:t> </a:t>
            </a:r>
            <a:r>
              <a:rPr lang="fr-FR" sz="1800" dirty="0" err="1" smtClean="0"/>
              <a:t>whith</a:t>
            </a:r>
            <a:r>
              <a:rPr lang="fr-FR" sz="1800" dirty="0" smtClean="0"/>
              <a:t> good </a:t>
            </a:r>
            <a:r>
              <a:rPr lang="fr-FR" sz="1800" dirty="0" err="1" smtClean="0"/>
              <a:t>perennity</a:t>
            </a:r>
            <a:endParaRPr lang="fr-FR" sz="1800" dirty="0" smtClean="0"/>
          </a:p>
          <a:p>
            <a:pPr lvl="3">
              <a:defRPr/>
            </a:pPr>
            <a:r>
              <a:rPr lang="fr-FR" sz="1400" dirty="0" smtClean="0"/>
              <a:t>Design house</a:t>
            </a:r>
          </a:p>
          <a:p>
            <a:pPr lvl="3">
              <a:defRPr/>
            </a:pPr>
            <a:r>
              <a:rPr lang="fr-FR" sz="1400" dirty="0" err="1" smtClean="0"/>
              <a:t>Foundry</a:t>
            </a:r>
            <a:endParaRPr lang="fr-FR" sz="1400" dirty="0" smtClean="0"/>
          </a:p>
          <a:p>
            <a:pPr lvl="3">
              <a:defRPr/>
            </a:pPr>
            <a:r>
              <a:rPr lang="fr-FR" sz="1400" dirty="0" err="1" smtClean="0"/>
              <a:t>backthinning</a:t>
            </a:r>
            <a:endParaRPr lang="fr-FR" sz="1400" dirty="0" smtClean="0"/>
          </a:p>
          <a:p>
            <a:pPr lvl="3">
              <a:defRPr/>
            </a:pPr>
            <a:r>
              <a:rPr lang="fr-FR" sz="1400" dirty="0" err="1" smtClean="0"/>
              <a:t>Assembly</a:t>
            </a:r>
            <a:r>
              <a:rPr lang="fr-FR" sz="1400" dirty="0" smtClean="0"/>
              <a:t> (</a:t>
            </a:r>
            <a:r>
              <a:rPr lang="fr-FR" sz="1400" dirty="0" err="1" smtClean="0"/>
              <a:t>space</a:t>
            </a:r>
            <a:r>
              <a:rPr lang="fr-FR" sz="1400" dirty="0" smtClean="0"/>
              <a:t> </a:t>
            </a:r>
            <a:r>
              <a:rPr lang="fr-FR" sz="1400" dirty="0" err="1" smtClean="0"/>
              <a:t>quality</a:t>
            </a:r>
            <a:r>
              <a:rPr lang="fr-FR" sz="1400" dirty="0" smtClean="0"/>
              <a:t>)</a:t>
            </a:r>
          </a:p>
          <a:p>
            <a:pPr lvl="3">
              <a:defRPr/>
            </a:pPr>
            <a:r>
              <a:rPr lang="fr-FR" sz="1400" dirty="0" smtClean="0"/>
              <a:t>Test and  </a:t>
            </a:r>
            <a:r>
              <a:rPr lang="fr-FR" sz="1400" dirty="0" err="1" smtClean="0"/>
              <a:t>Space</a:t>
            </a:r>
            <a:r>
              <a:rPr lang="fr-FR" sz="1400" dirty="0" smtClean="0"/>
              <a:t> qualification</a:t>
            </a:r>
          </a:p>
          <a:p>
            <a:pPr lvl="3">
              <a:defRPr/>
            </a:pPr>
            <a:endParaRPr lang="fr-FR" sz="1800" dirty="0" smtClean="0"/>
          </a:p>
          <a:p>
            <a:pPr lvl="1">
              <a:defRPr/>
            </a:pPr>
            <a:r>
              <a:rPr lang="fr-FR" sz="1600" dirty="0" smtClean="0"/>
              <a:t> </a:t>
            </a:r>
            <a:r>
              <a:rPr lang="fr-FR" sz="1600" dirty="0" err="1" smtClean="0"/>
              <a:t>Developpment</a:t>
            </a:r>
            <a:r>
              <a:rPr lang="fr-FR" sz="1600" dirty="0" smtClean="0"/>
              <a:t> of  </a:t>
            </a:r>
            <a:r>
              <a:rPr lang="fr-FR" sz="1600" dirty="0" err="1" smtClean="0"/>
              <a:t>technological</a:t>
            </a:r>
            <a:r>
              <a:rPr lang="fr-FR" sz="1600" dirty="0" smtClean="0"/>
              <a:t> blocks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could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useful</a:t>
            </a:r>
            <a:r>
              <a:rPr lang="fr-FR" sz="1600" dirty="0" smtClean="0"/>
              <a:t> for </a:t>
            </a:r>
            <a:r>
              <a:rPr lang="fr-FR" sz="1600" dirty="0" err="1" smtClean="0"/>
              <a:t>scientific</a:t>
            </a:r>
            <a:r>
              <a:rPr lang="fr-FR" sz="1600" dirty="0" smtClean="0"/>
              <a:t> detectors</a:t>
            </a:r>
          </a:p>
          <a:p>
            <a:pPr lvl="3">
              <a:defRPr/>
            </a:pPr>
            <a:r>
              <a:rPr lang="fr-FR" sz="1800" dirty="0" smtClean="0"/>
              <a:t>CCD on CMOS , </a:t>
            </a:r>
            <a:r>
              <a:rPr lang="fr-FR" sz="1800" dirty="0" err="1" smtClean="0"/>
              <a:t>allowing</a:t>
            </a:r>
            <a:r>
              <a:rPr lang="fr-FR" sz="1800" dirty="0" smtClean="0"/>
              <a:t> TDI </a:t>
            </a:r>
            <a:r>
              <a:rPr lang="fr-FR" sz="1800" dirty="0" err="1" smtClean="0"/>
              <a:t>detection</a:t>
            </a:r>
            <a:r>
              <a:rPr lang="fr-FR" sz="1800" dirty="0" smtClean="0"/>
              <a:t> and CMOS </a:t>
            </a:r>
            <a:r>
              <a:rPr lang="fr-FR" sz="1800" dirty="0" err="1" smtClean="0"/>
              <a:t>readout</a:t>
            </a:r>
            <a:endParaRPr lang="fr-FR" sz="1800" dirty="0" smtClean="0"/>
          </a:p>
          <a:p>
            <a:pPr lvl="3">
              <a:defRPr/>
            </a:pPr>
            <a:r>
              <a:rPr lang="fr-FR" sz="1800" dirty="0" smtClean="0"/>
              <a:t>Standard </a:t>
            </a:r>
            <a:r>
              <a:rPr lang="fr-FR" sz="1800" dirty="0" err="1" smtClean="0"/>
              <a:t>high</a:t>
            </a:r>
            <a:r>
              <a:rPr lang="fr-FR" sz="1800" dirty="0" smtClean="0"/>
              <a:t> performance »large » pixels (13 to 26µm pitch)</a:t>
            </a:r>
          </a:p>
          <a:p>
            <a:pPr lvl="3">
              <a:defRPr/>
            </a:pPr>
            <a:r>
              <a:rPr lang="fr-FR" sz="1800" dirty="0" smtClean="0"/>
              <a:t>Qualification of µ</a:t>
            </a:r>
            <a:r>
              <a:rPr lang="fr-FR" sz="1800" dirty="0" err="1" smtClean="0"/>
              <a:t>lens</a:t>
            </a:r>
            <a:r>
              <a:rPr lang="fr-FR" sz="1800" dirty="0" smtClean="0"/>
              <a:t> and commercial component</a:t>
            </a:r>
          </a:p>
          <a:p>
            <a:pPr lvl="3">
              <a:defRPr/>
            </a:pPr>
            <a:endParaRPr lang="fr-FR" sz="1800" dirty="0"/>
          </a:p>
          <a:p>
            <a:pPr lvl="2">
              <a:defRPr/>
            </a:pPr>
            <a:r>
              <a:rPr lang="fr-FR" sz="2000" dirty="0"/>
              <a:t> </a:t>
            </a:r>
            <a:r>
              <a:rPr lang="fr-FR" sz="1800" dirty="0" smtClean="0"/>
              <a:t>possible </a:t>
            </a:r>
            <a:r>
              <a:rPr lang="fr-FR" sz="1800" dirty="0" err="1" smtClean="0"/>
              <a:t>developpement</a:t>
            </a:r>
            <a:r>
              <a:rPr lang="fr-FR" sz="1800" dirty="0" smtClean="0"/>
              <a:t> for NEAT mission (</a:t>
            </a:r>
            <a:r>
              <a:rPr lang="en-US" sz="1800" dirty="0"/>
              <a:t>Nearby Earth </a:t>
            </a:r>
            <a:r>
              <a:rPr lang="en-US" sz="1800" dirty="0" err="1"/>
              <a:t>Astrometric</a:t>
            </a:r>
            <a:r>
              <a:rPr lang="en-US" sz="1800" dirty="0"/>
              <a:t> </a:t>
            </a:r>
            <a:r>
              <a:rPr lang="en-US" sz="1800" dirty="0" smtClean="0"/>
              <a:t>Telescope)</a:t>
            </a:r>
            <a:r>
              <a:rPr lang="fr-FR" sz="1800" dirty="0" smtClean="0"/>
              <a:t> </a:t>
            </a:r>
          </a:p>
          <a:p>
            <a:pPr marL="174625" lvl="1" indent="0">
              <a:buFont typeface="Wingdings 2" pitchFamily="18" charset="2"/>
              <a:buNone/>
              <a:defRPr/>
            </a:pPr>
            <a:r>
              <a:rPr lang="fr-FR" sz="1600" dirty="0"/>
              <a:t>	</a:t>
            </a:r>
            <a:endParaRPr lang="fr-FR" sz="1600" dirty="0" smtClean="0"/>
          </a:p>
          <a:p>
            <a:pPr lvl="3">
              <a:defRPr/>
            </a:pPr>
            <a:endParaRPr lang="fr-FR" sz="1600" dirty="0"/>
          </a:p>
          <a:p>
            <a:pPr marL="174625" lvl="1" indent="0">
              <a:buFont typeface="Wingdings 2" pitchFamily="18" charset="2"/>
              <a:buNone/>
              <a:defRPr/>
            </a:pPr>
            <a:r>
              <a:rPr lang="fr-FR" sz="1400" dirty="0" smtClean="0"/>
              <a:t> </a:t>
            </a:r>
          </a:p>
        </p:txBody>
      </p:sp>
      <p:sp>
        <p:nvSpPr>
          <p:cNvPr id="26629" name="ZoneTexte 4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819150" y="333375"/>
            <a:ext cx="8736013" cy="882650"/>
          </a:xfrm>
        </p:spPr>
        <p:txBody>
          <a:bodyPr/>
          <a:lstStyle/>
          <a:p>
            <a:r>
              <a:rPr lang="fr-FR" smtClean="0"/>
              <a:t>To know more about CMOS detectors</a:t>
            </a: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865FC8-6159-4ED7-8027-17B202D9A92C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7652" name="ZoneTexte 4"/>
          <p:cNvSpPr txBox="1">
            <a:spLocks noChangeArrowheads="1"/>
          </p:cNvSpPr>
          <p:nvPr/>
        </p:nvSpPr>
        <p:spPr bwMode="auto">
          <a:xfrm>
            <a:off x="1497013" y="2349500"/>
            <a:ext cx="2849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/>
              <a:t>Workshop  « CMOS for High </a:t>
            </a:r>
          </a:p>
          <a:p>
            <a:pPr eaLnBrk="1" hangingPunct="1"/>
            <a:endParaRPr lang="fr-FR"/>
          </a:p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557338"/>
            <a:ext cx="62769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ZoneTexte 5"/>
          <p:cNvSpPr txBox="1">
            <a:spLocks noChangeArrowheads="1"/>
          </p:cNvSpPr>
          <p:nvPr/>
        </p:nvSpPr>
        <p:spPr bwMode="auto">
          <a:xfrm>
            <a:off x="849313" y="5084763"/>
            <a:ext cx="86756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/>
              <a:t>Free  registration at :</a:t>
            </a:r>
          </a:p>
          <a:p>
            <a:pPr eaLnBrk="1" hangingPunct="1"/>
            <a:r>
              <a:rPr lang="fr-FR"/>
              <a:t> https://cct.cnes.fr/content/workshop-cmos-image-sensors-high-performance-applications</a:t>
            </a:r>
          </a:p>
          <a:p>
            <a:pPr eaLnBrk="1" hangingPunct="1"/>
            <a:r>
              <a:rPr lang="fr-FR"/>
              <a:t>Or contact me</a:t>
            </a:r>
          </a:p>
          <a:p>
            <a:pPr eaLnBrk="1" hangingPunct="1"/>
            <a:r>
              <a:rPr lang="fr-FR"/>
              <a:t>alain.bardoux@cnes.fr</a:t>
            </a:r>
          </a:p>
          <a:p>
            <a:pPr eaLnBrk="1" hangingPunct="1"/>
            <a:endParaRPr lang="fr-FR"/>
          </a:p>
        </p:txBody>
      </p:sp>
      <p:sp>
        <p:nvSpPr>
          <p:cNvPr id="27655" name="ZoneTexte 7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Infra Red</a:t>
            </a:r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B6A73D-92F0-4BDD-8191-FF405AE189E9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95525"/>
            <a:ext cx="98488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" y="4292600"/>
            <a:ext cx="972026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673725" y="2565400"/>
            <a:ext cx="2232025" cy="2016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9" name="ZoneTexte 7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514350" y="188913"/>
            <a:ext cx="8877300" cy="777875"/>
          </a:xfrm>
        </p:spPr>
        <p:txBody>
          <a:bodyPr/>
          <a:lstStyle/>
          <a:p>
            <a:r>
              <a:rPr lang="fr-FR" smtClean="0"/>
              <a:t>2 main axis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84200" y="1628775"/>
            <a:ext cx="8832850" cy="4392613"/>
          </a:xfrm>
        </p:spPr>
        <p:txBody>
          <a:bodyPr/>
          <a:lstStyle/>
          <a:p>
            <a:pPr marL="0" indent="0">
              <a:buFontTx/>
              <a:buChar char="-"/>
            </a:pPr>
            <a:r>
              <a:rPr lang="fr-FR" smtClean="0"/>
              <a:t>Toward a large SWIR high performance detector (in coordination with ESA)</a:t>
            </a:r>
          </a:p>
          <a:p>
            <a:pPr marL="0" indent="0">
              <a:buFontTx/>
              <a:buChar char="-"/>
            </a:pPr>
            <a:endParaRPr lang="fr-FR" smtClean="0"/>
          </a:p>
          <a:p>
            <a:pPr marL="0" indent="0">
              <a:buFontTx/>
              <a:buChar char="-"/>
            </a:pPr>
            <a:r>
              <a:rPr lang="fr-FR" smtClean="0"/>
              <a:t>Toward a LWIR detector for Echo mission</a:t>
            </a:r>
          </a:p>
          <a:p>
            <a:pPr marL="0" indent="0">
              <a:buFontTx/>
              <a:buChar char="-"/>
            </a:pPr>
            <a:endParaRPr lang="fr-FR" smtClean="0"/>
          </a:p>
          <a:p>
            <a:pPr marL="0" indent="0">
              <a:buFontTx/>
              <a:buChar char="-"/>
            </a:pPr>
            <a:endParaRPr lang="fr-FR" smtClean="0"/>
          </a:p>
          <a:p>
            <a:pPr marL="0" indent="0">
              <a:buFontTx/>
              <a:buChar char="-"/>
            </a:pPr>
            <a:endParaRPr lang="fr-FR" smtClean="0"/>
          </a:p>
          <a:p>
            <a:pPr marL="0" indent="0"/>
            <a:r>
              <a:rPr lang="fr-FR" smtClean="0"/>
              <a:t>Other activity</a:t>
            </a:r>
          </a:p>
          <a:p>
            <a:pPr marL="0" indent="0"/>
            <a:endParaRPr lang="fr-FR" smtClean="0"/>
          </a:p>
          <a:p>
            <a:pPr marL="0" indent="0"/>
            <a:r>
              <a:rPr lang="fr-FR" smtClean="0"/>
              <a:t>- Test of MCT APD </a:t>
            </a:r>
          </a:p>
        </p:txBody>
      </p:sp>
      <p:sp>
        <p:nvSpPr>
          <p:cNvPr id="29700" name="Espace réservé du pied de page 3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29701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3E561A-2AB7-477D-9F56-F14D277A12B1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9702" name="ZoneTexte 9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514350" y="188913"/>
            <a:ext cx="8877300" cy="777875"/>
          </a:xfrm>
        </p:spPr>
        <p:txBody>
          <a:bodyPr/>
          <a:lstStyle/>
          <a:p>
            <a:r>
              <a:rPr lang="fr-FR" smtClean="0"/>
              <a:t>Large SWIR detectors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84200" y="1628775"/>
            <a:ext cx="8832850" cy="4392613"/>
          </a:xfrm>
        </p:spPr>
        <p:txBody>
          <a:bodyPr/>
          <a:lstStyle/>
          <a:p>
            <a:pPr marL="0" indent="0">
              <a:buFontTx/>
              <a:buChar char="-"/>
            </a:pPr>
            <a:endParaRPr lang="fr-FR" smtClean="0"/>
          </a:p>
          <a:p>
            <a:pPr marL="0" lvl="1" indent="0">
              <a:buFont typeface="Wingdings 2" pitchFamily="18" charset="2"/>
              <a:buNone/>
            </a:pPr>
            <a:r>
              <a:rPr lang="fr-FR" smtClean="0"/>
              <a:t>Several activities</a:t>
            </a:r>
          </a:p>
          <a:p>
            <a:pPr marL="0" lvl="1" indent="0">
              <a:buFontTx/>
              <a:buChar char="-"/>
            </a:pPr>
            <a:endParaRPr lang="fr-FR" smtClean="0"/>
          </a:p>
          <a:p>
            <a:pPr marL="0" lvl="1" indent="0">
              <a:buFontTx/>
              <a:buChar char="-"/>
            </a:pPr>
            <a:r>
              <a:rPr lang="fr-FR" smtClean="0"/>
              <a:t>Improvement of manufacturing yield of large detectors </a:t>
            </a:r>
          </a:p>
          <a:p>
            <a:pPr lvl="2">
              <a:buFontTx/>
              <a:buChar char="-"/>
            </a:pPr>
            <a:r>
              <a:rPr lang="fr-FR" smtClean="0"/>
              <a:t>detection wafer size increasing, </a:t>
            </a:r>
          </a:p>
          <a:p>
            <a:pPr lvl="2">
              <a:buFontTx/>
              <a:buChar char="-"/>
            </a:pPr>
            <a:r>
              <a:rPr lang="fr-FR" smtClean="0"/>
              <a:t>hybridization reliability improvement</a:t>
            </a:r>
          </a:p>
          <a:p>
            <a:pPr marL="0" lvl="1" indent="0">
              <a:buFontTx/>
              <a:buChar char="-"/>
            </a:pPr>
            <a:endParaRPr lang="fr-FR" smtClean="0"/>
          </a:p>
          <a:p>
            <a:pPr marL="0" lvl="1" indent="0">
              <a:buFontTx/>
              <a:buChar char="-"/>
            </a:pPr>
            <a:r>
              <a:rPr lang="fr-FR" smtClean="0"/>
              <a:t>Development of a low noise readout circuit</a:t>
            </a:r>
          </a:p>
          <a:p>
            <a:pPr marL="0" lvl="1" indent="0">
              <a:buFontTx/>
              <a:buChar char="-"/>
            </a:pPr>
            <a:endParaRPr lang="fr-FR" smtClean="0"/>
          </a:p>
          <a:p>
            <a:pPr marL="0" lvl="1" indent="0">
              <a:buFontTx/>
              <a:buChar char="-"/>
            </a:pPr>
            <a:r>
              <a:rPr lang="fr-FR" smtClean="0"/>
              <a:t>Combined with a detection circuit impoved by ESA activity</a:t>
            </a:r>
          </a:p>
          <a:p>
            <a:pPr marL="0" lvl="1" indent="0">
              <a:buFontTx/>
              <a:buChar char="-"/>
            </a:pPr>
            <a:endParaRPr lang="fr-FR" smtClean="0"/>
          </a:p>
          <a:p>
            <a:pPr marL="0" lvl="1" indent="0">
              <a:buFontTx/>
              <a:buChar char="-"/>
            </a:pPr>
            <a:r>
              <a:rPr lang="fr-FR" smtClean="0"/>
              <a:t>-&gt; prototype</a:t>
            </a:r>
          </a:p>
          <a:p>
            <a:pPr marL="0" lvl="1" indent="0">
              <a:buFontTx/>
              <a:buChar char="-"/>
            </a:pPr>
            <a:endParaRPr lang="fr-FR" smtClean="0"/>
          </a:p>
          <a:p>
            <a:pPr marL="0" lvl="1" indent="0">
              <a:buFontTx/>
              <a:buChar char="-"/>
            </a:pPr>
            <a:endParaRPr lang="fr-FR" smtClean="0"/>
          </a:p>
        </p:txBody>
      </p:sp>
      <p:sp>
        <p:nvSpPr>
          <p:cNvPr id="30724" name="Espace réservé du pied de page 3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30725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D6B8F5-0631-4F73-BFB1-2A76EFE6600F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80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1588"/>
            <a:ext cx="15240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ZoneTexte 7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898989"/>
                </a:solidFill>
                <a:latin typeface="Arial" pitchFamily="34" charset="0"/>
              </a:rPr>
              <a:t>14/06/13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0"/>
            <a:ext cx="6913563" cy="882650"/>
          </a:xfrm>
        </p:spPr>
        <p:txBody>
          <a:bodyPr/>
          <a:lstStyle/>
          <a:p>
            <a:pPr>
              <a:defRPr/>
            </a:pPr>
            <a:r>
              <a:rPr lang="fr-FR" sz="3000" dirty="0" smtClean="0">
                <a:solidFill>
                  <a:schemeClr val="accent6"/>
                </a:solidFill>
              </a:rPr>
              <a:t> </a:t>
            </a:r>
            <a:r>
              <a:rPr lang="fr-FR" sz="3000" dirty="0" err="1" smtClean="0">
                <a:solidFill>
                  <a:schemeClr val="accent6"/>
                </a:solidFill>
              </a:rPr>
              <a:t>high</a:t>
            </a:r>
            <a:r>
              <a:rPr lang="fr-FR" sz="3000" dirty="0" smtClean="0">
                <a:solidFill>
                  <a:schemeClr val="accent6"/>
                </a:solidFill>
              </a:rPr>
              <a:t> performance SWIR </a:t>
            </a:r>
            <a:endParaRPr lang="fr-FR" sz="3000" dirty="0">
              <a:solidFill>
                <a:schemeClr val="accent6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981075"/>
            <a:ext cx="44386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20813"/>
            <a:ext cx="3130550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2393950" y="20907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127000" eaLnBrk="0" hangingPunct="0"/>
            <a:endParaRPr lang="it-IT"/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076700"/>
            <a:ext cx="348138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80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1588"/>
            <a:ext cx="15240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338"/>
            <a:ext cx="50387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1857375" y="3644900"/>
            <a:ext cx="3278188" cy="935038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07950" y="-100013"/>
            <a:ext cx="8877300" cy="779463"/>
          </a:xfrm>
        </p:spPr>
        <p:txBody>
          <a:bodyPr/>
          <a:lstStyle/>
          <a:p>
            <a:r>
              <a:rPr lang="fr-FR" sz="3200" smtClean="0"/>
              <a:t>CNES : French Space Agency</a:t>
            </a:r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5"/>
          </p:nvPr>
        </p:nvSpPr>
        <p:spPr bwMode="auto">
          <a:xfrm>
            <a:off x="427038" y="6524625"/>
            <a:ext cx="4376737" cy="22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14340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>
          <a:xfrm>
            <a:off x="-119063" y="6524625"/>
            <a:ext cx="546101" cy="21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ABB605-988F-4AE5-A7D6-D3B3D01C76D0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grpSp>
        <p:nvGrpSpPr>
          <p:cNvPr id="19" name="Groupe 18"/>
          <p:cNvGrpSpPr>
            <a:grpSpLocks/>
          </p:cNvGrpSpPr>
          <p:nvPr/>
        </p:nvGrpSpPr>
        <p:grpSpPr bwMode="auto">
          <a:xfrm>
            <a:off x="-469900" y="476250"/>
            <a:ext cx="10510838" cy="3138488"/>
            <a:chOff x="-469868" y="475555"/>
            <a:chExt cx="10511177" cy="3139372"/>
          </a:xfrm>
        </p:grpSpPr>
        <p:pic>
          <p:nvPicPr>
            <p:cNvPr id="1435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1432" y="2157695"/>
              <a:ext cx="1199877" cy="1457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7" name="Picture 7" descr="cor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49130">
              <a:off x="-469868" y="1160909"/>
              <a:ext cx="2641368" cy="151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Imag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18493">
              <a:off x="1817308" y="853712"/>
              <a:ext cx="1595388" cy="11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9" name="ZoneTexte 6"/>
            <p:cNvSpPr txBox="1">
              <a:spLocks noChangeArrowheads="1"/>
            </p:cNvSpPr>
            <p:nvPr/>
          </p:nvSpPr>
          <p:spPr bwMode="auto">
            <a:xfrm>
              <a:off x="378676" y="2708920"/>
              <a:ext cx="138332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Corot</a:t>
              </a:r>
            </a:p>
            <a:p>
              <a:pPr eaLnBrk="1" hangingPunct="1"/>
              <a:r>
                <a:rPr lang="fr-FR" sz="1400"/>
                <a:t>Exoplanets</a:t>
              </a:r>
            </a:p>
            <a:p>
              <a:pPr eaLnBrk="1" hangingPunct="1"/>
              <a:r>
                <a:rPr lang="fr-FR" sz="1400"/>
                <a:t>Asterosismology</a:t>
              </a:r>
            </a:p>
          </p:txBody>
        </p:sp>
        <p:sp>
          <p:nvSpPr>
            <p:cNvPr id="14360" name="ZoneTexte 8"/>
            <p:cNvSpPr txBox="1">
              <a:spLocks noChangeArrowheads="1"/>
            </p:cNvSpPr>
            <p:nvPr/>
          </p:nvSpPr>
          <p:spPr bwMode="auto">
            <a:xfrm>
              <a:off x="1961074" y="2132856"/>
              <a:ext cx="11539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Gaia</a:t>
              </a:r>
            </a:p>
            <a:p>
              <a:pPr eaLnBrk="1" hangingPunct="1"/>
              <a:r>
                <a:rPr lang="fr-FR" sz="1400"/>
                <a:t>Star mapping</a:t>
              </a:r>
            </a:p>
          </p:txBody>
        </p:sp>
        <p:pic>
          <p:nvPicPr>
            <p:cNvPr id="14361" name="Imag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128" y="686723"/>
              <a:ext cx="1656960" cy="125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2" name="ZoneTexte 10"/>
            <p:cNvSpPr txBox="1">
              <a:spLocks noChangeArrowheads="1"/>
            </p:cNvSpPr>
            <p:nvPr/>
          </p:nvSpPr>
          <p:spPr bwMode="auto">
            <a:xfrm>
              <a:off x="6321152" y="1916832"/>
              <a:ext cx="116128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Helios, CSO</a:t>
              </a:r>
            </a:p>
            <a:p>
              <a:pPr eaLnBrk="1" hangingPunct="1"/>
              <a:r>
                <a:rPr lang="fr-FR" sz="1400"/>
                <a:t>Earth obs for </a:t>
              </a:r>
              <a:br>
                <a:rPr lang="fr-FR" sz="1400"/>
              </a:br>
              <a:r>
                <a:rPr lang="fr-FR" sz="1400"/>
                <a:t>Defence</a:t>
              </a:r>
            </a:p>
          </p:txBody>
        </p:sp>
        <p:pic>
          <p:nvPicPr>
            <p:cNvPr id="14363" name="Imag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044" y="576217"/>
              <a:ext cx="1304902" cy="134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4" descr="p4287_56e2c2eb9d1d089ee42430cf1a5889c7Satellitepleiadescne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148" y="475555"/>
              <a:ext cx="1404937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5" name="ZoneTexte 15"/>
            <p:cNvSpPr txBox="1">
              <a:spLocks noChangeArrowheads="1"/>
            </p:cNvSpPr>
            <p:nvPr/>
          </p:nvSpPr>
          <p:spPr bwMode="auto">
            <a:xfrm>
              <a:off x="3814065" y="2023646"/>
              <a:ext cx="1483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SPOT, Pleiades</a:t>
              </a:r>
            </a:p>
            <a:p>
              <a:pPr eaLnBrk="1" hangingPunct="1"/>
              <a:r>
                <a:rPr lang="fr-FR" sz="1400"/>
                <a:t>Earth onservation</a:t>
              </a:r>
            </a:p>
          </p:txBody>
        </p:sp>
        <p:pic>
          <p:nvPicPr>
            <p:cNvPr id="1436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7803">
              <a:off x="7977336" y="833069"/>
              <a:ext cx="1474606" cy="1291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67" name="ZoneTexte 17"/>
            <p:cNvSpPr txBox="1">
              <a:spLocks noChangeArrowheads="1"/>
            </p:cNvSpPr>
            <p:nvPr/>
          </p:nvSpPr>
          <p:spPr bwMode="auto">
            <a:xfrm>
              <a:off x="7784803" y="2069232"/>
              <a:ext cx="148867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IASI, IASI-NG</a:t>
              </a:r>
            </a:p>
            <a:p>
              <a:pPr eaLnBrk="1" hangingPunct="1"/>
              <a:r>
                <a:rPr lang="fr-FR" sz="1400"/>
                <a:t>Atmospheric </a:t>
              </a:r>
            </a:p>
            <a:p>
              <a:pPr eaLnBrk="1" hangingPunct="1"/>
              <a:r>
                <a:rPr lang="fr-FR" sz="1400"/>
                <a:t>sounding</a:t>
              </a:r>
            </a:p>
          </p:txBody>
        </p:sp>
      </p:grp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23813" y="3554413"/>
            <a:ext cx="9455150" cy="2578100"/>
            <a:chOff x="24337" y="3554432"/>
            <a:chExt cx="9454073" cy="2577824"/>
          </a:xfrm>
        </p:grpSpPr>
        <p:sp>
          <p:nvSpPr>
            <p:cNvPr id="14345" name="ZoneTexte 19"/>
            <p:cNvSpPr txBox="1">
              <a:spLocks noChangeArrowheads="1"/>
            </p:cNvSpPr>
            <p:nvPr/>
          </p:nvSpPr>
          <p:spPr bwMode="auto">
            <a:xfrm>
              <a:off x="7932939" y="3554432"/>
              <a:ext cx="149720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Herrschel</a:t>
              </a:r>
            </a:p>
            <a:p>
              <a:pPr eaLnBrk="1" hangingPunct="1"/>
              <a:r>
                <a:rPr lang="fr-FR" sz="1400"/>
                <a:t>Stars &amp; Galaxies </a:t>
              </a:r>
            </a:p>
            <a:p>
              <a:pPr eaLnBrk="1" hangingPunct="1"/>
              <a:r>
                <a:rPr lang="fr-FR" sz="1400"/>
                <a:t>evolution</a:t>
              </a:r>
            </a:p>
          </p:txBody>
        </p:sp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8478">
              <a:off x="378676" y="3658620"/>
              <a:ext cx="2255912" cy="1268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7" name="ZoneTexte 21"/>
            <p:cNvSpPr txBox="1">
              <a:spLocks noChangeArrowheads="1"/>
            </p:cNvSpPr>
            <p:nvPr/>
          </p:nvSpPr>
          <p:spPr bwMode="auto">
            <a:xfrm>
              <a:off x="24337" y="4850576"/>
              <a:ext cx="187961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Athena</a:t>
              </a:r>
            </a:p>
            <a:p>
              <a:pPr eaLnBrk="1" hangingPunct="1"/>
              <a:r>
                <a:rPr lang="fr-FR" sz="1400"/>
                <a:t>Black hole</a:t>
              </a:r>
            </a:p>
            <a:p>
              <a:pPr eaLnBrk="1" hangingPunct="1"/>
              <a:r>
                <a:rPr lang="fr-FR" sz="1400"/>
                <a:t>High energy astronomy</a:t>
              </a:r>
            </a:p>
          </p:txBody>
        </p:sp>
        <p:pic>
          <p:nvPicPr>
            <p:cNvPr id="1434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9739">
              <a:off x="2650151" y="4184103"/>
              <a:ext cx="1838126" cy="1317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9" name="ZoneTexte 23"/>
            <p:cNvSpPr txBox="1">
              <a:spLocks noChangeArrowheads="1"/>
            </p:cNvSpPr>
            <p:nvPr/>
          </p:nvSpPr>
          <p:spPr bwMode="auto">
            <a:xfrm>
              <a:off x="2389780" y="5426640"/>
              <a:ext cx="14110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B mode</a:t>
              </a:r>
            </a:p>
            <a:p>
              <a:pPr eaLnBrk="1" hangingPunct="1"/>
              <a:r>
                <a:rPr lang="fr-FR" sz="1400"/>
                <a:t>Origin of Univrse</a:t>
              </a:r>
            </a:p>
          </p:txBody>
        </p:sp>
        <p:pic>
          <p:nvPicPr>
            <p:cNvPr id="14350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031" y="4315326"/>
              <a:ext cx="1549097" cy="1228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1" name="ZoneTexte 25"/>
            <p:cNvSpPr txBox="1">
              <a:spLocks noChangeArrowheads="1"/>
            </p:cNvSpPr>
            <p:nvPr/>
          </p:nvSpPr>
          <p:spPr bwMode="auto">
            <a:xfrm>
              <a:off x="4809109" y="5579040"/>
              <a:ext cx="978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Echo</a:t>
              </a:r>
            </a:p>
            <a:p>
              <a:pPr eaLnBrk="1" hangingPunct="1"/>
              <a:r>
                <a:rPr lang="fr-FR" sz="1400"/>
                <a:t>Exoplanets</a:t>
              </a:r>
            </a:p>
          </p:txBody>
        </p:sp>
        <p:pic>
          <p:nvPicPr>
            <p:cNvPr id="14352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35135">
              <a:off x="6255605" y="4186186"/>
              <a:ext cx="1292374" cy="150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3" name="ZoneTexte 27"/>
            <p:cNvSpPr txBox="1">
              <a:spLocks noChangeArrowheads="1"/>
            </p:cNvSpPr>
            <p:nvPr/>
          </p:nvSpPr>
          <p:spPr bwMode="auto">
            <a:xfrm>
              <a:off x="6392614" y="5609036"/>
              <a:ext cx="10183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Microcarb</a:t>
              </a:r>
            </a:p>
            <a:p>
              <a:pPr eaLnBrk="1" hangingPunct="1"/>
              <a:r>
                <a:rPr lang="fr-FR" sz="1400"/>
                <a:t>CO2 survey</a:t>
              </a:r>
            </a:p>
          </p:txBody>
        </p:sp>
        <p:pic>
          <p:nvPicPr>
            <p:cNvPr id="14354" name="Picture 8" descr="exomar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0175">
              <a:off x="7875230" y="4145011"/>
              <a:ext cx="1486569" cy="141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ZoneTexte 30"/>
            <p:cNvSpPr txBox="1">
              <a:spLocks noChangeArrowheads="1"/>
            </p:cNvSpPr>
            <p:nvPr/>
          </p:nvSpPr>
          <p:spPr bwMode="auto">
            <a:xfrm>
              <a:off x="8050199" y="5517232"/>
              <a:ext cx="14282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400" b="1"/>
                <a:t>Exomars</a:t>
              </a:r>
            </a:p>
            <a:p>
              <a:pPr eaLnBrk="1" hangingPunct="1"/>
              <a:r>
                <a:rPr lang="fr-FR" sz="1400"/>
                <a:t>Mars Exploration</a:t>
              </a:r>
            </a:p>
          </p:txBody>
        </p:sp>
      </p:grp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800475" y="3148013"/>
            <a:ext cx="2316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/>
              <a:t>And many others</a:t>
            </a:r>
          </a:p>
        </p:txBody>
      </p:sp>
      <p:sp>
        <p:nvSpPr>
          <p:cNvPr id="14344" name="ZoneTexte 34"/>
          <p:cNvSpPr txBox="1">
            <a:spLocks noChangeArrowheads="1"/>
          </p:cNvSpPr>
          <p:nvPr/>
        </p:nvSpPr>
        <p:spPr bwMode="auto">
          <a:xfrm>
            <a:off x="415925" y="6453188"/>
            <a:ext cx="2198688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8736012" cy="88265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6"/>
                </a:solidFill>
              </a:rPr>
              <a:t>Echo mission</a:t>
            </a:r>
            <a:endParaRPr lang="fr-FR" sz="3000" dirty="0">
              <a:solidFill>
                <a:schemeClr val="accent6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736013" cy="4249738"/>
          </a:xfrm>
        </p:spPr>
        <p:txBody>
          <a:bodyPr/>
          <a:lstStyle/>
          <a:p>
            <a:pPr>
              <a:buFontTx/>
              <a:buChar char="-"/>
            </a:pPr>
            <a:endParaRPr lang="fr-FR" smtClean="0"/>
          </a:p>
          <a:p>
            <a:pPr>
              <a:buFontTx/>
              <a:buChar char="-"/>
            </a:pPr>
            <a:r>
              <a:rPr lang="en-US" b="1" smtClean="0"/>
              <a:t>EChO</a:t>
            </a:r>
            <a:r>
              <a:rPr lang="en-US" smtClean="0"/>
              <a:t> (Exoplanet Characterisation Observatory; Cosmic Vision theme 1 - What are the conditions for planet formation and the emergence of life?) - a mission to investigate exoplanetary atmospheres, addressing the suitability of those planets for life and placing our Solar System in context</a:t>
            </a:r>
            <a:endParaRPr lang="fr-FR" smtClean="0"/>
          </a:p>
          <a:p>
            <a:pPr>
              <a:buFontTx/>
              <a:buChar char="-"/>
            </a:pPr>
            <a:endParaRPr lang="fr-FR" smtClean="0"/>
          </a:p>
          <a:p>
            <a:pPr lvl="3">
              <a:buFontTx/>
              <a:buNone/>
            </a:pPr>
            <a:r>
              <a:rPr lang="fr-FR" smtClean="0"/>
              <a:t>	Domain 5-12µm (French contribution)</a:t>
            </a:r>
          </a:p>
          <a:p>
            <a:pPr lvl="3">
              <a:buFontTx/>
              <a:buNone/>
            </a:pPr>
            <a:r>
              <a:rPr lang="fr-FR" smtClean="0"/>
              <a:t>	Driver : Dark current &lt; 500é/s</a:t>
            </a:r>
          </a:p>
          <a:p>
            <a:pPr lvl="3">
              <a:buFontTx/>
              <a:buNone/>
            </a:pPr>
            <a:r>
              <a:rPr lang="fr-FR" smtClean="0"/>
              <a:t>	Technology : optimized HgCdTe</a:t>
            </a:r>
          </a:p>
          <a:p>
            <a:pPr lvl="1">
              <a:buFontTx/>
              <a:buNone/>
            </a:pPr>
            <a:endParaRPr lang="fr-FR" smtClean="0"/>
          </a:p>
          <a:p>
            <a:pPr lvl="1">
              <a:buFontTx/>
              <a:buNone/>
            </a:pPr>
            <a:endParaRPr lang="fr-FR" smtClean="0"/>
          </a:p>
          <a:p>
            <a:pPr lvl="1">
              <a:buFontTx/>
              <a:buNone/>
            </a:pPr>
            <a:endParaRPr lang="fr-FR" smtClean="0"/>
          </a:p>
          <a:p>
            <a:r>
              <a:rPr lang="fr-FR" smtClean="0"/>
              <a:t>-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641850"/>
            <a:ext cx="1955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705350"/>
            <a:ext cx="20097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ZoneTexte 6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188913"/>
            <a:ext cx="88773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>
                <a:solidFill>
                  <a:schemeClr val="accent6"/>
                </a:solidFill>
              </a:rPr>
              <a:t>Developments</a:t>
            </a:r>
            <a:r>
              <a:rPr lang="fr-FR" sz="2400" dirty="0">
                <a:solidFill>
                  <a:schemeClr val="accent6"/>
                </a:solidFill>
              </a:rPr>
              <a:t> for </a:t>
            </a:r>
            <a:r>
              <a:rPr lang="fr-FR" sz="2400" dirty="0" err="1">
                <a:solidFill>
                  <a:schemeClr val="accent6"/>
                </a:solidFill>
              </a:rPr>
              <a:t>EChO</a:t>
            </a:r>
            <a:endParaRPr lang="fr-FR" dirty="0"/>
          </a:p>
        </p:txBody>
      </p:sp>
      <p:sp>
        <p:nvSpPr>
          <p:cNvPr id="33795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3050" y="1196975"/>
            <a:ext cx="8832850" cy="4392613"/>
          </a:xfrm>
        </p:spPr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fr-FR" smtClean="0"/>
              <a:t>4 detectors already fabricated and tested at CEA (LETI/Irfu) for temperature between 80 and 30K :</a:t>
            </a:r>
            <a:endParaRPr lang="fr-FR" sz="2800" smtClean="0"/>
          </a:p>
          <a:p>
            <a:pPr lvl="1"/>
            <a:r>
              <a:rPr lang="fr-FR" smtClean="0"/>
              <a:t>1 detector fabricated with « standard » p/n technology</a:t>
            </a:r>
            <a:endParaRPr lang="fr-FR" sz="2800" smtClean="0"/>
          </a:p>
          <a:p>
            <a:pPr lvl="1"/>
            <a:r>
              <a:rPr lang="fr-FR" smtClean="0"/>
              <a:t>3 detector fabricated with « optimisated » p/n technology</a:t>
            </a:r>
          </a:p>
          <a:p>
            <a:pPr marL="0" indent="0"/>
            <a:endParaRPr lang="fr-FR" smtClean="0"/>
          </a:p>
          <a:p>
            <a:pPr marL="0" indent="0"/>
            <a:endParaRPr lang="fr-FR" smtClean="0"/>
          </a:p>
          <a:p>
            <a:pPr marL="0" indent="0"/>
            <a:r>
              <a:rPr lang="fr-FR" smtClean="0"/>
              <a:t>A large amount of pixels (on a detector) compliant</a:t>
            </a:r>
            <a:br>
              <a:rPr lang="fr-FR" smtClean="0"/>
            </a:br>
            <a:r>
              <a:rPr lang="fr-FR" smtClean="0"/>
              <a:t> with the need (&lt; 500 e-/s) thanks to the optimised process.</a:t>
            </a:r>
          </a:p>
          <a:p>
            <a:pPr marL="0" indent="0"/>
            <a:endParaRPr lang="fr-FR" smtClean="0"/>
          </a:p>
          <a:p>
            <a:pPr marL="0" indent="0"/>
            <a:endParaRPr lang="fr-FR" smtClean="0"/>
          </a:p>
          <a:p>
            <a:pPr marL="0" indent="0"/>
            <a:endParaRPr lang="fr-FR" smtClean="0"/>
          </a:p>
          <a:p>
            <a:pPr marL="0" indent="0">
              <a:buFont typeface="Arial" pitchFamily="34" charset="0"/>
              <a:buChar char="•"/>
            </a:pPr>
            <a:r>
              <a:rPr lang="fr-FR" smtClean="0"/>
              <a:t>Other wafer batch (p/n optimised process </a:t>
            </a:r>
          </a:p>
          <a:p>
            <a:pPr marL="0" indent="0"/>
            <a:r>
              <a:rPr lang="fr-FR" smtClean="0"/>
              <a:t>at CEA Leti) under progress to provide 8 detectors to be tested by CEA Irfu</a:t>
            </a:r>
          </a:p>
          <a:p>
            <a:pPr marL="0" indent="0"/>
            <a:endParaRPr lang="fr-FR" smtClean="0"/>
          </a:p>
        </p:txBody>
      </p:sp>
      <p:sp>
        <p:nvSpPr>
          <p:cNvPr id="33796" name="Espace réservé du pied de page 3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33797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105D22-BA18-40B2-8933-58007BC57CFE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349500"/>
            <a:ext cx="3744912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80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1588"/>
            <a:ext cx="15240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1" name="ZoneTexte 8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Submm &amp; mm </a:t>
            </a: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6371C1-2F08-4970-A6B4-658854457B45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95525"/>
            <a:ext cx="98488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" y="4292600"/>
            <a:ext cx="972026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761288" y="2636838"/>
            <a:ext cx="2144712" cy="2016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23" name="ZoneTexte 7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9313" y="188913"/>
            <a:ext cx="8736012" cy="882650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6"/>
                </a:solidFill>
              </a:rPr>
              <a:t>Scientific</a:t>
            </a:r>
            <a:r>
              <a:rPr lang="fr-FR" dirty="0" smtClean="0">
                <a:solidFill>
                  <a:schemeClr val="accent6"/>
                </a:solidFill>
              </a:rPr>
              <a:t> missions in </a:t>
            </a:r>
            <a:r>
              <a:rPr lang="fr-FR" dirty="0" err="1" smtClean="0">
                <a:solidFill>
                  <a:schemeClr val="accent6"/>
                </a:solidFill>
              </a:rPr>
              <a:t>submm</a:t>
            </a:r>
            <a:r>
              <a:rPr lang="fr-FR" dirty="0" smtClean="0">
                <a:solidFill>
                  <a:schemeClr val="accent6"/>
                </a:solidFill>
              </a:rPr>
              <a:t>- mm</a:t>
            </a:r>
            <a:endParaRPr lang="fr-FR" sz="3000" dirty="0">
              <a:solidFill>
                <a:schemeClr val="accent6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412875"/>
            <a:ext cx="8736013" cy="4249738"/>
          </a:xfrm>
        </p:spPr>
        <p:txBody>
          <a:bodyPr/>
          <a:lstStyle/>
          <a:p>
            <a:pPr>
              <a:buFontTx/>
              <a:buChar char="-"/>
            </a:pPr>
            <a:endParaRPr lang="fr-FR" sz="1600" smtClean="0"/>
          </a:p>
          <a:p>
            <a:pPr lvl="1">
              <a:buFontTx/>
              <a:buNone/>
            </a:pPr>
            <a:r>
              <a:rPr lang="fr-FR" sz="1600" smtClean="0"/>
              <a:t>	</a:t>
            </a:r>
          </a:p>
          <a:p>
            <a:r>
              <a:rPr lang="fr-FR" sz="1600" smtClean="0"/>
              <a:t>- Post Planck mission </a:t>
            </a:r>
          </a:p>
          <a:p>
            <a:pPr lvl="1">
              <a:buFontTx/>
              <a:buNone/>
            </a:pPr>
            <a:r>
              <a:rPr lang="fr-FR" sz="1600" smtClean="0"/>
              <a:t>	spectral domaine simililar to Plank one Planck </a:t>
            </a:r>
            <a:br>
              <a:rPr lang="fr-FR" sz="1600" smtClean="0"/>
            </a:br>
            <a:r>
              <a:rPr lang="fr-FR" sz="1600" smtClean="0"/>
              <a:t>(100, 143, 217, 353, 545 et 857 GHz ie,	 350 µm to 3 mm)</a:t>
            </a:r>
          </a:p>
          <a:p>
            <a:pPr lvl="1">
              <a:buFontTx/>
              <a:buNone/>
            </a:pPr>
            <a:r>
              <a:rPr lang="fr-FR" sz="1600" smtClean="0"/>
              <a:t>	several technology candidate</a:t>
            </a:r>
          </a:p>
          <a:p>
            <a:pPr lvl="1">
              <a:buFontTx/>
              <a:buNone/>
            </a:pPr>
            <a:r>
              <a:rPr lang="fr-FR" sz="1600" smtClean="0"/>
              <a:t>		TES (NbSi) arrays</a:t>
            </a:r>
          </a:p>
          <a:p>
            <a:pPr lvl="1">
              <a:buFontTx/>
              <a:buNone/>
            </a:pPr>
            <a:r>
              <a:rPr lang="fr-FR" sz="1600" smtClean="0"/>
              <a:t>		LEKID arrays</a:t>
            </a:r>
          </a:p>
          <a:p>
            <a:pPr lvl="1">
              <a:buFontTx/>
              <a:buNone/>
            </a:pPr>
            <a:r>
              <a:rPr lang="fr-FR" sz="1600" smtClean="0"/>
              <a:t>		LETI all Solocon technology</a:t>
            </a:r>
          </a:p>
          <a:p>
            <a:pPr lvl="1">
              <a:buFontTx/>
              <a:buNone/>
            </a:pPr>
            <a:endParaRPr lang="fr-FR" sz="1600" smtClean="0"/>
          </a:p>
          <a:p>
            <a:r>
              <a:rPr lang="fr-FR" sz="1600" smtClean="0"/>
              <a:t>Main drivers</a:t>
            </a:r>
          </a:p>
          <a:p>
            <a:r>
              <a:rPr lang="fr-FR" sz="1600" smtClean="0"/>
              <a:t>	Matrix development to improve performance and field of view</a:t>
            </a:r>
          </a:p>
          <a:p>
            <a:r>
              <a:rPr lang="fr-FR" sz="1600" smtClean="0"/>
              <a:t>	Collective manufacturing</a:t>
            </a:r>
          </a:p>
          <a:p>
            <a:pPr lvl="1">
              <a:buFontTx/>
              <a:buNone/>
            </a:pPr>
            <a:endParaRPr lang="fr-FR" sz="1600" smtClean="0"/>
          </a:p>
          <a:p>
            <a:pPr lvl="1">
              <a:buFontTx/>
              <a:buNone/>
            </a:pPr>
            <a:r>
              <a:rPr lang="fr-FR" sz="1600" smtClean="0"/>
              <a:t>	</a:t>
            </a:r>
          </a:p>
        </p:txBody>
      </p:sp>
      <p:sp>
        <p:nvSpPr>
          <p:cNvPr id="35845" name="ZoneTexte 5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338" y="0"/>
            <a:ext cx="8659813" cy="882650"/>
          </a:xfrm>
        </p:spPr>
        <p:txBody>
          <a:bodyPr/>
          <a:lstStyle/>
          <a:p>
            <a:r>
              <a:rPr lang="fr-FR" sz="3200" smtClean="0">
                <a:solidFill>
                  <a:schemeClr val="tx1"/>
                </a:solidFill>
              </a:rPr>
              <a:t>TES</a:t>
            </a:r>
          </a:p>
        </p:txBody>
      </p:sp>
      <p:sp>
        <p:nvSpPr>
          <p:cNvPr id="36867" name="Rectangle 13"/>
          <p:cNvSpPr>
            <a:spLocks noChangeArrowheads="1"/>
          </p:cNvSpPr>
          <p:nvPr/>
        </p:nvSpPr>
        <p:spPr bwMode="auto">
          <a:xfrm>
            <a:off x="128588" y="1412875"/>
            <a:ext cx="8659812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■"/>
            </a:pPr>
            <a:r>
              <a:rPr lang="fr-FR" b="1">
                <a:solidFill>
                  <a:srgbClr val="09367A"/>
                </a:solidFill>
              </a:rPr>
              <a:t> pixel has 3  main functions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w"/>
            </a:pPr>
            <a:r>
              <a:rPr lang="fr-FR" sz="2000" b="1">
                <a:solidFill>
                  <a:srgbClr val="09367A"/>
                </a:solidFill>
              </a:rPr>
              <a:t>Absorber (wavelength quarter cavity, antenna,…)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w"/>
            </a:pPr>
            <a:r>
              <a:rPr lang="fr-FR" sz="2000" b="1">
                <a:solidFill>
                  <a:srgbClr val="09367A"/>
                </a:solidFill>
              </a:rPr>
              <a:t>Senseur is a supra bolometer  (TES)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w"/>
            </a:pPr>
            <a:r>
              <a:rPr lang="fr-FR" sz="2000" b="1">
                <a:solidFill>
                  <a:srgbClr val="09367A"/>
                </a:solidFill>
              </a:rPr>
              <a:t>Thermal insulation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fr-FR" b="1">
                <a:solidFill>
                  <a:srgbClr val="09367A"/>
                </a:solidFill>
              </a:rPr>
              <a:t> </a:t>
            </a:r>
          </a:p>
        </p:txBody>
      </p:sp>
      <p:pic>
        <p:nvPicPr>
          <p:cNvPr id="36868" name="Picture 1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313" y="3286125"/>
            <a:ext cx="2732087" cy="3311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3363" y="2130425"/>
            <a:ext cx="4254500" cy="4035425"/>
          </a:xfrm>
          <a:noFill/>
        </p:spPr>
      </p:pic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6176963" y="5991225"/>
            <a:ext cx="28813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MUX à SQUID senseur TES </a:t>
            </a:r>
          </a:p>
        </p:txBody>
      </p:sp>
      <p:pic>
        <p:nvPicPr>
          <p:cNvPr id="3687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-34925"/>
            <a:ext cx="267652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ZoneTexte 12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75" y="0"/>
            <a:ext cx="6913563" cy="882650"/>
          </a:xfrm>
        </p:spPr>
        <p:txBody>
          <a:bodyPr/>
          <a:lstStyle/>
          <a:p>
            <a:pPr>
              <a:defRPr/>
            </a:pPr>
            <a:r>
              <a:rPr lang="fr-FR" sz="3000" dirty="0" err="1" smtClean="0">
                <a:solidFill>
                  <a:schemeClr val="accent6"/>
                </a:solidFill>
              </a:rPr>
              <a:t>NbSi</a:t>
            </a:r>
            <a:r>
              <a:rPr lang="fr-FR" sz="3000" dirty="0" smtClean="0">
                <a:solidFill>
                  <a:schemeClr val="accent6"/>
                </a:solidFill>
              </a:rPr>
              <a:t> TES </a:t>
            </a:r>
            <a:endParaRPr lang="fr-FR" sz="3000" dirty="0">
              <a:solidFill>
                <a:schemeClr val="accent6"/>
              </a:solidFill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349625"/>
            <a:ext cx="47339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ZoneTexte 1"/>
          <p:cNvSpPr txBox="1">
            <a:spLocks noChangeArrowheads="1"/>
          </p:cNvSpPr>
          <p:nvPr/>
        </p:nvSpPr>
        <p:spPr bwMode="auto">
          <a:xfrm>
            <a:off x="7400925" y="4797425"/>
            <a:ext cx="225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/>
              <a:t>NEP~5.10</a:t>
            </a:r>
            <a:r>
              <a:rPr lang="fr-FR" baseline="30000"/>
              <a:t>-17</a:t>
            </a:r>
            <a:r>
              <a:rPr lang="fr-FR"/>
              <a:t> W/Hz </a:t>
            </a:r>
            <a:r>
              <a:rPr lang="fr-FR" baseline="30000"/>
              <a:t>1/2</a:t>
            </a:r>
          </a:p>
        </p:txBody>
      </p:sp>
      <p:pic>
        <p:nvPicPr>
          <p:cNvPr id="37894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713"/>
            <a:ext cx="360203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700213"/>
            <a:ext cx="25209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52438"/>
            <a:ext cx="3005138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205038"/>
            <a:ext cx="23701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7256463" y="4437063"/>
            <a:ext cx="2520950" cy="1223962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3789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-34925"/>
            <a:ext cx="267652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0" name="ZoneTexte 11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pied de page 5"/>
          <p:cNvSpPr>
            <a:spLocks noGrp="1"/>
          </p:cNvSpPr>
          <p:nvPr>
            <p:ph type="ftr" sz="quarter" idx="4294967295"/>
          </p:nvPr>
        </p:nvSpPr>
        <p:spPr bwMode="auto">
          <a:xfrm>
            <a:off x="895350" y="6499225"/>
            <a:ext cx="2063750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DCT/SI/CD HG  MAJ 12/10</a:t>
            </a:r>
            <a:endParaRPr lang="fr-FR" smtClean="0">
              <a:latin typeface="Arial" pitchFamily="34" charset="0"/>
            </a:endParaRPr>
          </a:p>
        </p:txBody>
      </p:sp>
      <p:sp>
        <p:nvSpPr>
          <p:cNvPr id="38915" name="Espace réservé du numéro de diapositive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14F116-0BE9-4C90-9D0C-C50E7E72BCF8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314325"/>
            <a:ext cx="8659812" cy="882650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LEKIDS (</a:t>
            </a:r>
            <a:r>
              <a:rPr lang="en-GB" smtClean="0">
                <a:solidFill>
                  <a:schemeClr val="tx1"/>
                </a:solidFill>
              </a:rPr>
              <a:t>Lumped Element Kinetic </a:t>
            </a:r>
            <a:br>
              <a:rPr lang="en-GB" smtClean="0">
                <a:solidFill>
                  <a:schemeClr val="tx1"/>
                </a:solidFill>
              </a:rPr>
            </a:br>
            <a:r>
              <a:rPr lang="en-GB" smtClean="0">
                <a:solidFill>
                  <a:schemeClr val="tx1"/>
                </a:solidFill>
              </a:rPr>
              <a:t>Inductance Detectors</a:t>
            </a:r>
            <a:r>
              <a:rPr lang="fr-FR" smtClean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1988" y="1916113"/>
            <a:ext cx="6307137" cy="494188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fr-FR" smtClean="0"/>
              <a:t>LEKID (Lumped element Kinetic Inductance Detector) is based on inductance variation of a supraconductor film wrt incident power : resonnant frequency  variation</a:t>
            </a:r>
          </a:p>
          <a:p>
            <a:pPr marL="0" indent="0">
              <a:lnSpc>
                <a:spcPct val="90000"/>
              </a:lnSpc>
            </a:pPr>
            <a:endParaRPr lang="fr-FR" smtClean="0"/>
          </a:p>
          <a:p>
            <a:pPr marL="0" indent="0">
              <a:lnSpc>
                <a:spcPct val="90000"/>
              </a:lnSpc>
            </a:pPr>
            <a:endParaRPr lang="fr-FR" smtClean="0"/>
          </a:p>
          <a:p>
            <a:pPr marL="0" indent="0">
              <a:lnSpc>
                <a:spcPct val="90000"/>
              </a:lnSpc>
            </a:pPr>
            <a:endParaRPr lang="fr-FR" smtClean="0"/>
          </a:p>
          <a:p>
            <a:pPr marL="0" indent="0">
              <a:lnSpc>
                <a:spcPct val="90000"/>
              </a:lnSpc>
            </a:pPr>
            <a:endParaRPr lang="fr-FR" smtClean="0"/>
          </a:p>
          <a:p>
            <a:pPr marL="0" indent="0">
              <a:lnSpc>
                <a:spcPct val="90000"/>
              </a:lnSpc>
            </a:pPr>
            <a:endParaRPr lang="fr-FR" smtClean="0"/>
          </a:p>
          <a:p>
            <a:pPr marL="0" indent="0">
              <a:lnSpc>
                <a:spcPct val="90000"/>
              </a:lnSpc>
            </a:pPr>
            <a:endParaRPr lang="fr-FR" smtClean="0"/>
          </a:p>
          <a:p>
            <a:pPr marL="0" indent="0">
              <a:lnSpc>
                <a:spcPct val="90000"/>
              </a:lnSpc>
            </a:pPr>
            <a:endParaRPr lang="fr-FR" smtClean="0"/>
          </a:p>
          <a:p>
            <a:pPr marL="0" indent="0">
              <a:lnSpc>
                <a:spcPct val="90000"/>
              </a:lnSpc>
            </a:pPr>
            <a:endParaRPr lang="fr-FR" smtClean="0"/>
          </a:p>
          <a:p>
            <a:pPr marL="0" indent="0">
              <a:lnSpc>
                <a:spcPct val="90000"/>
              </a:lnSpc>
            </a:pPr>
            <a:endParaRPr lang="fr-FR" smtClean="0"/>
          </a:p>
          <a:p>
            <a:pPr marL="0" indent="0">
              <a:lnSpc>
                <a:spcPct val="90000"/>
              </a:lnSpc>
            </a:pPr>
            <a:r>
              <a:rPr lang="fr-FR" smtClean="0"/>
              <a:t> </a:t>
            </a:r>
          </a:p>
          <a:p>
            <a:pPr marL="0" indent="0">
              <a:lnSpc>
                <a:spcPct val="90000"/>
              </a:lnSpc>
            </a:pPr>
            <a:r>
              <a:rPr lang="en-US" smtClean="0"/>
              <a:t>one metal layer on a silicon substrate</a:t>
            </a:r>
            <a:endParaRPr lang="fr-FR" smtClean="0"/>
          </a:p>
          <a:p>
            <a:pPr marL="0" indent="0">
              <a:lnSpc>
                <a:spcPct val="90000"/>
              </a:lnSpc>
            </a:pPr>
            <a:r>
              <a:rPr lang="fr-FR" smtClean="0"/>
              <a:t>No MUX required !</a:t>
            </a:r>
            <a:endParaRPr lang="en-GB" smtClean="0"/>
          </a:p>
        </p:txBody>
      </p:sp>
      <p:pic>
        <p:nvPicPr>
          <p:cNvPr id="3891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3357563"/>
            <a:ext cx="4254500" cy="2009775"/>
          </a:xfrm>
          <a:noFill/>
        </p:spPr>
      </p:pic>
      <p:pic>
        <p:nvPicPr>
          <p:cNvPr id="38919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763" y="3716338"/>
            <a:ext cx="2897187" cy="2014537"/>
          </a:xfrm>
          <a:noFill/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20713"/>
            <a:ext cx="2733675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344488" y="5516563"/>
            <a:ext cx="4464050" cy="936625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3892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-34925"/>
            <a:ext cx="267652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3" name="ZoneTexte 10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849313" y="23813"/>
            <a:ext cx="8736012" cy="882650"/>
          </a:xfrm>
        </p:spPr>
        <p:txBody>
          <a:bodyPr/>
          <a:lstStyle/>
          <a:p>
            <a:r>
              <a:rPr lang="fr-FR" sz="2800" smtClean="0"/>
              <a:t>LEKID realization</a:t>
            </a:r>
          </a:p>
        </p:txBody>
      </p:sp>
      <p:sp>
        <p:nvSpPr>
          <p:cNvPr id="39939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34950" y="1916113"/>
            <a:ext cx="4286250" cy="4249737"/>
          </a:xfrm>
        </p:spPr>
        <p:txBody>
          <a:bodyPr/>
          <a:lstStyle/>
          <a:p>
            <a:pPr marL="0" indent="0"/>
            <a:r>
              <a:rPr lang="en-US" sz="1600" smtClean="0"/>
              <a:t>a 144-pixel Aluminum array was fabricated and tested in a dilution fridge with optical access, yielding an average optical NEP of ~2E-16 W/Hz^1/2 (best pixels showed NEP = 6E-17 W/Hz^1/2 under 4-8 pW loading per pixel). </a:t>
            </a:r>
          </a:p>
          <a:p>
            <a:pPr marL="0" indent="0"/>
            <a:endParaRPr lang="en-US" sz="1600" smtClean="0"/>
          </a:p>
          <a:p>
            <a:pPr marL="0" indent="0"/>
            <a:r>
              <a:rPr lang="en-US" sz="1600" smtClean="0"/>
              <a:t>A second prototype of LEKIDs has been tested at the IRAM 30 m telescope. A new LEKID geometry for 2 polarizations will be presented. Also first optical measurements of a titanium nitride array.</a:t>
            </a:r>
          </a:p>
          <a:p>
            <a:pPr marL="0" indent="0"/>
            <a:endParaRPr lang="en-US" sz="1600" smtClean="0"/>
          </a:p>
          <a:p>
            <a:pPr marL="0" indent="0"/>
            <a:r>
              <a:rPr lang="en-US" sz="1600" smtClean="0"/>
              <a:t>Well asapted for 1mm-3mm range</a:t>
            </a:r>
          </a:p>
          <a:p>
            <a:pPr marL="0" indent="0"/>
            <a:r>
              <a:rPr lang="en-US" sz="1600" smtClean="0"/>
              <a:t> </a:t>
            </a:r>
            <a:endParaRPr lang="fr-FR" sz="1600" smtClean="0"/>
          </a:p>
        </p:txBody>
      </p:sp>
      <p:sp>
        <p:nvSpPr>
          <p:cNvPr id="3994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1E3A7D-6D9F-4E8A-8E79-DC9E48DC1146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39941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00213"/>
            <a:ext cx="336391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-34925"/>
            <a:ext cx="267652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3" name="ZoneTexte 9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993775"/>
            <a:ext cx="5076825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188913"/>
            <a:ext cx="8877300" cy="77787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6"/>
                </a:solidFill>
              </a:rPr>
              <a:t>Conclusion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0964" name="Espace réservé du pied de page 3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40965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11D1E6-3767-40F4-B1EC-F290A6383E4F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227138"/>
            <a:ext cx="3649662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3529013"/>
            <a:ext cx="301625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014788"/>
            <a:ext cx="2922588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941888"/>
            <a:ext cx="3221038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514350" y="188913"/>
            <a:ext cx="8877300" cy="777875"/>
          </a:xfrm>
        </p:spPr>
        <p:txBody>
          <a:bodyPr/>
          <a:lstStyle/>
          <a:p>
            <a:endParaRPr lang="it-IT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EFE6E6-07AA-4384-AF90-644C1AF95B4E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41989" name="Picture 1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2238" y="1268413"/>
            <a:ext cx="10086976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20975" y="6021388"/>
            <a:ext cx="3451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/>
              <a:t>Annunciation by Leonardo da Vinci</a:t>
            </a:r>
          </a:p>
          <a:p>
            <a:r>
              <a:rPr lang="fr-FR"/>
              <a:t>Galleria degli Uffizi - Florence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925" y="6524625"/>
            <a:ext cx="2089150" cy="217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9367A"/>
                </a:solidFill>
                <a:latin typeface="Arial" pitchFamily="34" charset="0"/>
                <a:ea typeface="ヒラギノ角ゴ Pro W3"/>
                <a:cs typeface="ヒラギノ角ゴ Pro W3"/>
              </a:rPr>
              <a:t>A. BARDOUX          		</a:t>
            </a:r>
            <a:r>
              <a:rPr lang="en-GB" sz="1200" b="1" smtClean="0">
                <a:solidFill>
                  <a:srgbClr val="09367A"/>
                </a:solidFill>
                <a:latin typeface="Arial" pitchFamily="34" charset="0"/>
                <a:ea typeface="ヒラギノ角ゴ Pro W3"/>
                <a:cs typeface="ヒラギノ角ゴ Pro W3"/>
              </a:rPr>
              <a:t>Copyright CNES 2010           </a:t>
            </a:r>
            <a:r>
              <a:rPr lang="en-GB" sz="1200" smtClean="0">
                <a:solidFill>
                  <a:srgbClr val="09367A"/>
                </a:solidFill>
                <a:latin typeface="Arial" pitchFamily="34" charset="0"/>
                <a:ea typeface="ヒラギノ角ゴ Pro W3"/>
                <a:cs typeface="ヒラギノ角ゴ Pro W3"/>
              </a:rPr>
              <a:t> 		</a:t>
            </a:r>
            <a:endParaRPr lang="en-GB" sz="1200" b="1" smtClean="0">
              <a:solidFill>
                <a:srgbClr val="09367A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925" y="44450"/>
            <a:ext cx="7099300" cy="882650"/>
          </a:xfrm>
          <a:noFill/>
        </p:spPr>
        <p:txBody>
          <a:bodyPr/>
          <a:lstStyle/>
          <a:p>
            <a:pPr eaLnBrk="1" hangingPunct="1"/>
            <a:r>
              <a:rPr lang="en-GB" sz="3000" smtClean="0"/>
              <a:t>A travel through wavelengths</a:t>
            </a:r>
          </a:p>
        </p:txBody>
      </p:sp>
      <p:grpSp>
        <p:nvGrpSpPr>
          <p:cNvPr id="15364" name="Groupe 6"/>
          <p:cNvGrpSpPr>
            <a:grpSpLocks/>
          </p:cNvGrpSpPr>
          <p:nvPr/>
        </p:nvGrpSpPr>
        <p:grpSpPr bwMode="auto">
          <a:xfrm>
            <a:off x="-39688" y="1790700"/>
            <a:ext cx="9945688" cy="2501900"/>
            <a:chOff x="-39555" y="1340768"/>
            <a:chExt cx="9945556" cy="2501900"/>
          </a:xfrm>
        </p:grpSpPr>
        <p:pic>
          <p:nvPicPr>
            <p:cNvPr id="1538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555" y="1340768"/>
              <a:ext cx="9945556" cy="250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32" y="3356893"/>
              <a:ext cx="9705846" cy="485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2" name="Groupe 21"/>
          <p:cNvGrpSpPr>
            <a:grpSpLocks/>
          </p:cNvGrpSpPr>
          <p:nvPr/>
        </p:nvGrpSpPr>
        <p:grpSpPr bwMode="auto">
          <a:xfrm>
            <a:off x="273050" y="3986213"/>
            <a:ext cx="9432925" cy="2106612"/>
            <a:chOff x="272480" y="3986510"/>
            <a:chExt cx="9433048" cy="2106786"/>
          </a:xfrm>
        </p:grpSpPr>
        <p:grpSp>
          <p:nvGrpSpPr>
            <p:cNvPr id="15367" name="Groupe 4"/>
            <p:cNvGrpSpPr>
              <a:grpSpLocks/>
            </p:cNvGrpSpPr>
            <p:nvPr/>
          </p:nvGrpSpPr>
          <p:grpSpPr bwMode="auto">
            <a:xfrm>
              <a:off x="272480" y="4883001"/>
              <a:ext cx="9433048" cy="1210295"/>
              <a:chOff x="272480" y="5315049"/>
              <a:chExt cx="9433048" cy="1210295"/>
            </a:xfrm>
          </p:grpSpPr>
          <p:sp>
            <p:nvSpPr>
              <p:cNvPr id="15369" name="ZoneTexte 1"/>
              <p:cNvSpPr txBox="1">
                <a:spLocks noChangeArrowheads="1"/>
              </p:cNvSpPr>
              <p:nvPr/>
            </p:nvSpPr>
            <p:spPr bwMode="auto">
              <a:xfrm>
                <a:off x="4810852" y="5603081"/>
                <a:ext cx="5741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CCD</a:t>
                </a:r>
              </a:p>
            </p:txBody>
          </p:sp>
          <p:sp>
            <p:nvSpPr>
              <p:cNvPr id="15370" name="ZoneTexte 2"/>
              <p:cNvSpPr txBox="1">
                <a:spLocks noChangeArrowheads="1"/>
              </p:cNvSpPr>
              <p:nvPr/>
            </p:nvSpPr>
            <p:spPr bwMode="auto">
              <a:xfrm>
                <a:off x="5341777" y="5819105"/>
                <a:ext cx="7633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CMOS</a:t>
                </a:r>
              </a:p>
            </p:txBody>
          </p:sp>
          <p:sp>
            <p:nvSpPr>
              <p:cNvPr id="15371" name="ZoneTexte 3"/>
              <p:cNvSpPr txBox="1">
                <a:spLocks noChangeArrowheads="1"/>
              </p:cNvSpPr>
              <p:nvPr/>
            </p:nvSpPr>
            <p:spPr bwMode="auto">
              <a:xfrm>
                <a:off x="3530484" y="5963121"/>
                <a:ext cx="776175" cy="36933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AlGaN</a:t>
                </a:r>
              </a:p>
            </p:txBody>
          </p:sp>
          <p:sp>
            <p:nvSpPr>
              <p:cNvPr id="15372" name="ZoneTexte 7"/>
              <p:cNvSpPr txBox="1">
                <a:spLocks noChangeArrowheads="1"/>
              </p:cNvSpPr>
              <p:nvPr/>
            </p:nvSpPr>
            <p:spPr bwMode="auto">
              <a:xfrm>
                <a:off x="3962532" y="5531073"/>
                <a:ext cx="702436" cy="36933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I-CCD</a:t>
                </a:r>
              </a:p>
            </p:txBody>
          </p:sp>
          <p:sp>
            <p:nvSpPr>
              <p:cNvPr id="15373" name="ZoneTexte 8"/>
              <p:cNvSpPr txBox="1">
                <a:spLocks noChangeArrowheads="1"/>
              </p:cNvSpPr>
              <p:nvPr/>
            </p:nvSpPr>
            <p:spPr bwMode="auto">
              <a:xfrm>
                <a:off x="6387060" y="6049273"/>
                <a:ext cx="843501" cy="36933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InGaAs</a:t>
                </a:r>
              </a:p>
            </p:txBody>
          </p:sp>
          <p:sp>
            <p:nvSpPr>
              <p:cNvPr id="15374" name="ZoneTexte 9"/>
              <p:cNvSpPr txBox="1">
                <a:spLocks noChangeArrowheads="1"/>
              </p:cNvSpPr>
              <p:nvPr/>
            </p:nvSpPr>
            <p:spPr bwMode="auto">
              <a:xfrm>
                <a:off x="7230561" y="5593789"/>
                <a:ext cx="618631" cy="36933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MCT</a:t>
                </a:r>
              </a:p>
            </p:txBody>
          </p:sp>
          <p:sp>
            <p:nvSpPr>
              <p:cNvPr id="15375" name="ZoneTexte 10"/>
              <p:cNvSpPr txBox="1">
                <a:spLocks noChangeArrowheads="1"/>
              </p:cNvSpPr>
              <p:nvPr/>
            </p:nvSpPr>
            <p:spPr bwMode="auto">
              <a:xfrm>
                <a:off x="7427441" y="6147787"/>
                <a:ext cx="559769" cy="36933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>
                    <a:latin typeface="Symbol" pitchFamily="18" charset="2"/>
                  </a:rPr>
                  <a:t>a</a:t>
                </a:r>
                <a:r>
                  <a:rPr lang="fr-FR"/>
                  <a:t>-Si</a:t>
                </a:r>
              </a:p>
            </p:txBody>
          </p:sp>
          <p:sp>
            <p:nvSpPr>
              <p:cNvPr id="15376" name="ZoneTexte 11"/>
              <p:cNvSpPr txBox="1">
                <a:spLocks noChangeArrowheads="1"/>
              </p:cNvSpPr>
              <p:nvPr/>
            </p:nvSpPr>
            <p:spPr bwMode="auto">
              <a:xfrm>
                <a:off x="7987210" y="5864607"/>
                <a:ext cx="591829" cy="36933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InSb</a:t>
                </a:r>
              </a:p>
            </p:txBody>
          </p:sp>
          <p:sp>
            <p:nvSpPr>
              <p:cNvPr id="15377" name="ZoneTexte 12"/>
              <p:cNvSpPr txBox="1">
                <a:spLocks noChangeArrowheads="1"/>
              </p:cNvSpPr>
              <p:nvPr/>
            </p:nvSpPr>
            <p:spPr bwMode="auto">
              <a:xfrm>
                <a:off x="6543433" y="5435932"/>
                <a:ext cx="720325" cy="36933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QWIP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8803816" y="5531487"/>
                <a:ext cx="614371" cy="3699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dirty="0" err="1"/>
                  <a:t>NbSi</a:t>
                </a:r>
                <a:endParaRPr lang="fr-FR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9192759" y="6026828"/>
                <a:ext cx="512769" cy="3683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dirty="0"/>
                  <a:t>TES</a:t>
                </a:r>
              </a:p>
            </p:txBody>
          </p:sp>
          <p:sp>
            <p:nvSpPr>
              <p:cNvPr id="15380" name="ZoneTexte 15"/>
              <p:cNvSpPr txBox="1">
                <a:spLocks noChangeArrowheads="1"/>
              </p:cNvSpPr>
              <p:nvPr/>
            </p:nvSpPr>
            <p:spPr bwMode="auto">
              <a:xfrm>
                <a:off x="2792760" y="5315049"/>
                <a:ext cx="1040670" cy="36933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Diamond</a:t>
                </a:r>
              </a:p>
            </p:txBody>
          </p:sp>
          <p:sp>
            <p:nvSpPr>
              <p:cNvPr id="15381" name="ZoneTexte 16"/>
              <p:cNvSpPr txBox="1">
                <a:spLocks noChangeArrowheads="1"/>
              </p:cNvSpPr>
              <p:nvPr/>
            </p:nvSpPr>
            <p:spPr bwMode="auto">
              <a:xfrm>
                <a:off x="1496616" y="5459065"/>
                <a:ext cx="637034" cy="36933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CdTe</a:t>
                </a:r>
              </a:p>
            </p:txBody>
          </p:sp>
          <p:sp>
            <p:nvSpPr>
              <p:cNvPr id="15382" name="ZoneTexte 17"/>
              <p:cNvSpPr txBox="1">
                <a:spLocks noChangeArrowheads="1"/>
              </p:cNvSpPr>
              <p:nvPr/>
            </p:nvSpPr>
            <p:spPr bwMode="auto">
              <a:xfrm>
                <a:off x="1649016" y="5953829"/>
                <a:ext cx="746808" cy="36933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Tantal</a:t>
                </a:r>
              </a:p>
            </p:txBody>
          </p:sp>
          <p:sp>
            <p:nvSpPr>
              <p:cNvPr id="15383" name="ZoneTexte 18"/>
              <p:cNvSpPr txBox="1">
                <a:spLocks noChangeArrowheads="1"/>
              </p:cNvSpPr>
              <p:nvPr/>
            </p:nvSpPr>
            <p:spPr bwMode="auto">
              <a:xfrm>
                <a:off x="344488" y="5531073"/>
                <a:ext cx="1019831" cy="36933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Doped Si</a:t>
                </a:r>
              </a:p>
            </p:txBody>
          </p:sp>
          <p:sp>
            <p:nvSpPr>
              <p:cNvPr id="15384" name="ZoneTexte 19"/>
              <p:cNvSpPr txBox="1">
                <a:spLocks noChangeArrowheads="1"/>
              </p:cNvSpPr>
              <p:nvPr/>
            </p:nvSpPr>
            <p:spPr bwMode="auto">
              <a:xfrm>
                <a:off x="272480" y="6025837"/>
                <a:ext cx="1301959" cy="36933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Germanium</a:t>
                </a:r>
              </a:p>
            </p:txBody>
          </p:sp>
          <p:sp>
            <p:nvSpPr>
              <p:cNvPr id="15385" name="ZoneTexte 20"/>
              <p:cNvSpPr txBox="1">
                <a:spLocks noChangeArrowheads="1"/>
              </p:cNvSpPr>
              <p:nvPr/>
            </p:nvSpPr>
            <p:spPr bwMode="auto">
              <a:xfrm>
                <a:off x="2395824" y="6156012"/>
                <a:ext cx="681597" cy="36933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/>
                  <a:t>DSSD</a:t>
                </a:r>
              </a:p>
            </p:txBody>
          </p:sp>
        </p:grpSp>
        <p:sp>
          <p:nvSpPr>
            <p:cNvPr id="15368" name="Rectangle 2"/>
            <p:cNvSpPr txBox="1">
              <a:spLocks noChangeArrowheads="1"/>
            </p:cNvSpPr>
            <p:nvPr/>
          </p:nvSpPr>
          <p:spPr bwMode="auto">
            <a:xfrm>
              <a:off x="1712640" y="3986510"/>
              <a:ext cx="7099300" cy="88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GB" sz="30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…. and technologies</a:t>
              </a:r>
            </a:p>
          </p:txBody>
        </p:sp>
      </p:grpSp>
      <p:sp>
        <p:nvSpPr>
          <p:cNvPr id="15366" name="ZoneTexte 29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514350" y="188913"/>
            <a:ext cx="8877300" cy="777875"/>
          </a:xfrm>
        </p:spPr>
        <p:txBody>
          <a:bodyPr/>
          <a:lstStyle/>
          <a:p>
            <a:endParaRPr lang="it-IT" smtClean="0"/>
          </a:p>
        </p:txBody>
      </p:sp>
      <p:sp>
        <p:nvSpPr>
          <p:cNvPr id="43011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88950" y="1484313"/>
            <a:ext cx="8832850" cy="4392612"/>
          </a:xfrm>
        </p:spPr>
        <p:txBody>
          <a:bodyPr/>
          <a:lstStyle/>
          <a:p>
            <a:pPr marL="0" indent="0" algn="ctr"/>
            <a:r>
              <a:rPr lang="fr-FR" sz="3200" smtClean="0"/>
              <a:t>THANKS FOR YOUR  ATTENTION</a:t>
            </a:r>
          </a:p>
        </p:txBody>
      </p:sp>
      <p:sp>
        <p:nvSpPr>
          <p:cNvPr id="43012" name="Espace réservé du pied de page 3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43013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F1B796-26C4-4B25-BE2E-3E0C30F0E3C5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X Ray</a:t>
            </a: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C4E8FE-CCBE-4848-962E-0B6733D9BF4F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95525"/>
            <a:ext cx="98488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" y="4292600"/>
            <a:ext cx="972026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-950913" y="2565400"/>
            <a:ext cx="4679951" cy="2016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91" name="ZoneTexte 7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25/09/13 Réunion groupe Astro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188913"/>
            <a:ext cx="8736012" cy="882650"/>
          </a:xfrm>
        </p:spPr>
        <p:txBody>
          <a:bodyPr/>
          <a:lstStyle/>
          <a:p>
            <a:r>
              <a:rPr lang="fr-FR" smtClean="0">
                <a:solidFill>
                  <a:srgbClr val="0070C0"/>
                </a:solidFill>
              </a:rPr>
              <a:t>Missions In X ray domain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412875"/>
            <a:ext cx="8736012" cy="4249738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fr-FR" dirty="0" smtClean="0"/>
              <a:t>Missions in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pPr lvl="3" indent="-342900">
              <a:buFontTx/>
              <a:buChar char="-"/>
              <a:defRPr/>
            </a:pPr>
            <a:r>
              <a:rPr lang="fr-FR" sz="1600" dirty="0" err="1" smtClean="0"/>
              <a:t>Taranis</a:t>
            </a:r>
            <a:endParaRPr lang="fr-FR" sz="1600" dirty="0" smtClean="0"/>
          </a:p>
          <a:p>
            <a:pPr lvl="3" indent="-342900">
              <a:buFontTx/>
              <a:buChar char="-"/>
              <a:defRPr/>
            </a:pPr>
            <a:r>
              <a:rPr lang="fr-FR" sz="1600" dirty="0" smtClean="0"/>
              <a:t>SVOM</a:t>
            </a:r>
          </a:p>
          <a:p>
            <a:pPr lvl="3" indent="-342900">
              <a:buFontTx/>
              <a:buChar char="-"/>
              <a:defRPr/>
            </a:pPr>
            <a:r>
              <a:rPr lang="fr-FR" sz="1600" dirty="0" err="1" smtClean="0"/>
              <a:t>Solar</a:t>
            </a:r>
            <a:r>
              <a:rPr lang="fr-FR" sz="1600" dirty="0" smtClean="0"/>
              <a:t> Orbiter</a:t>
            </a:r>
          </a:p>
          <a:p>
            <a:pPr marL="0" indent="0">
              <a:defRPr/>
            </a:pPr>
            <a:endParaRPr lang="fr-FR" dirty="0" smtClean="0"/>
          </a:p>
          <a:p>
            <a:pPr marL="0" indent="0">
              <a:defRPr/>
            </a:pPr>
            <a:endParaRPr lang="fr-FR" dirty="0" smtClean="0"/>
          </a:p>
          <a:p>
            <a:pPr>
              <a:buFontTx/>
              <a:buChar char="-"/>
              <a:defRPr/>
            </a:pPr>
            <a:r>
              <a:rPr lang="fr-FR" dirty="0" smtClean="0"/>
              <a:t>Mission in </a:t>
            </a:r>
            <a:r>
              <a:rPr lang="fr-FR" dirty="0" err="1" smtClean="0"/>
              <a:t>pre-development</a:t>
            </a:r>
            <a:r>
              <a:rPr lang="fr-FR" dirty="0" smtClean="0"/>
              <a:t> (not </a:t>
            </a:r>
            <a:r>
              <a:rPr lang="fr-FR" dirty="0" err="1" smtClean="0"/>
              <a:t>decided</a:t>
            </a:r>
            <a:r>
              <a:rPr lang="fr-FR" dirty="0" smtClean="0"/>
              <a:t>)</a:t>
            </a:r>
          </a:p>
          <a:p>
            <a:pPr marL="174625" lvl="1" indent="0">
              <a:buFont typeface="Wingdings 2" pitchFamily="18" charset="2"/>
              <a:buNone/>
              <a:defRPr/>
            </a:pPr>
            <a:r>
              <a:rPr lang="fr-FR" sz="1600" dirty="0" smtClean="0"/>
              <a:t>     </a:t>
            </a:r>
            <a:r>
              <a:rPr lang="fr-FR" sz="1600" b="1" dirty="0" err="1" smtClean="0"/>
              <a:t>Athena</a:t>
            </a:r>
            <a:r>
              <a:rPr lang="fr-FR" b="1" dirty="0" smtClean="0"/>
              <a:t> (</a:t>
            </a:r>
            <a:r>
              <a:rPr lang="fr-FR" dirty="0" smtClean="0"/>
              <a:t>black </a:t>
            </a:r>
            <a:r>
              <a:rPr lang="fr-FR" dirty="0" err="1" smtClean="0"/>
              <a:t>hole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)</a:t>
            </a:r>
          </a:p>
          <a:p>
            <a:pPr marL="174625" lvl="1" indent="0">
              <a:buFont typeface="Wingdings 2" pitchFamily="18" charset="2"/>
              <a:buNone/>
              <a:defRPr/>
            </a:pPr>
            <a:r>
              <a:rPr lang="fr-FR" dirty="0" smtClean="0"/>
              <a:t>	Spectral </a:t>
            </a:r>
            <a:r>
              <a:rPr lang="fr-FR" dirty="0" err="1" smtClean="0"/>
              <a:t>domain</a:t>
            </a:r>
            <a:r>
              <a:rPr lang="fr-FR" dirty="0" smtClean="0"/>
              <a:t> 0.2-6keV (Instrument XMS, résolution 3eV@6keV)</a:t>
            </a:r>
          </a:p>
          <a:p>
            <a:pPr marL="174625" lvl="1" indent="0">
              <a:buFont typeface="Wingdings 2" pitchFamily="18" charset="2"/>
              <a:buNone/>
              <a:defRPr/>
            </a:pPr>
            <a:r>
              <a:rPr lang="fr-FR" dirty="0" smtClean="0"/>
              <a:t>	nominal solution   </a:t>
            </a:r>
            <a:r>
              <a:rPr lang="fr-FR" dirty="0" err="1" smtClean="0"/>
              <a:t>based</a:t>
            </a:r>
            <a:r>
              <a:rPr lang="fr-FR" dirty="0" smtClean="0"/>
              <a:t> on TES (Goddard, NIST)</a:t>
            </a:r>
          </a:p>
          <a:p>
            <a:pPr marL="196850" lvl="3" indent="0">
              <a:buFont typeface="Arial" pitchFamily="34" charset="0"/>
              <a:buNone/>
              <a:defRPr/>
            </a:pPr>
            <a:r>
              <a:rPr lang="fr-FR" sz="1800" dirty="0" smtClean="0"/>
              <a:t>  	</a:t>
            </a:r>
            <a:r>
              <a:rPr lang="fr-FR" sz="1800" dirty="0"/>
              <a:t>D</a:t>
            </a:r>
            <a:r>
              <a:rPr lang="fr-FR" sz="1800" dirty="0" smtClean="0"/>
              <a:t>éveloppement of an alternative solution </a:t>
            </a:r>
          </a:p>
          <a:p>
            <a:pPr marL="196850" lvl="3" indent="0">
              <a:buFont typeface="Arial" pitchFamily="34" charset="0"/>
              <a:buNone/>
              <a:defRPr/>
            </a:pPr>
            <a:endParaRPr lang="fr-FR" dirty="0"/>
          </a:p>
          <a:p>
            <a:pPr marL="196850" lvl="3" indent="0">
              <a:buFont typeface="Arial" pitchFamily="34" charset="0"/>
              <a:buNone/>
              <a:defRPr/>
            </a:pPr>
            <a:r>
              <a:rPr lang="fr-FR" sz="1600" dirty="0" smtClean="0"/>
              <a:t>   </a:t>
            </a:r>
            <a:r>
              <a:rPr lang="fr-FR" sz="1600" b="1" dirty="0" smtClean="0"/>
              <a:t>Loft </a:t>
            </a:r>
          </a:p>
          <a:p>
            <a:pPr lvl="3" indent="-342900">
              <a:buFontTx/>
              <a:buChar char="-"/>
              <a:defRPr/>
            </a:pPr>
            <a:r>
              <a:rPr lang="fr-FR" sz="1600" dirty="0" smtClean="0"/>
              <a:t>French </a:t>
            </a:r>
            <a:r>
              <a:rPr lang="fr-FR" sz="1600" dirty="0" err="1" smtClean="0"/>
              <a:t>developemntsfocused</a:t>
            </a:r>
            <a:r>
              <a:rPr lang="fr-FR" sz="1600" dirty="0" smtClean="0"/>
              <a:t> on Front end </a:t>
            </a:r>
            <a:r>
              <a:rPr lang="fr-FR" sz="1600" dirty="0" err="1" smtClean="0"/>
              <a:t>ASIC’s</a:t>
            </a:r>
            <a:endParaRPr lang="fr-FR" sz="1600" dirty="0" smtClean="0"/>
          </a:p>
          <a:p>
            <a:pPr lvl="3" indent="-342900">
              <a:buFontTx/>
              <a:buChar char="-"/>
              <a:defRPr/>
            </a:pPr>
            <a:endParaRPr lang="fr-FR" dirty="0"/>
          </a:p>
          <a:p>
            <a:pPr lvl="1"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</p:txBody>
      </p:sp>
      <p:sp>
        <p:nvSpPr>
          <p:cNvPr id="17413" name="ZoneTexte 4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pied de pag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DCT/SI/CD HG  MAJ 12/10</a:t>
            </a:r>
            <a:endParaRPr lang="fr-FR" smtClean="0">
              <a:latin typeface="Arial" pitchFamily="34" charset="0"/>
            </a:endParaRPr>
          </a:p>
        </p:txBody>
      </p:sp>
      <p:sp>
        <p:nvSpPr>
          <p:cNvPr id="18435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622B3A-F1EA-493E-A7D1-33544A02BEB4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0"/>
            <a:ext cx="8659813" cy="882650"/>
          </a:xfrm>
        </p:spPr>
        <p:txBody>
          <a:bodyPr/>
          <a:lstStyle/>
          <a:p>
            <a:r>
              <a:rPr lang="fr-FR" sz="2800" smtClean="0">
                <a:solidFill>
                  <a:schemeClr val="tx1"/>
                </a:solidFill>
              </a:rPr>
              <a:t>Xray microcalorimeter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052513"/>
            <a:ext cx="559435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ZoneTexte 3"/>
          <p:cNvSpPr txBox="1">
            <a:spLocks noChangeArrowheads="1"/>
          </p:cNvSpPr>
          <p:nvPr/>
        </p:nvSpPr>
        <p:spPr bwMode="auto">
          <a:xfrm>
            <a:off x="760413" y="1857375"/>
            <a:ext cx="2679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b="1"/>
              <a:t>Detection of Xray photons</a:t>
            </a:r>
          </a:p>
          <a:p>
            <a:pPr eaLnBrk="1" hangingPunct="1"/>
            <a:r>
              <a:rPr lang="fr-FR" b="1"/>
              <a:t>Counting</a:t>
            </a:r>
          </a:p>
          <a:p>
            <a:pPr eaLnBrk="1" hangingPunct="1"/>
            <a:r>
              <a:rPr lang="fr-FR" b="1"/>
              <a:t>Energy measurement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80963"/>
            <a:ext cx="1800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3338"/>
            <a:ext cx="18002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40113" y="4005263"/>
            <a:ext cx="1081087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560388" y="4046538"/>
            <a:ext cx="8659812" cy="4283075"/>
            <a:chOff x="560388" y="4046874"/>
            <a:chExt cx="8659812" cy="4282094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560388" y="4148451"/>
              <a:ext cx="8659812" cy="418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■"/>
                <a:defRPr/>
              </a:pPr>
              <a:r>
                <a:rPr lang="fr-FR" b="1" dirty="0">
                  <a:solidFill>
                    <a:srgbClr val="09367A"/>
                  </a:solidFill>
                </a:rPr>
                <a:t> Split of 3 </a:t>
              </a:r>
              <a:r>
                <a:rPr lang="fr-FR" b="1" dirty="0" err="1">
                  <a:solidFill>
                    <a:srgbClr val="09367A"/>
                  </a:solidFill>
                </a:rPr>
                <a:t>functions</a:t>
              </a:r>
              <a:endParaRPr lang="fr-FR" b="1" dirty="0">
                <a:solidFill>
                  <a:srgbClr val="09367A"/>
                </a:solidFill>
              </a:endParaRPr>
            </a:p>
            <a:p>
              <a:pPr marL="742950" lvl="1" indent="-285750">
                <a:spcBef>
                  <a:spcPct val="20000"/>
                </a:spcBef>
                <a:buFont typeface="Wingdings" pitchFamily="2" charset="2"/>
                <a:buChar char="w"/>
                <a:defRPr/>
              </a:pPr>
              <a:r>
                <a:rPr lang="fr-FR" sz="2000" b="1" dirty="0">
                  <a:solidFill>
                    <a:srgbClr val="09367A"/>
                  </a:solidFill>
                </a:rPr>
                <a:t>Absorbeur High Z		</a:t>
              </a:r>
            </a:p>
            <a:p>
              <a:pPr marL="742950" lvl="1" indent="-285750">
                <a:spcBef>
                  <a:spcPct val="20000"/>
                </a:spcBef>
                <a:buFont typeface="Wingdings" pitchFamily="2" charset="2"/>
                <a:buChar char="w"/>
                <a:defRPr/>
              </a:pPr>
              <a:r>
                <a:rPr lang="fr-FR" sz="2000" b="1" dirty="0" err="1">
                  <a:solidFill>
                    <a:srgbClr val="09367A"/>
                  </a:solidFill>
                </a:rPr>
                <a:t>Sensor</a:t>
              </a:r>
              <a:r>
                <a:rPr lang="fr-FR" sz="2000" b="1" dirty="0">
                  <a:solidFill>
                    <a:srgbClr val="09367A"/>
                  </a:solidFill>
                </a:rPr>
                <a:t>			</a:t>
              </a:r>
            </a:p>
            <a:p>
              <a:pPr marL="742950" lvl="1" indent="-285750">
                <a:spcBef>
                  <a:spcPct val="20000"/>
                </a:spcBef>
                <a:buFont typeface="Wingdings" pitchFamily="2" charset="2"/>
                <a:buChar char="w"/>
                <a:defRPr/>
              </a:pPr>
              <a:r>
                <a:rPr lang="fr-FR" sz="2000" b="1" dirty="0">
                  <a:solidFill>
                    <a:srgbClr val="09367A"/>
                  </a:solidFill>
                </a:rPr>
                <a:t>Thermal </a:t>
              </a:r>
              <a:r>
                <a:rPr lang="fr-FR" sz="2000" b="1" dirty="0" err="1">
                  <a:solidFill>
                    <a:srgbClr val="09367A"/>
                  </a:solidFill>
                </a:rPr>
                <a:t>insulation</a:t>
              </a:r>
              <a:r>
                <a:rPr lang="fr-FR" sz="2000" b="1" dirty="0">
                  <a:solidFill>
                    <a:srgbClr val="09367A"/>
                  </a:solidFill>
                </a:rPr>
                <a:t>			</a:t>
              </a:r>
            </a:p>
            <a:p>
              <a:pPr lvl="1">
                <a:spcBef>
                  <a:spcPct val="20000"/>
                </a:spcBef>
                <a:defRPr/>
              </a:pPr>
              <a:endParaRPr lang="fr-FR" sz="2000" b="1" dirty="0">
                <a:solidFill>
                  <a:srgbClr val="09367A"/>
                </a:solidFill>
              </a:endParaRPr>
            </a:p>
            <a:p>
              <a:pPr lvl="1">
                <a:spcBef>
                  <a:spcPct val="20000"/>
                </a:spcBef>
                <a:defRPr/>
              </a:pPr>
              <a:r>
                <a:rPr lang="fr-FR" sz="2000" b="1" dirty="0">
                  <a:solidFill>
                    <a:srgbClr val="09367A"/>
                  </a:solidFill>
                </a:rPr>
                <a:t>+ </a:t>
              </a:r>
              <a:r>
                <a:rPr lang="fr-FR" sz="2000" b="1" dirty="0" err="1">
                  <a:solidFill>
                    <a:srgbClr val="09367A"/>
                  </a:solidFill>
                </a:rPr>
                <a:t>Specific</a:t>
              </a:r>
              <a:r>
                <a:rPr lang="fr-FR" sz="2000" b="1" dirty="0">
                  <a:solidFill>
                    <a:srgbClr val="09367A"/>
                  </a:solidFill>
                </a:rPr>
                <a:t> </a:t>
              </a:r>
              <a:r>
                <a:rPr lang="fr-FR" sz="2000" b="1" dirty="0" err="1">
                  <a:solidFill>
                    <a:srgbClr val="09367A"/>
                  </a:solidFill>
                </a:rPr>
                <a:t>electronics</a:t>
              </a:r>
              <a:r>
                <a:rPr lang="fr-FR" sz="2000" b="1" dirty="0">
                  <a:solidFill>
                    <a:srgbClr val="09367A"/>
                  </a:solidFill>
                </a:rPr>
                <a:t> </a:t>
              </a:r>
            </a:p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fr-FR" b="1" dirty="0">
                  <a:solidFill>
                    <a:srgbClr val="09367A"/>
                  </a:solidFill>
                </a:rPr>
                <a:t> </a:t>
              </a:r>
            </a:p>
          </p:txBody>
        </p:sp>
        <p:pic>
          <p:nvPicPr>
            <p:cNvPr id="18445" name="Imag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94" y="4046874"/>
              <a:ext cx="3298329" cy="193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3" name="ZoneTexte 17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smtClean="0">
                <a:solidFill>
                  <a:schemeClr val="tx1"/>
                </a:solidFill>
              </a:rPr>
              <a:t>Xray microcalorimeter : </a:t>
            </a:r>
            <a:br>
              <a:rPr lang="fr-FR" sz="2400" smtClean="0">
                <a:solidFill>
                  <a:schemeClr val="tx1"/>
                </a:solidFill>
              </a:rPr>
            </a:br>
            <a:r>
              <a:rPr lang="fr-FR" sz="2400" smtClean="0">
                <a:solidFill>
                  <a:schemeClr val="tx1"/>
                </a:solidFill>
              </a:rPr>
              <a:t>on going development </a:t>
            </a:r>
            <a:endParaRPr lang="fr-FR" smtClean="0"/>
          </a:p>
        </p:txBody>
      </p:sp>
      <p:sp>
        <p:nvSpPr>
          <p:cNvPr id="19459" name="Espace réservé du contenu 2"/>
          <p:cNvSpPr>
            <a:spLocks noGrp="1"/>
          </p:cNvSpPr>
          <p:nvPr>
            <p:ph sz="half" idx="1"/>
          </p:nvPr>
        </p:nvSpPr>
        <p:spPr>
          <a:xfrm>
            <a:off x="661988" y="1196975"/>
            <a:ext cx="9043987" cy="4179888"/>
          </a:xfrm>
        </p:spPr>
        <p:txBody>
          <a:bodyPr/>
          <a:lstStyle/>
          <a:p>
            <a:pPr marL="0" indent="0"/>
            <a:r>
              <a:rPr lang="fr-FR" sz="2000" smtClean="0"/>
              <a:t> Main axis</a:t>
            </a:r>
          </a:p>
          <a:p>
            <a:pPr marL="0" indent="0"/>
            <a:r>
              <a:rPr lang="fr-FR" sz="2000" smtClean="0"/>
              <a:t>	collective manufacturing</a:t>
            </a:r>
          </a:p>
          <a:p>
            <a:pPr marL="0" indent="0"/>
            <a:r>
              <a:rPr lang="fr-FR" sz="2000" smtClean="0"/>
              <a:t>	improvement of existing Technology (PACS) 	Silicon compatible technology</a:t>
            </a:r>
          </a:p>
          <a:p>
            <a:pPr marL="0" indent="0"/>
            <a:endParaRPr lang="fr-FR" sz="2000" smtClean="0"/>
          </a:p>
          <a:p>
            <a:pPr marL="0" indent="0"/>
            <a:r>
              <a:rPr lang="fr-FR" sz="2000" smtClean="0"/>
              <a:t>Goal</a:t>
            </a:r>
          </a:p>
          <a:p>
            <a:pPr marL="0" indent="0"/>
            <a:r>
              <a:rPr lang="fr-FR" sz="2000" smtClean="0"/>
              <a:t>	32x32 demonstrateur for Athena</a:t>
            </a:r>
          </a:p>
          <a:p>
            <a:pPr marL="0" indent="0"/>
            <a:endParaRPr lang="fr-FR" sz="2000" smtClean="0"/>
          </a:p>
          <a:p>
            <a:pPr marL="0" indent="0"/>
            <a:r>
              <a:rPr lang="fr-FR" sz="2000" smtClean="0"/>
              <a:t>Technological choices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w"/>
            </a:pPr>
            <a:r>
              <a:rPr lang="fr-FR" sz="1600" b="1" smtClean="0">
                <a:solidFill>
                  <a:srgbClr val="09367A"/>
                </a:solidFill>
              </a:rPr>
              <a:t>Absorbeur High Z		Tantal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w"/>
            </a:pPr>
            <a:r>
              <a:rPr lang="fr-FR" sz="1600" b="1" smtClean="0">
                <a:solidFill>
                  <a:srgbClr val="09367A"/>
                </a:solidFill>
              </a:rPr>
              <a:t>Sensor			Doped Silicon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w"/>
            </a:pPr>
            <a:r>
              <a:rPr lang="fr-FR" sz="1600" b="1" smtClean="0">
                <a:solidFill>
                  <a:srgbClr val="09367A"/>
                </a:solidFill>
              </a:rPr>
              <a:t>Thermal insulation		SiO2	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w"/>
            </a:pPr>
            <a:endParaRPr lang="fr-FR" sz="1600" b="1" smtClean="0">
              <a:solidFill>
                <a:srgbClr val="09367A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w"/>
            </a:pPr>
            <a:r>
              <a:rPr lang="fr-FR" sz="1600" b="1" smtClean="0">
                <a:solidFill>
                  <a:srgbClr val="09367A"/>
                </a:solidFill>
              </a:rPr>
              <a:t>Sensor temperature 		50 to 70mK</a:t>
            </a:r>
          </a:p>
          <a:p>
            <a:pPr marL="0" indent="0"/>
            <a:endParaRPr lang="fr-FR" sz="2000" smtClean="0"/>
          </a:p>
          <a:p>
            <a:pPr marL="0" indent="0"/>
            <a:endParaRPr lang="fr-FR" sz="2000" smtClean="0"/>
          </a:p>
        </p:txBody>
      </p:sp>
      <p:sp>
        <p:nvSpPr>
          <p:cNvPr id="19460" name="Espace réservé du pied de pag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DCT/SI/CD HG  MAJ 12/10</a:t>
            </a:r>
            <a:endParaRPr lang="fr-FR" smtClean="0">
              <a:latin typeface="Arial" pitchFamily="34" charset="0"/>
            </a:endParaRPr>
          </a:p>
        </p:txBody>
      </p:sp>
      <p:sp>
        <p:nvSpPr>
          <p:cNvPr id="19461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98608D-4F2E-4E74-9396-A569F0C7FDF9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80963"/>
            <a:ext cx="1800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3338"/>
            <a:ext cx="18002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3852863"/>
            <a:ext cx="3951287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ZoneTexte 14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13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  <p:sp>
        <p:nvSpPr>
          <p:cNvPr id="2048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smtClean="0">
                <a:solidFill>
                  <a:schemeClr val="tx1"/>
                </a:solidFill>
              </a:rPr>
              <a:t>Xray microcalorimeter </a:t>
            </a:r>
            <a:r>
              <a:rPr lang="fr-FR" smtClean="0"/>
              <a:t>Readout circuit</a:t>
            </a:r>
          </a:p>
        </p:txBody>
      </p:sp>
      <p:pic>
        <p:nvPicPr>
          <p:cNvPr id="20484" name="Imag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552700"/>
            <a:ext cx="71135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80963"/>
            <a:ext cx="1800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3338"/>
            <a:ext cx="18002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ZoneTexte 14"/>
          <p:cNvSpPr txBox="1">
            <a:spLocks noChangeArrowheads="1"/>
          </p:cNvSpPr>
          <p:nvPr/>
        </p:nvSpPr>
        <p:spPr bwMode="auto">
          <a:xfrm>
            <a:off x="3152775" y="4581525"/>
            <a:ext cx="75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/>
              <a:t>HEMT</a:t>
            </a:r>
          </a:p>
        </p:txBody>
      </p:sp>
      <p:sp>
        <p:nvSpPr>
          <p:cNvPr id="20488" name="ZoneTexte 15"/>
          <p:cNvSpPr txBox="1">
            <a:spLocks noChangeArrowheads="1"/>
          </p:cNvSpPr>
          <p:nvPr/>
        </p:nvSpPr>
        <p:spPr bwMode="auto">
          <a:xfrm>
            <a:off x="4521200" y="4581525"/>
            <a:ext cx="1077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/>
              <a:t>SiGe ASIC</a:t>
            </a:r>
          </a:p>
        </p:txBody>
      </p:sp>
      <p:sp>
        <p:nvSpPr>
          <p:cNvPr id="20489" name="ZoneTexte 16"/>
          <p:cNvSpPr txBox="1">
            <a:spLocks noChangeArrowheads="1"/>
          </p:cNvSpPr>
          <p:nvPr/>
        </p:nvSpPr>
        <p:spPr bwMode="auto">
          <a:xfrm>
            <a:off x="920750" y="1773238"/>
            <a:ext cx="412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/>
              <a:t>Several stages to optimize thermal budget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smtClean="0">
                <a:solidFill>
                  <a:schemeClr val="tx1"/>
                </a:solidFill>
              </a:rPr>
              <a:t>Xray microcalorimeter : </a:t>
            </a:r>
            <a:r>
              <a:rPr lang="fr-FR" smtClean="0"/>
              <a:t>performances</a:t>
            </a:r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898989"/>
                </a:solidFill>
                <a:latin typeface="Arial" pitchFamily="34" charset="0"/>
              </a:rPr>
              <a:t>DCT/SI/CD HG  MAJ 12/10</a:t>
            </a:r>
            <a:endParaRPr lang="fr-FR" smtClean="0">
              <a:latin typeface="Arial" pitchFamily="34" charset="0"/>
            </a:endParaRPr>
          </a:p>
        </p:txBody>
      </p:sp>
      <p:sp>
        <p:nvSpPr>
          <p:cNvPr id="21508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D53E12-AE91-4154-BE6A-9DB575EFA4E4}" type="slidenum">
              <a:rPr lang="fr-FR" smtClean="0">
                <a:solidFill>
                  <a:srgbClr val="898989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1509" name="ZoneTexte 7"/>
          <p:cNvSpPr txBox="1">
            <a:spLocks noChangeArrowheads="1"/>
          </p:cNvSpPr>
          <p:nvPr/>
        </p:nvSpPr>
        <p:spPr bwMode="auto">
          <a:xfrm>
            <a:off x="1784350" y="1916113"/>
            <a:ext cx="5386388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/>
              <a:t>Signal </a:t>
            </a:r>
            <a:r>
              <a:rPr lang="fr-FR"/>
              <a:t>: </a:t>
            </a:r>
          </a:p>
          <a:p>
            <a:pPr eaLnBrk="1" hangingPunct="1"/>
            <a:r>
              <a:rPr lang="fr-FR"/>
              <a:t>30 to 100 µV/keV ie 150µV to 600 µV for a 6keV photon</a:t>
            </a:r>
          </a:p>
          <a:p>
            <a:pPr eaLnBrk="1" hangingPunct="1"/>
            <a:r>
              <a:rPr lang="fr-FR"/>
              <a:t>Energy range : 300 ev to 30 keV</a:t>
            </a:r>
          </a:p>
          <a:p>
            <a:pPr eaLnBrk="1" hangingPunct="1"/>
            <a:r>
              <a:rPr lang="fr-FR" b="1"/>
              <a:t>Dynamic : 300eV to 30keV ie 9µV to 3mV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 sz="2400"/>
              <a:t>Noise</a:t>
            </a:r>
            <a:endParaRPr lang="fr-FR"/>
          </a:p>
          <a:p>
            <a:pPr eaLnBrk="1" hangingPunct="1"/>
            <a:r>
              <a:rPr lang="fr-FR"/>
              <a:t>Expected resolution : 6eV FWHM at 6 keV</a:t>
            </a:r>
          </a:p>
          <a:p>
            <a:pPr eaLnBrk="1" hangingPunct="1"/>
            <a:r>
              <a:rPr lang="fr-FR" b="1"/>
              <a:t>Noise 0,1µV to 0,3µV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 sz="2400"/>
              <a:t>Power dissipation</a:t>
            </a:r>
          </a:p>
          <a:p>
            <a:pPr eaLnBrk="1" hangingPunct="1"/>
            <a:r>
              <a:rPr lang="fr-FR"/>
              <a:t>Goal 128 mW for 4000 pixels </a:t>
            </a:r>
          </a:p>
          <a:p>
            <a:pPr eaLnBrk="1" hangingPunct="1"/>
            <a:r>
              <a:rPr lang="fr-FR"/>
              <a:t>ie</a:t>
            </a:r>
            <a:r>
              <a:rPr lang="fr-FR" b="1"/>
              <a:t> 1mW for 32 pixels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80963"/>
            <a:ext cx="1800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3338"/>
            <a:ext cx="18002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ZoneTexte 12"/>
          <p:cNvSpPr txBox="1">
            <a:spLocks noChangeArrowheads="1"/>
          </p:cNvSpPr>
          <p:nvPr/>
        </p:nvSpPr>
        <p:spPr bwMode="auto">
          <a:xfrm>
            <a:off x="344488" y="6464300"/>
            <a:ext cx="2197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200"/>
              <a:t>SDW Florence 2013 – A Bardoux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-PowerpointCNES_2pages">
  <a:themeElements>
    <a:clrScheme name="CN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191"/>
      </a:accent1>
      <a:accent2>
        <a:srgbClr val="EC7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e">
  <a:themeElements>
    <a:clrScheme name="CN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191"/>
      </a:accent1>
      <a:accent2>
        <a:srgbClr val="EC7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le_2011">
  <a:themeElements>
    <a:clrScheme name="modele_2011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modele_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2011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Masque-PowerpointCNES_2pages</Template>
  <TotalTime>10652</TotalTime>
  <Words>1109</Words>
  <Application>Microsoft Office PowerPoint</Application>
  <PresentationFormat>A4 (21x29,7 cm)</PresentationFormat>
  <Paragraphs>373</Paragraphs>
  <Slides>30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Calibri</vt:lpstr>
      <vt:lpstr>Arial</vt:lpstr>
      <vt:lpstr>Wingdings 2</vt:lpstr>
      <vt:lpstr>ヒラギノ角ゴ Pro W3</vt:lpstr>
      <vt:lpstr>Wingdings</vt:lpstr>
      <vt:lpstr>Symbol</vt:lpstr>
      <vt:lpstr>Masque-PowerpointCNES_2pages</vt:lpstr>
      <vt:lpstr>Texte</vt:lpstr>
      <vt:lpstr>modele_2011</vt:lpstr>
      <vt:lpstr>CNES activities in detectors  for scientific space missions</vt:lpstr>
      <vt:lpstr>CNES : French Space Agency</vt:lpstr>
      <vt:lpstr>A travel through wavelengths</vt:lpstr>
      <vt:lpstr>X Ray</vt:lpstr>
      <vt:lpstr>Missions In X ray domain</vt:lpstr>
      <vt:lpstr>Xray microcalorimeter </vt:lpstr>
      <vt:lpstr>Xray microcalorimeter :  on going development </vt:lpstr>
      <vt:lpstr>Xray microcalorimeter Readout circuit</vt:lpstr>
      <vt:lpstr>Xray microcalorimeter : performances</vt:lpstr>
      <vt:lpstr>Xray microcalorimeter : realizations</vt:lpstr>
      <vt:lpstr>Other activities in Xray domain</vt:lpstr>
      <vt:lpstr>Visible</vt:lpstr>
      <vt:lpstr>Visible detection : CCD</vt:lpstr>
      <vt:lpstr>Visible Détection CMOS</vt:lpstr>
      <vt:lpstr>To know more about CMOS detectors</vt:lpstr>
      <vt:lpstr>Infra Red</vt:lpstr>
      <vt:lpstr>2 main axis</vt:lpstr>
      <vt:lpstr>Large SWIR detectors</vt:lpstr>
      <vt:lpstr> high performance SWIR </vt:lpstr>
      <vt:lpstr>Echo mission</vt:lpstr>
      <vt:lpstr>Developments for EChO</vt:lpstr>
      <vt:lpstr>Submm &amp; mm </vt:lpstr>
      <vt:lpstr>Scientific missions in submm- mm</vt:lpstr>
      <vt:lpstr>TES</vt:lpstr>
      <vt:lpstr>NbSi TES </vt:lpstr>
      <vt:lpstr>LEKIDS (Lumped Element Kinetic  Inductance Detectors )</vt:lpstr>
      <vt:lpstr>LEKID realization</vt:lpstr>
      <vt:lpstr>Conclusion</vt:lpstr>
      <vt:lpstr>Presentazione standard di PowerPoint</vt:lpstr>
      <vt:lpstr>Presentazione standard di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berthelep</dc:creator>
  <cp:lastModifiedBy>tecno</cp:lastModifiedBy>
  <cp:revision>206</cp:revision>
  <cp:lastPrinted>2013-10-09T05:59:18Z</cp:lastPrinted>
  <dcterms:created xsi:type="dcterms:W3CDTF">2012-09-11T08:13:51Z</dcterms:created>
  <dcterms:modified xsi:type="dcterms:W3CDTF">2013-10-09T08:58:59Z</dcterms:modified>
</cp:coreProperties>
</file>