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77" r:id="rId3"/>
    <p:sldId id="257" r:id="rId4"/>
    <p:sldId id="258" r:id="rId5"/>
    <p:sldId id="267" r:id="rId6"/>
    <p:sldId id="280" r:id="rId7"/>
    <p:sldId id="268" r:id="rId8"/>
    <p:sldId id="265" r:id="rId9"/>
    <p:sldId id="279" r:id="rId10"/>
    <p:sldId id="269" r:id="rId11"/>
    <p:sldId id="260" r:id="rId12"/>
    <p:sldId id="261" r:id="rId13"/>
    <p:sldId id="262" r:id="rId14"/>
    <p:sldId id="264" r:id="rId15"/>
    <p:sldId id="263" r:id="rId16"/>
    <p:sldId id="270" r:id="rId17"/>
    <p:sldId id="276" r:id="rId18"/>
    <p:sldId id="278" r:id="rId19"/>
    <p:sldId id="273" r:id="rId20"/>
    <p:sldId id="274" r:id="rId21"/>
    <p:sldId id="275" r:id="rId22"/>
    <p:sldId id="272" r:id="rId23"/>
    <p:sldId id="25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etaNormal-Roman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B6FE6B4-8711-431A-8BA8-8B0E2E1CB591}" type="datetimeFigureOut">
              <a:rPr lang="en-GB"/>
              <a:pPr>
                <a:defRPr/>
              </a:pPr>
              <a:t>09/10/2013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5282890-0C82-425F-8F8F-FAFBEB9ACB42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874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Geometric measurements have flatness of 5.7um and 7.2um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3CAE7C1-F21D-48EB-A767-188752F447C6}" type="slidenum">
              <a:rPr lang="en-GB" altLang="en-US" smtClean="0">
                <a:latin typeface="MetaNormal-Roman" pitchFamily="34" charset="0"/>
              </a:rPr>
              <a:pPr/>
              <a:t>7</a:t>
            </a:fld>
            <a:endParaRPr lang="en-GB" altLang="en-US" smtClean="0">
              <a:latin typeface="MetaNormal-Roman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Power ~3W just from the Iphi clocking. Normal operation ~200mW (from CV^2f calculation)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E4979DB4-CD01-44BD-BEFE-C5693DAD5BE0}" type="slidenum">
              <a:rPr lang="en-GB" altLang="en-US" smtClean="0">
                <a:latin typeface="MetaNormal-Roman" pitchFamily="34" charset="0"/>
              </a:rPr>
              <a:pPr/>
              <a:t>12</a:t>
            </a:fld>
            <a:endParaRPr lang="en-GB" altLang="en-US" smtClean="0">
              <a:latin typeface="MetaNormal-Roman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Note this also removes the register dark signal and offset.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E6BEB00-2E95-4774-9E52-3473641FB018}" type="slidenum">
              <a:rPr lang="en-GB" altLang="en-US" smtClean="0">
                <a:latin typeface="MetaNormal-Roman" pitchFamily="34" charset="0"/>
              </a:rPr>
              <a:pPr/>
              <a:t>13</a:t>
            </a:fld>
            <a:endParaRPr lang="en-GB" altLang="en-US" smtClean="0">
              <a:latin typeface="MetaNormal-Roman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e2v\20887 e2v Stationary\Current\Powerpoint\WORLD\Background MAS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55113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0"/>
          <p:cNvSpPr>
            <a:spLocks noChangeShapeType="1"/>
          </p:cNvSpPr>
          <p:nvPr/>
        </p:nvSpPr>
        <p:spPr bwMode="auto">
          <a:xfrm flipH="1" flipV="1">
            <a:off x="533400" y="0"/>
            <a:ext cx="6350" cy="1700213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219200"/>
            <a:ext cx="5791200" cy="841375"/>
          </a:xfrm>
        </p:spPr>
        <p:txBody>
          <a:bodyPr lIns="90000" tIns="36000" rIns="90000" bIns="36000"/>
          <a:lstStyle>
            <a:lvl1pPr marL="0" indent="0">
              <a:lnSpc>
                <a:spcPct val="70000"/>
              </a:lnSpc>
              <a:buFontTx/>
              <a:buNone/>
              <a:defRPr>
                <a:solidFill>
                  <a:srgbClr val="E47A25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130" name="Rectangle 5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762000"/>
            <a:ext cx="7772400" cy="381000"/>
          </a:xfrm>
        </p:spPr>
        <p:txBody>
          <a:bodyPr wrap="none"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18653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58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404813"/>
            <a:ext cx="2051050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6003925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184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51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116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341438"/>
            <a:ext cx="4027487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27488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2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61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9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14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311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829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K:\e2v\20887 e2v Stationary\Current\Powerpoint\WORLD\Background B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4813"/>
            <a:ext cx="5503862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</a:t>
            </a:r>
          </a:p>
        </p:txBody>
      </p:sp>
      <p:sp>
        <p:nvSpPr>
          <p:cNvPr id="1028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341438"/>
            <a:ext cx="8207375" cy="49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9" name="Text Box 59"/>
          <p:cNvSpPr txBox="1">
            <a:spLocks noChangeArrowheads="1"/>
          </p:cNvSpPr>
          <p:nvPr/>
        </p:nvSpPr>
        <p:spPr bwMode="auto">
          <a:xfrm>
            <a:off x="8582025" y="6637338"/>
            <a:ext cx="5619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800">
                <a:solidFill>
                  <a:srgbClr val="00154D"/>
                </a:solidFill>
                <a:latin typeface="Arial" charset="0"/>
                <a:cs typeface="+mn-cs"/>
              </a:rPr>
              <a:t>Slide </a:t>
            </a:r>
            <a:fld id="{01AFC997-7964-4153-A579-FDD7CF0FE0A2}" type="slidenum">
              <a:rPr lang="en-GB" sz="800">
                <a:solidFill>
                  <a:srgbClr val="00154D"/>
                </a:solidFill>
                <a:latin typeface="Arial" charset="0"/>
                <a:cs typeface="+mn-cs"/>
              </a:rPr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t>‹N›</a:t>
            </a:fld>
            <a:endParaRPr lang="en-GB" sz="800">
              <a:solidFill>
                <a:srgbClr val="00154D"/>
              </a:solidFill>
              <a:latin typeface="Arial" charset="0"/>
              <a:cs typeface="+mn-cs"/>
            </a:endParaRPr>
          </a:p>
        </p:txBody>
      </p:sp>
      <p:sp>
        <p:nvSpPr>
          <p:cNvPr id="1030" name="Line 70"/>
          <p:cNvSpPr>
            <a:spLocks noChangeShapeType="1"/>
          </p:cNvSpPr>
          <p:nvPr/>
        </p:nvSpPr>
        <p:spPr bwMode="auto">
          <a:xfrm flipH="1" flipV="1">
            <a:off x="0" y="1196975"/>
            <a:ext cx="6011863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defRPr sz="2000" b="1">
          <a:solidFill>
            <a:srgbClr val="766E64"/>
          </a:solidFill>
          <a:latin typeface="MetaNormal-Roman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 sz="2000">
          <a:solidFill>
            <a:srgbClr val="766E64"/>
          </a:solidFill>
          <a:latin typeface="+mn-lt"/>
          <a:ea typeface="+mn-ea"/>
          <a:cs typeface="+mn-cs"/>
        </a:defRPr>
      </a:lvl1pPr>
      <a:lvl2pPr marL="539750" indent="-157163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SzPct val="75000"/>
        <a:buChar char="•"/>
        <a:defRPr>
          <a:solidFill>
            <a:srgbClr val="766E64"/>
          </a:solidFill>
          <a:latin typeface="+mn-lt"/>
        </a:defRPr>
      </a:lvl2pPr>
      <a:lvl3pPr marL="895350" indent="-133350" algn="l" rtl="0" eaLnBrk="0" fontAlgn="base" hangingPunct="0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>
          <a:solidFill>
            <a:srgbClr val="766E64"/>
          </a:solidFill>
          <a:latin typeface="+mn-lt"/>
        </a:defRPr>
      </a:lvl3pPr>
      <a:lvl4pPr marL="1252538" indent="-115888" algn="l" rtl="0" eaLnBrk="0" fontAlgn="base" hangingPunct="0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>
          <a:solidFill>
            <a:srgbClr val="766E64"/>
          </a:solidFill>
          <a:latin typeface="+mn-lt"/>
        </a:defRPr>
      </a:lvl4pPr>
      <a:lvl5pPr marL="1619250" indent="-95250" algn="l" rtl="0" eaLnBrk="0" fontAlgn="base" hangingPunct="0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 sz="1200">
          <a:solidFill>
            <a:srgbClr val="766E64"/>
          </a:solidFill>
          <a:latin typeface="+mn-lt"/>
        </a:defRPr>
      </a:lvl5pPr>
      <a:lvl6pPr marL="2076450" indent="-95250" algn="l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 sz="1200">
          <a:solidFill>
            <a:srgbClr val="766E64"/>
          </a:solidFill>
          <a:latin typeface="+mn-lt"/>
        </a:defRPr>
      </a:lvl6pPr>
      <a:lvl7pPr marL="2533650" indent="-95250" algn="l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 sz="1200">
          <a:solidFill>
            <a:srgbClr val="766E64"/>
          </a:solidFill>
          <a:latin typeface="+mn-lt"/>
        </a:defRPr>
      </a:lvl7pPr>
      <a:lvl8pPr marL="2990850" indent="-95250" algn="l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 sz="1200">
          <a:solidFill>
            <a:srgbClr val="766E64"/>
          </a:solidFill>
          <a:latin typeface="+mn-lt"/>
        </a:defRPr>
      </a:lvl8pPr>
      <a:lvl9pPr marL="3448050" indent="-95250" algn="l" rtl="0" eaLnBrk="1" fontAlgn="base" hangingPunct="1">
        <a:lnSpc>
          <a:spcPct val="90000"/>
        </a:lnSpc>
        <a:spcBef>
          <a:spcPct val="0"/>
        </a:spcBef>
        <a:spcAft>
          <a:spcPct val="20000"/>
        </a:spcAft>
        <a:buClr>
          <a:schemeClr val="accent1"/>
        </a:buClr>
        <a:buSzPct val="75000"/>
        <a:buChar char="•"/>
        <a:defRPr sz="1200">
          <a:solidFill>
            <a:srgbClr val="766E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1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4894263" cy="841375"/>
          </a:xfrm>
        </p:spPr>
        <p:txBody>
          <a:bodyPr/>
          <a:lstStyle/>
          <a:p>
            <a:pPr eaLnBrk="1" hangingPunct="1"/>
            <a:r>
              <a:rPr lang="en-GB" altLang="en-US" sz="1600" b="1" smtClean="0"/>
              <a:t>Douglas Jordan</a:t>
            </a:r>
            <a:r>
              <a:rPr lang="en-GB" altLang="en-US" sz="1600" b="1" baseline="30000" smtClean="0"/>
              <a:t>1</a:t>
            </a:r>
            <a:r>
              <a:rPr lang="en-GB" altLang="en-US" sz="1600" smtClean="0"/>
              <a:t>, Paul Jorden</a:t>
            </a:r>
            <a:r>
              <a:rPr lang="en-GB" altLang="en-US" sz="1600" baseline="30000" smtClean="0"/>
              <a:t>1</a:t>
            </a:r>
            <a:r>
              <a:rPr lang="en-GB" altLang="en-US" sz="1600" smtClean="0"/>
              <a:t>, Claude Carignan</a:t>
            </a:r>
            <a:r>
              <a:rPr lang="en-GB" altLang="en-US" sz="1600" baseline="30000" smtClean="0"/>
              <a:t>2</a:t>
            </a:r>
            <a:r>
              <a:rPr lang="en-GB" altLang="en-US" sz="1600" smtClean="0"/>
              <a:t>, Jean-Luc Gach</a:t>
            </a:r>
            <a:r>
              <a:rPr lang="en-GB" altLang="en-US" sz="1600" baseline="30000" smtClean="0"/>
              <a:t>3</a:t>
            </a:r>
            <a:r>
              <a:rPr lang="en-GB" altLang="en-US" sz="1600" smtClean="0"/>
              <a:t>, Olivier Hernandez</a:t>
            </a:r>
            <a:r>
              <a:rPr lang="en-GB" altLang="en-US" sz="1600" baseline="30000" smtClean="0"/>
              <a:t>4</a:t>
            </a:r>
            <a:endParaRPr lang="en-GB" altLang="en-US" sz="1600" smtClean="0"/>
          </a:p>
        </p:txBody>
      </p:sp>
      <p:sp>
        <p:nvSpPr>
          <p:cNvPr id="3075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 Novel 4k×4k EMCCD Sensor for Scientific Use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95288" y="5732463"/>
            <a:ext cx="85693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rgbClr val="766E64"/>
                </a:solidFill>
                <a:latin typeface="MetaNormal-Roman" pitchFamily="34" charset="0"/>
              </a:defRPr>
            </a:lvl1pPr>
            <a:lvl2pPr marL="742950" indent="-285750">
              <a:defRPr>
                <a:solidFill>
                  <a:srgbClr val="766E64"/>
                </a:solidFill>
                <a:latin typeface="MetaNormal-Roman" pitchFamily="34" charset="0"/>
              </a:defRPr>
            </a:lvl2pPr>
            <a:lvl3pPr marL="1143000" indent="-228600">
              <a:defRPr>
                <a:solidFill>
                  <a:srgbClr val="766E64"/>
                </a:solidFill>
                <a:latin typeface="MetaNormal-Roman" pitchFamily="34" charset="0"/>
              </a:defRPr>
            </a:lvl3pPr>
            <a:lvl4pPr marL="1600200" indent="-228600">
              <a:defRPr>
                <a:solidFill>
                  <a:srgbClr val="766E64"/>
                </a:solidFill>
                <a:latin typeface="MetaNormal-Roman" pitchFamily="34" charset="0"/>
              </a:defRPr>
            </a:lvl4pPr>
            <a:lvl5pPr marL="2057400" indent="-228600">
              <a:defRPr sz="1200">
                <a:solidFill>
                  <a:srgbClr val="766E64"/>
                </a:solidFill>
                <a:latin typeface="MetaNormal-Roman" pitchFamily="34" charset="0"/>
              </a:defRPr>
            </a:lvl5pPr>
            <a:lvl6pPr marL="25146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6pPr>
            <a:lvl7pPr marL="29718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7pPr>
            <a:lvl8pPr marL="34290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8pPr>
            <a:lvl9pPr marL="38862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9pPr>
          </a:lstStyle>
          <a:p>
            <a:r>
              <a:rPr lang="en-GB" altLang="en-US" sz="1800" baseline="30000">
                <a:solidFill>
                  <a:schemeClr val="tx1"/>
                </a:solidFill>
              </a:rPr>
              <a:t>1</a:t>
            </a:r>
            <a:r>
              <a:rPr lang="en-GB" altLang="en-US" sz="1800">
                <a:solidFill>
                  <a:schemeClr val="tx1"/>
                </a:solidFill>
              </a:rPr>
              <a:t>e2v technologies ltd, </a:t>
            </a:r>
            <a:r>
              <a:rPr lang="en-GB" altLang="en-US" sz="1800" baseline="30000">
                <a:solidFill>
                  <a:schemeClr val="tx1"/>
                </a:solidFill>
              </a:rPr>
              <a:t>2</a:t>
            </a:r>
            <a:r>
              <a:rPr lang="en-GB" altLang="en-US" sz="1800">
                <a:solidFill>
                  <a:schemeClr val="tx1"/>
                </a:solidFill>
              </a:rPr>
              <a:t>University of Cape Town, Department of Astronomy, </a:t>
            </a:r>
            <a:r>
              <a:rPr lang="en-GB" altLang="en-US" sz="1800" baseline="30000">
                <a:solidFill>
                  <a:schemeClr val="tx1"/>
                </a:solidFill>
              </a:rPr>
              <a:t>3</a:t>
            </a:r>
            <a:r>
              <a:rPr lang="en-GB" altLang="en-US" sz="1800">
                <a:solidFill>
                  <a:schemeClr val="tx1"/>
                </a:solidFill>
              </a:rPr>
              <a:t>Marseille Université LAM/CNRS, </a:t>
            </a:r>
            <a:r>
              <a:rPr lang="en-GB" altLang="en-US" sz="1800" baseline="30000">
                <a:solidFill>
                  <a:schemeClr val="tx1"/>
                </a:solidFill>
              </a:rPr>
              <a:t>4</a:t>
            </a:r>
            <a:r>
              <a:rPr lang="en-GB" altLang="en-US" sz="1800">
                <a:solidFill>
                  <a:schemeClr val="tx1"/>
                </a:solidFill>
              </a:rPr>
              <a:t>Université de Montréal LAE/CRAQ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Amplifier responsivity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The CCD282 amplifier is similar to the CCD97 and CCD220 amplifiers but with altered geometry to allow for dummy outputs for each output.</a:t>
            </a:r>
          </a:p>
          <a:p>
            <a:r>
              <a:rPr lang="en-GB" altLang="en-US" smtClean="0"/>
              <a:t>The eight outputs have well matched responsivity values. As measured by Fe55 x-rays</a:t>
            </a:r>
          </a:p>
          <a:p>
            <a:endParaRPr lang="en-GB" altLang="en-US" smtClean="0"/>
          </a:p>
          <a:p>
            <a:endParaRPr lang="en-GB" alt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55875" y="3284538"/>
          <a:ext cx="3719513" cy="3043237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537065"/>
                <a:gridCol w="2182448"/>
              </a:tblGrid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Amplifier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Responsivity</a:t>
                      </a:r>
                      <a:r>
                        <a:rPr lang="en-GB" sz="1600" baseline="0" dirty="0" smtClean="0"/>
                        <a:t> (µ/e</a:t>
                      </a:r>
                      <a:r>
                        <a:rPr lang="en-GB" sz="1600" baseline="30000" dirty="0" smtClean="0"/>
                        <a:t>-</a:t>
                      </a:r>
                      <a:r>
                        <a:rPr lang="en-GB" sz="1600" baseline="0" dirty="0" smtClean="0"/>
                        <a:t>)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1.10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527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B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1.10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1.10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D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1.09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E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1.11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F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1.12</a:t>
                      </a:r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G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1.13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  <a:tr h="33849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H</a:t>
                      </a:r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1.11</a:t>
                      </a:r>
                      <a:endParaRPr lang="en-GB" sz="1600" dirty="0"/>
                    </a:p>
                  </a:txBody>
                  <a:tcPr marL="91435" marR="91435" marT="45717" marB="45717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Design for low clock induced charge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GB" altLang="en-US" dirty="0" smtClean="0"/>
              <a:t>As the device is intended to be used for photon counting applications the level of clock induced charge (CIC) must be kept to a minimum.</a:t>
            </a:r>
          </a:p>
          <a:p>
            <a:pPr eaLnBrk="1" hangingPunct="1">
              <a:defRPr/>
            </a:pPr>
            <a:endParaRPr lang="en-GB" altLang="en-US" dirty="0"/>
          </a:p>
          <a:p>
            <a:pPr eaLnBrk="1" hangingPunct="1">
              <a:defRPr/>
            </a:pPr>
            <a:r>
              <a:rPr lang="en-GB" altLang="en-US" dirty="0" smtClean="0"/>
              <a:t>Low 2-phase barrier dose enabling low clock voltages</a:t>
            </a:r>
          </a:p>
          <a:p>
            <a:pPr eaLnBrk="1" hangingPunct="1">
              <a:defRPr/>
            </a:pPr>
            <a:r>
              <a:rPr lang="en-GB" altLang="en-US" dirty="0" smtClean="0"/>
              <a:t>Non-inverted mode operation (NIMO) as inverted mode operation (IMO) is found to have higher CIC.</a:t>
            </a:r>
          </a:p>
          <a:p>
            <a:pPr eaLnBrk="1" hangingPunct="1">
              <a:defRPr/>
            </a:pPr>
            <a:r>
              <a:rPr lang="en-GB" altLang="en-US" dirty="0" smtClean="0"/>
              <a:t>Low temperature operation to minimise dark current.</a:t>
            </a:r>
          </a:p>
          <a:p>
            <a:pPr eaLnBrk="1" hangingPunct="1">
              <a:defRPr/>
            </a:pPr>
            <a:endParaRPr lang="en-GB" altLang="en-US" dirty="0"/>
          </a:p>
          <a:p>
            <a:pPr eaLnBrk="1" hangingPunct="1">
              <a:defRPr/>
            </a:pPr>
            <a:r>
              <a:rPr lang="en-GB" altLang="en-US" dirty="0" smtClean="0"/>
              <a:t>Operating multiplication gain at the lowest level required to resolve individual photons</a:t>
            </a:r>
          </a:p>
          <a:p>
            <a:pPr eaLnBrk="1" hangingPunct="1">
              <a:defRPr/>
            </a:pPr>
            <a:endParaRPr lang="en-GB" alt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Measuring parallel clock induced charge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To measure the levels of parallel CIC the device was cooled to           -100°C and 1,000,000 lines were binned into the register in the dark.</a:t>
            </a:r>
          </a:p>
          <a:p>
            <a:endParaRPr lang="en-GB" altLang="en-US" smtClean="0"/>
          </a:p>
          <a:p>
            <a:r>
              <a:rPr lang="en-GB" altLang="en-US" smtClean="0"/>
              <a:t>To remove the dark signal the device held with I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3 and </a:t>
            </a:r>
            <a:r>
              <a:rPr lang="en-GB" altLang="en-US" smtClean="0"/>
              <a:t>I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4 high for an identical amount of time and the whole image binned into the register.</a:t>
            </a:r>
          </a:p>
          <a:p>
            <a:endParaRPr lang="en-GB" altLang="en-US" smtClean="0">
              <a:ea typeface="Calibri" pitchFamily="34" charset="0"/>
              <a:cs typeface="Calibri" pitchFamily="34" charset="0"/>
            </a:endParaRPr>
          </a:p>
          <a:p>
            <a:r>
              <a:rPr lang="en-GB" altLang="en-US" smtClean="0">
                <a:ea typeface="Calibri" pitchFamily="34" charset="0"/>
                <a:cs typeface="Calibri" pitchFamily="34" charset="0"/>
              </a:rPr>
              <a:t>However due to the large size of the device the power dissipation on chip is high. Causing significant warming (1°C/s)  and therefore an increase in dark current. Making the subtraction of dark signal from CIC difficult.</a:t>
            </a:r>
          </a:p>
          <a:p>
            <a:endParaRPr lang="en-GB" altLang="en-US" smtClean="0">
              <a:ea typeface="Calibri" pitchFamily="34" charset="0"/>
              <a:cs typeface="Calibri" pitchFamily="34" charset="0"/>
            </a:endParaRPr>
          </a:p>
          <a:p>
            <a:r>
              <a:rPr lang="en-GB" altLang="en-US" smtClean="0">
                <a:ea typeface="Calibri" pitchFamily="34" charset="0"/>
                <a:cs typeface="Calibri" pitchFamily="34" charset="0"/>
              </a:rPr>
              <a:t>A novel method was required to subtract the dark signal to extract a value for the parallel CIC.</a:t>
            </a:r>
            <a:endParaRPr lang="en-GB" altLang="en-US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Measuring parallel clock induced 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07375" cy="18002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Alternate lines were taken of CIC and dark signal enabling a subtraction of the dark signal which increases throughout data acquisition.</a:t>
            </a:r>
          </a:p>
          <a:p>
            <a:pPr>
              <a:defRPr/>
            </a:pPr>
            <a:r>
              <a:rPr lang="en-GB" dirty="0" smtClean="0"/>
              <a:t>The dark signal subtracted was an average of the two neighbouring dark rows. </a:t>
            </a: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 marL="0" indent="0">
              <a:buFontTx/>
              <a:buNone/>
              <a:defRPr/>
            </a:pPr>
            <a:endParaRPr lang="en-GB" dirty="0"/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924175"/>
            <a:ext cx="4981575" cy="373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79388" y="3789363"/>
            <a:ext cx="3600450" cy="273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2563" indent="-1825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 sz="2000">
                <a:solidFill>
                  <a:srgbClr val="766E64"/>
                </a:solidFill>
                <a:latin typeface="+mn-lt"/>
                <a:ea typeface="+mn-ea"/>
                <a:cs typeface="+mn-cs"/>
              </a:defRPr>
            </a:lvl1pPr>
            <a:lvl2pPr marL="539750" indent="-15716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SzPct val="75000"/>
              <a:buChar char="•"/>
              <a:defRPr>
                <a:solidFill>
                  <a:srgbClr val="766E64"/>
                </a:solidFill>
                <a:latin typeface="+mn-lt"/>
              </a:defRPr>
            </a:lvl2pPr>
            <a:lvl3pPr marL="895350" indent="-13335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>
                <a:solidFill>
                  <a:srgbClr val="766E64"/>
                </a:solidFill>
                <a:latin typeface="+mn-lt"/>
              </a:defRPr>
            </a:lvl3pPr>
            <a:lvl4pPr marL="1252538" indent="-115888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>
                <a:solidFill>
                  <a:srgbClr val="766E64"/>
                </a:solidFill>
                <a:latin typeface="+mn-lt"/>
              </a:defRPr>
            </a:lvl4pPr>
            <a:lvl5pPr marL="1619250" indent="-9525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 sz="1200">
                <a:solidFill>
                  <a:srgbClr val="766E64"/>
                </a:solidFill>
                <a:latin typeface="+mn-lt"/>
              </a:defRPr>
            </a:lvl5pPr>
            <a:lvl6pPr marL="2076450" indent="-9525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 sz="1200">
                <a:solidFill>
                  <a:srgbClr val="766E64"/>
                </a:solidFill>
                <a:latin typeface="+mn-lt"/>
              </a:defRPr>
            </a:lvl6pPr>
            <a:lvl7pPr marL="2533650" indent="-9525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 sz="1200">
                <a:solidFill>
                  <a:srgbClr val="766E64"/>
                </a:solidFill>
                <a:latin typeface="+mn-lt"/>
              </a:defRPr>
            </a:lvl7pPr>
            <a:lvl8pPr marL="2990850" indent="-9525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 sz="1200">
                <a:solidFill>
                  <a:srgbClr val="766E64"/>
                </a:solidFill>
                <a:latin typeface="+mn-lt"/>
              </a:defRPr>
            </a:lvl8pPr>
            <a:lvl9pPr marL="3448050" indent="-9525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chemeClr val="accent1"/>
              </a:buClr>
              <a:buSzPct val="75000"/>
              <a:buChar char="•"/>
              <a:defRPr sz="1200">
                <a:solidFill>
                  <a:srgbClr val="766E64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dirty="0" smtClean="0"/>
              <a:t>The average signal (cosmic ray events removed) of alternating rows of dark signal and dark signal plus CIC from 1,000,000 binned rows, each having gone through 4112 line transfers.</a:t>
            </a:r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>
              <a:defRPr/>
            </a:pPr>
            <a:endParaRPr lang="en-GB" kern="0" dirty="0" smtClean="0"/>
          </a:p>
          <a:p>
            <a:pPr marL="0" indent="0">
              <a:buFontTx/>
              <a:buNone/>
              <a:defRPr/>
            </a:pPr>
            <a:endParaRPr lang="en-GB" kern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Measuring parallel clock induced charge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11188" y="3500438"/>
            <a:ext cx="8207375" cy="865187"/>
          </a:xfrm>
        </p:spPr>
        <p:txBody>
          <a:bodyPr/>
          <a:lstStyle/>
          <a:p>
            <a:r>
              <a:rPr lang="en-GB" altLang="en-US" smtClean="0"/>
              <a:t>Above is an example image showing the two different rows</a:t>
            </a:r>
          </a:p>
        </p:txBody>
      </p:sp>
      <p:pic>
        <p:nvPicPr>
          <p:cNvPr id="16388" name="Picture 5" descr="C:\Users\fbq\Desktop\F-11V_repeat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3" r="38989"/>
          <a:stretch>
            <a:fillRect/>
          </a:stretch>
        </p:blipFill>
        <p:spPr bwMode="auto">
          <a:xfrm>
            <a:off x="250825" y="1484313"/>
            <a:ext cx="8713788" cy="175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Measuring parallel clock induced charge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07375" cy="2303462"/>
          </a:xfrm>
        </p:spPr>
        <p:txBody>
          <a:bodyPr/>
          <a:lstStyle/>
          <a:p>
            <a:pPr>
              <a:defRPr/>
            </a:pPr>
            <a:r>
              <a:rPr lang="en-GB" altLang="en-US" dirty="0" smtClean="0"/>
              <a:t>The level of CIC decreases with clock amplitude</a:t>
            </a:r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r>
              <a:rPr lang="en-GB" altLang="en-US" dirty="0" smtClean="0"/>
              <a:t>For a frame with 11V parallel clocks these values suggest ~250e</a:t>
            </a:r>
            <a:r>
              <a:rPr lang="en-GB" altLang="en-US" baseline="30000" dirty="0" smtClean="0"/>
              <a:t>-</a:t>
            </a:r>
            <a:r>
              <a:rPr lang="en-GB" altLang="en-US" dirty="0" smtClean="0"/>
              <a:t> per frame of CIC and at 7V below </a:t>
            </a:r>
            <a:r>
              <a:rPr lang="en-GB" altLang="en-US" b="1" dirty="0" smtClean="0"/>
              <a:t>10e</a:t>
            </a:r>
            <a:r>
              <a:rPr lang="en-GB" altLang="en-US" b="1" baseline="30000" dirty="0" smtClean="0"/>
              <a:t>-</a:t>
            </a:r>
            <a:r>
              <a:rPr lang="en-GB" altLang="en-US" b="1" dirty="0" smtClean="0"/>
              <a:t> of CIC per frame</a:t>
            </a:r>
            <a:r>
              <a:rPr lang="en-GB" altLang="en-US" dirty="0" smtClean="0"/>
              <a:t>.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r>
              <a:rPr lang="en-GB" altLang="en-US" dirty="0" smtClean="0"/>
              <a:t>For these voltages CTE was measured at &gt;99.9995% using </a:t>
            </a:r>
          </a:p>
          <a:p>
            <a:pPr marL="0" indent="0">
              <a:buFontTx/>
              <a:buNone/>
              <a:defRPr/>
            </a:pPr>
            <a:r>
              <a:rPr lang="en-GB" altLang="en-US" dirty="0" smtClean="0"/>
              <a:t>   Fe55 x-rays.</a:t>
            </a:r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359150"/>
            <a:ext cx="4572000" cy="338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Serial clock induced charge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To get low serial CIC the following voltages must be optimised</a:t>
            </a:r>
          </a:p>
          <a:p>
            <a:pPr lvl="1"/>
            <a:r>
              <a:rPr lang="en-GB" altLang="en-US" smtClean="0"/>
              <a:t>R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 voltage amplitude</a:t>
            </a:r>
          </a:p>
          <a:p>
            <a:pPr lvl="1"/>
            <a:r>
              <a:rPr lang="en-GB" altLang="en-US" smtClean="0"/>
              <a:t>R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DC voltage</a:t>
            </a:r>
          </a:p>
          <a:p>
            <a:pPr lvl="1"/>
            <a:r>
              <a:rPr lang="en-GB" altLang="en-US" smtClean="0"/>
              <a:t>R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2HV voltage amplitude</a:t>
            </a:r>
          </a:p>
          <a:p>
            <a:endParaRPr lang="en-GB" altLang="en-US" smtClean="0">
              <a:ea typeface="Calibri" pitchFamily="34" charset="0"/>
              <a:cs typeface="Calibri" pitchFamily="34" charset="0"/>
            </a:endParaRPr>
          </a:p>
          <a:p>
            <a:r>
              <a:rPr lang="en-GB" altLang="en-US" smtClean="0">
                <a:ea typeface="Calibri" pitchFamily="34" charset="0"/>
                <a:cs typeface="Calibri" pitchFamily="34" charset="0"/>
              </a:rPr>
              <a:t>For minimum serial CIC the multiplication gain should be kept as low as possible.</a:t>
            </a:r>
          </a:p>
          <a:p>
            <a:endParaRPr lang="en-GB" altLang="en-US" smtClean="0">
              <a:ea typeface="Calibri" pitchFamily="34" charset="0"/>
              <a:cs typeface="Calibri" pitchFamily="34" charset="0"/>
            </a:endParaRPr>
          </a:p>
          <a:p>
            <a:endParaRPr lang="en-GB" altLang="en-US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Serial clock induced charge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07375" cy="931862"/>
          </a:xfrm>
        </p:spPr>
        <p:txBody>
          <a:bodyPr/>
          <a:lstStyle/>
          <a:p>
            <a:pPr>
              <a:defRPr/>
            </a:pPr>
            <a:r>
              <a:rPr lang="en-GB" altLang="en-US" dirty="0" smtClean="0">
                <a:cs typeface="Calibri" pitchFamily="34" charset="0"/>
              </a:rPr>
              <a:t>To measure the CIC histograms of </a:t>
            </a:r>
            <a:r>
              <a:rPr lang="en-GB" altLang="en-US" dirty="0" err="1" smtClean="0">
                <a:cs typeface="Calibri" pitchFamily="34" charset="0"/>
              </a:rPr>
              <a:t>overscan</a:t>
            </a:r>
            <a:r>
              <a:rPr lang="en-GB" altLang="en-US" dirty="0" smtClean="0">
                <a:cs typeface="Calibri" pitchFamily="34" charset="0"/>
              </a:rPr>
              <a:t> were plotted with frequency vs. output signal/gain. Any pixel which had e</a:t>
            </a:r>
            <a:r>
              <a:rPr lang="en-GB" altLang="en-US" baseline="30000" dirty="0" smtClean="0">
                <a:cs typeface="Calibri" pitchFamily="34" charset="0"/>
              </a:rPr>
              <a:t>-</a:t>
            </a:r>
            <a:r>
              <a:rPr lang="en-GB" altLang="en-US" dirty="0" smtClean="0">
                <a:cs typeface="Calibri" pitchFamily="34" charset="0"/>
              </a:rPr>
              <a:t>/gain&gt;1 was counted as a CIC event.</a:t>
            </a:r>
          </a:p>
          <a:p>
            <a:pPr>
              <a:defRPr/>
            </a:pPr>
            <a:r>
              <a:rPr lang="en-GB" altLang="en-US" dirty="0" smtClean="0">
                <a:cs typeface="Calibri" pitchFamily="34" charset="0"/>
              </a:rPr>
              <a:t>Note: this data does not</a:t>
            </a:r>
          </a:p>
          <a:p>
            <a:pPr marL="0" indent="0">
              <a:buFontTx/>
              <a:buNone/>
              <a:defRPr/>
            </a:pPr>
            <a:r>
              <a:rPr lang="en-GB" altLang="en-US" dirty="0">
                <a:cs typeface="Calibri" pitchFamily="34" charset="0"/>
              </a:rPr>
              <a:t> </a:t>
            </a:r>
            <a:r>
              <a:rPr lang="en-GB" altLang="en-US" dirty="0" smtClean="0">
                <a:cs typeface="Calibri" pitchFamily="34" charset="0"/>
              </a:rPr>
              <a:t>  remove dark signal</a:t>
            </a:r>
          </a:p>
          <a:p>
            <a:pPr>
              <a:defRPr/>
            </a:pPr>
            <a:endParaRPr lang="en-GB" altLang="en-US" dirty="0" smtClean="0">
              <a:cs typeface="Calibri" pitchFamily="34" charset="0"/>
            </a:endParaRPr>
          </a:p>
          <a:p>
            <a:pPr>
              <a:defRPr/>
            </a:pPr>
            <a:endParaRPr lang="en-GB" altLang="en-US" dirty="0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2273300"/>
            <a:ext cx="5249863" cy="457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4213" y="5300663"/>
          <a:ext cx="3048000" cy="1112837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Clock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Voltage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R</a:t>
                      </a:r>
                      <a:r>
                        <a:rPr kumimoji="0" lang="el-G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Φ</a:t>
                      </a:r>
                      <a:r>
                        <a:rPr kumimoji="0" lang="en-GB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taNormal-Roman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323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10V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32323">
                        <a:alpha val="2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R</a:t>
                      </a:r>
                      <a:r>
                        <a:rPr kumimoji="0" lang="el-G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Φ</a:t>
                      </a:r>
                      <a:r>
                        <a:rPr kumimoji="0" lang="en-GB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DC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taNormal-Roman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taNormal-Roman" pitchFamily="34" charset="0"/>
                          <a:cs typeface="Arial" charset="0"/>
                        </a:rPr>
                        <a:t>3.5V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2323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388" y="2271713"/>
            <a:ext cx="5254625" cy="457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472" name="Straight Arrow Connector 3"/>
          <p:cNvCxnSpPr>
            <a:cxnSpLocks noChangeShapeType="1"/>
          </p:cNvCxnSpPr>
          <p:nvPr/>
        </p:nvCxnSpPr>
        <p:spPr bwMode="auto">
          <a:xfrm>
            <a:off x="6875463" y="2852738"/>
            <a:ext cx="7207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Serial clock induced charge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 smtClean="0"/>
              <a:t>Note this method will only detect the CIC from the standard register prior to the multiplication register and in the early stages of the multiplication register. </a:t>
            </a:r>
          </a:p>
          <a:p>
            <a:pPr marL="0" indent="0">
              <a:buFontTx/>
              <a:buNone/>
              <a:defRPr/>
            </a:pPr>
            <a:endParaRPr lang="en-GB" altLang="en-US" dirty="0" smtClean="0"/>
          </a:p>
          <a:p>
            <a:pPr>
              <a:defRPr/>
            </a:pPr>
            <a:r>
              <a:rPr lang="en-GB" altLang="en-US" dirty="0" smtClean="0"/>
              <a:t>CIC from later than this will not be multiplied by a sufficient factor to be detected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r>
              <a:rPr lang="en-GB" altLang="en-US" dirty="0" smtClean="0"/>
              <a:t>It should also be noted that the serial clock timing was in no way optimised for these measurements.</a:t>
            </a:r>
          </a:p>
          <a:p>
            <a:pPr>
              <a:defRPr/>
            </a:pPr>
            <a:endParaRPr lang="en-GB" alt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Multiplication gain versus R</a:t>
            </a:r>
            <a:r>
              <a:rPr lang="el-GR" altLang="en-US" smtClean="0"/>
              <a:t>Φ2</a:t>
            </a:r>
            <a:r>
              <a:rPr lang="en-GB" altLang="en-US" smtClean="0"/>
              <a:t>HV voltage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R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DC set at the minimum value for good CTE of 3.5V</a:t>
            </a:r>
            <a:endParaRPr lang="en-GB" altLang="en-US" smtClean="0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205038"/>
            <a:ext cx="6121400" cy="367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Summary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/>
          </a:p>
          <a:p>
            <a:r>
              <a:rPr lang="en-GB" altLang="en-US" smtClean="0"/>
              <a:t>Device design</a:t>
            </a:r>
          </a:p>
          <a:p>
            <a:endParaRPr lang="en-GB" altLang="en-US" smtClean="0"/>
          </a:p>
          <a:p>
            <a:r>
              <a:rPr lang="en-GB" altLang="en-US" smtClean="0"/>
              <a:t>Specifications</a:t>
            </a:r>
          </a:p>
          <a:p>
            <a:endParaRPr lang="en-GB" altLang="en-US" smtClean="0"/>
          </a:p>
          <a:p>
            <a:r>
              <a:rPr lang="en-GB" altLang="en-US" smtClean="0"/>
              <a:t>Preliminary data from 2MHz characterisation, focussing mainly on clock induced charge.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Serial clock induced charge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The gain is higher for 11V clocks therefore allowing a lower HV amplitude but the benefit seems to be lost  </a:t>
            </a:r>
          </a:p>
          <a:p>
            <a:endParaRPr lang="en-GB" altLang="en-US" smtClean="0"/>
          </a:p>
          <a:p>
            <a:r>
              <a:rPr lang="en-GB" altLang="en-US" smtClean="0"/>
              <a:t>From this data set an optimum multiplication gain of ~300x was found at an R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 amplitude of 10V with </a:t>
            </a:r>
            <a:r>
              <a:rPr lang="en-GB" altLang="en-US" smtClean="0"/>
              <a:t>R</a:t>
            </a:r>
            <a:r>
              <a:rPr lang="el-GR" altLang="en-US" smtClean="0">
                <a:ea typeface="Calibri" pitchFamily="34" charset="0"/>
                <a:cs typeface="Calibri" pitchFamily="34" charset="0"/>
              </a:rPr>
              <a:t>Φ</a:t>
            </a:r>
            <a:r>
              <a:rPr lang="en-GB" altLang="en-US" smtClean="0">
                <a:ea typeface="Calibri" pitchFamily="34" charset="0"/>
                <a:cs typeface="Calibri" pitchFamily="34" charset="0"/>
              </a:rPr>
              <a:t>DC set at 3.5V</a:t>
            </a:r>
            <a:r>
              <a:rPr lang="en-GB" altLang="en-US" smtClean="0"/>
              <a:t>.</a:t>
            </a:r>
          </a:p>
          <a:p>
            <a:endParaRPr lang="en-GB" altLang="en-US" smtClean="0"/>
          </a:p>
          <a:p>
            <a:endParaRPr lang="en-GB" altLang="en-US" smtClean="0"/>
          </a:p>
          <a:p>
            <a:r>
              <a:rPr lang="en-GB" altLang="en-US" smtClean="0"/>
              <a:t>Minimum at ~0.06% which </a:t>
            </a:r>
          </a:p>
          <a:p>
            <a:pPr>
              <a:buFontTx/>
              <a:buNone/>
            </a:pPr>
            <a:r>
              <a:rPr lang="en-GB" altLang="en-US" smtClean="0"/>
              <a:t>   equates to ~3x10</a:t>
            </a:r>
            <a:r>
              <a:rPr lang="en-GB" altLang="en-US" baseline="30000" smtClean="0"/>
              <a:t>-7</a:t>
            </a:r>
            <a:r>
              <a:rPr lang="en-GB" altLang="en-US" smtClean="0"/>
              <a:t>e</a:t>
            </a:r>
            <a:r>
              <a:rPr lang="en-GB" altLang="en-US" baseline="30000" smtClean="0"/>
              <a:t>-</a:t>
            </a:r>
            <a:r>
              <a:rPr lang="en-GB" altLang="en-US" smtClean="0"/>
              <a:t>/pix/transfer</a:t>
            </a:r>
          </a:p>
          <a:p>
            <a:pPr>
              <a:buFontTx/>
              <a:buNone/>
            </a:pPr>
            <a:endParaRPr lang="en-GB" altLang="en-US" smtClean="0"/>
          </a:p>
          <a:p>
            <a:r>
              <a:rPr lang="en-GB" altLang="en-US" smtClean="0"/>
              <a:t>CTE at unity gain was measured as</a:t>
            </a:r>
          </a:p>
          <a:p>
            <a:pPr>
              <a:buFontTx/>
              <a:buNone/>
            </a:pPr>
            <a:r>
              <a:rPr lang="en-GB" altLang="en-US" smtClean="0"/>
              <a:t>   &gt;99.9995% for these voltages</a:t>
            </a:r>
          </a:p>
          <a:p>
            <a:pPr>
              <a:buFontTx/>
              <a:buNone/>
            </a:pPr>
            <a:endParaRPr lang="en-GB" altLang="en-US" smtClean="0"/>
          </a:p>
          <a:p>
            <a:pPr>
              <a:buFontTx/>
              <a:buNone/>
            </a:pPr>
            <a:endParaRPr lang="en-GB" altLang="en-US" smtClean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50" y="3213100"/>
            <a:ext cx="45720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Photon counting spurious signal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Combination of CIC and dark signal at -110°C operation temperature with a frame rate of 5.5s</a:t>
            </a:r>
            <a:r>
              <a:rPr lang="en-GB" altLang="en-US" baseline="30000" smtClean="0"/>
              <a:t>-1</a:t>
            </a:r>
            <a:r>
              <a:rPr lang="en-GB" altLang="en-US" smtClean="0"/>
              <a:t> will produce approximately 11000e</a:t>
            </a:r>
            <a:r>
              <a:rPr lang="en-GB" altLang="en-US" baseline="30000" smtClean="0"/>
              <a:t>-</a:t>
            </a:r>
            <a:r>
              <a:rPr lang="en-GB" altLang="en-US" smtClean="0"/>
              <a:t>  spurious signal per 4kx4k frame or 0.0006e</a:t>
            </a:r>
            <a:r>
              <a:rPr lang="en-GB" altLang="en-US" baseline="30000" smtClean="0"/>
              <a:t>-</a:t>
            </a:r>
            <a:r>
              <a:rPr lang="en-GB" altLang="en-US" smtClean="0"/>
              <a:t>/pix/frame. </a:t>
            </a:r>
          </a:p>
          <a:p>
            <a:endParaRPr lang="en-GB" altLang="en-US" smtClean="0"/>
          </a:p>
          <a:p>
            <a:pPr lvl="1"/>
            <a:r>
              <a:rPr lang="en-GB" altLang="en-US" smtClean="0"/>
              <a:t>Parallel CIC – 10e</a:t>
            </a:r>
            <a:r>
              <a:rPr lang="en-GB" altLang="en-US" baseline="30000" smtClean="0"/>
              <a:t>-</a:t>
            </a:r>
          </a:p>
          <a:p>
            <a:pPr lvl="1"/>
            <a:r>
              <a:rPr lang="en-GB" altLang="en-US" smtClean="0"/>
              <a:t>Serial CIC and dark signal – 10,000e</a:t>
            </a:r>
            <a:r>
              <a:rPr lang="en-GB" altLang="en-US" baseline="30000" smtClean="0"/>
              <a:t>-</a:t>
            </a:r>
            <a:endParaRPr lang="en-GB" altLang="en-US" smtClean="0"/>
          </a:p>
          <a:p>
            <a:pPr lvl="1"/>
            <a:r>
              <a:rPr lang="en-GB" altLang="en-US" smtClean="0"/>
              <a:t>Image dark signal – 1,000e</a:t>
            </a:r>
            <a:r>
              <a:rPr lang="en-GB" altLang="en-US" baseline="30000" smtClean="0"/>
              <a:t>-</a:t>
            </a:r>
            <a:endParaRPr lang="en-GB" altLang="en-US" smtClean="0"/>
          </a:p>
          <a:p>
            <a:pPr lvl="2"/>
            <a:r>
              <a:rPr lang="en-GB" altLang="en-US" smtClean="0"/>
              <a:t>Dark signal expected to be ~0.005e</a:t>
            </a:r>
            <a:r>
              <a:rPr lang="en-GB" altLang="en-US" baseline="30000" smtClean="0"/>
              <a:t>-</a:t>
            </a:r>
            <a:r>
              <a:rPr lang="en-GB" altLang="en-US" smtClean="0"/>
              <a:t>/pix/min at -110°C (not measured)</a:t>
            </a:r>
          </a:p>
          <a:p>
            <a:pPr lvl="1"/>
            <a:endParaRPr lang="en-GB" altLang="en-US" smtClean="0"/>
          </a:p>
          <a:p>
            <a:pPr lvl="1"/>
            <a:r>
              <a:rPr lang="en-GB" altLang="en-US" smtClean="0"/>
              <a:t>Note: This is only an estimate based on -100°C characterisation at 2MHz readout.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Summary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 smtClean="0"/>
              <a:t>The CCD282 is the largest EM-CCD ever built.</a:t>
            </a:r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r>
              <a:rPr lang="en-GB" altLang="en-US" dirty="0" smtClean="0"/>
              <a:t>It is primarily designed for fast frame rate photon counting, so requires low CIC.</a:t>
            </a: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r>
              <a:rPr lang="en-GB" altLang="en-US" dirty="0" smtClean="0"/>
              <a:t>Low 2-phase barrier doping and low clock voltages reduce parallel CIC to negligible levels.</a:t>
            </a:r>
          </a:p>
          <a:p>
            <a:pPr marL="0" indent="0">
              <a:buFontTx/>
              <a:buNone/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Thanks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Thanks should also go to the following people at e2v:</a:t>
            </a:r>
          </a:p>
          <a:p>
            <a:pPr eaLnBrk="1" hangingPunct="1">
              <a:defRPr/>
            </a:pPr>
            <a:endParaRPr lang="en-GB" dirty="0"/>
          </a:p>
          <a:p>
            <a:pPr lvl="1" eaLnBrk="1" hangingPunct="1">
              <a:defRPr/>
            </a:pPr>
            <a:r>
              <a:rPr lang="en-GB" altLang="en-US" dirty="0" smtClean="0"/>
              <a:t>Bev </a:t>
            </a:r>
            <a:r>
              <a:rPr lang="en-GB" altLang="en-US" dirty="0"/>
              <a:t>Lord </a:t>
            </a:r>
            <a:r>
              <a:rPr lang="en-GB" altLang="en-US" dirty="0" smtClean="0"/>
              <a:t>- Project Manager</a:t>
            </a:r>
            <a:endParaRPr lang="en-GB" altLang="en-US" dirty="0"/>
          </a:p>
          <a:p>
            <a:pPr lvl="1" eaLnBrk="1" hangingPunct="1">
              <a:defRPr/>
            </a:pPr>
            <a:r>
              <a:rPr lang="en-GB" altLang="en-US" dirty="0"/>
              <a:t>Charles </a:t>
            </a:r>
            <a:r>
              <a:rPr lang="en-GB" altLang="en-US" dirty="0" smtClean="0"/>
              <a:t>Woffinden - </a:t>
            </a:r>
            <a:r>
              <a:rPr lang="en-GB" altLang="en-US" dirty="0"/>
              <a:t>Technical Authority</a:t>
            </a:r>
          </a:p>
          <a:p>
            <a:pPr lvl="1" eaLnBrk="1" hangingPunct="1">
              <a:defRPr/>
            </a:pPr>
            <a:r>
              <a:rPr lang="en-GB" altLang="en-US" dirty="0"/>
              <a:t>Michael Willis </a:t>
            </a:r>
            <a:r>
              <a:rPr lang="en-GB" altLang="en-US" dirty="0" smtClean="0"/>
              <a:t>- </a:t>
            </a:r>
            <a:r>
              <a:rPr lang="en-GB" altLang="en-US" dirty="0"/>
              <a:t>Project </a:t>
            </a:r>
            <a:r>
              <a:rPr lang="en-GB" altLang="en-US" dirty="0" smtClean="0"/>
              <a:t>Engineer</a:t>
            </a:r>
          </a:p>
          <a:p>
            <a:pPr lvl="1" eaLnBrk="1" hangingPunct="1">
              <a:defRPr/>
            </a:pPr>
            <a:r>
              <a:rPr lang="en-GB" dirty="0"/>
              <a:t>Kevin </a:t>
            </a:r>
            <a:r>
              <a:rPr lang="en-GB" dirty="0" smtClean="0"/>
              <a:t>Hadfield - Design Engineer</a:t>
            </a:r>
            <a:endParaRPr lang="en-GB" altLang="en-US" dirty="0"/>
          </a:p>
          <a:p>
            <a:pPr lvl="1" eaLnBrk="1" hangingPunct="1">
              <a:defRPr/>
            </a:pPr>
            <a:r>
              <a:rPr lang="en-GB" altLang="en-US" dirty="0"/>
              <a:t>Daniel </a:t>
            </a:r>
            <a:r>
              <a:rPr lang="en-GB" altLang="en-US" dirty="0" err="1"/>
              <a:t>Norrington</a:t>
            </a:r>
            <a:r>
              <a:rPr lang="en-GB" altLang="en-US" dirty="0"/>
              <a:t> </a:t>
            </a:r>
            <a:r>
              <a:rPr lang="en-GB" altLang="en-US" dirty="0" smtClean="0"/>
              <a:t>- Mechanical/Package Engineer</a:t>
            </a:r>
            <a:endParaRPr lang="en-GB" altLang="en-US" dirty="0"/>
          </a:p>
          <a:p>
            <a:pPr lvl="1" eaLnBrk="1" hangingPunct="1">
              <a:defRPr/>
            </a:pPr>
            <a:r>
              <a:rPr lang="en-GB" altLang="en-US" dirty="0" smtClean="0"/>
              <a:t>Andrew </a:t>
            </a:r>
            <a:r>
              <a:rPr lang="en-GB" altLang="en-US" dirty="0"/>
              <a:t>Pike </a:t>
            </a:r>
            <a:r>
              <a:rPr lang="en-GB" altLang="en-US" dirty="0" smtClean="0"/>
              <a:t>- Characterisation</a:t>
            </a:r>
            <a:endParaRPr lang="en-GB" altLang="en-US" dirty="0"/>
          </a:p>
          <a:p>
            <a:pPr lvl="1" eaLnBrk="1" hangingPunct="1">
              <a:defRPr/>
            </a:pPr>
            <a:r>
              <a:rPr lang="en-GB" altLang="en-US" dirty="0"/>
              <a:t>Sam Dixon and Dean </a:t>
            </a:r>
            <a:r>
              <a:rPr lang="en-GB" altLang="en-US" dirty="0" smtClean="0"/>
              <a:t>Yeoman - </a:t>
            </a:r>
            <a:r>
              <a:rPr lang="en-GB" altLang="en-US" dirty="0"/>
              <a:t>Systems </a:t>
            </a:r>
            <a:r>
              <a:rPr lang="en-GB" altLang="en-US" dirty="0" smtClean="0"/>
              <a:t>Engineering</a:t>
            </a:r>
            <a:endParaRPr lang="en-GB" altLang="en-US" dirty="0"/>
          </a:p>
          <a:p>
            <a:pPr marL="0" indent="0" eaLnBrk="1" hangingPunct="1">
              <a:buFontTx/>
              <a:buNone/>
              <a:defRPr/>
            </a:pP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Device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07375" cy="4378325"/>
          </a:xfrm>
        </p:spPr>
        <p:txBody>
          <a:bodyPr/>
          <a:lstStyle/>
          <a:p>
            <a:pPr eaLnBrk="1" hangingPunct="1"/>
            <a:r>
              <a:rPr lang="en-GB" altLang="en-US" smtClean="0"/>
              <a:t>The CCD282 is a large low-light level (L3) imaging sensor developed by e2v technologies for the University of Montreal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The intended use is for photon counting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The device will be used on the MeerLICHT optical telescope which is  a single, robotically operated, 60cm telescope which is to be used in partnership with the MeerKAT radio telescope for imaging astronomical transient (explosions and outbursts) in the optical and radio wavelengths simultaneously.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There is also intention to place a device on a 10m telescope  for scanning Fabry-Perot.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5503863"/>
            <a:ext cx="1143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1"/>
          <p:cNvSpPr txBox="1">
            <a:spLocks noChangeArrowheads="1"/>
          </p:cNvSpPr>
          <p:nvPr/>
        </p:nvSpPr>
        <p:spPr bwMode="auto">
          <a:xfrm>
            <a:off x="3535363" y="5897563"/>
            <a:ext cx="4349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rgbClr val="766E64"/>
                </a:solidFill>
                <a:latin typeface="MetaNormal-Roman" pitchFamily="34" charset="0"/>
              </a:defRPr>
            </a:lvl1pPr>
            <a:lvl2pPr marL="742950" indent="-285750">
              <a:defRPr>
                <a:solidFill>
                  <a:srgbClr val="766E64"/>
                </a:solidFill>
                <a:latin typeface="MetaNormal-Roman" pitchFamily="34" charset="0"/>
              </a:defRPr>
            </a:lvl2pPr>
            <a:lvl3pPr marL="1143000" indent="-228600">
              <a:defRPr>
                <a:solidFill>
                  <a:srgbClr val="766E64"/>
                </a:solidFill>
                <a:latin typeface="MetaNormal-Roman" pitchFamily="34" charset="0"/>
              </a:defRPr>
            </a:lvl3pPr>
            <a:lvl4pPr marL="1600200" indent="-228600">
              <a:defRPr>
                <a:solidFill>
                  <a:srgbClr val="766E64"/>
                </a:solidFill>
                <a:latin typeface="MetaNormal-Roman" pitchFamily="34" charset="0"/>
              </a:defRPr>
            </a:lvl4pPr>
            <a:lvl5pPr marL="2057400" indent="-228600">
              <a:defRPr sz="1200">
                <a:solidFill>
                  <a:srgbClr val="766E64"/>
                </a:solidFill>
                <a:latin typeface="MetaNormal-Roman" pitchFamily="34" charset="0"/>
              </a:defRPr>
            </a:lvl5pPr>
            <a:lvl6pPr marL="25146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6pPr>
            <a:lvl7pPr marL="29718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7pPr>
            <a:lvl8pPr marL="34290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8pPr>
            <a:lvl9pPr marL="3886200" indent="-228600" eaLnBrk="0" hangingPunct="0">
              <a:defRPr sz="1200">
                <a:solidFill>
                  <a:srgbClr val="766E64"/>
                </a:solidFill>
                <a:latin typeface="MetaNormal-Roman" pitchFamily="34" charset="0"/>
              </a:defRPr>
            </a:lvl9pPr>
          </a:lstStyle>
          <a:p>
            <a:r>
              <a:rPr lang="en-GB" altLang="en-US" sz="1600">
                <a:solidFill>
                  <a:schemeClr val="tx1"/>
                </a:solidFill>
              </a:rPr>
              <a:t>https://www.astro.ru.nl/wiki/research/meerlicht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CCD282 sensor and package</a:t>
            </a:r>
          </a:p>
        </p:txBody>
      </p:sp>
      <p:pic>
        <p:nvPicPr>
          <p:cNvPr id="6147" name="Picture 4" descr="T:\Public\MichaelW\P10002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12875"/>
            <a:ext cx="7689850" cy="495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CCD282 schematic</a:t>
            </a:r>
          </a:p>
        </p:txBody>
      </p:sp>
      <p:pic>
        <p:nvPicPr>
          <p:cNvPr id="7171" name="Picture 3" descr="C:\Users\fbq\Desktop\device schemat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3" t="8218" r="11864" b="9055"/>
          <a:stretch>
            <a:fillRect/>
          </a:stretch>
        </p:blipFill>
        <p:spPr bwMode="auto">
          <a:xfrm>
            <a:off x="2124075" y="1033463"/>
            <a:ext cx="4967288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CCD282 design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4k x 4k image area with equivalent store areas for frame-transfer operation.</a:t>
            </a:r>
          </a:p>
          <a:p>
            <a:pPr eaLnBrk="1" hangingPunct="1"/>
            <a:r>
              <a:rPr lang="en-GB" altLang="en-US" smtClean="0"/>
              <a:t>Overspill in multiplication register to limit the maximum signal and reduce aging effects.</a:t>
            </a:r>
          </a:p>
          <a:p>
            <a:pPr eaLnBrk="1" hangingPunct="1"/>
            <a:r>
              <a:rPr lang="en-GB" altLang="en-US" smtClean="0"/>
              <a:t>8 outputs with dummy outputs</a:t>
            </a:r>
          </a:p>
          <a:p>
            <a:pPr eaLnBrk="1" hangingPunct="1"/>
            <a:r>
              <a:rPr lang="en-GB" altLang="en-US" smtClean="0"/>
              <a:t>15 MHz readout</a:t>
            </a:r>
          </a:p>
          <a:p>
            <a:pPr eaLnBrk="1" hangingPunct="1"/>
            <a:r>
              <a:rPr lang="en-GB" altLang="en-US" smtClean="0"/>
              <a:t>6µs line transfer (~12ms frame transfer)</a:t>
            </a:r>
          </a:p>
          <a:p>
            <a:pPr eaLnBrk="1" hangingPunct="1"/>
            <a:r>
              <a:rPr lang="en-GB" altLang="en-US" smtClean="0"/>
              <a:t>&gt; 5fps</a:t>
            </a:r>
          </a:p>
          <a:p>
            <a:pPr eaLnBrk="1" hangingPunct="1"/>
            <a:r>
              <a:rPr lang="en-GB" altLang="en-US" smtClean="0"/>
              <a:t>Two-phase image and store operation</a:t>
            </a:r>
          </a:p>
          <a:p>
            <a:pPr eaLnBrk="1" hangingPunct="1"/>
            <a:r>
              <a:rPr lang="en-GB" altLang="en-US" smtClean="0"/>
              <a:t>Back thinned</a:t>
            </a:r>
          </a:p>
          <a:p>
            <a:pPr eaLnBrk="1" hangingPunct="1"/>
            <a:r>
              <a:rPr lang="en-GB" altLang="en-US" smtClean="0"/>
              <a:t>Amplifiers are very similar to that of the CCD220 and is expected to have a noise of 50e- rms at 15MHz with CDS.</a:t>
            </a:r>
          </a:p>
          <a:p>
            <a:pPr eaLnBrk="1" hangingPunct="1"/>
            <a:endParaRPr lang="en-GB" altLang="en-US" smtClean="0"/>
          </a:p>
          <a:p>
            <a:endParaRPr lang="en-GB" altLang="en-US" smtClean="0"/>
          </a:p>
          <a:p>
            <a:endParaRPr lang="en-GB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CCD282 package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The package consists of a multilayer Aluminium-Nitride (AlN) ceramic package with integral tracking and pins.</a:t>
            </a:r>
          </a:p>
          <a:p>
            <a:endParaRPr lang="en-GB" altLang="en-US" smtClean="0"/>
          </a:p>
          <a:p>
            <a:r>
              <a:rPr lang="en-GB" altLang="en-US" smtClean="0"/>
              <a:t>Both the top surface and the bottom surface of the package are  ground, to ensure good flatness, required to achieve an image area flatness of better than 20μm and a good thermal interface to the bottom of the package.</a:t>
            </a:r>
          </a:p>
          <a:p>
            <a:endParaRPr lang="en-GB" altLang="en-US" smtClean="0"/>
          </a:p>
          <a:p>
            <a:r>
              <a:rPr lang="en-GB" altLang="en-US" smtClean="0"/>
              <a:t>Two PT1000 temperature sensors are glued to the package using a thermally conductive epoxy, allowing the CCD temperature to be measured relatively accurately</a:t>
            </a:r>
          </a:p>
          <a:p>
            <a:endParaRPr lang="en-GB" altLang="en-US" smtClean="0"/>
          </a:p>
          <a:p>
            <a:r>
              <a:rPr lang="en-GB" altLang="en-US" smtClean="0"/>
              <a:t>Areas to either side of the CCD are provided to allow space to clamp the package to a thermal interface (cold finger) to provide good thermal contact.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Key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400" indent="0">
              <a:buFontTx/>
              <a:buNone/>
              <a:defRPr/>
            </a:pPr>
            <a:r>
              <a:rPr lang="en-GB" dirty="0" smtClean="0"/>
              <a:t>The following parameters will be explored in more detail in this presentation as part of a 2MHz device characterisation</a:t>
            </a:r>
          </a:p>
          <a:p>
            <a:pPr marL="25400" indent="0">
              <a:buFontTx/>
              <a:buNone/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Amplifier responsivity</a:t>
            </a:r>
          </a:p>
          <a:p>
            <a:pPr>
              <a:defRPr/>
            </a:pPr>
            <a:r>
              <a:rPr lang="en-GB" dirty="0" smtClean="0"/>
              <a:t>CIC and CTE</a:t>
            </a:r>
          </a:p>
          <a:p>
            <a:pPr lvl="1">
              <a:defRPr/>
            </a:pPr>
            <a:r>
              <a:rPr lang="en-GB" dirty="0" smtClean="0"/>
              <a:t>Parallel</a:t>
            </a:r>
          </a:p>
          <a:p>
            <a:pPr lvl="1">
              <a:defRPr/>
            </a:pPr>
            <a:r>
              <a:rPr lang="en-GB" dirty="0" smtClean="0"/>
              <a:t>Serial</a:t>
            </a:r>
          </a:p>
          <a:p>
            <a:pPr>
              <a:defRPr/>
            </a:pPr>
            <a:r>
              <a:rPr lang="en-GB" dirty="0" smtClean="0"/>
              <a:t>Multiplication gain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CCD282 first light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3382962" cy="49672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smtClean="0"/>
              <a:t>First image at ~-60°C</a:t>
            </a:r>
          </a:p>
        </p:txBody>
      </p:sp>
      <p:pic>
        <p:nvPicPr>
          <p:cNvPr id="11268" name="Picture 3" descr="C:\Users\fbq\Desktop\ti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341438"/>
            <a:ext cx="48768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">
      <a:dk1>
        <a:srgbClr val="2B2B2B"/>
      </a:dk1>
      <a:lt1>
        <a:srgbClr val="7CA7D8"/>
      </a:lt1>
      <a:dk2>
        <a:srgbClr val="FFFFFF"/>
      </a:dk2>
      <a:lt2>
        <a:srgbClr val="BACDEB"/>
      </a:lt2>
      <a:accent1>
        <a:srgbClr val="00295D"/>
      </a:accent1>
      <a:accent2>
        <a:srgbClr val="F7B030"/>
      </a:accent2>
      <a:accent3>
        <a:srgbClr val="BFD0E9"/>
      </a:accent3>
      <a:accent4>
        <a:srgbClr val="232323"/>
      </a:accent4>
      <a:accent5>
        <a:srgbClr val="AAACB6"/>
      </a:accent5>
      <a:accent6>
        <a:srgbClr val="E09F2A"/>
      </a:accent6>
      <a:hlink>
        <a:srgbClr val="0000A4"/>
      </a:hlink>
      <a:folHlink>
        <a:srgbClr val="0000A4"/>
      </a:folHlink>
    </a:clrScheme>
    <a:fontScheme name="2010 final template">
      <a:majorFont>
        <a:latin typeface="MetaNormal-Roman"/>
        <a:ea typeface=""/>
        <a:cs typeface=""/>
      </a:majorFont>
      <a:minorFont>
        <a:latin typeface="MetaNormal-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010 final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final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final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final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final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final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final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final template 8">
        <a:dk1>
          <a:srgbClr val="000000"/>
        </a:dk1>
        <a:lt1>
          <a:srgbClr val="FFFFFF"/>
        </a:lt1>
        <a:dk2>
          <a:srgbClr val="646464"/>
        </a:dk2>
        <a:lt2>
          <a:srgbClr val="808080"/>
        </a:lt2>
        <a:accent1>
          <a:srgbClr val="242B78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CACBE"/>
        </a:accent5>
        <a:accent6>
          <a:srgbClr val="E70000"/>
        </a:accent6>
        <a:hlink>
          <a:srgbClr val="BEBE78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3186</TotalTime>
  <Words>1279</Words>
  <Application>Microsoft Office PowerPoint</Application>
  <PresentationFormat>Presentazione su schermo (4:3)</PresentationFormat>
  <Paragraphs>194</Paragraphs>
  <Slides>23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MetaNormal-Roman</vt:lpstr>
      <vt:lpstr>Arial</vt:lpstr>
      <vt:lpstr>Calibri</vt:lpstr>
      <vt:lpstr>Default Theme</vt:lpstr>
      <vt:lpstr>A Novel 4k×4k EMCCD Sensor for Scientific Use</vt:lpstr>
      <vt:lpstr>Summary</vt:lpstr>
      <vt:lpstr>Device summary</vt:lpstr>
      <vt:lpstr>CCD282 sensor and package</vt:lpstr>
      <vt:lpstr>CCD282 schematic</vt:lpstr>
      <vt:lpstr>CCD282 design</vt:lpstr>
      <vt:lpstr>CCD282 package</vt:lpstr>
      <vt:lpstr>Key parameters</vt:lpstr>
      <vt:lpstr>CCD282 first light</vt:lpstr>
      <vt:lpstr>Amplifier responsivity</vt:lpstr>
      <vt:lpstr>Design for low clock induced charge</vt:lpstr>
      <vt:lpstr>Measuring parallel clock induced charge</vt:lpstr>
      <vt:lpstr>Measuring parallel clock induced charge</vt:lpstr>
      <vt:lpstr>Measuring parallel clock induced charge</vt:lpstr>
      <vt:lpstr>Measuring parallel clock induced charge</vt:lpstr>
      <vt:lpstr>Serial clock induced charge</vt:lpstr>
      <vt:lpstr>Serial clock induced charge</vt:lpstr>
      <vt:lpstr>Serial clock induced charge</vt:lpstr>
      <vt:lpstr>Multiplication gain versus RΦ2HV voltage </vt:lpstr>
      <vt:lpstr>Serial clock induced charge</vt:lpstr>
      <vt:lpstr>Photon counting spurious signal</vt:lpstr>
      <vt:lpstr>Summary </vt:lpstr>
      <vt:lpstr>Thanks</vt:lpstr>
    </vt:vector>
  </TitlesOfParts>
  <Company>E2V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Novel 4k×4k EMCCD Sensor for Scientific Use</dc:title>
  <dc:creator>Jordan, Douglas</dc:creator>
  <cp:lastModifiedBy>tecno</cp:lastModifiedBy>
  <cp:revision>63</cp:revision>
  <dcterms:created xsi:type="dcterms:W3CDTF">2013-09-26T09:18:39Z</dcterms:created>
  <dcterms:modified xsi:type="dcterms:W3CDTF">2013-10-09T06:26:58Z</dcterms:modified>
</cp:coreProperties>
</file>