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embeddedFontLst>
    <p:embeddedFont>
      <p:font typeface="Lucida Sans Unicode" pitchFamily="34" charset="0"/>
      <p:regular r:id="rId3"/>
    </p:embeddedFont>
    <p:embeddedFont>
      <p:font typeface="Tahoma" pitchFamily="34" charset="0"/>
      <p:regular r:id="rId4"/>
      <p:bold r:id="rId5"/>
    </p:embeddedFont>
    <p:embeddedFont>
      <p:font typeface="Calibri" pitchFamily="34" charset="0"/>
      <p:regular r:id="rId6"/>
      <p:bold r:id="rId7"/>
      <p:italic r:id="rId8"/>
      <p:boldItalic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66"/>
    <a:srgbClr val="FFFF99"/>
    <a:srgbClr val="1F3BB3"/>
    <a:srgbClr val="2241C4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1908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6.fntdata"/><Relationship Id="rId13" Type="http://schemas.openxmlformats.org/officeDocument/2006/relationships/tableStyles" Target="tableStyles.xml"/><Relationship Id="rId3" Type="http://schemas.openxmlformats.org/officeDocument/2006/relationships/font" Target="fonts/font1.fntdata"/><Relationship Id="rId7" Type="http://schemas.openxmlformats.org/officeDocument/2006/relationships/font" Target="fonts/font5.fntdata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4.fntdata"/><Relationship Id="rId11" Type="http://schemas.openxmlformats.org/officeDocument/2006/relationships/viewProps" Target="viewProps.xml"/><Relationship Id="rId5" Type="http://schemas.openxmlformats.org/officeDocument/2006/relationships/font" Target="fonts/font3.fntdata"/><Relationship Id="rId10" Type="http://schemas.openxmlformats.org/officeDocument/2006/relationships/presProps" Target="presProps.xml"/><Relationship Id="rId4" Type="http://schemas.openxmlformats.org/officeDocument/2006/relationships/font" Target="fonts/font2.fntdata"/><Relationship Id="rId9" Type="http://schemas.openxmlformats.org/officeDocument/2006/relationships/font" Target="fonts/font7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241C4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014BA3-9557-44A6-8DD5-0B7E82E37968}" type="datetimeFigureOut">
              <a:rPr lang="en-US" smtClean="0"/>
              <a:pPr/>
              <a:t>10/6/2013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7C5799-FF9D-456B-BED6-3DC96335D24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e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jpe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3BB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0" y="214290"/>
            <a:ext cx="9144000" cy="1276845"/>
          </a:xfrm>
          <a:prstGeom prst="rect">
            <a:avLst/>
          </a:prstGeom>
          <a:noFill/>
          <a:ln>
            <a:noFill/>
          </a:ln>
        </p:spPr>
        <p:txBody>
          <a:bodyPr vert="horz" wrap="square" lIns="90000" tIns="45000" rIns="90000" bIns="45000" compatLnSpc="0">
            <a:spAutoFit/>
          </a:bodyPr>
          <a:lstStyle>
            <a:defPPr lvl="0">
              <a:buSzPct val="45000"/>
              <a:buFont typeface="StarSymbol"/>
              <a:buNone/>
            </a:defPPr>
            <a:lvl1pPr lvl="0">
              <a:buSzPct val="45000"/>
              <a:buFont typeface="StarSymbol"/>
              <a:buChar char="●"/>
            </a:lvl1pPr>
            <a:lvl2pPr lvl="1">
              <a:buSzPct val="45000"/>
              <a:buFont typeface="StarSymbol"/>
              <a:buChar char="●"/>
            </a:lvl2pPr>
            <a:lvl3pPr lvl="2">
              <a:buSzPct val="45000"/>
              <a:buFont typeface="StarSymbol"/>
              <a:buChar char="●"/>
            </a:lvl3pPr>
            <a:lvl4pPr lvl="3">
              <a:buSzPct val="45000"/>
              <a:buFont typeface="StarSymbol"/>
              <a:buChar char="●"/>
            </a:lvl4pPr>
            <a:lvl5pPr lvl="4">
              <a:buSzPct val="45000"/>
              <a:buFont typeface="StarSymbol"/>
              <a:buChar char="●"/>
            </a:lvl5pPr>
            <a:lvl6pPr lvl="5">
              <a:buSzPct val="45000"/>
              <a:buFont typeface="StarSymbol"/>
              <a:buChar char="●"/>
            </a:lvl6pPr>
            <a:lvl7pPr lvl="6">
              <a:buSzPct val="45000"/>
              <a:buFont typeface="StarSymbol"/>
              <a:buChar char="●"/>
            </a:lvl7pPr>
            <a:lvl8pPr lvl="7">
              <a:buSzPct val="45000"/>
              <a:buFont typeface="StarSymbol"/>
              <a:buChar char="●"/>
            </a:lvl8pPr>
            <a:lvl9pPr lvl="8">
              <a:buSzPct val="45000"/>
              <a:buFont typeface="StarSymbol"/>
              <a:buChar char="●"/>
            </a:lvl9pPr>
          </a:lstStyle>
          <a:p>
            <a:pPr marL="0" marR="0" lvl="0" indent="0" algn="ctr" rtl="0" hangingPunct="0">
              <a:lnSpc>
                <a:spcPct val="100000"/>
              </a:lnSpc>
              <a:spcBef>
                <a:spcPts val="0"/>
              </a:spcBef>
              <a:buNone/>
              <a:tabLst/>
              <a:defRPr sz="2130"/>
            </a:pPr>
            <a:r>
              <a:rPr lang="en-US" sz="2000" b="1" i="0" u="none" strike="noStrike" dirty="0" smtClean="0">
                <a:ln>
                  <a:noFill/>
                </a:ln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Large Frame Transfer Detectors for the MAIA imager</a:t>
            </a:r>
            <a:endParaRPr lang="en-US" sz="2000" b="0" i="0" u="none" strike="noStrike" dirty="0">
              <a:ln>
                <a:noFill/>
              </a:ln>
              <a:solidFill>
                <a:srgbClr val="FFFF66"/>
              </a:solidFill>
              <a:latin typeface="Arial" pitchFamily="34" charset="0"/>
              <a:ea typeface="Lucida Sans Unicode" pitchFamily="2"/>
              <a:cs typeface="Arial" pitchFamily="34" charset="0"/>
            </a:endParaRPr>
          </a:p>
          <a:p>
            <a:pPr lvl="0" algn="ctr" hangingPunct="0">
              <a:spcAft>
                <a:spcPts val="609"/>
              </a:spcAft>
              <a:buNone/>
              <a:defRPr sz="2130"/>
            </a:pPr>
            <a:endParaRPr lang="en-US" sz="600" b="1" dirty="0" smtClean="0">
              <a:solidFill>
                <a:srgbClr val="CCCC00"/>
              </a:solidFill>
              <a:latin typeface="Times" pitchFamily="18"/>
              <a:ea typeface="Lucida Sans Unicode" pitchFamily="2"/>
              <a:cs typeface="Tahoma" pitchFamily="2"/>
            </a:endParaRPr>
          </a:p>
          <a:p>
            <a:pPr lvl="0" algn="ctr" hangingPunct="0">
              <a:buNone/>
              <a:defRPr sz="2130"/>
            </a:pPr>
            <a:r>
              <a:rPr lang="en-US" sz="1100" b="1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Jesús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1100" b="1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Pérez</a:t>
            </a:r>
            <a:r>
              <a:rPr lang="en-US" sz="1100" b="1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Padilla</a:t>
            </a:r>
            <a:r>
              <a:rPr lang="en-US" sz="11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1,2</a:t>
            </a:r>
            <a:r>
              <a:rPr lang="en-US" sz="1100" b="1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Simon Tulloch</a:t>
            </a:r>
            <a:r>
              <a:rPr lang="en-US" sz="11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3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</a:t>
            </a:r>
            <a:r>
              <a:rPr lang="en-US" sz="1100" b="1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Gert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Raskin</a:t>
            </a:r>
            <a:r>
              <a:rPr lang="en-US" sz="1100" b="1" i="0" u="none" strike="noStrike" baseline="30000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2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</a:t>
            </a:r>
            <a:r>
              <a:rPr lang="en-US" sz="1100" b="1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Saskia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Prins</a:t>
            </a:r>
            <a:r>
              <a:rPr lang="en-US" sz="11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1,2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</a:t>
            </a:r>
            <a:r>
              <a:rPr lang="en-US" sz="1100" b="1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Florian</a:t>
            </a:r>
            <a:r>
              <a:rPr lang="en-US" sz="1100" b="1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Merges</a:t>
            </a:r>
            <a:r>
              <a:rPr lang="en-US" sz="11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1,2</a:t>
            </a:r>
            <a:endParaRPr lang="en-US" sz="1100" b="1" i="0" u="none" strike="noStrike" dirty="0" smtClean="0">
              <a:ln>
                <a:noFill/>
              </a:ln>
              <a:solidFill>
                <a:srgbClr val="FFFF99"/>
              </a:solidFill>
              <a:latin typeface="Arial" pitchFamily="34" charset="0"/>
              <a:ea typeface="Lucida Sans Unicode" pitchFamily="2"/>
              <a:cs typeface="Arial" pitchFamily="34" charset="0"/>
            </a:endParaRPr>
          </a:p>
          <a:p>
            <a:pPr lvl="0" algn="ctr" hangingPunct="0">
              <a:spcAft>
                <a:spcPts val="609"/>
              </a:spcAft>
              <a:buNone/>
              <a:defRPr sz="2130"/>
            </a:pPr>
            <a:endParaRPr lang="en-US" sz="600" b="1" i="0" u="none" strike="noStrike" baseline="30000" dirty="0" smtClean="0">
              <a:ln>
                <a:noFill/>
              </a:ln>
              <a:solidFill>
                <a:srgbClr val="FFFF99"/>
              </a:solidFill>
              <a:latin typeface="Arial" pitchFamily="34" charset="0"/>
              <a:ea typeface="Lucida Sans Unicode" pitchFamily="2"/>
              <a:cs typeface="Arial" pitchFamily="34" charset="0"/>
            </a:endParaRPr>
          </a:p>
          <a:p>
            <a:pPr lvl="0" algn="ctr" hangingPunct="0">
              <a:buNone/>
              <a:defRPr sz="2130"/>
            </a:pPr>
            <a:r>
              <a:rPr lang="en-US" sz="9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1</a:t>
            </a:r>
            <a:r>
              <a:rPr lang="en-US" sz="900" b="1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Mercator Telescope, </a:t>
            </a:r>
            <a:r>
              <a:rPr lang="en-US" sz="900" dirty="0" err="1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Roque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de los </a:t>
            </a:r>
            <a:r>
              <a:rPr lang="en-US" sz="900" dirty="0" err="1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Muchachos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observatory, La Palma, Canary Islands, Spain </a:t>
            </a:r>
            <a:r>
              <a:rPr lang="en-US" sz="900" b="0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/>
            </a:r>
            <a:br>
              <a:rPr lang="en-US" sz="900" b="0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</a:br>
            <a:r>
              <a:rPr lang="en-US" sz="900" b="1" i="0" u="none" strike="noStrike" baseline="30000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900" b="1" baseline="30000" dirty="0" smtClean="0">
                <a:solidFill>
                  <a:srgbClr val="FFFF99"/>
                </a:solidFill>
                <a:latin typeface="Arial" pitchFamily="34" charset="0"/>
                <a:ea typeface="Times" pitchFamily="18"/>
                <a:cs typeface="Arial" pitchFamily="34" charset="0"/>
              </a:rPr>
              <a:t>2 </a:t>
            </a:r>
            <a:r>
              <a:rPr lang="en-US" sz="900" dirty="0" err="1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Instituut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900" dirty="0" err="1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voor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900" dirty="0" err="1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Sterrenkunde</a:t>
            </a:r>
            <a:r>
              <a:rPr lang="en-US" sz="9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KU Leuven, 3001 Leuven, Belgium </a:t>
            </a:r>
            <a:r>
              <a:rPr lang="en-US" sz="900" b="0" i="0" u="none" strike="noStrike" dirty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/>
            </a:r>
            <a:br>
              <a:rPr lang="en-US" sz="900" b="0" i="0" u="none" strike="noStrike" dirty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</a:br>
            <a:r>
              <a:rPr lang="en-US" sz="900" b="1" baseline="30000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3</a:t>
            </a:r>
            <a:r>
              <a:rPr lang="en-US" sz="900" b="1" dirty="0" smtClean="0"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900" b="0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QUCAM</a:t>
            </a:r>
            <a:r>
              <a:rPr lang="en-US" sz="900" b="0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</a:t>
            </a:r>
            <a:r>
              <a:rPr lang="en-US" sz="900" b="0" i="0" u="none" strike="noStrike" dirty="0" err="1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Cádiz</a:t>
            </a:r>
            <a:r>
              <a:rPr lang="en-US" sz="900" b="0" i="0" u="none" strike="noStrike" dirty="0" smtClean="0">
                <a:ln>
                  <a:noFill/>
                </a:ln>
                <a:solidFill>
                  <a:srgbClr val="FFFF99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, Spain</a:t>
            </a:r>
            <a:endParaRPr lang="en-US" sz="900" b="0" i="0" u="none" strike="noStrike" dirty="0">
              <a:ln>
                <a:noFill/>
              </a:ln>
              <a:solidFill>
                <a:srgbClr val="FFFF99"/>
              </a:solidFill>
              <a:latin typeface="Arial" pitchFamily="34" charset="0"/>
              <a:ea typeface="Lucida Sans Unicode" pitchFamily="2"/>
              <a:cs typeface="Arial" pitchFamily="34" charset="0"/>
            </a:endParaRPr>
          </a:p>
        </p:txBody>
      </p:sp>
      <p:grpSp>
        <p:nvGrpSpPr>
          <p:cNvPr id="16" name="Group 15"/>
          <p:cNvGrpSpPr/>
          <p:nvPr/>
        </p:nvGrpSpPr>
        <p:grpSpPr>
          <a:xfrm>
            <a:off x="7643834" y="214290"/>
            <a:ext cx="1428760" cy="1097134"/>
            <a:chOff x="7643834" y="285728"/>
            <a:chExt cx="1428760" cy="1097134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alphaModFix/>
              <a:lum/>
            </a:blip>
            <a:srcRect/>
            <a:stretch>
              <a:fillRect/>
            </a:stretch>
          </p:blipFill>
          <p:spPr>
            <a:xfrm>
              <a:off x="8256377" y="285728"/>
              <a:ext cx="720000" cy="732203"/>
            </a:xfrm>
            <a:prstGeom prst="rect">
              <a:avLst/>
            </a:prstGeom>
            <a:noFill/>
            <a:ln>
              <a:noFill/>
            </a:ln>
          </p:spPr>
        </p:pic>
        <p:sp>
          <p:nvSpPr>
            <p:cNvPr id="7" name="TextBox 6"/>
            <p:cNvSpPr txBox="1"/>
            <p:nvPr/>
          </p:nvSpPr>
          <p:spPr>
            <a:xfrm>
              <a:off x="7643834" y="1000108"/>
              <a:ext cx="1428760" cy="382754"/>
            </a:xfrm>
            <a:prstGeom prst="rect">
              <a:avLst/>
            </a:prstGeom>
            <a:noFill/>
            <a:ln>
              <a:noFill/>
            </a:ln>
          </p:spPr>
          <p:txBody>
            <a:bodyPr vert="horz" lIns="90000" tIns="45000" rIns="90000" bIns="45000" compatLnSpc="0"/>
            <a:lstStyle>
              <a:defPPr lvl="0">
                <a:buSzPct val="45000"/>
                <a:buFont typeface="StarSymbol"/>
                <a:buNone/>
              </a:defPPr>
              <a:lvl1pPr lvl="0">
                <a:buSzPct val="45000"/>
                <a:buFont typeface="StarSymbol"/>
                <a:buChar char="●"/>
              </a:lvl1pPr>
              <a:lvl2pPr lvl="1">
                <a:buSzPct val="45000"/>
                <a:buFont typeface="StarSymbol"/>
                <a:buChar char="●"/>
              </a:lvl2pPr>
              <a:lvl3pPr lvl="2">
                <a:buSzPct val="45000"/>
                <a:buFont typeface="StarSymbol"/>
                <a:buChar char="●"/>
              </a:lvl3pPr>
              <a:lvl4pPr lvl="3">
                <a:buSzPct val="45000"/>
                <a:buFont typeface="StarSymbol"/>
                <a:buChar char="●"/>
              </a:lvl4pPr>
              <a:lvl5pPr lvl="4">
                <a:buSzPct val="45000"/>
                <a:buFont typeface="StarSymbol"/>
                <a:buChar char="●"/>
              </a:lvl5pPr>
              <a:lvl6pPr lvl="5">
                <a:buSzPct val="45000"/>
                <a:buFont typeface="StarSymbol"/>
                <a:buChar char="●"/>
              </a:lvl6pPr>
              <a:lvl7pPr lvl="6">
                <a:buSzPct val="45000"/>
                <a:buFont typeface="StarSymbol"/>
                <a:buChar char="●"/>
              </a:lvl7pPr>
              <a:lvl8pPr lvl="7">
                <a:buSzPct val="45000"/>
                <a:buFont typeface="StarSymbol"/>
                <a:buChar char="●"/>
              </a:lvl8pPr>
              <a:lvl9pPr lvl="8">
                <a:buSzPct val="45000"/>
                <a:buFont typeface="StarSymbol"/>
                <a:buChar char="●"/>
              </a:lvl9pPr>
            </a:lstStyle>
            <a:p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2800" b="1">
                  <a:solidFill>
                    <a:srgbClr val="E6E6FF"/>
                  </a:solidFill>
                  <a:latin typeface="Aharoni" pitchFamily="2"/>
                </a:defRPr>
              </a:pPr>
              <a:r>
                <a:rPr lang="en-US" sz="900" b="1" i="0" u="none" strike="noStrike" dirty="0">
                  <a:ln>
                    <a:noFill/>
                  </a:ln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haroni" pitchFamily="18"/>
                  <a:ea typeface="Lucida Sans Unicode" pitchFamily="2"/>
                  <a:cs typeface="Tahoma" pitchFamily="2"/>
                </a:rPr>
                <a:t>Mercator Telescope</a:t>
              </a:r>
            </a:p>
            <a:p>
              <a:pPr marL="0" marR="0" lvl="0" indent="0" algn="r" rtl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None/>
                <a:tabLst/>
                <a:defRPr sz="2800" b="1">
                  <a:solidFill>
                    <a:srgbClr val="E6E6FF"/>
                  </a:solidFill>
                  <a:latin typeface="Aharoni" pitchFamily="2"/>
                </a:defRPr>
              </a:pPr>
              <a:r>
                <a:rPr lang="en-US" sz="900" b="1" i="0" u="none" strike="noStrike" dirty="0">
                  <a:ln>
                    <a:noFill/>
                  </a:ln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haroni" pitchFamily="18"/>
                  <a:ea typeface="Lucida Sans Unicode" pitchFamily="2"/>
                  <a:cs typeface="Tahoma" pitchFamily="2"/>
                </a:rPr>
                <a:t>Institute of </a:t>
              </a:r>
              <a:r>
                <a:rPr lang="en-US" sz="900" b="1" i="0" u="none" strike="noStrike" dirty="0" smtClean="0">
                  <a:ln>
                    <a:noFill/>
                  </a:ln>
                  <a:solidFill>
                    <a:schemeClr val="accent1">
                      <a:lumMod val="20000"/>
                      <a:lumOff val="80000"/>
                    </a:schemeClr>
                  </a:solidFill>
                  <a:latin typeface="Aharoni" pitchFamily="18"/>
                  <a:ea typeface="Lucida Sans Unicode" pitchFamily="2"/>
                  <a:cs typeface="Tahoma" pitchFamily="2"/>
                </a:rPr>
                <a:t>Astronomy</a:t>
              </a:r>
            </a:p>
          </p:txBody>
        </p:sp>
      </p:grpSp>
      <p:pic>
        <p:nvPicPr>
          <p:cNvPr id="9" name="Picture 8" descr="Cryo-G.jpeg"/>
          <p:cNvPicPr>
            <a:picLocks noChangeAspect="1"/>
          </p:cNvPicPr>
          <p:nvPr/>
        </p:nvPicPr>
        <p:blipFill>
          <a:blip r:embed="rId3" cstate="print">
            <a:lum bright="-2000" contrast="20000"/>
          </a:blip>
          <a:stretch>
            <a:fillRect/>
          </a:stretch>
        </p:blipFill>
        <p:spPr>
          <a:xfrm>
            <a:off x="3195628" y="2232000"/>
            <a:ext cx="2700000" cy="1800000"/>
          </a:xfrm>
          <a:prstGeom prst="rect">
            <a:avLst/>
          </a:prstGeom>
          <a:ln w="3175">
            <a:noFill/>
          </a:ln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0" name="Picture 9" descr="CCDs-Schematic.png"/>
          <p:cNvPicPr>
            <a:picLocks noChangeAspect="1"/>
          </p:cNvPicPr>
          <p:nvPr/>
        </p:nvPicPr>
        <p:blipFill>
          <a:blip r:embed="rId4" cstate="print"/>
          <a:srcRect t="3824" b="1912"/>
          <a:stretch>
            <a:fillRect/>
          </a:stretch>
        </p:blipFill>
        <p:spPr>
          <a:xfrm>
            <a:off x="6124586" y="2232000"/>
            <a:ext cx="2700003" cy="1799960"/>
          </a:xfrm>
          <a:prstGeom prst="rect">
            <a:avLst/>
          </a:prstGeom>
          <a:ln w="3175">
            <a:noFill/>
          </a:ln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6142049" y="4788000"/>
          <a:ext cx="2714650" cy="1814400"/>
        </p:xfrm>
        <a:graphic>
          <a:graphicData uri="http://schemas.openxmlformats.org/drawingml/2006/table">
            <a:tbl>
              <a:tblPr firstRow="1" bandRow="1">
                <a:effectLst>
                  <a:outerShdw blurRad="76200" dist="762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1285883"/>
                <a:gridCol w="714381"/>
                <a:gridCol w="714386"/>
              </a:tblGrid>
              <a:tr h="259200">
                <a:tc>
                  <a:txBody>
                    <a:bodyPr/>
                    <a:lstStyle/>
                    <a:p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Slow (</a:t>
                      </a:r>
                      <a:r>
                        <a:rPr lang="en-US" sz="800" dirty="0" err="1" smtClean="0">
                          <a:latin typeface="Arial" pitchFamily="34" charset="0"/>
                          <a:cs typeface="Arial" pitchFamily="34" charset="0"/>
                        </a:rPr>
                        <a:t>LGN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Fast (</a:t>
                      </a:r>
                      <a:r>
                        <a:rPr lang="en-US" sz="800" dirty="0" err="1" smtClean="0">
                          <a:latin typeface="Arial" pitchFamily="34" charset="0"/>
                          <a:cs typeface="Arial" pitchFamily="34" charset="0"/>
                        </a:rPr>
                        <a:t>MGN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Read-out frequency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156kPixel s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lang="en-US" sz="800" cap="none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227kPixel s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-1</a:t>
                      </a:r>
                      <a:endParaRPr lang="en-US" sz="800" cap="none" baseline="30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Read-out noise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3.5 - </a:t>
                      </a:r>
                      <a:r>
                        <a:rPr lang="en-US" sz="800" baseline="0" dirty="0" smtClean="0">
                          <a:latin typeface="Arial" pitchFamily="34" charset="0"/>
                          <a:cs typeface="Arial" pitchFamily="34" charset="0"/>
                        </a:rPr>
                        <a:t>4 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 e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4.5 - </a:t>
                      </a:r>
                      <a:r>
                        <a:rPr lang="en-US" sz="800" baseline="0" dirty="0" smtClean="0">
                          <a:latin typeface="Arial" pitchFamily="34" charset="0"/>
                          <a:cs typeface="Arial" pitchFamily="34" charset="0"/>
                        </a:rPr>
                        <a:t>5 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 e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Single row read-out time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13.7 ms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9.5 ms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Full frame read-out time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43.1 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29.8 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Full frame transfer time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295 ms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295 ms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  <a:tr h="259200">
                <a:tc>
                  <a:txBody>
                    <a:bodyPr/>
                    <a:lstStyle/>
                    <a:p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Conversion gain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0.8 </a:t>
                      </a:r>
                      <a:r>
                        <a:rPr lang="en-US" sz="800" dirty="0" err="1" smtClean="0">
                          <a:latin typeface="Arial" pitchFamily="34" charset="0"/>
                          <a:cs typeface="Arial" pitchFamily="34" charset="0"/>
                        </a:rPr>
                        <a:t>ADU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/e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0.4 </a:t>
                      </a:r>
                      <a:r>
                        <a:rPr lang="en-US" sz="800" dirty="0" err="1" smtClean="0">
                          <a:latin typeface="Arial" pitchFamily="34" charset="0"/>
                          <a:cs typeface="Arial" pitchFamily="34" charset="0"/>
                        </a:rPr>
                        <a:t>ADU</a:t>
                      </a:r>
                      <a:r>
                        <a:rPr lang="en-US" sz="800" dirty="0" smtClean="0">
                          <a:latin typeface="Arial" pitchFamily="34" charset="0"/>
                          <a:cs typeface="Arial" pitchFamily="34" charset="0"/>
                        </a:rPr>
                        <a:t>/e</a:t>
                      </a:r>
                      <a:r>
                        <a:rPr lang="en-US" sz="800" cap="none" baseline="30000" dirty="0" smtClean="0"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endParaRPr lang="en-US" sz="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36000" marR="36000" marT="36000" marB="36000" anchor="ctr"/>
                </a:tc>
              </a:tr>
            </a:tbl>
          </a:graphicData>
        </a:graphic>
      </p:graphicFrame>
      <p:pic>
        <p:nvPicPr>
          <p:cNvPr id="13" name="Picture 12" descr="Maia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262264" y="2232000"/>
            <a:ext cx="2700000" cy="1800000"/>
          </a:xfrm>
          <a:prstGeom prst="rect">
            <a:avLst/>
          </a:prstGeom>
          <a:ln w="3175">
            <a:noFill/>
          </a:ln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spPr>
      </p:pic>
      <p:pic>
        <p:nvPicPr>
          <p:cNvPr id="14" name="Picture 13" descr="KULEUVEN_CMYK_LOGO.png"/>
          <p:cNvPicPr>
            <a:picLocks noChangeAspect="1"/>
          </p:cNvPicPr>
          <p:nvPr/>
        </p:nvPicPr>
        <p:blipFill>
          <a:blip r:embed="rId6" cstate="screen">
            <a:extLst>
              <a:ext uri="{28A0092B-C50C-407E-A947-70E740481C1C}">
                <a14:useLocalDpi xmlns=""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42844" y="285728"/>
            <a:ext cx="810000" cy="288979"/>
          </a:xfrm>
          <a:prstGeom prst="rect">
            <a:avLst/>
          </a:prstGeom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7" cstate="print"/>
          <a:stretch>
            <a:fillRect/>
          </a:stretch>
        </p:blipFill>
        <p:spPr>
          <a:xfrm>
            <a:off x="142844" y="642918"/>
            <a:ext cx="810000" cy="27000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142844" y="1599001"/>
            <a:ext cx="3071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MAIA</a:t>
            </a:r>
          </a:p>
          <a:p>
            <a:pPr algn="just"/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Mercator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Adv. Instr.</a:t>
            </a:r>
            <a:r>
              <a:rPr lang="es-E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for</a:t>
            </a:r>
            <a:r>
              <a:rPr lang="es-E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Ateroseismology</a:t>
            </a:r>
            <a:endParaRPr lang="en-US" sz="1100" dirty="0" smtClean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3-channel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(</a:t>
            </a:r>
            <a:r>
              <a:rPr lang="en-US" sz="1100" dirty="0" err="1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SDSS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 u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’, g’, r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’ bands). </a:t>
            </a:r>
            <a:endParaRPr lang="en-US" sz="1100" dirty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3057512" y="1597871"/>
            <a:ext cx="29432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Frame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transfer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detectors</a:t>
            </a:r>
          </a:p>
          <a:p>
            <a:pPr algn="just"/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2048x6144 13.5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µm</a:t>
            </a:r>
            <a:r>
              <a:rPr lang="es-E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pixels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.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2k x 3k imaging area,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2k x 3k storage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area.</a:t>
            </a:r>
            <a:endParaRPr lang="es-ES" sz="1100" dirty="0" smtClean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6000760" y="4162430"/>
            <a:ext cx="312419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Read-out characteristics</a:t>
            </a:r>
          </a:p>
          <a:p>
            <a:pPr algn="just"/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System uses the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FT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characteristic to allow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different exposure times for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three channels.</a:t>
            </a:r>
            <a:endParaRPr lang="en-US" sz="1100" dirty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0" name="TextBox 19"/>
          <p:cNvSpPr txBox="1"/>
          <p:nvPr/>
        </p:nvSpPr>
        <p:spPr>
          <a:xfrm>
            <a:off x="180944" y="4143380"/>
            <a:ext cx="58579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Linearity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study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and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optimization</a:t>
            </a:r>
          </a:p>
          <a:p>
            <a:pPr algn="just"/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Detectors showed a non-linear behavior at lower levels of signal. Problem was solved by controller timing code optimization, aided by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an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accurate method for photometric analysis.</a:t>
            </a:r>
            <a:endParaRPr lang="en-US" sz="1100" dirty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6000760" y="1595427"/>
            <a:ext cx="29908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Acquisition</a:t>
            </a:r>
            <a:r>
              <a:rPr lang="es-E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 smtClean="0">
                <a:solidFill>
                  <a:srgbClr val="FFFF66"/>
                </a:solidFill>
                <a:latin typeface="Arial" pitchFamily="34" charset="0"/>
                <a:cs typeface="Arial" pitchFamily="34" charset="0"/>
              </a:rPr>
              <a:t>system</a:t>
            </a:r>
          </a:p>
          <a:p>
            <a:pPr algn="just"/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ARC GEN-III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controller. Two ARC-45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Video boards, and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two ARC-32 Clock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Driver </a:t>
            </a:r>
            <a:r>
              <a:rPr lang="en-US" sz="1100" dirty="0" smtClean="0">
                <a:solidFill>
                  <a:srgbClr val="FFFF66"/>
                </a:solidFill>
                <a:latin typeface="Arial" pitchFamily="34" charset="0"/>
                <a:ea typeface="Lucida Sans Unicode" pitchFamily="2"/>
                <a:cs typeface="Arial" pitchFamily="34" charset="0"/>
              </a:rPr>
              <a:t>boards</a:t>
            </a:r>
            <a:endParaRPr lang="en-US" sz="1100" dirty="0">
              <a:solidFill>
                <a:srgbClr val="FFFF66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63" name="Group 62"/>
          <p:cNvGrpSpPr/>
          <p:nvPr/>
        </p:nvGrpSpPr>
        <p:grpSpPr>
          <a:xfrm>
            <a:off x="281724" y="4788000"/>
            <a:ext cx="2559291" cy="1827232"/>
            <a:chOff x="3286116" y="4793516"/>
            <a:chExt cx="2559291" cy="1827232"/>
          </a:xfrm>
        </p:grpSpPr>
        <p:grpSp>
          <p:nvGrpSpPr>
            <p:cNvPr id="31" name="Group 30"/>
            <p:cNvGrpSpPr>
              <a:grpSpLocks noChangeAspect="1"/>
            </p:cNvGrpSpPr>
            <p:nvPr/>
          </p:nvGrpSpPr>
          <p:grpSpPr>
            <a:xfrm>
              <a:off x="3286116" y="4793516"/>
              <a:ext cx="2559291" cy="1827232"/>
              <a:chOff x="24419537" y="11917911"/>
              <a:chExt cx="6313010" cy="4507243"/>
            </a:xfrm>
            <a:effectLst>
              <a:outerShdw blurRad="76200" dist="76200" dir="2700000" algn="tl" rotWithShape="0">
                <a:prstClr val="black">
                  <a:alpha val="40000"/>
                </a:prstClr>
              </a:outerShdw>
            </a:effectLst>
          </p:grpSpPr>
          <p:grpSp>
            <p:nvGrpSpPr>
              <p:cNvPr id="32" name="Group 46"/>
              <p:cNvGrpSpPr/>
              <p:nvPr/>
            </p:nvGrpSpPr>
            <p:grpSpPr>
              <a:xfrm>
                <a:off x="24419537" y="11917911"/>
                <a:ext cx="6313010" cy="4507243"/>
                <a:chOff x="24419537" y="11700604"/>
                <a:chExt cx="6313010" cy="4507243"/>
              </a:xfrm>
            </p:grpSpPr>
            <p:pic>
              <p:nvPicPr>
                <p:cNvPr id="43" name="Picture 42" descr="20130324Gain.PNG"/>
                <p:cNvPicPr>
                  <a:picLocks noChangeAspect="1"/>
                </p:cNvPicPr>
                <p:nvPr/>
              </p:nvPicPr>
              <p:blipFill>
                <a:blip r:embed="rId8"/>
                <a:srcRect l="3196" t="761" r="2131" b="2664"/>
                <a:stretch>
                  <a:fillRect/>
                </a:stretch>
              </p:blipFill>
              <p:spPr>
                <a:xfrm>
                  <a:off x="24419537" y="11701485"/>
                  <a:ext cx="6313010" cy="4506362"/>
                </a:xfrm>
                <a:prstGeom prst="rect">
                  <a:avLst/>
                </a:prstGeom>
                <a:ln w="3175">
                  <a:noFill/>
                </a:ln>
                <a:effectLst/>
              </p:spPr>
            </p:pic>
            <p:sp>
              <p:nvSpPr>
                <p:cNvPr id="44" name="Rectangle 43"/>
                <p:cNvSpPr/>
                <p:nvPr/>
              </p:nvSpPr>
              <p:spPr>
                <a:xfrm>
                  <a:off x="25657443" y="11700604"/>
                  <a:ext cx="4143404" cy="214315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s-ES"/>
                </a:p>
              </p:txBody>
            </p:sp>
          </p:grpSp>
          <p:cxnSp>
            <p:nvCxnSpPr>
              <p:cNvPr id="33" name="Straight Connector 32"/>
              <p:cNvCxnSpPr/>
              <p:nvPr/>
            </p:nvCxnSpPr>
            <p:spPr>
              <a:xfrm rot="10800000" flipV="1">
                <a:off x="24866788" y="14205691"/>
                <a:ext cx="5691900" cy="3032"/>
              </a:xfrm>
              <a:prstGeom prst="line">
                <a:avLst/>
              </a:prstGeom>
              <a:ln w="6350">
                <a:noFill/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5400000">
                <a:off x="25664385" y="13916767"/>
                <a:ext cx="3500462" cy="1588"/>
              </a:xfrm>
              <a:prstGeom prst="line">
                <a:avLst/>
              </a:prstGeom>
              <a:ln w="6350">
                <a:noFill/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5400000">
                <a:off x="25307592" y="13917164"/>
                <a:ext cx="3500462" cy="794"/>
              </a:xfrm>
              <a:prstGeom prst="line">
                <a:avLst/>
              </a:prstGeom>
              <a:ln w="6350">
                <a:noFill/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8" name="Straight Connector 37"/>
              <p:cNvCxnSpPr/>
              <p:nvPr/>
            </p:nvCxnSpPr>
            <p:spPr>
              <a:xfrm rot="5400000">
                <a:off x="24951196" y="13917164"/>
                <a:ext cx="3500462" cy="794"/>
              </a:xfrm>
              <a:prstGeom prst="line">
                <a:avLst/>
              </a:prstGeom>
              <a:ln w="6350">
                <a:noFill/>
                <a:prstDash val="lgDashDot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9" name="TextBox 38"/>
              <p:cNvSpPr txBox="1"/>
              <p:nvPr/>
            </p:nvSpPr>
            <p:spPr>
              <a:xfrm>
                <a:off x="26273796" y="15379584"/>
                <a:ext cx="2382904" cy="531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smtClean="0">
                    <a:latin typeface="Arial" pitchFamily="34" charset="0"/>
                    <a:cs typeface="Arial" pitchFamily="34" charset="0"/>
                  </a:rPr>
                  <a:t>Gain error ≈ ±5%</a:t>
                </a:r>
                <a:endParaRPr lang="es-ES" sz="800" dirty="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26859608" y="15089808"/>
                <a:ext cx="285753" cy="531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smtClean="0">
                    <a:solidFill>
                      <a:srgbClr val="FF0000"/>
                    </a:solidFill>
                    <a:latin typeface="Arial" pitchFamily="34" charset="0"/>
                    <a:cs typeface="Arial" pitchFamily="34" charset="0"/>
                  </a:rPr>
                  <a:t>R</a:t>
                </a:r>
                <a:endParaRPr lang="es-ES" sz="800" dirty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27216799" y="15089808"/>
                <a:ext cx="285753" cy="531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smtClean="0">
                    <a:solidFill>
                      <a:srgbClr val="0028A8"/>
                    </a:solidFill>
                    <a:latin typeface="Arial" pitchFamily="34" charset="0"/>
                    <a:cs typeface="Arial" pitchFamily="34" charset="0"/>
                  </a:rPr>
                  <a:t>U</a:t>
                </a:r>
                <a:endParaRPr lang="es-ES" sz="800" dirty="0">
                  <a:solidFill>
                    <a:srgbClr val="0028A8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42" name="TextBox 41"/>
              <p:cNvSpPr txBox="1"/>
              <p:nvPr/>
            </p:nvSpPr>
            <p:spPr>
              <a:xfrm>
                <a:off x="27573990" y="15089808"/>
                <a:ext cx="285753" cy="531437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square" rtlCol="0">
                <a:spAutoFit/>
              </a:bodyPr>
              <a:lstStyle/>
              <a:p>
                <a:r>
                  <a:rPr lang="en-US" sz="800" dirty="0" smtClean="0">
                    <a:solidFill>
                      <a:srgbClr val="00B050"/>
                    </a:solidFill>
                    <a:latin typeface="Arial" pitchFamily="34" charset="0"/>
                    <a:cs typeface="Arial" pitchFamily="34" charset="0"/>
                  </a:rPr>
                  <a:t>G</a:t>
                </a:r>
                <a:endParaRPr lang="es-ES" sz="800" dirty="0">
                  <a:solidFill>
                    <a:srgbClr val="00B050"/>
                  </a:solidFill>
                  <a:latin typeface="Arial" pitchFamily="34" charset="0"/>
                  <a:cs typeface="Arial" pitchFamily="34" charset="0"/>
                </a:endParaRPr>
              </a:p>
            </p:txBody>
          </p:sp>
        </p:grpSp>
        <p:cxnSp>
          <p:nvCxnSpPr>
            <p:cNvPr id="53" name="Straight Connector 52"/>
            <p:cNvCxnSpPr/>
            <p:nvPr/>
          </p:nvCxnSpPr>
          <p:spPr>
            <a:xfrm rot="10800000" flipV="1">
              <a:off x="3466327" y="5767404"/>
              <a:ext cx="2307492" cy="1229"/>
            </a:xfrm>
            <a:prstGeom prst="line">
              <a:avLst/>
            </a:prstGeom>
            <a:ln w="6350">
              <a:solidFill>
                <a:srgbClr val="00B05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0800000" flipV="1">
              <a:off x="3466327" y="5796337"/>
              <a:ext cx="2307492" cy="1229"/>
            </a:xfrm>
            <a:prstGeom prst="line">
              <a:avLst/>
            </a:prstGeom>
            <a:ln w="6350">
              <a:solidFill>
                <a:srgbClr val="1F3BB3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0800000" flipV="1">
              <a:off x="3466327" y="5732479"/>
              <a:ext cx="2307492" cy="1229"/>
            </a:xfrm>
            <a:prstGeom prst="line">
              <a:avLst/>
            </a:prstGeom>
            <a:ln w="6350">
              <a:solidFill>
                <a:srgbClr val="FF0000"/>
              </a:solidFill>
              <a:prstDash val="lg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5400000">
              <a:off x="4037830" y="5572140"/>
              <a:ext cx="1142214" cy="794"/>
            </a:xfrm>
            <a:prstGeom prst="line">
              <a:avLst/>
            </a:prstGeom>
            <a:ln w="6350">
              <a:solidFill>
                <a:srgbClr val="00B050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5400000">
              <a:off x="3895748" y="5571346"/>
              <a:ext cx="1142214" cy="794"/>
            </a:xfrm>
            <a:prstGeom prst="line">
              <a:avLst/>
            </a:prstGeom>
            <a:ln w="6350">
              <a:solidFill>
                <a:srgbClr val="1F3BB3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3752872" y="5572140"/>
              <a:ext cx="1142214" cy="794"/>
            </a:xfrm>
            <a:prstGeom prst="line">
              <a:avLst/>
            </a:prstGeom>
            <a:ln w="6350">
              <a:solidFill>
                <a:srgbClr val="FF0000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67" name="Group 66"/>
          <p:cNvGrpSpPr/>
          <p:nvPr/>
        </p:nvGrpSpPr>
        <p:grpSpPr>
          <a:xfrm>
            <a:off x="3255348" y="4788000"/>
            <a:ext cx="2664449" cy="1819306"/>
            <a:chOff x="3252173" y="4786322"/>
            <a:chExt cx="2664449" cy="1819306"/>
          </a:xfrm>
          <a:effectLst>
            <a:outerShdw blurRad="76200" dist="76200" dir="2700000" algn="tl" rotWithShape="0">
              <a:prstClr val="black">
                <a:alpha val="40000"/>
              </a:prstClr>
            </a:outerShdw>
          </a:effectLst>
        </p:grpSpPr>
        <p:pic>
          <p:nvPicPr>
            <p:cNvPr id="60" name="Picture 59" descr="Gain.png"/>
            <p:cNvPicPr>
              <a:picLocks noChangeAspect="1"/>
            </p:cNvPicPr>
            <p:nvPr/>
          </p:nvPicPr>
          <p:blipFill>
            <a:blip r:embed="rId9"/>
            <a:srcRect l="3463" t="404" r="2664" b="2423"/>
            <a:stretch>
              <a:fillRect/>
            </a:stretch>
          </p:blipFill>
          <p:spPr>
            <a:xfrm>
              <a:off x="3252173" y="4786322"/>
              <a:ext cx="2664449" cy="1819306"/>
            </a:xfrm>
            <a:prstGeom prst="rect">
              <a:avLst/>
            </a:prstGeom>
          </p:spPr>
        </p:pic>
        <p:sp>
          <p:nvSpPr>
            <p:cNvPr id="61" name="Rectangle 60"/>
            <p:cNvSpPr/>
            <p:nvPr/>
          </p:nvSpPr>
          <p:spPr>
            <a:xfrm>
              <a:off x="3474790" y="4806636"/>
              <a:ext cx="2286016" cy="7143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cxnSp>
          <p:nvCxnSpPr>
            <p:cNvPr id="65" name="Straight Connector 64"/>
            <p:cNvCxnSpPr/>
            <p:nvPr/>
          </p:nvCxnSpPr>
          <p:spPr>
            <a:xfrm rot="5400000">
              <a:off x="3582188" y="5643578"/>
              <a:ext cx="1285884" cy="1588"/>
            </a:xfrm>
            <a:prstGeom prst="line">
              <a:avLst/>
            </a:prstGeom>
            <a:ln w="6350">
              <a:solidFill>
                <a:schemeClr val="tx1"/>
              </a:solidFill>
              <a:prstDash val="dashDot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66" name="TextBox 65"/>
            <p:cNvSpPr txBox="1"/>
            <p:nvPr/>
          </p:nvSpPr>
          <p:spPr>
            <a:xfrm>
              <a:off x="4190995" y="6019820"/>
              <a:ext cx="1571636" cy="338554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Linearity down to very low signal levels (&lt;10 </a:t>
              </a:r>
              <a:r>
                <a:rPr lang="en-US" sz="800" dirty="0" err="1" smtClean="0">
                  <a:latin typeface="Arial" pitchFamily="34" charset="0"/>
                  <a:cs typeface="Arial" pitchFamily="34" charset="0"/>
                </a:rPr>
                <a:t>ADU</a:t>
              </a:r>
              <a:r>
                <a:rPr lang="en-US" sz="800" dirty="0" smtClean="0">
                  <a:latin typeface="Arial" pitchFamily="34" charset="0"/>
                  <a:cs typeface="Arial" pitchFamily="34" charset="0"/>
                </a:rPr>
                <a:t>)</a:t>
              </a:r>
              <a:endParaRPr lang="es-ES" sz="800" dirty="0">
                <a:latin typeface="Arial" pitchFamily="34" charset="0"/>
                <a:cs typeface="Arial" pitchFamily="34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598</TotalTime>
  <Words>225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Lucida Sans Unicode</vt:lpstr>
      <vt:lpstr>Times</vt:lpstr>
      <vt:lpstr>Tahoma</vt:lpstr>
      <vt:lpstr>StarSymbol</vt:lpstr>
      <vt:lpstr>Aharoni</vt:lpstr>
      <vt:lpstr>Calibri</vt:lpstr>
      <vt:lpstr>Office Theme</vt:lpstr>
      <vt:lpstr>Slide 1</vt:lpstr>
    </vt:vector>
  </TitlesOfParts>
  <Company>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.</dc:creator>
  <cp:lastModifiedBy>.</cp:lastModifiedBy>
  <cp:revision>60</cp:revision>
  <dcterms:created xsi:type="dcterms:W3CDTF">2013-09-26T14:15:54Z</dcterms:created>
  <dcterms:modified xsi:type="dcterms:W3CDTF">2013-10-06T14:54:18Z</dcterms:modified>
</cp:coreProperties>
</file>