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6" r:id="rId2"/>
  </p:sldMasterIdLst>
  <p:notesMasterIdLst>
    <p:notesMasterId r:id="rId62"/>
  </p:notesMasterIdLst>
  <p:handoutMasterIdLst>
    <p:handoutMasterId r:id="rId63"/>
  </p:handoutMasterIdLst>
  <p:sldIdLst>
    <p:sldId id="1482" r:id="rId3"/>
    <p:sldId id="1905" r:id="rId4"/>
    <p:sldId id="2196" r:id="rId5"/>
    <p:sldId id="1929" r:id="rId6"/>
    <p:sldId id="1909" r:id="rId7"/>
    <p:sldId id="1936" r:id="rId8"/>
    <p:sldId id="1870" r:id="rId9"/>
    <p:sldId id="1799" r:id="rId10"/>
    <p:sldId id="1800" r:id="rId11"/>
    <p:sldId id="1804" r:id="rId12"/>
    <p:sldId id="2012" r:id="rId13"/>
    <p:sldId id="2133" r:id="rId14"/>
    <p:sldId id="2132" r:id="rId15"/>
    <p:sldId id="2013" r:id="rId16"/>
    <p:sldId id="1938" r:id="rId17"/>
    <p:sldId id="2008" r:id="rId18"/>
    <p:sldId id="2009" r:id="rId19"/>
    <p:sldId id="2014" r:id="rId20"/>
    <p:sldId id="1934" r:id="rId21"/>
    <p:sldId id="1940" r:id="rId22"/>
    <p:sldId id="1822" r:id="rId23"/>
    <p:sldId id="2042" r:id="rId24"/>
    <p:sldId id="2043" r:id="rId25"/>
    <p:sldId id="2044" r:id="rId26"/>
    <p:sldId id="2045" r:id="rId27"/>
    <p:sldId id="2046" r:id="rId28"/>
    <p:sldId id="2047" r:id="rId29"/>
    <p:sldId id="2048" r:id="rId30"/>
    <p:sldId id="2049" r:id="rId31"/>
    <p:sldId id="2050" r:id="rId32"/>
    <p:sldId id="2104" r:id="rId33"/>
    <p:sldId id="2171" r:id="rId34"/>
    <p:sldId id="2172" r:id="rId35"/>
    <p:sldId id="2163" r:id="rId36"/>
    <p:sldId id="2064" r:id="rId37"/>
    <p:sldId id="2065" r:id="rId38"/>
    <p:sldId id="2066" r:id="rId39"/>
    <p:sldId id="2070" r:id="rId40"/>
    <p:sldId id="2071" r:id="rId41"/>
    <p:sldId id="2135" r:id="rId42"/>
    <p:sldId id="2173" r:id="rId43"/>
    <p:sldId id="2175" r:id="rId44"/>
    <p:sldId id="2151" r:id="rId45"/>
    <p:sldId id="2141" r:id="rId46"/>
    <p:sldId id="2143" r:id="rId47"/>
    <p:sldId id="2126" r:id="rId48"/>
    <p:sldId id="2134" r:id="rId49"/>
    <p:sldId id="2128" r:id="rId50"/>
    <p:sldId id="2129" r:id="rId51"/>
    <p:sldId id="2120" r:id="rId52"/>
    <p:sldId id="2121" r:id="rId53"/>
    <p:sldId id="2183" r:id="rId54"/>
    <p:sldId id="2166" r:id="rId55"/>
    <p:sldId id="2178" r:id="rId56"/>
    <p:sldId id="2191" r:id="rId57"/>
    <p:sldId id="1904" r:id="rId58"/>
    <p:sldId id="2197" r:id="rId59"/>
    <p:sldId id="2198" r:id="rId60"/>
    <p:sldId id="2199" r:id="rId61"/>
  </p:sldIdLst>
  <p:sldSz cx="9906000" cy="6858000" type="A4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SymbolProp BT" pitchFamily="18" charset="2"/>
        <a:ea typeface="MS PGothic" pitchFamily="34" charset="-128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B61"/>
    <a:srgbClr val="FF6600"/>
    <a:srgbClr val="FF9966"/>
    <a:srgbClr val="FFFFCC"/>
    <a:srgbClr val="99FFCC"/>
    <a:srgbClr val="66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preferSingleView="1">
    <p:restoredLeft sz="16075" autoAdjust="0"/>
    <p:restoredTop sz="94656" autoAdjust="0"/>
  </p:normalViewPr>
  <p:slideViewPr>
    <p:cSldViewPr snapToGrid="0">
      <p:cViewPr varScale="1">
        <p:scale>
          <a:sx n="69" d="100"/>
          <a:sy n="69" d="100"/>
        </p:scale>
        <p:origin x="-876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666" y="-78"/>
      </p:cViewPr>
      <p:guideLst>
        <p:guide orient="horz" pos="2304"/>
        <p:guide pos="302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28.wmf"/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113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73700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113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73700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000" i="1">
                <a:latin typeface="Arial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A7531CA-AF9D-4FDB-961B-3E4E3072CFD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9096375" y="6918325"/>
            <a:ext cx="4079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270" tIns="47135" rIns="94270" bIns="47135" anchor="ctr">
            <a:spAutoFit/>
          </a:bodyPr>
          <a:lstStyle/>
          <a:p>
            <a:pPr algn="r" defTabSz="938213" eaLnBrk="0" hangingPunct="0">
              <a:defRPr/>
            </a:pPr>
            <a:fld id="{38460528-8870-4CFF-BF64-9BC7025CC6C4}" type="slidenum">
              <a:rPr lang="en-US" sz="1400">
                <a:latin typeface="Arial" pitchFamily="34" charset="0"/>
                <a:ea typeface="ＭＳ Ｐゴシック" pitchFamily="1" charset="-128"/>
                <a:cs typeface="+mn-cs"/>
              </a:rPr>
              <a:pPr algn="r" defTabSz="938213" eaLnBrk="0" hangingPunct="0">
                <a:defRPr/>
              </a:pPr>
              <a:t>‹N›</a:t>
            </a:fld>
            <a:endParaRPr lang="en-US" sz="1400">
              <a:latin typeface="Arial" pitchFamily="34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71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113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73700" y="-1588"/>
            <a:ext cx="4114800" cy="3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113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l" defTabSz="938213" eaLnBrk="0" hangingPunct="0">
              <a:spcBef>
                <a:spcPct val="0"/>
              </a:spcBef>
              <a:buClrTx/>
              <a:buSzTx/>
              <a:buFontTx/>
              <a:buNone/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73700" y="6908800"/>
            <a:ext cx="411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506" tIns="0" rIns="19506" bIns="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000" i="1">
                <a:latin typeface="Times New Roman" pitchFamily="18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FA0BA3D9-E1C4-4C03-A489-1AC87D4D8E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6625"/>
            <a:ext cx="7038975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70" tIns="47135" rIns="94270" bIns="47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17813" y="547688"/>
            <a:ext cx="3963987" cy="2744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9096375" y="6918325"/>
            <a:ext cx="4079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270" tIns="47135" rIns="94270" bIns="47135" anchor="ctr">
            <a:spAutoFit/>
          </a:bodyPr>
          <a:lstStyle/>
          <a:p>
            <a:pPr algn="r" defTabSz="938213" eaLnBrk="0" hangingPunct="0">
              <a:defRPr/>
            </a:pPr>
            <a:fld id="{D7168B98-274E-4D50-9F14-2D4E14917F32}" type="slidenum">
              <a:rPr lang="en-US" sz="1400">
                <a:latin typeface="Arial" pitchFamily="34" charset="0"/>
                <a:ea typeface="ＭＳ Ｐゴシック" pitchFamily="1" charset="-128"/>
                <a:cs typeface="+mn-cs"/>
              </a:rPr>
              <a:pPr algn="r" defTabSz="938213" eaLnBrk="0" hangingPunct="0">
                <a:defRPr/>
              </a:pPr>
              <a:t>‹N›</a:t>
            </a:fld>
            <a:endParaRPr lang="en-US" sz="1400">
              <a:latin typeface="Arial" pitchFamily="34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2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BA3D9-E1C4-4C03-A489-1AC87D4D8E2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9A97B-3866-4712-98D6-3727A3EFC139}" type="slidenum">
              <a:rPr lang="en-US" smtClean="0">
                <a:ea typeface="MS PGothic" pitchFamily="34" charset="-128"/>
              </a:rPr>
              <a:pPr/>
              <a:t>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05936-1B4B-4F2C-B1EA-F517A3343678}" type="slidenum">
              <a:rPr lang="en-US" smtClean="0">
                <a:ea typeface="MS PGothic" pitchFamily="34" charset="-128"/>
              </a:rPr>
              <a:pPr/>
              <a:t>37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49F64-A516-4DCA-A260-302446862631}" type="slidenum">
              <a:rPr lang="en-US" smtClean="0">
                <a:ea typeface="MS PGothic" pitchFamily="34" charset="-128"/>
              </a:rPr>
              <a:pPr/>
              <a:t>51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49F64-A516-4DCA-A260-302446862631}" type="slidenum">
              <a:rPr lang="en-US" smtClean="0">
                <a:ea typeface="MS PGothic" pitchFamily="34" charset="-128"/>
              </a:rPr>
              <a:pPr/>
              <a:t>52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49F64-A516-4DCA-A260-302446862631}" type="slidenum">
              <a:rPr lang="en-US" smtClean="0">
                <a:ea typeface="MS PGothic" pitchFamily="34" charset="-128"/>
              </a:rPr>
              <a:pPr/>
              <a:t>53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3" y="1417638"/>
            <a:ext cx="9164637" cy="2182812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38274" y="3943350"/>
            <a:ext cx="5553075" cy="914400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417638"/>
            <a:ext cx="4505325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5238" y="1417638"/>
            <a:ext cx="4506912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285875" y="1847850"/>
            <a:ext cx="5457825" cy="2876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49577" y="1"/>
            <a:ext cx="8757179" cy="690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4099" y="1196975"/>
            <a:ext cx="4366551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65750" y="1196975"/>
            <a:ext cx="4366552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4099" y="3535364"/>
            <a:ext cx="4366551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65750" y="3535364"/>
            <a:ext cx="4366552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E762D-1117-464C-AB86-0D934C1CE0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8FFEA487-5097-4541-8AEF-F2893727B173}" type="datetime1">
              <a:rPr lang="en-US"/>
              <a:pPr>
                <a:defRPr/>
              </a:pPr>
              <a:t>10/9/2013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D3733-D4F9-4596-B236-0B6416B8F73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417638"/>
            <a:ext cx="4505325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5238" y="1417638"/>
            <a:ext cx="4506912" cy="4678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52600" y="2152650"/>
            <a:ext cx="4400550" cy="2343150"/>
          </a:xfrm>
        </p:spPr>
        <p:txBody>
          <a:bodyPr/>
          <a:lstStyle>
            <a:lvl1pPr marL="180000" indent="-180000">
              <a:spcBef>
                <a:spcPts val="0"/>
              </a:spcBef>
              <a:defRPr sz="2400" baseline="0"/>
            </a:lvl1pPr>
            <a:lvl2pPr marL="180000">
              <a:defRPr sz="24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7032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7032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417638"/>
            <a:ext cx="4505325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75238" y="1417638"/>
            <a:ext cx="4506912" cy="2262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75238" y="3832225"/>
            <a:ext cx="4506912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1" charset="-128"/>
              </a:defRPr>
            </a:lvl1pPr>
          </a:lstStyle>
          <a:p>
            <a:pPr>
              <a:defRPr/>
            </a:pPr>
            <a:fld id="{71231FB0-C611-4290-ACCB-AA9E33855E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413C6-9396-4AB7-8608-8CBFF0FA637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3" y="1417638"/>
            <a:ext cx="9164637" cy="2182812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38274" y="3943350"/>
            <a:ext cx="5553075" cy="914400"/>
          </a:xfrm>
        </p:spPr>
        <p:txBody>
          <a:bodyPr/>
          <a:lstStyle>
            <a:lvl1pPr>
              <a:defRPr sz="2400" baseline="0"/>
            </a:lvl1pPr>
            <a:lvl2pPr>
              <a:defRPr sz="2400" baseline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0" y="920750"/>
            <a:ext cx="9893300" cy="152400"/>
            <a:chOff x="0" y="900"/>
            <a:chExt cx="6232" cy="96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6232" cy="47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6232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22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772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417638"/>
            <a:ext cx="9164637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5" r:id="rId6"/>
    <p:sldLayoutId id="2147484488" r:id="rId7"/>
    <p:sldLayoutId id="2147484489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9pPr>
    </p:titleStyle>
    <p:bodyStyle>
      <a:lvl1pPr marL="463550" indent="-463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Monotype Sorts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1075" indent="-4032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438275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781175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4000"/>
        <a:buFont typeface="Monotype Sorts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1240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812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6pPr>
      <a:lvl7pPr marL="30384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7pPr>
      <a:lvl8pPr marL="34956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8pPr>
      <a:lvl9pPr marL="39528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245" name="Group 7"/>
          <p:cNvGrpSpPr>
            <a:grpSpLocks/>
          </p:cNvGrpSpPr>
          <p:nvPr/>
        </p:nvGrpSpPr>
        <p:grpSpPr bwMode="auto">
          <a:xfrm>
            <a:off x="0" y="920750"/>
            <a:ext cx="9893300" cy="152400"/>
            <a:chOff x="0" y="900"/>
            <a:chExt cx="6232" cy="96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0" y="900"/>
              <a:ext cx="6232" cy="47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0" y="972"/>
              <a:ext cx="6232" cy="24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2" charset="2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24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7724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417638"/>
            <a:ext cx="9164637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83" r:id="rId2"/>
    <p:sldLayoutId id="2147484491" r:id="rId3"/>
    <p:sldLayoutId id="2147484492" r:id="rId4"/>
    <p:sldLayoutId id="2147484493" r:id="rId5"/>
    <p:sldLayoutId id="2147484484" r:id="rId6"/>
    <p:sldLayoutId id="2147484494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Book Antiqua" pitchFamily="18" charset="0"/>
        </a:defRPr>
      </a:lvl9pPr>
    </p:titleStyle>
    <p:bodyStyle>
      <a:lvl1pPr marL="463550" indent="-463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Monotype Sorts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1075" indent="-4032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438275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781175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4000"/>
        <a:buFont typeface="Monotype Sorts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1240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812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6pPr>
      <a:lvl7pPr marL="30384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7pPr>
      <a:lvl8pPr marL="34956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8pPr>
      <a:lvl9pPr marL="395287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emf"/><Relationship Id="rId4" Type="http://schemas.openxmlformats.org/officeDocument/2006/relationships/image" Target="../media/image2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emf"/><Relationship Id="rId4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emf"/><Relationship Id="rId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dbl_idl.wmv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video" Target="chop_Hband_1ms.wmv" TargetMode="Externa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video" Target="chop_Hband_1ms.wmv" TargetMode="External"/><Relationship Id="rId7" Type="http://schemas.openxmlformats.org/officeDocument/2006/relationships/image" Target="../media/image65.png"/><Relationship Id="rId2" Type="http://schemas.openxmlformats.org/officeDocument/2006/relationships/video" Target="dbl_idl.wmv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window_H_87C_987micros.avi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73.emf"/><Relationship Id="rId4" Type="http://schemas.openxmlformats.org/officeDocument/2006/relationships/image" Target="../media/image71.wmf"/><Relationship Id="rId9" Type="http://schemas.openxmlformats.org/officeDocument/2006/relationships/image" Target="../media/image7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GB" dirty="0" smtClean="0"/>
              <a:t>NIR HgCdTe </a:t>
            </a:r>
            <a:br>
              <a:rPr lang="en-GB" dirty="0" smtClean="0"/>
            </a:br>
            <a:r>
              <a:rPr lang="en-GB" dirty="0" smtClean="0"/>
              <a:t>Avalanche Photodiode Arrays for Wavefront Sensing and Fringe Tracking</a:t>
            </a:r>
            <a:endParaRPr lang="en-US" sz="2400" dirty="0" smtClean="0"/>
          </a:p>
        </p:txBody>
      </p:sp>
      <p:sp>
        <p:nvSpPr>
          <p:cNvPr id="23555" name="Subtitle 2"/>
          <p:cNvSpPr>
            <a:spLocks noGrp="1"/>
          </p:cNvSpPr>
          <p:nvPr>
            <p:ph type="subTitle" idx="4294967295"/>
          </p:nvPr>
        </p:nvSpPr>
        <p:spPr>
          <a:xfrm>
            <a:off x="1152525" y="3876675"/>
            <a:ext cx="7572375" cy="194151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sz="2000" dirty="0" smtClean="0"/>
              <a:t>G. Finger,  I. Baker, D. Alvarez, D. Ives, L. Mehrgan, 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000" dirty="0" smtClean="0"/>
              <a:t>M. Meyer, J. Stegmeier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sz="quarter"/>
          </p:nvPr>
        </p:nvSpPr>
        <p:spPr>
          <a:xfrm>
            <a:off x="849313" y="0"/>
            <a:ext cx="8756650" cy="690563"/>
          </a:xfrm>
        </p:spPr>
        <p:txBody>
          <a:bodyPr/>
          <a:lstStyle/>
          <a:p>
            <a:r>
              <a:rPr lang="en-US" smtClean="0"/>
              <a:t>2-dimensional eAPD array</a:t>
            </a:r>
          </a:p>
        </p:txBody>
      </p:sp>
      <p:grpSp>
        <p:nvGrpSpPr>
          <p:cNvPr id="36867" name="Group 172"/>
          <p:cNvGrpSpPr>
            <a:grpSpLocks/>
          </p:cNvGrpSpPr>
          <p:nvPr/>
        </p:nvGrpSpPr>
        <p:grpSpPr bwMode="auto">
          <a:xfrm>
            <a:off x="1209675" y="1992313"/>
            <a:ext cx="3043238" cy="3044825"/>
            <a:chOff x="509489" y="1973909"/>
            <a:chExt cx="3042928" cy="3043919"/>
          </a:xfrm>
        </p:grpSpPr>
        <p:grpSp>
          <p:nvGrpSpPr>
            <p:cNvPr id="36878" name="Group 83"/>
            <p:cNvGrpSpPr>
              <a:grpSpLocks/>
            </p:cNvGrpSpPr>
            <p:nvPr/>
          </p:nvGrpSpPr>
          <p:grpSpPr bwMode="auto">
            <a:xfrm>
              <a:off x="515710" y="1973909"/>
              <a:ext cx="3036707" cy="1025396"/>
              <a:chOff x="515710" y="1973909"/>
              <a:chExt cx="3036707" cy="1025396"/>
            </a:xfrm>
          </p:grpSpPr>
          <p:grpSp>
            <p:nvGrpSpPr>
              <p:cNvPr id="36923" name="Group 12"/>
              <p:cNvGrpSpPr>
                <a:grpSpLocks/>
              </p:cNvGrpSpPr>
              <p:nvPr/>
            </p:nvGrpSpPr>
            <p:grpSpPr bwMode="auto">
              <a:xfrm>
                <a:off x="515710" y="1977020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38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4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4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39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4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4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924" name="Group 20"/>
              <p:cNvGrpSpPr>
                <a:grpSpLocks/>
              </p:cNvGrpSpPr>
              <p:nvPr/>
            </p:nvGrpSpPr>
            <p:grpSpPr bwMode="auto">
              <a:xfrm>
                <a:off x="1520287" y="197390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32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3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3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33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3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3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925" name="Group 76"/>
              <p:cNvGrpSpPr>
                <a:grpSpLocks/>
              </p:cNvGrpSpPr>
              <p:nvPr/>
            </p:nvGrpSpPr>
            <p:grpSpPr bwMode="auto">
              <a:xfrm>
                <a:off x="2531103" y="197701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26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3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3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27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2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2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36879" name="Group 84"/>
            <p:cNvGrpSpPr>
              <a:grpSpLocks/>
            </p:cNvGrpSpPr>
            <p:nvPr/>
          </p:nvGrpSpPr>
          <p:grpSpPr bwMode="auto">
            <a:xfrm>
              <a:off x="509489" y="2975396"/>
              <a:ext cx="3036707" cy="1025396"/>
              <a:chOff x="515710" y="1973909"/>
              <a:chExt cx="3036707" cy="1025396"/>
            </a:xfrm>
          </p:grpSpPr>
          <p:grpSp>
            <p:nvGrpSpPr>
              <p:cNvPr id="36902" name="Group 12"/>
              <p:cNvGrpSpPr>
                <a:grpSpLocks/>
              </p:cNvGrpSpPr>
              <p:nvPr/>
            </p:nvGrpSpPr>
            <p:grpSpPr bwMode="auto">
              <a:xfrm>
                <a:off x="515710" y="1977020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17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2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2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18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2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903" name="Group 20"/>
              <p:cNvGrpSpPr>
                <a:grpSpLocks/>
              </p:cNvGrpSpPr>
              <p:nvPr/>
            </p:nvGrpSpPr>
            <p:grpSpPr bwMode="auto">
              <a:xfrm>
                <a:off x="1520287" y="197390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11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1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1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12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1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1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904" name="Group 76"/>
              <p:cNvGrpSpPr>
                <a:grpSpLocks/>
              </p:cNvGrpSpPr>
              <p:nvPr/>
            </p:nvGrpSpPr>
            <p:grpSpPr bwMode="auto">
              <a:xfrm>
                <a:off x="2531103" y="197701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905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0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1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906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0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0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grpSp>
          <p:nvGrpSpPr>
            <p:cNvPr id="36880" name="Group 150"/>
            <p:cNvGrpSpPr>
              <a:grpSpLocks/>
            </p:cNvGrpSpPr>
            <p:nvPr/>
          </p:nvGrpSpPr>
          <p:grpSpPr bwMode="auto">
            <a:xfrm>
              <a:off x="509490" y="3992432"/>
              <a:ext cx="3036707" cy="1025396"/>
              <a:chOff x="515710" y="1973909"/>
              <a:chExt cx="3036707" cy="1025396"/>
            </a:xfrm>
          </p:grpSpPr>
          <p:grpSp>
            <p:nvGrpSpPr>
              <p:cNvPr id="36881" name="Group 12"/>
              <p:cNvGrpSpPr>
                <a:grpSpLocks/>
              </p:cNvGrpSpPr>
              <p:nvPr/>
            </p:nvGrpSpPr>
            <p:grpSpPr bwMode="auto">
              <a:xfrm>
                <a:off x="515710" y="1977020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896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90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90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897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89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89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882" name="Group 20"/>
              <p:cNvGrpSpPr>
                <a:grpSpLocks/>
              </p:cNvGrpSpPr>
              <p:nvPr/>
            </p:nvGrpSpPr>
            <p:grpSpPr bwMode="auto">
              <a:xfrm>
                <a:off x="1520287" y="197390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890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89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89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891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89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89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36883" name="Group 76"/>
              <p:cNvGrpSpPr>
                <a:grpSpLocks/>
              </p:cNvGrpSpPr>
              <p:nvPr/>
            </p:nvGrpSpPr>
            <p:grpSpPr bwMode="auto">
              <a:xfrm>
                <a:off x="2531103" y="1977019"/>
                <a:ext cx="1021314" cy="1022285"/>
                <a:chOff x="1999278" y="4309674"/>
                <a:chExt cx="1021314" cy="1022285"/>
              </a:xfrm>
            </p:grpSpPr>
            <p:grpSp>
              <p:nvGrpSpPr>
                <p:cNvPr id="36884" name="Group 8"/>
                <p:cNvGrpSpPr>
                  <a:grpSpLocks/>
                </p:cNvGrpSpPr>
                <p:nvPr/>
              </p:nvGrpSpPr>
              <p:grpSpPr bwMode="auto">
                <a:xfrm>
                  <a:off x="1999278" y="430967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88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88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6885" name="Group 9"/>
                <p:cNvGrpSpPr>
                  <a:grpSpLocks/>
                </p:cNvGrpSpPr>
                <p:nvPr/>
              </p:nvGrpSpPr>
              <p:grpSpPr bwMode="auto">
                <a:xfrm flipH="1">
                  <a:off x="2506242" y="4312784"/>
                  <a:ext cx="514350" cy="1019175"/>
                  <a:chOff x="1999278" y="4309674"/>
                  <a:chExt cx="514350" cy="1019175"/>
                </a:xfrm>
              </p:grpSpPr>
              <p:pic>
                <p:nvPicPr>
                  <p:cNvPr id="36886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999278" y="4309674"/>
                    <a:ext cx="514350" cy="10191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688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005791" y="4805266"/>
                    <a:ext cx="333375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</p:grpSp>
      <p:sp>
        <p:nvSpPr>
          <p:cNvPr id="174" name="TextBox 173"/>
          <p:cNvSpPr txBox="1"/>
          <p:nvPr/>
        </p:nvSpPr>
        <p:spPr bwMode="auto">
          <a:xfrm>
            <a:off x="3041650" y="3844925"/>
            <a:ext cx="31273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latin typeface="+mn-lt"/>
                <a:ea typeface="ＭＳ Ｐゴシック" pitchFamily="1" charset="-128"/>
                <a:cs typeface="+mn-cs"/>
              </a:rPr>
              <a:t>p</a:t>
            </a: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4341813" y="3297238"/>
            <a:ext cx="31273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ＭＳ Ｐゴシック" pitchFamily="1" charset="-128"/>
                <a:cs typeface="+mn-cs"/>
              </a:rPr>
              <a:t>n</a:t>
            </a:r>
          </a:p>
        </p:txBody>
      </p:sp>
      <p:cxnSp>
        <p:nvCxnSpPr>
          <p:cNvPr id="36870" name="Straight Arrow Connector 178"/>
          <p:cNvCxnSpPr>
            <a:cxnSpLocks noChangeShapeType="1"/>
            <a:stCxn id="175" idx="1"/>
          </p:cNvCxnSpPr>
          <p:nvPr/>
        </p:nvCxnSpPr>
        <p:spPr bwMode="auto">
          <a:xfrm rot="10800000">
            <a:off x="3738563" y="2508250"/>
            <a:ext cx="603250" cy="989013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6871" name="Straight Arrow Connector 180"/>
          <p:cNvCxnSpPr>
            <a:cxnSpLocks noChangeShapeType="1"/>
            <a:stCxn id="175" idx="1"/>
          </p:cNvCxnSpPr>
          <p:nvPr/>
        </p:nvCxnSpPr>
        <p:spPr bwMode="auto">
          <a:xfrm rot="10800000" flipV="1">
            <a:off x="3732213" y="3497263"/>
            <a:ext cx="609600" cy="1270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6872" name="Straight Arrow Connector 182"/>
          <p:cNvCxnSpPr>
            <a:cxnSpLocks noChangeShapeType="1"/>
            <a:stCxn id="175" idx="1"/>
          </p:cNvCxnSpPr>
          <p:nvPr/>
        </p:nvCxnSpPr>
        <p:spPr bwMode="auto">
          <a:xfrm rot="10800000" flipV="1">
            <a:off x="3732213" y="3497263"/>
            <a:ext cx="609600" cy="1030287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184" name="TextBox 183"/>
          <p:cNvSpPr txBox="1"/>
          <p:nvPr/>
        </p:nvSpPr>
        <p:spPr bwMode="auto">
          <a:xfrm>
            <a:off x="1657350" y="1909763"/>
            <a:ext cx="23368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  <a:ea typeface="ＭＳ Ｐゴシック" pitchFamily="1" charset="-128"/>
                <a:cs typeface="+mn-cs"/>
              </a:rPr>
              <a:t>multiplication region</a:t>
            </a:r>
          </a:p>
        </p:txBody>
      </p:sp>
      <p:cxnSp>
        <p:nvCxnSpPr>
          <p:cNvPr id="36874" name="Straight Arrow Connector 185"/>
          <p:cNvCxnSpPr>
            <a:cxnSpLocks noChangeShapeType="1"/>
          </p:cNvCxnSpPr>
          <p:nvPr/>
        </p:nvCxnSpPr>
        <p:spPr bwMode="auto">
          <a:xfrm rot="5400000">
            <a:off x="1828800" y="2230438"/>
            <a:ext cx="177800" cy="1778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86"/>
          <p:cNvCxnSpPr>
            <a:cxnSpLocks noChangeShapeType="1"/>
          </p:cNvCxnSpPr>
          <p:nvPr/>
        </p:nvCxnSpPr>
        <p:spPr bwMode="auto">
          <a:xfrm>
            <a:off x="2363788" y="2243138"/>
            <a:ext cx="277812" cy="165100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87"/>
          <p:cNvCxnSpPr>
            <a:cxnSpLocks noChangeShapeType="1"/>
          </p:cNvCxnSpPr>
          <p:nvPr/>
        </p:nvCxnSpPr>
        <p:spPr bwMode="auto">
          <a:xfrm>
            <a:off x="3328988" y="2236788"/>
            <a:ext cx="328612" cy="188912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36877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1920875"/>
            <a:ext cx="4419600" cy="3092450"/>
          </a:xfrm>
        </p:spPr>
        <p:txBody>
          <a:bodyPr/>
          <a:lstStyle/>
          <a:p>
            <a:r>
              <a:rPr lang="en-US" sz="2400" smtClean="0"/>
              <a:t>format 320 x 256</a:t>
            </a:r>
          </a:p>
          <a:p>
            <a:r>
              <a:rPr lang="en-US" sz="2400" smtClean="0"/>
              <a:t>pixel pitch : 24 </a:t>
            </a:r>
            <a:r>
              <a:rPr lang="en-US" sz="2400" smtClean="0">
                <a:latin typeface="Symbol" pitchFamily="18" charset="2"/>
              </a:rPr>
              <a:t>m</a:t>
            </a:r>
            <a:r>
              <a:rPr lang="en-US" sz="2400" smtClean="0"/>
              <a:t>m</a:t>
            </a:r>
          </a:p>
          <a:p>
            <a:r>
              <a:rPr lang="en-US" sz="2400" smtClean="0"/>
              <a:t>n-on-p required for eAPD</a:t>
            </a:r>
            <a:br>
              <a:rPr lang="en-US" sz="2400" smtClean="0"/>
            </a:br>
            <a:r>
              <a:rPr lang="en-US" sz="2400" smtClean="0"/>
              <a:t>(our MBE science arrays </a:t>
            </a:r>
            <a:br>
              <a:rPr lang="en-US" sz="2400" smtClean="0"/>
            </a:br>
            <a:r>
              <a:rPr lang="en-US" sz="2400" smtClean="0"/>
              <a:t>   are p-on-n)</a:t>
            </a:r>
            <a:br>
              <a:rPr lang="en-US" sz="2400" smtClean="0"/>
            </a:br>
            <a:endParaRPr lang="en-US" sz="2400" smtClean="0"/>
          </a:p>
          <a:p>
            <a:pPr>
              <a:buFont typeface="Monotype Sorts"/>
              <a:buNone/>
            </a:pPr>
            <a:endParaRPr lang="en-US" sz="2400" smtClean="0"/>
          </a:p>
          <a:p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design of custom specific ROIC SAPHIRA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1038" y="1285875"/>
            <a:ext cx="906621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+mn-lt"/>
              </a:rPr>
              <a:t>design a new low noise ROIC needed which is specialized for AO and FT</a:t>
            </a:r>
            <a:br>
              <a:rPr lang="en-US" sz="2000" dirty="0">
                <a:latin typeface="+mn-lt"/>
              </a:rPr>
            </a:br>
            <a:r>
              <a:rPr lang="en-US" sz="20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000" dirty="0">
                <a:latin typeface="+mn-lt"/>
              </a:rPr>
              <a:t>elex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000" dirty="0">
                <a:latin typeface="+mn-lt"/>
              </a:rPr>
              <a:t>valanche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PH</a:t>
            </a:r>
            <a:r>
              <a:rPr lang="en-US" sz="2000" dirty="0" err="1">
                <a:latin typeface="+mn-lt"/>
              </a:rPr>
              <a:t>otodiode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I</a:t>
            </a:r>
            <a:r>
              <a:rPr lang="en-US" sz="2000" dirty="0" err="1">
                <a:latin typeface="+mn-lt"/>
              </a:rPr>
              <a:t>nfra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R</a:t>
            </a:r>
            <a:r>
              <a:rPr lang="en-US" sz="2000" dirty="0" err="1">
                <a:latin typeface="+mn-lt"/>
              </a:rPr>
              <a:t>ed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000" dirty="0">
                <a:latin typeface="+mn-lt"/>
              </a:rPr>
              <a:t>rray </a:t>
            </a:r>
            <a:r>
              <a:rPr lang="en-US" sz="2000" dirty="0" smtClean="0">
                <a:latin typeface="+mn-lt"/>
              </a:rPr>
              <a:t>SAPHIRA</a:t>
            </a:r>
            <a:br>
              <a:rPr lang="en-US" sz="2000" dirty="0" smtClean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dirty="0">
                <a:latin typeface="+mn-lt"/>
              </a:rPr>
              <a:t>		key features</a:t>
            </a:r>
            <a:r>
              <a:rPr lang="en-US" sz="2000" dirty="0" smtClean="0">
                <a:latin typeface="+mn-lt"/>
              </a:rPr>
              <a:t>:</a:t>
            </a:r>
            <a:br>
              <a:rPr lang="en-US" sz="2000" dirty="0" smtClean="0">
                <a:latin typeface="+mn-lt"/>
              </a:rPr>
            </a:b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+mn-lt"/>
              </a:rPr>
              <a:t>format: 320 x 256 NIR </a:t>
            </a:r>
            <a:r>
              <a:rPr lang="en-US" sz="2000" dirty="0" err="1">
                <a:latin typeface="+mn-lt"/>
              </a:rPr>
              <a:t>HgCdTe</a:t>
            </a:r>
            <a:r>
              <a:rPr lang="en-US" sz="2000" dirty="0">
                <a:latin typeface="+mn-lt"/>
              </a:rPr>
              <a:t> Diode Array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+mn-lt"/>
              </a:rPr>
              <a:t>32 parallel video outputs corresponding to 32 adjacent pixels in a </a:t>
            </a:r>
            <a:r>
              <a:rPr lang="en-US" sz="2000" dirty="0" smtClean="0">
                <a:latin typeface="+mn-lt"/>
              </a:rPr>
              <a:t>row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sub-frame with multiplex advantage</a:t>
            </a: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+mn-lt"/>
              </a:rPr>
              <a:t>full frame readout in less than </a:t>
            </a:r>
            <a:r>
              <a:rPr lang="en-US" sz="2000" dirty="0" smtClean="0">
                <a:latin typeface="+mn-lt"/>
              </a:rPr>
              <a:t>500</a:t>
            </a:r>
            <a:r>
              <a:rPr lang="el-GR" sz="2000" dirty="0" smtClean="0">
                <a:latin typeface="+mn-lt"/>
              </a:rPr>
              <a:t>μ</a:t>
            </a:r>
            <a:r>
              <a:rPr lang="en-US" sz="2000" dirty="0" smtClean="0">
                <a:latin typeface="+mn-lt"/>
              </a:rPr>
              <a:t>s </a:t>
            </a:r>
            <a:r>
              <a:rPr lang="en-US" sz="2000" dirty="0">
                <a:latin typeface="+mn-lt"/>
              </a:rPr>
              <a:t>with 5MHz clock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 smtClean="0">
                <a:latin typeface="+mn-lt"/>
              </a:rPr>
              <a:t>low noise </a:t>
            </a:r>
            <a:r>
              <a:rPr lang="en-US" sz="2000" dirty="0">
                <a:latin typeface="+mn-lt"/>
              </a:rPr>
              <a:t>of SFD 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+mn-lt"/>
              </a:rPr>
              <a:t>high conversion gain : low capacitance of integrating node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 smtClean="0">
                <a:latin typeface="+mn-lt"/>
              </a:rPr>
              <a:t>nondestructive readout</a:t>
            </a: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 smtClean="0">
                <a:latin typeface="+mn-lt"/>
              </a:rPr>
              <a:t>selectable reset for each window to get different integration times for each window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(star separator)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</a:rPr>
              <a:t>selectable reference pixels</a:t>
            </a: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+mn-lt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	</a:t>
            </a: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18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7188" y="4137660"/>
            <a:ext cx="4934896" cy="18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SAPHIRA unit cell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4300" y="1230313"/>
            <a:ext cx="648652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 unit cell source follower per detector SFD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+mn-cs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1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" y="1891348"/>
            <a:ext cx="5464175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4831080" y="4380230"/>
            <a:ext cx="1313498" cy="397510"/>
            <a:chOff x="7391400" y="3199130"/>
            <a:chExt cx="1313498" cy="397510"/>
          </a:xfrm>
        </p:grpSpPr>
        <p:cxnSp>
          <p:nvCxnSpPr>
            <p:cNvPr id="38918" name="Straight Connector 819"/>
            <p:cNvCxnSpPr>
              <a:cxnSpLocks noChangeShapeType="1"/>
            </p:cNvCxnSpPr>
            <p:nvPr/>
          </p:nvCxnSpPr>
          <p:spPr bwMode="auto">
            <a:xfrm flipV="1">
              <a:off x="8145780" y="3595370"/>
              <a:ext cx="559118" cy="127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Straight Connector 819"/>
            <p:cNvCxnSpPr>
              <a:cxnSpLocks noChangeShapeType="1"/>
            </p:cNvCxnSpPr>
            <p:nvPr/>
          </p:nvCxnSpPr>
          <p:spPr bwMode="auto">
            <a:xfrm rot="5400000">
              <a:off x="7959090" y="3394710"/>
              <a:ext cx="388620" cy="1588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" name="Straight Connector 819"/>
            <p:cNvCxnSpPr>
              <a:cxnSpLocks noChangeShapeType="1"/>
            </p:cNvCxnSpPr>
            <p:nvPr/>
          </p:nvCxnSpPr>
          <p:spPr bwMode="auto">
            <a:xfrm flipV="1">
              <a:off x="7391400" y="3199130"/>
              <a:ext cx="772478" cy="127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0" name="TextBox 19"/>
          <p:cNvSpPr txBox="1"/>
          <p:nvPr/>
        </p:nvSpPr>
        <p:spPr bwMode="auto">
          <a:xfrm>
            <a:off x="2956560" y="4312920"/>
            <a:ext cx="572593" cy="33855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30fF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5676900" y="5890260"/>
            <a:ext cx="95731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EXTREF</a:t>
            </a:r>
            <a:endParaRPr lang="en-US" sz="1600" dirty="0">
              <a:latin typeface="+mn-lt"/>
            </a:endParaRPr>
          </a:p>
        </p:txBody>
      </p:sp>
      <p:sp>
        <p:nvSpPr>
          <p:cNvPr id="835" name="Rectangle 3"/>
          <p:cNvSpPr>
            <a:spLocks noChangeArrowheads="1"/>
          </p:cNvSpPr>
          <p:nvPr/>
        </p:nvSpPr>
        <p:spPr bwMode="auto">
          <a:xfrm>
            <a:off x="5661025" y="1807845"/>
            <a:ext cx="4244975" cy="126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OPA4354: high speed (250 MHz) </a:t>
            </a:r>
            <a:b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symmetric cryogenic preamp </a:t>
            </a:r>
            <a:b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off </a:t>
            </a: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chip on focal </a:t>
            </a:r>
            <a:r>
              <a:rPr lang="en-U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plane</a:t>
            </a: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7006590" y="3417570"/>
            <a:ext cx="1082040" cy="48006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readout_topology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" y="449580"/>
            <a:ext cx="959191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</a:rPr>
              <a:t>SAPHIRA </a:t>
            </a:r>
            <a:r>
              <a:rPr lang="en-US" b="1" kern="0" dirty="0">
                <a:solidFill>
                  <a:srgbClr val="006B61"/>
                </a:solidFill>
                <a:latin typeface="Arial"/>
              </a:rPr>
              <a:t>window </a:t>
            </a:r>
            <a:r>
              <a:rPr lang="en-US" b="1" kern="0" dirty="0" smtClean="0">
                <a:solidFill>
                  <a:srgbClr val="006B61"/>
                </a:solidFill>
                <a:latin typeface="Arial"/>
              </a:rPr>
              <a:t>topology for GRAVITY</a:t>
            </a:r>
            <a:endParaRPr lang="en-US" b="1" kern="0" dirty="0">
              <a:solidFill>
                <a:srgbClr val="006B61"/>
              </a:solidFill>
              <a:latin typeface="Arial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131685" y="1513840"/>
            <a:ext cx="2606675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full array 320x256 pixel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Wavefront </a:t>
            </a:r>
            <a:r>
              <a:rPr lang="en-US" sz="1800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sensor: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96x72 </a:t>
            </a: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pixels 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needed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	3x72 conversion strobes</a:t>
            </a: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fringe tracker</a:t>
            </a: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b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48 spectra to be read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with 24 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windows each having </a:t>
            </a: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32x1 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pixel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	separation 5 rows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	24 conversion strobes</a:t>
            </a: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96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rot="10800000" flipV="1">
            <a:off x="5661660" y="2880360"/>
            <a:ext cx="1539240" cy="6096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0800000" flipV="1">
            <a:off x="2667000" y="4396740"/>
            <a:ext cx="4610100" cy="25908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832860" y="2308860"/>
            <a:ext cx="1828800" cy="13716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07870" y="555117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011680" y="545973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015490" y="526161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15490" y="535686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07870" y="497586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07870" y="488061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007870" y="478917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007870" y="469392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004060" y="459105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07870" y="516255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004060" y="507492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04060" y="449580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007870" y="440817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007870" y="431673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000250" y="421386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011680" y="411861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007870" y="402717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011680" y="393192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000250" y="384048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004060" y="373380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004060" y="364998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007870" y="355092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007870" y="345186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011680" y="3352801"/>
            <a:ext cx="60960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Prop BT" pitchFamily="18" charset="2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rot="10800000" flipV="1">
            <a:off x="6888480" y="1828800"/>
            <a:ext cx="487680" cy="28194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RO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6238"/>
            <a:ext cx="760095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6"/>
          <p:cNvSpPr>
            <a:spLocks noChangeArrowheads="1"/>
          </p:cNvSpPr>
          <p:nvPr/>
        </p:nvSpPr>
        <p:spPr bwMode="auto">
          <a:xfrm>
            <a:off x="3028950" y="3198813"/>
            <a:ext cx="1087438" cy="190500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</a:rPr>
              <a:t>SAPHIRA </a:t>
            </a:r>
            <a:r>
              <a:rPr lang="en-US" b="1" kern="0" dirty="0">
                <a:solidFill>
                  <a:srgbClr val="006B61"/>
                </a:solidFill>
                <a:latin typeface="Arial"/>
              </a:rPr>
              <a:t>window topology</a:t>
            </a:r>
          </a:p>
        </p:txBody>
      </p:sp>
      <p:cxnSp>
        <p:nvCxnSpPr>
          <p:cNvPr id="39941" name="Straight Connector 11"/>
          <p:cNvCxnSpPr>
            <a:cxnSpLocks noChangeShapeType="1"/>
          </p:cNvCxnSpPr>
          <p:nvPr/>
        </p:nvCxnSpPr>
        <p:spPr bwMode="auto">
          <a:xfrm flipV="1">
            <a:off x="3040063" y="4183063"/>
            <a:ext cx="3768725" cy="3175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2" name="Straight Connector 13"/>
          <p:cNvCxnSpPr>
            <a:cxnSpLocks noChangeShapeType="1"/>
          </p:cNvCxnSpPr>
          <p:nvPr/>
        </p:nvCxnSpPr>
        <p:spPr bwMode="auto">
          <a:xfrm>
            <a:off x="3384550" y="2541588"/>
            <a:ext cx="0" cy="252571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3" name="Straight Connector 16"/>
          <p:cNvCxnSpPr>
            <a:cxnSpLocks noChangeShapeType="1"/>
          </p:cNvCxnSpPr>
          <p:nvPr/>
        </p:nvCxnSpPr>
        <p:spPr bwMode="auto">
          <a:xfrm flipV="1">
            <a:off x="3041650" y="3240088"/>
            <a:ext cx="3832225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4" name="Straight Connector 17"/>
          <p:cNvCxnSpPr>
            <a:cxnSpLocks noChangeShapeType="1"/>
          </p:cNvCxnSpPr>
          <p:nvPr/>
        </p:nvCxnSpPr>
        <p:spPr bwMode="auto">
          <a:xfrm flipV="1">
            <a:off x="3013075" y="3332163"/>
            <a:ext cx="3832225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5" name="Straight Connector 21"/>
          <p:cNvCxnSpPr>
            <a:cxnSpLocks noChangeShapeType="1"/>
          </p:cNvCxnSpPr>
          <p:nvPr/>
        </p:nvCxnSpPr>
        <p:spPr bwMode="auto">
          <a:xfrm>
            <a:off x="3735388" y="2543175"/>
            <a:ext cx="0" cy="2525713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6" name="Straight Connector 22"/>
          <p:cNvCxnSpPr>
            <a:cxnSpLocks noChangeShapeType="1"/>
          </p:cNvCxnSpPr>
          <p:nvPr/>
        </p:nvCxnSpPr>
        <p:spPr bwMode="auto">
          <a:xfrm>
            <a:off x="5697538" y="2535238"/>
            <a:ext cx="0" cy="252571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47" name="Straight Connector 23"/>
          <p:cNvCxnSpPr>
            <a:cxnSpLocks noChangeShapeType="1"/>
          </p:cNvCxnSpPr>
          <p:nvPr/>
        </p:nvCxnSpPr>
        <p:spPr bwMode="auto">
          <a:xfrm>
            <a:off x="6396038" y="2527300"/>
            <a:ext cx="0" cy="2525713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sp>
        <p:nvSpPr>
          <p:cNvPr id="39948" name="Rectangle 24"/>
          <p:cNvSpPr>
            <a:spLocks noChangeArrowheads="1"/>
          </p:cNvSpPr>
          <p:nvPr/>
        </p:nvSpPr>
        <p:spPr bwMode="auto">
          <a:xfrm>
            <a:off x="3375025" y="3254375"/>
            <a:ext cx="368300" cy="76200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49" name="Rectangle 25"/>
          <p:cNvSpPr>
            <a:spLocks noChangeArrowheads="1"/>
          </p:cNvSpPr>
          <p:nvPr/>
        </p:nvSpPr>
        <p:spPr bwMode="auto">
          <a:xfrm>
            <a:off x="5695950" y="3249613"/>
            <a:ext cx="704850" cy="74612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50" name="Rectangle 26"/>
          <p:cNvSpPr>
            <a:spLocks noChangeArrowheads="1"/>
          </p:cNvSpPr>
          <p:nvPr/>
        </p:nvSpPr>
        <p:spPr bwMode="auto">
          <a:xfrm>
            <a:off x="3387725" y="4181475"/>
            <a:ext cx="346075" cy="285750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51" name="Rectangle 27"/>
          <p:cNvSpPr>
            <a:spLocks noChangeArrowheads="1"/>
          </p:cNvSpPr>
          <p:nvPr/>
        </p:nvSpPr>
        <p:spPr bwMode="auto">
          <a:xfrm>
            <a:off x="5699125" y="4171950"/>
            <a:ext cx="704850" cy="287338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cxnSp>
        <p:nvCxnSpPr>
          <p:cNvPr id="39952" name="Straight Connector 28"/>
          <p:cNvCxnSpPr>
            <a:cxnSpLocks noChangeShapeType="1"/>
          </p:cNvCxnSpPr>
          <p:nvPr/>
        </p:nvCxnSpPr>
        <p:spPr bwMode="auto">
          <a:xfrm>
            <a:off x="4113213" y="2582863"/>
            <a:ext cx="0" cy="252571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3" name="Straight Connector 29"/>
          <p:cNvCxnSpPr>
            <a:cxnSpLocks noChangeShapeType="1"/>
          </p:cNvCxnSpPr>
          <p:nvPr/>
        </p:nvCxnSpPr>
        <p:spPr bwMode="auto">
          <a:xfrm>
            <a:off x="5321300" y="2565400"/>
            <a:ext cx="0" cy="2525713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4" name="Straight Connector 30"/>
          <p:cNvCxnSpPr>
            <a:cxnSpLocks noChangeShapeType="1"/>
          </p:cNvCxnSpPr>
          <p:nvPr/>
        </p:nvCxnSpPr>
        <p:spPr bwMode="auto">
          <a:xfrm flipV="1">
            <a:off x="3013075" y="4125913"/>
            <a:ext cx="3832225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5" name="Straight Connector 31"/>
          <p:cNvCxnSpPr>
            <a:cxnSpLocks noChangeShapeType="1"/>
          </p:cNvCxnSpPr>
          <p:nvPr/>
        </p:nvCxnSpPr>
        <p:spPr bwMode="auto">
          <a:xfrm flipV="1">
            <a:off x="3024188" y="3195638"/>
            <a:ext cx="3832225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6" name="Straight Connector 32"/>
          <p:cNvCxnSpPr>
            <a:cxnSpLocks noChangeShapeType="1"/>
          </p:cNvCxnSpPr>
          <p:nvPr/>
        </p:nvCxnSpPr>
        <p:spPr bwMode="auto">
          <a:xfrm flipV="1">
            <a:off x="2989263" y="4459288"/>
            <a:ext cx="3830637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7" name="Straight Connector 33"/>
          <p:cNvCxnSpPr>
            <a:cxnSpLocks noChangeShapeType="1"/>
          </p:cNvCxnSpPr>
          <p:nvPr/>
        </p:nvCxnSpPr>
        <p:spPr bwMode="auto">
          <a:xfrm flipV="1">
            <a:off x="3032125" y="3386138"/>
            <a:ext cx="3832225" cy="4762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cxnSp>
        <p:nvCxnSpPr>
          <p:cNvPr id="39958" name="Straight Connector 34"/>
          <p:cNvCxnSpPr>
            <a:cxnSpLocks noChangeShapeType="1"/>
          </p:cNvCxnSpPr>
          <p:nvPr/>
        </p:nvCxnSpPr>
        <p:spPr bwMode="auto">
          <a:xfrm>
            <a:off x="3022600" y="4532313"/>
            <a:ext cx="3794125" cy="3175"/>
          </a:xfrm>
          <a:prstGeom prst="line">
            <a:avLst/>
          </a:prstGeom>
          <a:noFill/>
          <a:ln w="15875" algn="ctr">
            <a:solidFill>
              <a:srgbClr val="00B050"/>
            </a:solidFill>
            <a:prstDash val="dash"/>
            <a:round/>
            <a:headEnd/>
            <a:tailEnd/>
          </a:ln>
        </p:spPr>
      </p:cxnSp>
      <p:sp>
        <p:nvSpPr>
          <p:cNvPr id="39959" name="Rectangle 35"/>
          <p:cNvSpPr>
            <a:spLocks noChangeArrowheads="1"/>
          </p:cNvSpPr>
          <p:nvPr/>
        </p:nvSpPr>
        <p:spPr bwMode="auto">
          <a:xfrm>
            <a:off x="3019425" y="4127500"/>
            <a:ext cx="1089025" cy="401638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0" name="Rectangle 37"/>
          <p:cNvSpPr>
            <a:spLocks noChangeArrowheads="1"/>
          </p:cNvSpPr>
          <p:nvPr/>
        </p:nvSpPr>
        <p:spPr bwMode="auto">
          <a:xfrm>
            <a:off x="5313363" y="4127500"/>
            <a:ext cx="1503362" cy="401638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1" name="Rectangle 38"/>
          <p:cNvSpPr>
            <a:spLocks noChangeArrowheads="1"/>
          </p:cNvSpPr>
          <p:nvPr/>
        </p:nvSpPr>
        <p:spPr bwMode="auto">
          <a:xfrm>
            <a:off x="5319713" y="3198813"/>
            <a:ext cx="1489075" cy="201612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2" name="TextBox 41"/>
          <p:cNvSpPr txBox="1">
            <a:spLocks noChangeArrowheads="1"/>
          </p:cNvSpPr>
          <p:nvPr/>
        </p:nvSpPr>
        <p:spPr bwMode="auto">
          <a:xfrm>
            <a:off x="3663950" y="1993900"/>
            <a:ext cx="846138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342900" indent="-342900"/>
            <a:r>
              <a:rPr lang="en-US" sz="1600">
                <a:latin typeface="Times New Roman" pitchFamily="18" charset="0"/>
              </a:rPr>
              <a:t>window</a:t>
            </a:r>
          </a:p>
        </p:txBody>
      </p:sp>
      <p:sp>
        <p:nvSpPr>
          <p:cNvPr id="39963" name="TextBox 42"/>
          <p:cNvSpPr txBox="1">
            <a:spLocks noChangeArrowheads="1"/>
          </p:cNvSpPr>
          <p:nvPr/>
        </p:nvSpPr>
        <p:spPr bwMode="auto">
          <a:xfrm>
            <a:off x="4619625" y="2028825"/>
            <a:ext cx="576263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342900" indent="-342900"/>
            <a:r>
              <a:rPr lang="en-US" sz="1600">
                <a:latin typeface="Times New Roman" pitchFamily="18" charset="0"/>
              </a:rPr>
              <a:t>reset</a:t>
            </a:r>
          </a:p>
        </p:txBody>
      </p:sp>
      <p:cxnSp>
        <p:nvCxnSpPr>
          <p:cNvPr id="39964" name="Straight Arrow Connector 44"/>
          <p:cNvCxnSpPr>
            <a:cxnSpLocks noChangeShapeType="1"/>
          </p:cNvCxnSpPr>
          <p:nvPr/>
        </p:nvCxnSpPr>
        <p:spPr bwMode="auto">
          <a:xfrm flipH="1">
            <a:off x="3663950" y="2325688"/>
            <a:ext cx="444500" cy="963612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9965" name="Straight Arrow Connector 47"/>
          <p:cNvCxnSpPr>
            <a:cxnSpLocks noChangeShapeType="1"/>
            <a:stCxn id="39963" idx="2"/>
            <a:endCxn id="39939" idx="3"/>
          </p:cNvCxnSpPr>
          <p:nvPr/>
        </p:nvCxnSpPr>
        <p:spPr bwMode="auto">
          <a:xfrm flipH="1">
            <a:off x="4116388" y="2366963"/>
            <a:ext cx="792162" cy="92710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39966" name="Rectangle 35"/>
          <p:cNvSpPr>
            <a:spLocks noChangeArrowheads="1"/>
          </p:cNvSpPr>
          <p:nvPr/>
        </p:nvSpPr>
        <p:spPr bwMode="auto">
          <a:xfrm>
            <a:off x="2430463" y="4143375"/>
            <a:ext cx="469900" cy="401638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7" name="Rectangle 36"/>
          <p:cNvSpPr>
            <a:spLocks noChangeArrowheads="1"/>
          </p:cNvSpPr>
          <p:nvPr/>
        </p:nvSpPr>
        <p:spPr bwMode="auto">
          <a:xfrm>
            <a:off x="2435225" y="3187700"/>
            <a:ext cx="469900" cy="242888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8" name="Rectangle 35"/>
          <p:cNvSpPr>
            <a:spLocks noChangeArrowheads="1"/>
          </p:cNvSpPr>
          <p:nvPr/>
        </p:nvSpPr>
        <p:spPr bwMode="auto">
          <a:xfrm>
            <a:off x="3019425" y="5354638"/>
            <a:ext cx="1089025" cy="130175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69" name="Rectangle 35"/>
          <p:cNvSpPr>
            <a:spLocks noChangeArrowheads="1"/>
          </p:cNvSpPr>
          <p:nvPr/>
        </p:nvSpPr>
        <p:spPr bwMode="auto">
          <a:xfrm>
            <a:off x="5327650" y="5354638"/>
            <a:ext cx="1466850" cy="130175"/>
          </a:xfrm>
          <a:prstGeom prst="rect">
            <a:avLst/>
          </a:prstGeom>
          <a:solidFill>
            <a:srgbClr val="FFFF00">
              <a:alpha val="36862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299325" y="1079500"/>
            <a:ext cx="26066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Programmable windows and reset regions with download of bit stream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Wavefront sensor: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96 x72 </a:t>
            </a: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pixels </a:t>
            </a:r>
            <a:r>
              <a:rPr lang="en-U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needed</a:t>
            </a: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Fowler-16 possible</a:t>
            </a:r>
            <a:b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for DIT=904 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  <a:ea typeface="Calibri"/>
                <a:cs typeface="Times New Roman" pitchFamily="18" charset="0"/>
              </a:rPr>
              <a:t>m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fringe tracker:</a:t>
            </a:r>
            <a:b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48 spectra to be read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with 24 x 32x1 pixel windows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Fowler-128 possible for DIT of 1.4 ms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readout noise reduced by Fowler sampling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	</a:t>
            </a:r>
            <a:endParaRPr lang="en-US" sz="2000" dirty="0"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96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1050925" y="1193800"/>
            <a:ext cx="62436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  <a:t>reset region lager than window region because of edge effects  </a:t>
            </a:r>
            <a:br>
              <a:rPr lang="en-US" sz="1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72" name="Rectangle 24"/>
          <p:cNvSpPr>
            <a:spLocks noChangeArrowheads="1"/>
          </p:cNvSpPr>
          <p:nvPr/>
        </p:nvSpPr>
        <p:spPr bwMode="auto">
          <a:xfrm>
            <a:off x="2438400" y="3273425"/>
            <a:ext cx="473075" cy="84138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73" name="Rectangle 24"/>
          <p:cNvSpPr>
            <a:spLocks noChangeArrowheads="1"/>
          </p:cNvSpPr>
          <p:nvPr/>
        </p:nvSpPr>
        <p:spPr bwMode="auto">
          <a:xfrm>
            <a:off x="2433638" y="4219575"/>
            <a:ext cx="461962" cy="247650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74" name="Rectangle 24"/>
          <p:cNvSpPr>
            <a:spLocks noChangeArrowheads="1"/>
          </p:cNvSpPr>
          <p:nvPr/>
        </p:nvSpPr>
        <p:spPr bwMode="auto">
          <a:xfrm>
            <a:off x="3389313" y="5365750"/>
            <a:ext cx="347662" cy="120650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39975" name="Rectangle 24"/>
          <p:cNvSpPr>
            <a:spLocks noChangeArrowheads="1"/>
          </p:cNvSpPr>
          <p:nvPr/>
        </p:nvSpPr>
        <p:spPr bwMode="auto">
          <a:xfrm>
            <a:off x="5711825" y="5356225"/>
            <a:ext cx="688975" cy="130175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 r="17999"/>
          <a:stretch>
            <a:fillRect/>
          </a:stretch>
        </p:blipFill>
        <p:spPr bwMode="auto">
          <a:xfrm>
            <a:off x="230188" y="2624138"/>
            <a:ext cx="400367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 symmetric cryogenic preamplifiers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588963" y="5578475"/>
            <a:ext cx="4708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ea typeface="ＭＳ Ｐゴシック" pitchFamily="1" charset="-128"/>
              </a:rPr>
              <a:t>cryogenic </a:t>
            </a:r>
            <a:r>
              <a:rPr lang="en-US" sz="2000" dirty="0" err="1">
                <a:solidFill>
                  <a:schemeClr val="tx2"/>
                </a:solidFill>
                <a:latin typeface="+mn-lt"/>
                <a:ea typeface="ＭＳ Ｐゴシック" pitchFamily="1" charset="-128"/>
              </a:rPr>
              <a:t>opamps</a:t>
            </a:r>
            <a:r>
              <a:rPr lang="en-US" sz="2000" dirty="0">
                <a:solidFill>
                  <a:schemeClr val="tx2"/>
                </a:solidFill>
                <a:latin typeface="+mn-lt"/>
                <a:ea typeface="ＭＳ Ｐゴシック" pitchFamily="1" charset="-128"/>
              </a:rPr>
              <a:t> for 32 channels: OPA354</a:t>
            </a:r>
          </a:p>
        </p:txBody>
      </p:sp>
      <p:cxnSp>
        <p:nvCxnSpPr>
          <p:cNvPr id="41989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1957387" y="4572001"/>
            <a:ext cx="1235075" cy="914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5157788" y="2894013"/>
            <a:ext cx="46180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Clr>
                <a:schemeClr val="accent1"/>
              </a:buClr>
              <a:buSzPct val="15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ＭＳ Ｐゴシック" pitchFamily="1" charset="-128"/>
              </a:rPr>
              <a:t>cryogenic symmetric </a:t>
            </a: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preamplifier:</a:t>
            </a:r>
            <a:br>
              <a:rPr lang="en-US" sz="2000" dirty="0">
                <a:latin typeface="Times New Roman" pitchFamily="18" charset="0"/>
                <a:ea typeface="ＭＳ Ｐゴシック" pitchFamily="1" charset="-128"/>
              </a:rPr>
            </a:b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well proven design with Aladdin, VIRGO and H2RG  arrays</a:t>
            </a:r>
          </a:p>
          <a:p>
            <a:pPr marL="266700" indent="-266700">
              <a:buClr>
                <a:schemeClr val="accent1"/>
              </a:buClr>
              <a:buSzPct val="150000"/>
              <a:buFont typeface="Arial" charset="0"/>
              <a:buChar char="•"/>
              <a:defRPr/>
            </a:pP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OPAMP TLC2274 too slow (2.2 MHz)</a:t>
            </a:r>
          </a:p>
          <a:p>
            <a:pPr marL="266700" indent="-266700">
              <a:buClr>
                <a:schemeClr val="accent1"/>
              </a:buClr>
              <a:buSzPct val="150000"/>
              <a:buFont typeface="Arial" charset="0"/>
              <a:buChar char="•"/>
              <a:defRPr/>
            </a:pP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replaced by OPA 354:</a:t>
            </a:r>
            <a:br>
              <a:rPr lang="en-US" sz="2000" dirty="0">
                <a:latin typeface="Times New Roman" pitchFamily="18" charset="0"/>
                <a:ea typeface="ＭＳ Ｐゴシック" pitchFamily="1" charset="-128"/>
              </a:rPr>
            </a:b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gain bandwidth </a:t>
            </a:r>
            <a:r>
              <a:rPr lang="en-US" sz="2000" dirty="0" smtClean="0">
                <a:latin typeface="Times New Roman" pitchFamily="18" charset="0"/>
                <a:ea typeface="ＭＳ Ｐゴシック" pitchFamily="1" charset="-128"/>
              </a:rPr>
              <a:t>250MHz</a:t>
            </a:r>
            <a:endParaRPr lang="en-US" sz="2000" dirty="0">
              <a:latin typeface="Times New Roman" pitchFamily="18" charset="0"/>
              <a:ea typeface="ＭＳ Ｐゴシック" pitchFamily="1" charset="-128"/>
            </a:endParaRPr>
          </a:p>
          <a:p>
            <a:pPr marL="266700" indent="-266700">
              <a:buClr>
                <a:schemeClr val="accent1"/>
              </a:buClr>
              <a:buSzPct val="150000"/>
              <a:defRPr/>
            </a:pPr>
            <a:r>
              <a:rPr lang="en-US" sz="2000" dirty="0">
                <a:latin typeface="Times New Roman" pitchFamily="18" charset="0"/>
                <a:ea typeface="ＭＳ Ｐゴシック" pitchFamily="1" charset="-128"/>
              </a:rPr>
              <a:t>    noise:  6.5nV/</a:t>
            </a:r>
            <a:r>
              <a:rPr lang="en-US" sz="2000" dirty="0">
                <a:latin typeface="Times New Roman" pitchFamily="18" charset="0"/>
                <a:ea typeface="ＭＳ Ｐゴシック" pitchFamily="1" charset="-128"/>
                <a:sym typeface="Symbol" pitchFamily="18" charset="2"/>
              </a:rPr>
              <a:t>Hz</a:t>
            </a:r>
          </a:p>
          <a:p>
            <a:pPr marL="266700" indent="-266700"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ea typeface="ＭＳ Ｐゴシック" pitchFamily="1" charset="-128"/>
                <a:sym typeface="Symbol" pitchFamily="18" charset="2"/>
              </a:rPr>
              <a:t>Preamp gain 3  </a:t>
            </a:r>
          </a:p>
          <a:p>
            <a:pPr>
              <a:buClr>
                <a:schemeClr val="accent1"/>
              </a:buClr>
              <a:buSzPct val="150000"/>
              <a:defRPr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41991" name="TextBox 4"/>
          <p:cNvSpPr txBox="1">
            <a:spLocks noChangeArrowheads="1"/>
          </p:cNvSpPr>
          <p:nvPr/>
        </p:nvSpPr>
        <p:spPr bwMode="auto">
          <a:xfrm>
            <a:off x="3759200" y="1825625"/>
            <a:ext cx="5986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320 x256 SAPHIRA SELEX eAPD in LCC package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41992" name="Straight Arrow Connector 18"/>
          <p:cNvCxnSpPr>
            <a:cxnSpLocks noChangeShapeType="1"/>
          </p:cNvCxnSpPr>
          <p:nvPr/>
        </p:nvCxnSpPr>
        <p:spPr bwMode="auto">
          <a:xfrm rot="16200000" flipV="1">
            <a:off x="1094582" y="4615656"/>
            <a:ext cx="1163638" cy="8350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1993" name="Straight Arrow Connector 21"/>
          <p:cNvCxnSpPr>
            <a:cxnSpLocks noChangeShapeType="1"/>
          </p:cNvCxnSpPr>
          <p:nvPr/>
        </p:nvCxnSpPr>
        <p:spPr bwMode="auto">
          <a:xfrm>
            <a:off x="2551113" y="2036763"/>
            <a:ext cx="1276350" cy="7223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4" name="TextBox 23"/>
          <p:cNvSpPr txBox="1"/>
          <p:nvPr/>
        </p:nvSpPr>
        <p:spPr bwMode="auto">
          <a:xfrm>
            <a:off x="403225" y="1292225"/>
            <a:ext cx="2659063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additional cooling plane</a:t>
            </a:r>
            <a:b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for preamplifiers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SAPHIRA readout electronics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1600" y="1093788"/>
            <a:ext cx="9804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32 channel 5 MHz cryogenic preamplifier board is compatible with PICNIC board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68-pin LCC package compatible with PICNIC socket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50 cm flexboard is compatible with Hawaii-2RG flexboard and 128 pin hermetic connector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150 cm external cable to NGC DFE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+mn-cs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96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3012" name="Picture 2" descr="U:\gfinger\anual_report\anual_report_2011\selex\2012-01-hh-eAPD\eAPD-6521.jpg"/>
          <p:cNvPicPr>
            <a:picLocks noChangeAspect="1" noChangeArrowheads="1"/>
          </p:cNvPicPr>
          <p:nvPr/>
        </p:nvPicPr>
        <p:blipFill>
          <a:blip r:embed="rId2"/>
          <a:srcRect t="32336" r="13464" b="31091"/>
          <a:stretch>
            <a:fillRect/>
          </a:stretch>
        </p:blipFill>
        <p:spPr bwMode="auto">
          <a:xfrm>
            <a:off x="927100" y="2617788"/>
            <a:ext cx="8242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3" descr="U:\gfinger\anual_report\anual_report_2011\selex\2012-01-hh-eAPD\eAPD-6535.jpg"/>
          <p:cNvPicPr>
            <a:picLocks noChangeAspect="1" noChangeArrowheads="1"/>
          </p:cNvPicPr>
          <p:nvPr/>
        </p:nvPicPr>
        <p:blipFill>
          <a:blip r:embed="rId3"/>
          <a:srcRect l="3487" t="40884" r="9286" b="39754"/>
          <a:stretch>
            <a:fillRect/>
          </a:stretch>
        </p:blipFill>
        <p:spPr bwMode="auto">
          <a:xfrm>
            <a:off x="806450" y="4916488"/>
            <a:ext cx="83089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4" name="Straight Arrow Connector 7"/>
          <p:cNvCxnSpPr>
            <a:cxnSpLocks noChangeShapeType="1"/>
          </p:cNvCxnSpPr>
          <p:nvPr/>
        </p:nvCxnSpPr>
        <p:spPr bwMode="auto">
          <a:xfrm flipV="1">
            <a:off x="1019175" y="6059488"/>
            <a:ext cx="5602288" cy="20637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43015" name="TextBox 8"/>
          <p:cNvSpPr txBox="1">
            <a:spLocks noChangeArrowheads="1"/>
          </p:cNvSpPr>
          <p:nvPr/>
        </p:nvSpPr>
        <p:spPr bwMode="auto">
          <a:xfrm>
            <a:off x="2690813" y="6200775"/>
            <a:ext cx="4454525" cy="401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342900" indent="-342900"/>
            <a:r>
              <a:rPr lang="en-US" sz="2000">
                <a:latin typeface="Times New Roman" pitchFamily="18" charset="0"/>
              </a:rPr>
              <a:t>50 cm flex board + 150 cm external cable</a:t>
            </a:r>
          </a:p>
        </p:txBody>
      </p:sp>
      <p:cxnSp>
        <p:nvCxnSpPr>
          <p:cNvPr id="43016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5645150" y="4114800"/>
            <a:ext cx="1174750" cy="91440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43017" name="TextBox 9"/>
          <p:cNvSpPr txBox="1">
            <a:spLocks noChangeArrowheads="1"/>
          </p:cNvSpPr>
          <p:nvPr/>
        </p:nvSpPr>
        <p:spPr bwMode="auto">
          <a:xfrm>
            <a:off x="4098925" y="4953000"/>
            <a:ext cx="1679575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342900" indent="-342900"/>
            <a:r>
              <a:rPr lang="en-US" sz="1600">
                <a:latin typeface="Times New Roman" pitchFamily="18" charset="0"/>
              </a:rPr>
              <a:t>temperature diode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338" y="1093788"/>
            <a:ext cx="9872662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standard 2-slot NGC system: front-end basic board (sequencer, clock &amp;bias )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				        new 32-channel 10 MHz ADC board &amp; preprocessor in FPGA			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dirty="0"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+mn-cs"/>
              </a:rPr>
              <a:t>	</a:t>
            </a:r>
            <a:endParaRPr lang="en-US" sz="20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en-US" sz="9600" dirty="0">
              <a:latin typeface="+mj-lt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endParaRPr lang="en-US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90500" indent="-19050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4035" name="Picture 1" descr="_MG_7821.tif"/>
          <p:cNvPicPr>
            <a:picLocks noChangeAspect="1"/>
          </p:cNvPicPr>
          <p:nvPr/>
        </p:nvPicPr>
        <p:blipFill>
          <a:blip r:embed="rId2"/>
          <a:srcRect l="17056" t="12222" r="18578" b="6354"/>
          <a:stretch>
            <a:fillRect/>
          </a:stretch>
        </p:blipFill>
        <p:spPr bwMode="auto">
          <a:xfrm>
            <a:off x="2190750" y="2105025"/>
            <a:ext cx="5468938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 descr="P1010041.JPG"/>
          <p:cNvPicPr>
            <a:picLocks noChangeAspect="1"/>
          </p:cNvPicPr>
          <p:nvPr/>
        </p:nvPicPr>
        <p:blipFill>
          <a:blip r:embed="rId3"/>
          <a:srcRect l="28175" r="27925" b="1714"/>
          <a:stretch>
            <a:fillRect/>
          </a:stretch>
        </p:blipFill>
        <p:spPr bwMode="auto">
          <a:xfrm>
            <a:off x="514350" y="2076450"/>
            <a:ext cx="14700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SAPHIRA readout electronics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8083550" y="3589338"/>
            <a:ext cx="7239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ADC</a:t>
            </a:r>
          </a:p>
        </p:txBody>
      </p:sp>
      <p:cxnSp>
        <p:nvCxnSpPr>
          <p:cNvPr id="44039" name="Straight Arrow Connector 7"/>
          <p:cNvCxnSpPr>
            <a:cxnSpLocks noChangeShapeType="1"/>
          </p:cNvCxnSpPr>
          <p:nvPr/>
        </p:nvCxnSpPr>
        <p:spPr bwMode="auto">
          <a:xfrm rot="10800000">
            <a:off x="6073775" y="3519488"/>
            <a:ext cx="1982788" cy="27622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5128260" y="1798320"/>
            <a:ext cx="2484120" cy="15621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906000" cy="690563"/>
          </a:xfrm>
        </p:spPr>
        <p:txBody>
          <a:bodyPr/>
          <a:lstStyle/>
          <a:p>
            <a:r>
              <a:rPr lang="en-US" smtClean="0"/>
              <a:t>SAPHIRA detector mount for GRAVITY WFS</a:t>
            </a:r>
          </a:p>
        </p:txBody>
      </p:sp>
      <p:sp>
        <p:nvSpPr>
          <p:cNvPr id="46083" name="Content Placeholder 3"/>
          <p:cNvSpPr>
            <a:spLocks noGrp="1"/>
          </p:cNvSpPr>
          <p:nvPr>
            <p:ph sz="quarter" idx="2"/>
          </p:nvPr>
        </p:nvSpPr>
        <p:spPr>
          <a:xfrm>
            <a:off x="5400675" y="6180138"/>
            <a:ext cx="4313238" cy="446087"/>
          </a:xfrm>
        </p:spPr>
        <p:txBody>
          <a:bodyPr/>
          <a:lstStyle/>
          <a:p>
            <a:pPr marL="179388" indent="-179388">
              <a:buFont typeface="Monotype Sorts"/>
              <a:buNone/>
            </a:pPr>
            <a:endParaRPr lang="en-US" sz="1800" smtClean="0"/>
          </a:p>
          <a:p>
            <a:pPr marL="179388" indent="-179388"/>
            <a:endParaRPr lang="en-US" sz="1800" smtClean="0"/>
          </a:p>
          <a:p>
            <a:pPr marL="179388" indent="-179388">
              <a:buFont typeface="Monotype Sorts"/>
              <a:buNone/>
            </a:pPr>
            <a:r>
              <a:rPr lang="en-US" sz="1800" smtClean="0"/>
              <a:t>	</a:t>
            </a:r>
          </a:p>
          <a:p>
            <a:pPr marL="179388" indent="-179388">
              <a:buFont typeface="Monotype Sorts"/>
              <a:buNone/>
            </a:pPr>
            <a:r>
              <a:rPr lang="en-US" sz="1800" smtClean="0"/>
              <a:t> </a:t>
            </a:r>
          </a:p>
          <a:p>
            <a:pPr marL="179388" indent="-179388">
              <a:buFont typeface="Monotype Sorts"/>
              <a:buNone/>
            </a:pPr>
            <a:endParaRPr lang="en-US" sz="2000" smtClean="0"/>
          </a:p>
          <a:p>
            <a:pPr marL="179388" indent="-179388">
              <a:buFont typeface="Monotype Sorts"/>
              <a:buNone/>
            </a:pPr>
            <a:endParaRPr lang="en-US" sz="2000" smtClean="0"/>
          </a:p>
          <a:p>
            <a:pPr marL="179388" indent="-179388">
              <a:buFont typeface="Monotype Sorts"/>
              <a:buNone/>
            </a:pPr>
            <a:endParaRPr lang="en-US" sz="2000" smtClean="0"/>
          </a:p>
        </p:txBody>
      </p:sp>
      <p:sp>
        <p:nvSpPr>
          <p:cNvPr id="46084" name="Content Placeholder 3"/>
          <p:cNvSpPr>
            <a:spLocks noGrp="1"/>
          </p:cNvSpPr>
          <p:nvPr>
            <p:ph sz="quarter" idx="2"/>
          </p:nvPr>
        </p:nvSpPr>
        <p:spPr>
          <a:xfrm>
            <a:off x="628650" y="1235075"/>
            <a:ext cx="8907463" cy="534988"/>
          </a:xfrm>
        </p:spPr>
        <p:txBody>
          <a:bodyPr/>
          <a:lstStyle/>
          <a:p>
            <a:pPr marL="179388" indent="-179388"/>
            <a:r>
              <a:rPr lang="en-US" sz="1800" smtClean="0"/>
              <a:t>science grade LPE array mounted in GRAVITY WFS</a:t>
            </a:r>
          </a:p>
          <a:p>
            <a:pPr marL="179388" indent="-179388"/>
            <a:endParaRPr lang="en-US" sz="1800" smtClean="0"/>
          </a:p>
          <a:p>
            <a:pPr marL="179388" indent="-179388"/>
            <a:endParaRPr lang="en-US" sz="1800" smtClean="0"/>
          </a:p>
          <a:p>
            <a:pPr marL="179388" indent="-179388"/>
            <a:endParaRPr lang="en-US" sz="1800" smtClean="0"/>
          </a:p>
          <a:p>
            <a:pPr marL="179388" indent="-179388">
              <a:buFont typeface="Monotype Sorts"/>
              <a:buNone/>
            </a:pPr>
            <a:endParaRPr lang="en-US" sz="1800" smtClean="0"/>
          </a:p>
          <a:p>
            <a:pPr marL="179388" indent="-179388"/>
            <a:endParaRPr lang="en-US" sz="1800" smtClean="0"/>
          </a:p>
          <a:p>
            <a:pPr marL="179388" indent="-179388">
              <a:buFont typeface="Monotype Sorts"/>
              <a:buNone/>
            </a:pPr>
            <a:r>
              <a:rPr lang="en-US" sz="1800" smtClean="0"/>
              <a:t>	</a:t>
            </a:r>
          </a:p>
          <a:p>
            <a:pPr marL="179388" indent="-179388">
              <a:buFont typeface="Monotype Sorts"/>
              <a:buNone/>
            </a:pPr>
            <a:r>
              <a:rPr lang="en-US" sz="1800" smtClean="0"/>
              <a:t> </a:t>
            </a:r>
          </a:p>
          <a:p>
            <a:pPr marL="179388" indent="-179388">
              <a:buFont typeface="Monotype Sorts"/>
              <a:buNone/>
            </a:pPr>
            <a:endParaRPr lang="en-US" sz="2000" smtClean="0"/>
          </a:p>
          <a:p>
            <a:pPr marL="179388" indent="-179388">
              <a:buFont typeface="Monotype Sorts"/>
              <a:buNone/>
            </a:pPr>
            <a:endParaRPr lang="en-US" sz="2000" smtClean="0"/>
          </a:p>
          <a:p>
            <a:pPr marL="179388" indent="-179388">
              <a:buFont typeface="Monotype Sorts"/>
              <a:buNone/>
            </a:pPr>
            <a:endParaRPr lang="en-US" sz="2000" smtClean="0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/>
          <a:srcRect l="13139" t="5557" r="15581"/>
          <a:stretch>
            <a:fillRect/>
          </a:stretch>
        </p:blipFill>
        <p:spPr bwMode="auto">
          <a:xfrm>
            <a:off x="1433513" y="1828800"/>
            <a:ext cx="5414962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 bwMode="auto">
          <a:xfrm>
            <a:off x="7032625" y="2203450"/>
            <a:ext cx="2668588" cy="193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6B61"/>
                </a:solidFill>
                <a:latin typeface="Times New Roman"/>
                <a:cs typeface="+mn-cs"/>
              </a:rPr>
              <a:t>lenslet</a:t>
            </a:r>
            <a:r>
              <a:rPr lang="en-US" sz="2000" dirty="0">
                <a:solidFill>
                  <a:srgbClr val="006B61"/>
                </a:solidFill>
                <a:latin typeface="Times New Roman"/>
                <a:cs typeface="+mn-cs"/>
              </a:rPr>
              <a:t> array </a:t>
            </a:r>
            <a:br>
              <a:rPr lang="en-US" sz="2000" dirty="0">
                <a:solidFill>
                  <a:srgbClr val="006B61"/>
                </a:solidFill>
                <a:latin typeface="Times New Roman"/>
                <a:cs typeface="+mn-cs"/>
              </a:rPr>
            </a:br>
            <a:r>
              <a:rPr lang="en-US" sz="2000" dirty="0">
                <a:solidFill>
                  <a:srgbClr val="006B61"/>
                </a:solidFill>
                <a:latin typeface="Times New Roman"/>
                <a:cs typeface="+mn-cs"/>
              </a:rPr>
              <a:t>is </a:t>
            </a: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moveable to select </a:t>
            </a:r>
            <a:b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window of 72x72 pixels</a:t>
            </a:r>
            <a:b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on best part </a:t>
            </a:r>
            <a:b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of 320x256 pixel array </a:t>
            </a:r>
            <a:b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</a:br>
            <a:endParaRPr lang="en-US" sz="20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cxnSp>
        <p:nvCxnSpPr>
          <p:cNvPr id="46087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3754438" y="2976563"/>
            <a:ext cx="3175000" cy="103187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mas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7925" y="3829050"/>
            <a:ext cx="3462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IRATEC test camera</a:t>
            </a:r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6381750" y="1171575"/>
            <a:ext cx="35242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Clr>
                <a:srgbClr val="FF00FF"/>
              </a:buClr>
              <a:buSzPct val="150000"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Offner relay f/11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clod filter wheel with 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bandpass filters: J,H,K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test pattern with grid of holes 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in image plane illuminated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by extended blackbody</a:t>
            </a:r>
          </a:p>
          <a:p>
            <a:pPr lvl="1">
              <a:buClr>
                <a:srgbClr val="FF00FF"/>
              </a:buClr>
              <a:buSzPct val="150000"/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	</a:t>
            </a:r>
            <a:endParaRPr lang="en-US" sz="2000">
              <a:latin typeface="Times New Roman" pitchFamily="18" charset="0"/>
            </a:endParaRPr>
          </a:p>
        </p:txBody>
      </p:sp>
      <p:grpSp>
        <p:nvGrpSpPr>
          <p:cNvPr id="47109" name="Group 16"/>
          <p:cNvGrpSpPr>
            <a:grpSpLocks/>
          </p:cNvGrpSpPr>
          <p:nvPr/>
        </p:nvGrpSpPr>
        <p:grpSpPr bwMode="auto">
          <a:xfrm>
            <a:off x="409575" y="1157288"/>
            <a:ext cx="4768850" cy="5108575"/>
            <a:chOff x="409852" y="1157428"/>
            <a:chExt cx="4768578" cy="5107670"/>
          </a:xfrm>
        </p:grpSpPr>
        <p:pic>
          <p:nvPicPr>
            <p:cNvPr id="47112" name="Picture 7" descr="offner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V="1">
              <a:off x="292833" y="1379500"/>
              <a:ext cx="5107670" cy="466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2983043" y="5744490"/>
              <a:ext cx="1438193" cy="39997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  <a:ea typeface="ＭＳ Ｐゴシック" pitchFamily="1" charset="-128"/>
                </a:rPr>
                <a:t>Offner relay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09852" y="2406569"/>
              <a:ext cx="1357236" cy="40156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  <a:ea typeface="ＭＳ Ｐゴシック" pitchFamily="1" charset="-128"/>
                </a:rPr>
                <a:t>filter wheel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1555962" y="4850886"/>
              <a:ext cx="700048" cy="39997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  <a:ea typeface="ＭＳ Ｐゴシック" pitchFamily="1" charset="-128"/>
                </a:rPr>
                <a:t>CCC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3892628" y="2019287"/>
              <a:ext cx="1009592" cy="39997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  <a:ea typeface="ＭＳ Ｐゴシック" pitchFamily="1" charset="-128"/>
                </a:rPr>
                <a:t>detector</a:t>
              </a:r>
            </a:p>
          </p:txBody>
        </p:sp>
      </p:grpSp>
      <p:cxnSp>
        <p:nvCxnSpPr>
          <p:cNvPr id="47110" name="Straight Arrow Connector 11"/>
          <p:cNvCxnSpPr>
            <a:cxnSpLocks noChangeShapeType="1"/>
          </p:cNvCxnSpPr>
          <p:nvPr/>
        </p:nvCxnSpPr>
        <p:spPr bwMode="auto">
          <a:xfrm rot="10800000">
            <a:off x="4838700" y="3249613"/>
            <a:ext cx="2705100" cy="2027237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47111" name="Straight Arrow Connector 9"/>
          <p:cNvCxnSpPr>
            <a:cxnSpLocks noChangeShapeType="1"/>
          </p:cNvCxnSpPr>
          <p:nvPr/>
        </p:nvCxnSpPr>
        <p:spPr bwMode="auto">
          <a:xfrm rot="10800000">
            <a:off x="4846638" y="2965450"/>
            <a:ext cx="2744787" cy="177800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VLTI: VLT Interferometer</a:t>
            </a:r>
          </a:p>
        </p:txBody>
      </p:sp>
      <p:pic>
        <p:nvPicPr>
          <p:cNvPr id="25603" name="Picture 1026" descr="phot-10f-det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1554163"/>
            <a:ext cx="702945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6889750" y="1517650"/>
            <a:ext cx="2990850" cy="3733800"/>
          </a:xfrm>
          <a:prstGeom prst="rect">
            <a:avLst/>
          </a:prstGeom>
        </p:spPr>
        <p:txBody>
          <a:bodyPr/>
          <a:lstStyle/>
          <a:p>
            <a:pPr marL="463550" indent="-1800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VLTI has </a:t>
            </a:r>
            <a:br>
              <a:rPr lang="en-US" sz="2400" kern="0" dirty="0">
                <a:latin typeface="+mn-lt"/>
                <a:ea typeface="ＭＳ Ｐゴシック" pitchFamily="34" charset="-128"/>
                <a:cs typeface="+mn-cs"/>
              </a:rPr>
            </a:b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spatial resolution</a:t>
            </a:r>
            <a:br>
              <a:rPr lang="en-US" sz="2400" kern="0" dirty="0">
                <a:latin typeface="+mn-lt"/>
                <a:ea typeface="ＭＳ Ｐゴシック" pitchFamily="34" charset="-128"/>
                <a:cs typeface="+mn-cs"/>
              </a:rPr>
            </a:b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of 200 m telescope</a:t>
            </a:r>
            <a:br>
              <a:rPr lang="en-US" sz="2400" kern="0" dirty="0">
                <a:latin typeface="+mn-lt"/>
                <a:ea typeface="ＭＳ Ｐゴシック" pitchFamily="34" charset="-128"/>
                <a:cs typeface="+mn-cs"/>
              </a:rPr>
            </a:b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(ELT 40m)</a:t>
            </a:r>
          </a:p>
          <a:p>
            <a:pPr marL="463550" indent="-1800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fringes need to be </a:t>
            </a:r>
            <a:br>
              <a:rPr lang="en-US" sz="2400" kern="0" dirty="0">
                <a:latin typeface="+mn-lt"/>
                <a:ea typeface="ＭＳ Ｐゴシック" pitchFamily="34" charset="-128"/>
                <a:cs typeface="+mn-cs"/>
              </a:rPr>
            </a:b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stabilized </a:t>
            </a:r>
          </a:p>
          <a:p>
            <a:pPr marL="463550" indent="-1800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IR AO WFS </a:t>
            </a:r>
            <a:br>
              <a:rPr lang="en-US" sz="2400" kern="0" dirty="0">
                <a:latin typeface="+mn-lt"/>
                <a:ea typeface="ＭＳ Ｐゴシック" pitchFamily="34" charset="-128"/>
                <a:cs typeface="+mn-cs"/>
              </a:rPr>
            </a:b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for each telescope</a:t>
            </a:r>
          </a:p>
          <a:p>
            <a:pPr marL="463550" indent="-1800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r>
              <a:rPr lang="en-US" sz="2400" kern="0" dirty="0">
                <a:latin typeface="+mn-lt"/>
                <a:ea typeface="ＭＳ Ｐゴシック" pitchFamily="34" charset="-128"/>
                <a:cs typeface="+mn-cs"/>
              </a:rPr>
              <a:t>high speed low noise sensor required</a:t>
            </a:r>
            <a:r>
              <a:rPr lang="en-US" sz="3200" kern="0" dirty="0">
                <a:latin typeface="+mn-lt"/>
                <a:ea typeface="ＭＳ Ｐゴシック" pitchFamily="34" charset="-128"/>
                <a:cs typeface="+mn-cs"/>
              </a:rPr>
              <a:t/>
            </a:r>
            <a:br>
              <a:rPr lang="en-US" sz="3200" kern="0" dirty="0">
                <a:latin typeface="+mn-lt"/>
                <a:ea typeface="ＭＳ Ｐゴシック" pitchFamily="34" charset="-128"/>
                <a:cs typeface="+mn-cs"/>
              </a:rPr>
            </a:br>
            <a:endParaRPr lang="en-US" sz="3200" kern="0" dirty="0">
              <a:latin typeface="+mn-lt"/>
              <a:ea typeface="ＭＳ Ｐゴシック" pitchFamily="34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endParaRPr lang="en-US" sz="3200" kern="0" dirty="0">
              <a:latin typeface="Symbol" pitchFamily="18" charset="2"/>
              <a:ea typeface="ＭＳ Ｐゴシック" pitchFamily="34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2" charset="2"/>
              <a:buChar char="l"/>
              <a:defRPr/>
            </a:pPr>
            <a:endParaRPr lang="en-US" sz="3200" kern="0" dirty="0">
              <a:latin typeface="Symbol" pitchFamily="18" charset="2"/>
              <a:ea typeface="ＭＳ Ｐゴシック" pitchFamily="34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r>
              <a:rPr lang="en-US" sz="3200" kern="0" dirty="0">
                <a:latin typeface="Symbol" pitchFamily="18" charset="2"/>
                <a:ea typeface="ＭＳ Ｐゴシック" pitchFamily="34" charset="-128"/>
                <a:cs typeface="+mn-cs"/>
              </a:rPr>
              <a:t>    </a:t>
            </a:r>
            <a:endParaRPr lang="en-US" sz="3200" kern="0" dirty="0">
              <a:latin typeface="+mn-lt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mas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7925" y="3829050"/>
            <a:ext cx="3462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NIR HgCdTe eAPD: calibrated test pattern  </a:t>
            </a:r>
          </a:p>
        </p:txBody>
      </p:sp>
      <p:pic>
        <p:nvPicPr>
          <p:cNvPr id="48132" name="Picture 7" descr="P101006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1628775"/>
            <a:ext cx="57785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133" name="Straight Arrow Connector 9"/>
          <p:cNvCxnSpPr>
            <a:cxnSpLocks noChangeShapeType="1"/>
          </p:cNvCxnSpPr>
          <p:nvPr/>
        </p:nvCxnSpPr>
        <p:spPr bwMode="auto">
          <a:xfrm rot="10800000">
            <a:off x="1771650" y="4143375"/>
            <a:ext cx="5819775" cy="600075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48134" name="Straight Arrow Connector 11"/>
          <p:cNvCxnSpPr>
            <a:cxnSpLocks noChangeShapeType="1"/>
          </p:cNvCxnSpPr>
          <p:nvPr/>
        </p:nvCxnSpPr>
        <p:spPr bwMode="auto">
          <a:xfrm rot="10800000">
            <a:off x="1771650" y="4419600"/>
            <a:ext cx="5772150" cy="85725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48135" name="TextBox 4"/>
          <p:cNvSpPr txBox="1">
            <a:spLocks noChangeArrowheads="1"/>
          </p:cNvSpPr>
          <p:nvPr/>
        </p:nvSpPr>
        <p:spPr bwMode="auto">
          <a:xfrm>
            <a:off x="6381750" y="1171575"/>
            <a:ext cx="35242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Clr>
                <a:srgbClr val="FF00FF"/>
              </a:buClr>
              <a:buSzPct val="150000"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Offner relay f/11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clod filter wheel with 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bandpass filters: J,H,K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</a:pPr>
            <a:r>
              <a:rPr lang="en-US" sz="2000">
                <a:latin typeface="Times New Roman" pitchFamily="18" charset="0"/>
              </a:rPr>
              <a:t>test pattern with grid of holes 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in image plane illuminated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   by extended blackbody</a:t>
            </a:r>
          </a:p>
          <a:p>
            <a:pPr lvl="1">
              <a:buClr>
                <a:srgbClr val="FF00FF"/>
              </a:buClr>
              <a:buSzPct val="150000"/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	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B2A10E-DC5A-4452-AF1A-E333DC78A43F}" type="slidenum">
              <a:rPr lang="it-IT"/>
              <a:pPr>
                <a:defRPr/>
              </a:pPr>
              <a:t>21</a:t>
            </a:fld>
            <a:endParaRPr lang="it-IT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typical output from ESO Test rig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042988" y="5761038"/>
            <a:ext cx="7346950" cy="525462"/>
          </a:xfrm>
          <a:prstGeom prst="rect">
            <a:avLst/>
          </a:prstGeom>
        </p:spPr>
        <p:txBody>
          <a:bodyPr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GB" sz="2400" dirty="0">
                <a:latin typeface="+mn-lt"/>
                <a:ea typeface="ＭＳ Ｐゴシック" pitchFamily="1" charset="-128"/>
                <a:cs typeface="+mn-cs"/>
              </a:rPr>
              <a:t>noise is limited by photon shot noise</a:t>
            </a:r>
          </a:p>
          <a:p>
            <a:pPr marL="46355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H-band, DIT </a:t>
            </a:r>
            <a:r>
              <a:rPr lang="en-GB" sz="24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1.3 </a:t>
            </a:r>
            <a:r>
              <a:rPr lang="en-GB" sz="240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ms, APD gain </a:t>
            </a:r>
            <a:r>
              <a:rPr lang="en-GB" sz="24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28</a:t>
            </a:r>
            <a:endParaRPr lang="en-GB" sz="240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endParaRPr lang="en-GB" sz="2400" dirty="0">
              <a:latin typeface="+mn-lt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endParaRPr lang="en-GB" sz="2400" dirty="0">
              <a:latin typeface="+mn-lt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49157" name="Picture 10" descr="signal_max_1000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42975" y="1761155"/>
            <a:ext cx="3278188" cy="263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1" descr="noise_max_40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46922" y="1763563"/>
            <a:ext cx="3276600" cy="263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1651319" y="2628899"/>
            <a:ext cx="1076641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ea typeface="ＭＳ Ｐゴシック" pitchFamily="1" charset="-128"/>
                <a:cs typeface="+mn-cs"/>
              </a:rPr>
              <a:t>signal</a:t>
            </a:r>
          </a:p>
        </p:txBody>
      </p:sp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6098541" y="2600325"/>
            <a:ext cx="965199" cy="5238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latin typeface="+mn-lt"/>
                <a:ea typeface="ＭＳ Ｐゴシック" pitchFamily="1" charset="-128"/>
                <a:cs typeface="+mn-cs"/>
              </a:rPr>
              <a:t>noise</a:t>
            </a:r>
            <a:endParaRPr lang="en-GB" dirty="0"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149350" y="4991100"/>
            <a:ext cx="3071813" cy="525463"/>
          </a:xfrm>
          <a:prstGeom prst="rect">
            <a:avLst/>
          </a:prstGeom>
        </p:spPr>
        <p:txBody>
          <a:bodyPr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GB" sz="2400" dirty="0">
                <a:latin typeface="+mn-lt"/>
                <a:ea typeface="ＭＳ Ｐゴシック" pitchFamily="1" charset="-128"/>
                <a:cs typeface="+mn-cs"/>
              </a:rPr>
              <a:t>cuts: 0 / </a:t>
            </a:r>
            <a:r>
              <a:rPr lang="en-GB" sz="2400" dirty="0" smtClean="0">
                <a:latin typeface="+mn-lt"/>
                <a:ea typeface="ＭＳ Ｐゴシック" pitchFamily="1" charset="-128"/>
                <a:cs typeface="+mn-cs"/>
              </a:rPr>
              <a:t>513 </a:t>
            </a:r>
            <a:r>
              <a:rPr lang="en-GB" sz="2400" dirty="0">
                <a:latin typeface="+mn-lt"/>
                <a:ea typeface="ＭＳ Ｐゴシック" pitchFamily="1" charset="-128"/>
                <a:cs typeface="+mn-cs"/>
              </a:rPr>
              <a:t>electrons</a:t>
            </a: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5324475" y="4960938"/>
            <a:ext cx="3073400" cy="525462"/>
          </a:xfrm>
          <a:prstGeom prst="rect">
            <a:avLst/>
          </a:prstGeom>
        </p:spPr>
        <p:txBody>
          <a:bodyPr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GB" sz="2400" dirty="0">
                <a:latin typeface="+mn-lt"/>
                <a:ea typeface="ＭＳ Ｐゴシック" pitchFamily="1" charset="-128"/>
                <a:cs typeface="+mn-cs"/>
              </a:rPr>
              <a:t>cuts: 0 / </a:t>
            </a:r>
            <a:r>
              <a:rPr lang="en-GB" sz="2400" dirty="0" smtClean="0">
                <a:latin typeface="+mn-lt"/>
                <a:ea typeface="ＭＳ Ｐゴシック" pitchFamily="1" charset="-128"/>
                <a:cs typeface="+mn-cs"/>
              </a:rPr>
              <a:t>42 </a:t>
            </a:r>
            <a:r>
              <a:rPr lang="en-GB" sz="2400" dirty="0">
                <a:latin typeface="+mn-lt"/>
                <a:ea typeface="ＭＳ Ｐゴシック" pitchFamily="1" charset="-128"/>
                <a:cs typeface="+mn-cs"/>
              </a:rPr>
              <a:t>erms</a:t>
            </a: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LPE cosmetics for </a:t>
            </a:r>
            <a:r>
              <a:rPr lang="en-US" dirty="0" err="1" smtClean="0"/>
              <a:t>APDgain</a:t>
            </a:r>
            <a:r>
              <a:rPr lang="en-US" dirty="0" smtClean="0"/>
              <a:t> = 16.6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25513" y="1273175"/>
            <a:ext cx="2668587" cy="693738"/>
          </a:xfrm>
        </p:spPr>
        <p:txBody>
          <a:bodyPr/>
          <a:lstStyle/>
          <a:p>
            <a:r>
              <a:rPr lang="en-US" smtClean="0"/>
              <a:t>T=40K</a:t>
            </a:r>
          </a:p>
        </p:txBody>
      </p:sp>
      <p:pic>
        <p:nvPicPr>
          <p:cNvPr id="51204" name="Picture 4" descr="compare_cosmetics_old_80_K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138" y="2024063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compare_cosmetics_old_40_K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2012950"/>
            <a:ext cx="468153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6032500" y="1235075"/>
            <a:ext cx="26685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3200" kern="0" dirty="0">
                <a:latin typeface="+mn-lt"/>
                <a:cs typeface="+mn-cs"/>
              </a:rPr>
              <a:t>T=80K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bad pixel dark current process: tunneling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9013" y="1162050"/>
            <a:ext cx="8761412" cy="1135063"/>
          </a:xfrm>
        </p:spPr>
        <p:txBody>
          <a:bodyPr/>
          <a:lstStyle/>
          <a:p>
            <a:pPr marL="190500" indent="-190500"/>
            <a:r>
              <a:rPr lang="en-US" sz="2400" smtClean="0"/>
              <a:t>at low temperatures tunneling is dominant dark current process</a:t>
            </a:r>
          </a:p>
          <a:p>
            <a:pPr marL="190500" indent="-190500"/>
            <a:r>
              <a:rPr lang="en-US" sz="2400" smtClean="0"/>
              <a:t>transmission coefficient for tunneling </a:t>
            </a:r>
            <a:br>
              <a:rPr lang="en-US" sz="2400" smtClean="0"/>
            </a:br>
            <a:r>
              <a:rPr lang="en-US" sz="2400" smtClean="0"/>
              <a:t>T=16E/V(1-E/V)exp(-2</a:t>
            </a:r>
            <a:r>
              <a:rPr lang="el-GR" sz="2400" smtClean="0"/>
              <a:t>β</a:t>
            </a:r>
            <a:r>
              <a:rPr lang="en-US" sz="2400" smtClean="0"/>
              <a:t>a)   </a:t>
            </a:r>
            <a:br>
              <a:rPr lang="en-US" sz="2400" smtClean="0"/>
            </a:br>
            <a:r>
              <a:rPr lang="el-GR" sz="2400" smtClean="0"/>
              <a:t>β</a:t>
            </a:r>
            <a:r>
              <a:rPr lang="en-US" sz="2400" smtClean="0"/>
              <a:t>= SQRT(2m(V-E))/ ℏ</a:t>
            </a:r>
          </a:p>
          <a:p>
            <a:pPr marL="190500" indent="-190500"/>
            <a:r>
              <a:rPr lang="en-US" sz="2400" smtClean="0"/>
              <a:t>V-E: height of potential barrier       a: width of potential barrier</a:t>
            </a:r>
          </a:p>
          <a:p>
            <a:pPr marL="190500" indent="-190500"/>
            <a:r>
              <a:rPr lang="en-US" sz="2400" smtClean="0"/>
              <a:t>tunnel current decreases exponentially </a:t>
            </a:r>
            <a:br>
              <a:rPr lang="en-US" sz="2400" smtClean="0"/>
            </a:br>
            <a:r>
              <a:rPr lang="en-US" sz="2400" smtClean="0"/>
              <a:t>                                  with  height and width of potential barrier</a:t>
            </a:r>
          </a:p>
          <a:p>
            <a:pPr marL="190500" indent="-190500"/>
            <a:endParaRPr lang="en-US" sz="2400" smtClean="0"/>
          </a:p>
          <a:p>
            <a:pPr marL="190500" indent="-190500">
              <a:buFont typeface="Monotype Sorts"/>
              <a:buNone/>
            </a:pPr>
            <a:endParaRPr lang="en-US" sz="240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tunnelcurrent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4463" y="3690938"/>
            <a:ext cx="3962400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to band tunneling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81713" y="1384300"/>
            <a:ext cx="3689350" cy="1135063"/>
          </a:xfrm>
        </p:spPr>
        <p:txBody>
          <a:bodyPr/>
          <a:lstStyle/>
          <a:p>
            <a:pPr marL="190500" indent="-190500"/>
            <a:r>
              <a:rPr lang="en-US" sz="2400" dirty="0" smtClean="0"/>
              <a:t>direct tunneling from valence to conduction band has low probability due to the width of the potential barrier</a:t>
            </a:r>
          </a:p>
          <a:p>
            <a:pPr marL="190500" indent="-190500"/>
            <a:r>
              <a:rPr lang="en-US" sz="2400" dirty="0" smtClean="0"/>
              <a:t>transmission coefficient for tunneling </a:t>
            </a:r>
            <a:br>
              <a:rPr lang="en-US" sz="2400" dirty="0" smtClean="0"/>
            </a:br>
            <a:r>
              <a:rPr lang="en-US" sz="2400" dirty="0" smtClean="0"/>
              <a:t>T  ∝ exp(-2</a:t>
            </a:r>
            <a:r>
              <a:rPr lang="el-GR" sz="2400" dirty="0" smtClean="0"/>
              <a:t>β</a:t>
            </a:r>
            <a:r>
              <a:rPr lang="en-US" sz="2400" dirty="0" smtClean="0"/>
              <a:t>a) </a:t>
            </a:r>
            <a:br>
              <a:rPr lang="en-US" sz="2400" dirty="0" smtClean="0"/>
            </a:br>
            <a:r>
              <a:rPr lang="el-GR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190500" indent="-190500">
              <a:buFont typeface="Monotype Sorts"/>
              <a:buNone/>
            </a:pPr>
            <a:endParaRPr lang="en-US" sz="2400" dirty="0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955800" y="1616075"/>
            <a:ext cx="1371600" cy="4178300"/>
          </a:xfrm>
          <a:prstGeom prst="rect">
            <a:avLst/>
          </a:prstGeom>
          <a:solidFill>
            <a:schemeClr val="accent1">
              <a:alpha val="18823"/>
            </a:schemeClr>
          </a:solidFill>
          <a:ln w="9525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pic>
        <p:nvPicPr>
          <p:cNvPr id="3078" name="Picture 9" descr="noTAT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371600"/>
            <a:ext cx="5626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 Assisted Tunneling: TAT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9" descr="TAT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371600"/>
            <a:ext cx="5626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81713" y="1384300"/>
            <a:ext cx="3689350" cy="1135063"/>
          </a:xfrm>
        </p:spPr>
        <p:txBody>
          <a:bodyPr/>
          <a:lstStyle/>
          <a:p>
            <a:pPr marL="190500" indent="-190500"/>
            <a:r>
              <a:rPr lang="en-US" sz="2400" smtClean="0"/>
              <a:t>traps at mid band assist tunneling</a:t>
            </a:r>
          </a:p>
          <a:p>
            <a:pPr marL="190500" indent="-190500"/>
            <a:r>
              <a:rPr lang="en-US" sz="2400" smtClean="0"/>
              <a:t>width of potential berrier reduced by factor of 2 </a:t>
            </a:r>
          </a:p>
          <a:p>
            <a:pPr marL="190500" indent="-190500"/>
            <a:r>
              <a:rPr lang="en-US" sz="2400" smtClean="0"/>
              <a:t>transmission coefficient for tunneling to trap</a:t>
            </a:r>
            <a:br>
              <a:rPr lang="en-US" sz="2400" smtClean="0"/>
            </a:br>
            <a:r>
              <a:rPr lang="en-US" sz="2400" smtClean="0"/>
              <a:t>T  ∝ exp(-</a:t>
            </a:r>
            <a:r>
              <a:rPr lang="el-GR" sz="2400" smtClean="0"/>
              <a:t>β</a:t>
            </a:r>
            <a:r>
              <a:rPr lang="en-US" sz="2400" smtClean="0"/>
              <a:t>a)  </a:t>
            </a:r>
            <a:br>
              <a:rPr lang="en-US" sz="2400" smtClean="0"/>
            </a:br>
            <a:r>
              <a:rPr lang="el-GR" sz="2400" smtClean="0">
                <a:solidFill>
                  <a:srgbClr val="000000"/>
                </a:solidFill>
              </a:rPr>
              <a:t>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  <a:p>
            <a:pPr marL="190500" indent="-190500">
              <a:buFont typeface="Monotype Sorts"/>
              <a:buNone/>
            </a:pPr>
            <a:endParaRPr lang="en-US" sz="2400" smtClean="0"/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1955800" y="1616075"/>
            <a:ext cx="1371600" cy="4178300"/>
          </a:xfrm>
          <a:prstGeom prst="rect">
            <a:avLst/>
          </a:prstGeom>
          <a:solidFill>
            <a:schemeClr val="accent1">
              <a:alpha val="18823"/>
            </a:schemeClr>
          </a:solidFill>
          <a:ln w="9525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 Assisted Tunneling: TAT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6" descr="TAT1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371600"/>
            <a:ext cx="5626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1955800" y="1616075"/>
            <a:ext cx="1371600" cy="4178300"/>
          </a:xfrm>
          <a:prstGeom prst="rect">
            <a:avLst/>
          </a:prstGeom>
          <a:solidFill>
            <a:schemeClr val="accent1">
              <a:alpha val="18823"/>
            </a:schemeClr>
          </a:solidFill>
          <a:ln w="9525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  <p:sp>
        <p:nvSpPr>
          <p:cNvPr id="512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81713" y="1384300"/>
            <a:ext cx="3689350" cy="1135063"/>
          </a:xfrm>
        </p:spPr>
        <p:txBody>
          <a:bodyPr/>
          <a:lstStyle/>
          <a:p>
            <a:pPr marL="190500" indent="-190500"/>
            <a:r>
              <a:rPr lang="en-US" sz="2400" smtClean="0"/>
              <a:t>traps at mid band assist tunneling</a:t>
            </a:r>
          </a:p>
          <a:p>
            <a:pPr marL="190500" indent="-190500"/>
            <a:r>
              <a:rPr lang="en-US" sz="2400" smtClean="0"/>
              <a:t>width of potential berrier reduced by factor of 2 </a:t>
            </a:r>
          </a:p>
          <a:p>
            <a:pPr marL="190500" indent="-190500"/>
            <a:r>
              <a:rPr lang="en-US" sz="2400" smtClean="0"/>
              <a:t>transmission coefficient for tunneling to trap</a:t>
            </a:r>
            <a:br>
              <a:rPr lang="en-US" sz="2400" smtClean="0"/>
            </a:br>
            <a:r>
              <a:rPr lang="en-US" sz="2400" smtClean="0"/>
              <a:t>T  ∝ exp(-</a:t>
            </a:r>
            <a:r>
              <a:rPr lang="el-GR" sz="2400" smtClean="0"/>
              <a:t>β</a:t>
            </a:r>
            <a:r>
              <a:rPr lang="en-US" sz="2400" smtClean="0"/>
              <a:t>a)  </a:t>
            </a:r>
            <a:br>
              <a:rPr lang="en-US" sz="2400" smtClean="0"/>
            </a:br>
            <a:r>
              <a:rPr lang="el-GR" sz="2400" smtClean="0">
                <a:solidFill>
                  <a:srgbClr val="000000"/>
                </a:solidFill>
              </a:rPr>
              <a:t> β</a:t>
            </a:r>
            <a:r>
              <a:rPr lang="en-US" sz="2400" smtClean="0">
                <a:solidFill>
                  <a:srgbClr val="000000"/>
                </a:solidFill>
              </a:rPr>
              <a:t> ∝ SQRT (V-E)</a:t>
            </a:r>
            <a:r>
              <a:rPr lang="en-US" sz="2400" smtClean="0"/>
              <a:t>  </a:t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  <a:p>
            <a:pPr marL="190500" indent="-190500">
              <a:buFont typeface="Monotype Sorts"/>
              <a:buNone/>
            </a:pP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Reduce Trap Assisted Tunneling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5" descr="TAT2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371600"/>
            <a:ext cx="5626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81713" y="1384300"/>
            <a:ext cx="3689350" cy="1135063"/>
          </a:xfrm>
        </p:spPr>
        <p:txBody>
          <a:bodyPr/>
          <a:lstStyle/>
          <a:p>
            <a:pPr marL="190500" indent="-190500"/>
            <a:r>
              <a:rPr lang="en-US" sz="2400" dirty="0" smtClean="0"/>
              <a:t>with larger diodes the  depletion widths increases (lower doping) </a:t>
            </a:r>
          </a:p>
          <a:p>
            <a:pPr marL="190500" indent="-190500"/>
            <a:r>
              <a:rPr lang="en-US" sz="2400" dirty="0" smtClean="0"/>
              <a:t>width of potential barrier increases</a:t>
            </a:r>
            <a:br>
              <a:rPr lang="en-US" sz="2400" dirty="0" smtClean="0"/>
            </a:br>
            <a:r>
              <a:rPr lang="en-US" sz="2400" dirty="0" smtClean="0"/>
              <a:t>         a’&gt;a</a:t>
            </a:r>
          </a:p>
          <a:p>
            <a:pPr marL="190500" indent="-190500"/>
            <a:r>
              <a:rPr lang="en-US" sz="2400" dirty="0" smtClean="0"/>
              <a:t>transmission coefficient for tunneling from trap decreases:</a:t>
            </a:r>
            <a:br>
              <a:rPr lang="en-US" sz="2400" dirty="0" smtClean="0"/>
            </a:br>
            <a:r>
              <a:rPr lang="en-US" sz="2400" dirty="0" smtClean="0"/>
              <a:t>T  ∝ exp(-</a:t>
            </a:r>
            <a:r>
              <a:rPr lang="el-GR" sz="2400" dirty="0" smtClean="0"/>
              <a:t>β</a:t>
            </a:r>
            <a:r>
              <a:rPr lang="en-US" sz="2400" dirty="0" smtClean="0"/>
              <a:t>a’) </a:t>
            </a:r>
          </a:p>
          <a:p>
            <a:pPr marL="190500" indent="-190500"/>
            <a:r>
              <a:rPr lang="en-US" sz="2400" dirty="0" smtClean="0"/>
              <a:t>better cosmetics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190500" indent="-190500">
              <a:buFont typeface="Monotype Sorts"/>
              <a:buNone/>
            </a:pPr>
            <a:endParaRPr lang="en-US" sz="2400" dirty="0" smtClean="0"/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1414463" y="1573213"/>
            <a:ext cx="2720975" cy="4221162"/>
          </a:xfrm>
          <a:prstGeom prst="rect">
            <a:avLst/>
          </a:prstGeom>
          <a:solidFill>
            <a:schemeClr val="accent1">
              <a:alpha val="18823"/>
            </a:schemeClr>
          </a:solidFill>
          <a:ln w="9525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Reduce Trap Assisted Tunneling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5" descr="TAT2.e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371600"/>
            <a:ext cx="56261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81713" y="1384300"/>
            <a:ext cx="3689350" cy="1135063"/>
          </a:xfrm>
        </p:spPr>
        <p:txBody>
          <a:bodyPr/>
          <a:lstStyle/>
          <a:p>
            <a:pPr marL="190500" indent="-190500"/>
            <a:r>
              <a:rPr lang="en-US" sz="2400" dirty="0" smtClean="0"/>
              <a:t>with larger diodes the  depletion widths increases (lower doping) </a:t>
            </a:r>
          </a:p>
          <a:p>
            <a:pPr marL="190500" indent="-190500"/>
            <a:r>
              <a:rPr lang="en-US" sz="2400" dirty="0" smtClean="0"/>
              <a:t>width of potential barrier increases</a:t>
            </a:r>
            <a:br>
              <a:rPr lang="en-US" sz="2400" dirty="0" smtClean="0"/>
            </a:br>
            <a:r>
              <a:rPr lang="en-US" sz="2400" dirty="0" smtClean="0"/>
              <a:t>         a’&gt;a</a:t>
            </a:r>
          </a:p>
          <a:p>
            <a:pPr marL="190500" indent="-190500"/>
            <a:r>
              <a:rPr lang="en-US" sz="2400" dirty="0" smtClean="0"/>
              <a:t>transmission coefficient for tunneling from trap decreases:</a:t>
            </a:r>
            <a:br>
              <a:rPr lang="en-US" sz="2400" dirty="0" smtClean="0"/>
            </a:br>
            <a:r>
              <a:rPr lang="en-US" sz="2400" dirty="0" smtClean="0"/>
              <a:t>T  ∝ exp(-</a:t>
            </a:r>
            <a:r>
              <a:rPr lang="el-GR" sz="2400" dirty="0" smtClean="0"/>
              <a:t>β</a:t>
            </a:r>
            <a:r>
              <a:rPr lang="en-US" sz="2400" dirty="0" smtClean="0"/>
              <a:t>a’) </a:t>
            </a:r>
          </a:p>
          <a:p>
            <a:pPr marL="190500" indent="-190500"/>
            <a:r>
              <a:rPr lang="en-US" sz="2400" dirty="0" smtClean="0"/>
              <a:t>suppress trap assisted tunneling </a:t>
            </a:r>
            <a:br>
              <a:rPr lang="en-US" sz="2400" dirty="0" smtClean="0"/>
            </a:br>
            <a:r>
              <a:rPr lang="en-US" sz="2400" dirty="0" smtClean="0"/>
              <a:t>▬►    better cosmetics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190500" indent="-190500">
              <a:buFont typeface="Monotype Sorts"/>
              <a:buNone/>
            </a:pPr>
            <a:endParaRPr lang="en-US" sz="2400" dirty="0" smtClean="0"/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1414463" y="1573213"/>
            <a:ext cx="2720975" cy="4221162"/>
          </a:xfrm>
          <a:prstGeom prst="rect">
            <a:avLst/>
          </a:prstGeom>
          <a:solidFill>
            <a:schemeClr val="accent1">
              <a:alpha val="18823"/>
            </a:schemeClr>
          </a:solidFill>
          <a:ln w="9525" algn="ctr">
            <a:noFill/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buNone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cosmetics of small LPE diodes for </a:t>
            </a:r>
            <a:r>
              <a:rPr lang="en-US" dirty="0" err="1" smtClean="0"/>
              <a:t>APDgain</a:t>
            </a:r>
            <a:r>
              <a:rPr lang="en-US" dirty="0" smtClean="0"/>
              <a:t> = 28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25513" y="1069975"/>
            <a:ext cx="2668587" cy="693738"/>
          </a:xfrm>
        </p:spPr>
        <p:txBody>
          <a:bodyPr/>
          <a:lstStyle/>
          <a:p>
            <a:r>
              <a:rPr lang="en-US" smtClean="0"/>
              <a:t>T=40K</a:t>
            </a:r>
          </a:p>
        </p:txBody>
      </p:sp>
      <p:pic>
        <p:nvPicPr>
          <p:cNvPr id="52228" name="Picture 4" descr="compare_cosmetics_old_80_K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138" y="1646238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compare_cosmetics_old_40_K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646238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6032500" y="1069975"/>
            <a:ext cx="26685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3200" kern="0" dirty="0">
                <a:latin typeface="+mn-lt"/>
                <a:cs typeface="+mn-cs"/>
              </a:rPr>
              <a:t>T=80K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</a:p>
        </p:txBody>
      </p:sp>
      <p:sp>
        <p:nvSpPr>
          <p:cNvPr id="2457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4475" y="1857620"/>
            <a:ext cx="9661525" cy="3219450"/>
          </a:xfrm>
        </p:spPr>
        <p:txBody>
          <a:bodyPr/>
          <a:lstStyle/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r>
              <a:rPr lang="en-US" dirty="0" smtClean="0"/>
              <a:t> motivation: 	for the VLTI </a:t>
            </a:r>
            <a:br>
              <a:rPr lang="en-US" dirty="0" smtClean="0"/>
            </a:br>
            <a:r>
              <a:rPr lang="en-US" dirty="0" smtClean="0"/>
              <a:t>	 	high speed low noise near infrared </a:t>
            </a:r>
            <a:br>
              <a:rPr lang="en-US" dirty="0" smtClean="0"/>
            </a:br>
            <a:r>
              <a:rPr lang="en-US" dirty="0" smtClean="0"/>
              <a:t>                      wavefront sensors and a</a:t>
            </a:r>
            <a:br>
              <a:rPr lang="en-US" dirty="0" smtClean="0"/>
            </a:br>
            <a:r>
              <a:rPr lang="en-US" dirty="0" smtClean="0"/>
              <a:t> 		fringe tracker are desperately needed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endParaRPr lang="en-US" dirty="0" smtClean="0"/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r>
              <a:rPr lang="en-US" dirty="0" smtClean="0"/>
              <a:t> sensor:	the sensor should have: 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None/>
            </a:pPr>
            <a:r>
              <a:rPr lang="en-US" dirty="0" smtClean="0"/>
              <a:t>			cutoff wavelength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=2.5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(Hg</a:t>
            </a:r>
            <a:r>
              <a:rPr lang="en-US" baseline="-25000" dirty="0" smtClean="0"/>
              <a:t>1-x</a:t>
            </a:r>
            <a:r>
              <a:rPr lang="en-US" dirty="0" smtClean="0"/>
              <a:t>Cd</a:t>
            </a:r>
            <a:r>
              <a:rPr lang="en-US" baseline="-25000" dirty="0" smtClean="0"/>
              <a:t>x</a:t>
            </a:r>
            <a:r>
              <a:rPr lang="en-US" dirty="0" smtClean="0"/>
              <a:t>Te)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None/>
            </a:pPr>
            <a:r>
              <a:rPr lang="en-US" dirty="0" smtClean="0"/>
              <a:t>			frame rate ~ 1KHz</a:t>
            </a:r>
            <a:br>
              <a:rPr lang="en-US" dirty="0" smtClean="0"/>
            </a:br>
            <a:r>
              <a:rPr lang="en-US" dirty="0" smtClean="0"/>
              <a:t>		readout noise &lt;&lt; 3erms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None/>
            </a:pPr>
            <a:r>
              <a:rPr lang="en-US" sz="2000" dirty="0" smtClean="0"/>
              <a:t> 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None/>
            </a:pP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                                    		 </a:t>
            </a:r>
            <a:endParaRPr lang="en-US" dirty="0" smtClean="0"/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Font typeface="Monotype Sorts"/>
              <a:buNone/>
            </a:pPr>
            <a:r>
              <a:rPr lang="en-US" dirty="0" smtClean="0"/>
              <a:t>			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Font typeface="Monotype Sorts"/>
              <a:buNone/>
            </a:pPr>
            <a:r>
              <a:rPr lang="en-US" dirty="0" smtClean="0"/>
              <a:t>                              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Font typeface="Monotype Sorts"/>
              <a:buNone/>
            </a:pPr>
            <a:r>
              <a:rPr lang="en-US" dirty="0" smtClean="0"/>
              <a:t>                             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  <a:buFont typeface="Monotype Sorts"/>
              <a:buNone/>
            </a:pPr>
            <a:r>
              <a:rPr lang="en-US" dirty="0" smtClean="0"/>
              <a:t>   </a:t>
            </a:r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endParaRPr lang="en-US" dirty="0" smtClean="0"/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endParaRPr lang="en-US" dirty="0" smtClean="0"/>
          </a:p>
          <a:p>
            <a:pPr marL="174625" indent="-174625">
              <a:spcBef>
                <a:spcPct val="20000"/>
              </a:spcBef>
              <a:buClr>
                <a:srgbClr val="FF00FF"/>
              </a:buClr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cosmetics of large LPE diodes for </a:t>
            </a:r>
            <a:r>
              <a:rPr lang="en-US" dirty="0" err="1" smtClean="0"/>
              <a:t>APDgain</a:t>
            </a:r>
            <a:r>
              <a:rPr lang="en-US" dirty="0" smtClean="0"/>
              <a:t> = 28</a:t>
            </a:r>
          </a:p>
        </p:txBody>
      </p:sp>
      <p:sp>
        <p:nvSpPr>
          <p:cNvPr id="5325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25513" y="1069975"/>
            <a:ext cx="2668587" cy="693738"/>
          </a:xfrm>
        </p:spPr>
        <p:txBody>
          <a:bodyPr/>
          <a:lstStyle/>
          <a:p>
            <a:r>
              <a:rPr lang="en-US" smtClean="0"/>
              <a:t>T=40K</a:t>
            </a:r>
          </a:p>
        </p:txBody>
      </p:sp>
      <p:pic>
        <p:nvPicPr>
          <p:cNvPr id="53252" name="Picture 4" descr="compare_cosmetics_old_80_K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138" y="1646238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compare_cosmetics_old_40_K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1646238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6032500" y="1069975"/>
            <a:ext cx="266858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3200" kern="0" dirty="0">
                <a:latin typeface="+mn-lt"/>
                <a:cs typeface="+mn-cs"/>
              </a:rPr>
              <a:t>T=80K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0" y="6273800"/>
            <a:ext cx="10133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3200" kern="0" dirty="0">
                <a:latin typeface="+mn-lt"/>
                <a:cs typeface="+mn-cs"/>
              </a:rPr>
              <a:t>reduce width and height of potential barrier for tunneling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LPE uniformity</a:t>
            </a:r>
          </a:p>
        </p:txBody>
      </p:sp>
      <p:sp>
        <p:nvSpPr>
          <p:cNvPr id="5427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97275" y="5807075"/>
            <a:ext cx="4395788" cy="487363"/>
          </a:xfrm>
        </p:spPr>
        <p:txBody>
          <a:bodyPr/>
          <a:lstStyle/>
          <a:p>
            <a:r>
              <a:rPr lang="en-US" sz="2400" smtClean="0"/>
              <a:t>APD gain 18.2</a:t>
            </a:r>
          </a:p>
          <a:p>
            <a:r>
              <a:rPr lang="en-US" sz="2400" smtClean="0"/>
              <a:t>uniformity almost perfect</a:t>
            </a:r>
          </a:p>
        </p:txBody>
      </p:sp>
      <p:pic>
        <p:nvPicPr>
          <p:cNvPr id="54276" name="Picture 3" descr="uniformity_COM_-4.00V_Tdet_41.5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619250"/>
            <a:ext cx="5338762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uniformity_COM_-4.00V_Tdet_41.50K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39863"/>
            <a:ext cx="4214812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746125" y="5959475"/>
            <a:ext cx="23098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400" kern="0" dirty="0" err="1">
                <a:latin typeface="+mn-lt"/>
                <a:cs typeface="+mn-cs"/>
              </a:rPr>
              <a:t>Tdet</a:t>
            </a:r>
            <a:r>
              <a:rPr lang="en-US" sz="2400" kern="0" dirty="0">
                <a:latin typeface="+mn-lt"/>
                <a:cs typeface="+mn-cs"/>
              </a:rPr>
              <a:t>=41.5K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temperature dependence of QE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679700" y="3340100"/>
            <a:ext cx="1841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tx2"/>
              </a:solidFill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62" name="Text Placeholder 2"/>
          <p:cNvSpPr txBox="1">
            <a:spLocks/>
          </p:cNvSpPr>
          <p:nvPr/>
        </p:nvSpPr>
        <p:spPr>
          <a:xfrm>
            <a:off x="6238875" y="1757363"/>
            <a:ext cx="3559175" cy="2733675"/>
          </a:xfrm>
          <a:prstGeom prst="rect">
            <a:avLst/>
          </a:prstGeom>
        </p:spPr>
        <p:txBody>
          <a:bodyPr/>
          <a:lstStyle/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QE increases at low temperatures</a:t>
            </a: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QE in K = 82 % at T=41.5K</a:t>
            </a: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  QE in H = 62 %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at T=41.5K</a:t>
            </a: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        </a:t>
            </a:r>
          </a:p>
        </p:txBody>
      </p:sp>
      <p:pic>
        <p:nvPicPr>
          <p:cNvPr id="62469" name="Picture 7" descr="QE_v_TEMP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6350"/>
            <a:ext cx="6478588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3586163"/>
            <a:ext cx="2881313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Pulse Tube Closed Cycle Cooler</a:t>
            </a:r>
          </a:p>
        </p:txBody>
      </p:sp>
      <p:pic>
        <p:nvPicPr>
          <p:cNvPr id="63492" name="Content Placeholder 4" descr="Pulse-Tube-Cooler1.t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0557" t="1756" r="35371"/>
          <a:stretch>
            <a:fillRect/>
          </a:stretch>
        </p:blipFill>
        <p:spPr>
          <a:xfrm>
            <a:off x="4527550" y="1839913"/>
            <a:ext cx="2214563" cy="4205287"/>
          </a:xfrm>
        </p:spPr>
      </p:pic>
      <p:pic>
        <p:nvPicPr>
          <p:cNvPr id="63493" name="Picture 5" descr="Pulse-Tube-Cooler3.tif"/>
          <p:cNvPicPr>
            <a:picLocks noChangeAspect="1"/>
          </p:cNvPicPr>
          <p:nvPr/>
        </p:nvPicPr>
        <p:blipFill>
          <a:blip r:embed="rId4"/>
          <a:srcRect l="16167" t="412" r="38223"/>
          <a:stretch>
            <a:fillRect/>
          </a:stretch>
        </p:blipFill>
        <p:spPr bwMode="auto">
          <a:xfrm>
            <a:off x="7292975" y="1355725"/>
            <a:ext cx="261302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 bwMode="auto">
          <a:xfrm>
            <a:off x="3179763" y="6365875"/>
            <a:ext cx="1382712" cy="400050"/>
          </a:xfrm>
          <a:prstGeom prst="rect">
            <a:avLst/>
          </a:prstGeom>
          <a:solidFill>
            <a:sysClr val="window" lastClr="FFFFFF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compressor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774950" y="4448175"/>
            <a:ext cx="1938338" cy="338138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h</a:t>
            </a:r>
            <a:r>
              <a:rPr lang="en-US" sz="1600" kern="0" dirty="0" err="1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igh</a:t>
            </a:r>
            <a:r>
              <a:rPr lang="en-US" sz="1600" kern="0" dirty="0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 pressure He line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905125" y="3724275"/>
            <a:ext cx="1309688" cy="339725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water cooling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0" y="3094038"/>
            <a:ext cx="3052763" cy="338137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+mn-lt"/>
                <a:ea typeface="ＭＳ Ｐゴシック" charset="-128"/>
                <a:cs typeface="+mn-cs"/>
              </a:rPr>
              <a:t>vacuum gauge for size comparison</a:t>
            </a:r>
          </a:p>
        </p:txBody>
      </p:sp>
      <p:cxnSp>
        <p:nvCxnSpPr>
          <p:cNvPr id="63498" name="Straight Arrow Connector 19"/>
          <p:cNvCxnSpPr>
            <a:cxnSpLocks noChangeShapeType="1"/>
            <a:stCxn id="10" idx="0"/>
          </p:cNvCxnSpPr>
          <p:nvPr/>
        </p:nvCxnSpPr>
        <p:spPr bwMode="auto">
          <a:xfrm rot="16200000" flipV="1">
            <a:off x="2251075" y="4745038"/>
            <a:ext cx="1214437" cy="2027238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499" name="Straight Arrow Connector 21"/>
          <p:cNvCxnSpPr>
            <a:cxnSpLocks noChangeShapeType="1"/>
            <a:stCxn id="10" idx="0"/>
          </p:cNvCxnSpPr>
          <p:nvPr/>
        </p:nvCxnSpPr>
        <p:spPr bwMode="auto">
          <a:xfrm rot="5400000" flipH="1" flipV="1">
            <a:off x="4022726" y="5503862"/>
            <a:ext cx="711200" cy="101282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500" name="Straight Arrow Connector 23"/>
          <p:cNvCxnSpPr>
            <a:cxnSpLocks noChangeShapeType="1"/>
            <a:stCxn id="11" idx="1"/>
          </p:cNvCxnSpPr>
          <p:nvPr/>
        </p:nvCxnSpPr>
        <p:spPr bwMode="auto">
          <a:xfrm rot="10800000" flipV="1">
            <a:off x="2247900" y="4618038"/>
            <a:ext cx="527050" cy="328612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501" name="Straight Arrow Connector 25"/>
          <p:cNvCxnSpPr>
            <a:cxnSpLocks noChangeShapeType="1"/>
            <a:stCxn id="12" idx="1"/>
          </p:cNvCxnSpPr>
          <p:nvPr/>
        </p:nvCxnSpPr>
        <p:spPr bwMode="auto">
          <a:xfrm rot="10800000" flipV="1">
            <a:off x="2457450" y="3894138"/>
            <a:ext cx="447675" cy="160337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502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1627188" y="3586163"/>
            <a:ext cx="1587" cy="1587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503" name="Straight Arrow Connector 33"/>
          <p:cNvCxnSpPr>
            <a:cxnSpLocks noChangeShapeType="1"/>
            <a:stCxn id="13" idx="2"/>
          </p:cNvCxnSpPr>
          <p:nvPr/>
        </p:nvCxnSpPr>
        <p:spPr bwMode="auto">
          <a:xfrm rot="16200000" flipH="1">
            <a:off x="1499394" y="3458369"/>
            <a:ext cx="153988" cy="10160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14300" y="1147763"/>
            <a:ext cx="67135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2024" indent="-192024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designed for bath cryostats to cool only detector to 40K</a:t>
            </a:r>
          </a:p>
          <a:p>
            <a:pPr marL="192024" indent="-192024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warm end at T=80K</a:t>
            </a:r>
          </a:p>
          <a:p>
            <a:pPr marL="192024" indent="-192024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cooling power 2.8W at T=41.8K</a:t>
            </a:r>
          </a:p>
          <a:p>
            <a:pPr marL="192024" indent="-192024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low vibrations: compressor pistons in opposition</a:t>
            </a:r>
            <a:b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rPr>
              <a:t>power 150W 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6180138" y="6194425"/>
            <a:ext cx="23907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latin typeface="+mn-lt"/>
                <a:cs typeface="+mn-cs"/>
              </a:rPr>
              <a:t>bath cryostat </a:t>
            </a:r>
            <a:r>
              <a:rPr lang="en-US" sz="2000" dirty="0">
                <a:cs typeface="+mn-cs"/>
              </a:rPr>
              <a:t>T=80K</a:t>
            </a: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7086600" y="2574925"/>
            <a:ext cx="120491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cs typeface="+mn-cs"/>
              </a:rPr>
              <a:t>T=41.8K</a:t>
            </a:r>
            <a:endParaRPr lang="en-US" sz="2000" dirty="0">
              <a:latin typeface="+mn-lt"/>
              <a:cs typeface="+mn-cs"/>
            </a:endParaRPr>
          </a:p>
        </p:txBody>
      </p:sp>
      <p:cxnSp>
        <p:nvCxnSpPr>
          <p:cNvPr id="63507" name="Straight Arrow Connector 42"/>
          <p:cNvCxnSpPr>
            <a:cxnSpLocks noChangeShapeType="1"/>
          </p:cNvCxnSpPr>
          <p:nvPr/>
        </p:nvCxnSpPr>
        <p:spPr bwMode="auto">
          <a:xfrm>
            <a:off x="7764463" y="2949575"/>
            <a:ext cx="663575" cy="27305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63508" name="Straight Arrow Connector 44"/>
          <p:cNvCxnSpPr>
            <a:cxnSpLocks noChangeShapeType="1"/>
            <a:stCxn id="38" idx="0"/>
          </p:cNvCxnSpPr>
          <p:nvPr/>
        </p:nvCxnSpPr>
        <p:spPr bwMode="auto">
          <a:xfrm rot="5400000" flipH="1" flipV="1">
            <a:off x="7227887" y="5976938"/>
            <a:ext cx="365125" cy="6985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 sz="quarter"/>
          </p:nvPr>
        </p:nvSpPr>
        <p:spPr>
          <a:xfrm>
            <a:off x="849313" y="0"/>
            <a:ext cx="8756650" cy="690563"/>
          </a:xfrm>
        </p:spPr>
        <p:txBody>
          <a:bodyPr/>
          <a:lstStyle/>
          <a:p>
            <a:r>
              <a:rPr lang="en-US" dirty="0" smtClean="0"/>
              <a:t>sensitivity of LPE with Fowler sampling</a:t>
            </a:r>
          </a:p>
        </p:txBody>
      </p:sp>
      <p:sp>
        <p:nvSpPr>
          <p:cNvPr id="69635" name="Content Placeholder 3"/>
          <p:cNvSpPr>
            <a:spLocks noGrp="1"/>
          </p:cNvSpPr>
          <p:nvPr>
            <p:ph sz="quarter" idx="2"/>
          </p:nvPr>
        </p:nvSpPr>
        <p:spPr>
          <a:xfrm>
            <a:off x="5724525" y="1136650"/>
            <a:ext cx="4105275" cy="2292350"/>
          </a:xfrm>
        </p:spPr>
        <p:txBody>
          <a:bodyPr/>
          <a:lstStyle/>
          <a:p>
            <a:pPr marL="179388" indent="-179388"/>
            <a:r>
              <a:rPr lang="en-US" sz="2000" smtClean="0"/>
              <a:t>spot projector with lenslet array</a:t>
            </a:r>
          </a:p>
          <a:p>
            <a:pPr marL="179388" indent="-179388"/>
            <a:r>
              <a:rPr lang="en-US" sz="2000" smtClean="0"/>
              <a:t>diode illuminating pinhole</a:t>
            </a:r>
          </a:p>
          <a:p>
            <a:pPr marL="179388" indent="-179388"/>
            <a:r>
              <a:rPr lang="en-US" sz="2000" smtClean="0"/>
              <a:t> pinhole imaged into image plane of</a:t>
            </a:r>
            <a:br>
              <a:rPr lang="en-US" sz="2000" smtClean="0"/>
            </a:br>
            <a:r>
              <a:rPr lang="en-US" sz="2000" smtClean="0"/>
              <a:t>Offner relay by lenslet array</a:t>
            </a:r>
          </a:p>
          <a:p>
            <a:pPr marL="179388" indent="-179388"/>
            <a:r>
              <a:rPr lang="en-US" sz="2000" smtClean="0"/>
              <a:t>window of 96x72 pixels</a:t>
            </a:r>
          </a:p>
          <a:p>
            <a:pPr marL="179388" indent="-179388"/>
            <a:r>
              <a:rPr lang="en-US" sz="2000" smtClean="0"/>
              <a:t>Integration time 1.13 ms , T=80K</a:t>
            </a:r>
          </a:p>
          <a:p>
            <a:pPr marL="179388" indent="-179388"/>
            <a:r>
              <a:rPr lang="en-US" sz="2000" smtClean="0"/>
              <a:t>16 Fowler pairs &amp;1 subpixel sample</a:t>
            </a:r>
          </a:p>
        </p:txBody>
      </p:sp>
      <p:pic>
        <p:nvPicPr>
          <p:cNvPr id="69636" name="Picture 4" descr="lenslet_80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1873250"/>
            <a:ext cx="5370512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6" descr="lenslet.jpg"/>
          <p:cNvPicPr>
            <a:picLocks noChangeAspect="1"/>
          </p:cNvPicPr>
          <p:nvPr/>
        </p:nvPicPr>
        <p:blipFill>
          <a:blip r:embed="rId3"/>
          <a:srcRect l="34360" t="17500" r="25064"/>
          <a:stretch>
            <a:fillRect/>
          </a:stretch>
        </p:blipFill>
        <p:spPr bwMode="auto">
          <a:xfrm>
            <a:off x="6513513" y="3705225"/>
            <a:ext cx="2274887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880281" y="1207824"/>
            <a:ext cx="406020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perspectiveHeroicExtremeRightFacing"/>
              <a:lightRig rig="threePt" dir="t"/>
            </a:scene3d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tx2"/>
                </a:solidFill>
                <a:latin typeface="+mn-lt"/>
                <a:cs typeface="+mn-cs"/>
              </a:rPr>
              <a:t>SAPHIRA </a:t>
            </a:r>
            <a:r>
              <a:rPr lang="en-US" dirty="0">
                <a:solidFill>
                  <a:schemeClr val="tx2"/>
                </a:solidFill>
                <a:latin typeface="+mn-lt"/>
                <a:cs typeface="+mn-cs"/>
              </a:rPr>
              <a:t>prototype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LPE subelectron sensitivity !</a:t>
            </a:r>
          </a:p>
        </p:txBody>
      </p:sp>
      <p:pic>
        <p:nvPicPr>
          <p:cNvPr id="4" name="dbl_id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9113" y="1260475"/>
            <a:ext cx="39020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170488" y="1135063"/>
            <a:ext cx="40417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filter H-band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Calibri"/>
              </a:rPr>
              <a:t>chop frequency 20 Hz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 blackbody temperature : on 80C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			 off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optics: </a:t>
            </a:r>
            <a:r>
              <a:rPr lang="en-US" sz="2000" kern="0" dirty="0" err="1">
                <a:latin typeface="+mn-lt"/>
                <a:cs typeface="+mn-cs"/>
              </a:rPr>
              <a:t>Offner</a:t>
            </a:r>
            <a:r>
              <a:rPr lang="en-US" sz="2000" kern="0" dirty="0">
                <a:latin typeface="+mn-lt"/>
                <a:cs typeface="+mn-cs"/>
              </a:rPr>
              <a:t> relay f/11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signal </a:t>
            </a:r>
            <a:r>
              <a:rPr lang="en-US" sz="2000" kern="0" dirty="0" err="1">
                <a:latin typeface="+mn-lt"/>
                <a:cs typeface="+mn-cs"/>
              </a:rPr>
              <a:t>fluence</a:t>
            </a:r>
            <a:r>
              <a:rPr lang="en-US" sz="2000" kern="0" dirty="0">
                <a:latin typeface="+mn-lt"/>
                <a:cs typeface="+mn-cs"/>
              </a:rPr>
              <a:t>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b="1" kern="0" dirty="0">
                <a:solidFill>
                  <a:srgbClr val="FF0000"/>
                </a:solidFill>
                <a:latin typeface="+mn-lt"/>
                <a:cs typeface="+mn-cs"/>
              </a:rPr>
              <a:t>0.983 electrons /pixel/DIT 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for integration time of </a:t>
            </a:r>
            <a:r>
              <a:rPr lang="en-US" sz="2000" kern="0" dirty="0">
                <a:cs typeface="+mn-cs"/>
              </a:rPr>
              <a:t>892 </a:t>
            </a:r>
            <a:r>
              <a:rPr lang="el-GR" sz="2000" kern="0" dirty="0">
                <a:latin typeface="+mn-lt"/>
                <a:cs typeface="Calibri"/>
              </a:rPr>
              <a:t>μ</a:t>
            </a:r>
            <a:r>
              <a:rPr lang="en-US" sz="2000" kern="0" dirty="0">
                <a:latin typeface="+mn-lt"/>
                <a:cs typeface="Calibri"/>
              </a:rPr>
              <a:t>sec</a:t>
            </a: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pic>
        <p:nvPicPr>
          <p:cNvPr id="71685" name="Picture 5" descr="chopped_signal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750" y="3883025"/>
            <a:ext cx="4167188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47688" y="5356225"/>
            <a:ext cx="40417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readout mode: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double correlated sampling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bias voltage 12.15V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LPE subelectron sensitivity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141913" y="1549400"/>
            <a:ext cx="404177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filter H-band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Calibri"/>
              </a:rPr>
              <a:t>chop frequency 20 Hz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 blackbody temperature : on 80C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			 off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optics: </a:t>
            </a:r>
            <a:r>
              <a:rPr lang="en-US" sz="2000" kern="0" dirty="0" err="1">
                <a:latin typeface="+mn-lt"/>
                <a:cs typeface="+mn-cs"/>
              </a:rPr>
              <a:t>Offner</a:t>
            </a:r>
            <a:r>
              <a:rPr lang="en-US" sz="2000" kern="0" dirty="0">
                <a:latin typeface="+mn-lt"/>
                <a:cs typeface="+mn-cs"/>
              </a:rPr>
              <a:t> relay f/11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>
                <a:latin typeface="+mn-lt"/>
                <a:cs typeface="+mn-cs"/>
              </a:rPr>
              <a:t>fluence</a:t>
            </a:r>
            <a:r>
              <a:rPr lang="en-US" sz="2000" kern="0" dirty="0">
                <a:latin typeface="+mn-lt"/>
                <a:cs typeface="+mn-cs"/>
              </a:rPr>
              <a:t>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b="1" kern="0" dirty="0">
                <a:solidFill>
                  <a:srgbClr val="FF0000"/>
                </a:solidFill>
                <a:latin typeface="Times New Roman"/>
                <a:cs typeface="+mn-cs"/>
              </a:rPr>
              <a:t> 0.983 electrons /pixel/DIT 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for integration time of </a:t>
            </a:r>
            <a:r>
              <a:rPr lang="en-US" sz="2000" kern="0" dirty="0">
                <a:cs typeface="+mn-cs"/>
              </a:rPr>
              <a:t>892 </a:t>
            </a:r>
            <a:r>
              <a:rPr lang="el-GR" sz="2000" kern="0" dirty="0">
                <a:latin typeface="+mn-lt"/>
                <a:cs typeface="Calibri"/>
              </a:rPr>
              <a:t>μ</a:t>
            </a:r>
            <a:r>
              <a:rPr lang="en-US" sz="2000" kern="0" dirty="0">
                <a:latin typeface="+mn-lt"/>
                <a:cs typeface="Calibri"/>
              </a:rPr>
              <a:t>sec</a:t>
            </a: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pic>
        <p:nvPicPr>
          <p:cNvPr id="72708" name="Picture 5" descr="dbl_idl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0475"/>
            <a:ext cx="39020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7688" y="5356225"/>
            <a:ext cx="40417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readout mode: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double correlated sampling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bias voltage 12.15V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gain 42, APD gain 16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906000" cy="690563"/>
          </a:xfrm>
        </p:spPr>
        <p:txBody>
          <a:bodyPr/>
          <a:lstStyle/>
          <a:p>
            <a:r>
              <a:rPr lang="fr-FR" smtClean="0"/>
              <a:t>transition from LPE to MOVPE</a:t>
            </a:r>
          </a:p>
        </p:txBody>
      </p:sp>
      <p:sp>
        <p:nvSpPr>
          <p:cNvPr id="73731" name="Rectangle 29"/>
          <p:cNvSpPr>
            <a:spLocks noChangeArrowheads="1"/>
          </p:cNvSpPr>
          <p:nvPr/>
        </p:nvSpPr>
        <p:spPr bwMode="auto">
          <a:xfrm>
            <a:off x="9501188" y="3551238"/>
            <a:ext cx="71437" cy="444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88" y="1193800"/>
            <a:ext cx="634523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Content Placeholder 7"/>
          <p:cNvSpPr>
            <a:spLocks noGrp="1"/>
          </p:cNvSpPr>
          <p:nvPr>
            <p:ph sz="quarter" idx="1"/>
          </p:nvPr>
        </p:nvSpPr>
        <p:spPr>
          <a:xfrm>
            <a:off x="1022350" y="4427538"/>
            <a:ext cx="4367213" cy="2185987"/>
          </a:xfrm>
        </p:spPr>
        <p:txBody>
          <a:bodyPr/>
          <a:lstStyle/>
          <a:p>
            <a:pPr marL="190500" indent="-190500">
              <a:spcBef>
                <a:spcPct val="50000"/>
              </a:spcBef>
            </a:pPr>
            <a:r>
              <a:rPr lang="en-GB" sz="2000" smtClean="0"/>
              <a:t>LPE/via-hole technology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smtClean="0"/>
              <a:t>substrate CdZnTe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smtClean="0"/>
              <a:t>excellent breakdown quality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smtClean="0"/>
              <a:t>panchromatic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smtClean="0"/>
              <a:t>moderate avalanche QE</a:t>
            </a:r>
            <a:endParaRPr lang="en-US" sz="2000" smtClean="0"/>
          </a:p>
        </p:txBody>
      </p:sp>
      <p:sp>
        <p:nvSpPr>
          <p:cNvPr id="73734" name="Content Placeholder 7"/>
          <p:cNvSpPr>
            <a:spLocks noGrp="1"/>
          </p:cNvSpPr>
          <p:nvPr>
            <p:ph sz="quarter" idx="1"/>
          </p:nvPr>
        </p:nvSpPr>
        <p:spPr>
          <a:xfrm>
            <a:off x="5100638" y="4360863"/>
            <a:ext cx="4367212" cy="2185987"/>
          </a:xfrm>
        </p:spPr>
        <p:txBody>
          <a:bodyPr/>
          <a:lstStyle/>
          <a:p>
            <a:pPr marL="190500" indent="-190500">
              <a:spcBef>
                <a:spcPct val="50000"/>
              </a:spcBef>
            </a:pPr>
            <a:r>
              <a:rPr lang="en-GB" sz="2000" dirty="0" smtClean="0"/>
              <a:t>MOVPE/mesa technology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dirty="0" smtClean="0"/>
              <a:t>Substrate GaAs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dirty="0" smtClean="0"/>
              <a:t>moderate breakdown quality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dirty="0" smtClean="0"/>
              <a:t>spectral response limited to 1.4-2.5 </a:t>
            </a:r>
            <a:r>
              <a:rPr lang="en-GB" sz="2000" dirty="0" smtClean="0">
                <a:latin typeface="Symbol" pitchFamily="18" charset="2"/>
              </a:rPr>
              <a:t>m</a:t>
            </a:r>
            <a:r>
              <a:rPr lang="en-GB" sz="2000" dirty="0" smtClean="0"/>
              <a:t>m</a:t>
            </a:r>
          </a:p>
          <a:p>
            <a:pPr marL="190500" indent="-190500">
              <a:spcBef>
                <a:spcPct val="50000"/>
              </a:spcBef>
            </a:pPr>
            <a:r>
              <a:rPr lang="en-GB" sz="2000" b="1" dirty="0" smtClean="0">
                <a:solidFill>
                  <a:srgbClr val="FF0000"/>
                </a:solidFill>
              </a:rPr>
              <a:t>solid state engineering possible</a:t>
            </a:r>
          </a:p>
          <a:p>
            <a:pPr marL="190500" indent="-190500">
              <a:spcBef>
                <a:spcPct val="50000"/>
              </a:spcBef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band diagram of  MOVPE mesa structure</a:t>
            </a:r>
          </a:p>
        </p:txBody>
      </p:sp>
      <p:sp>
        <p:nvSpPr>
          <p:cNvPr id="159" name="Content Placeholder 3"/>
          <p:cNvSpPr txBox="1">
            <a:spLocks/>
          </p:cNvSpPr>
          <p:nvPr/>
        </p:nvSpPr>
        <p:spPr>
          <a:xfrm>
            <a:off x="6300788" y="1265238"/>
            <a:ext cx="3605212" cy="4270375"/>
          </a:xfrm>
          <a:prstGeom prst="rect">
            <a:avLst/>
          </a:prstGeom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homojunction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same bandgap for absorber and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gain region</a:t>
            </a:r>
          </a:p>
          <a:p>
            <a:pPr marL="18288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photons absorbed in p-type 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drift region and  amplified in 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n-type gain region</a:t>
            </a:r>
          </a:p>
          <a:p>
            <a:pPr marL="18288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danger area at junction: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crystallographic defects cause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excessive dark current 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at high field due to TAT</a:t>
            </a:r>
          </a:p>
          <a:p>
            <a:pPr marL="18288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homojunction MOVPE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array</a:t>
            </a: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was used to develop 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bonding techniques for SAPHIRA ROIC</a:t>
            </a:r>
          </a:p>
          <a:p>
            <a:pPr marL="18288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cosmetic quality limited already at moderate APD gain</a:t>
            </a:r>
            <a:b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higher dislocation density 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endParaRPr lang="fr-FR" sz="24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1185863"/>
            <a:ext cx="6405563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change of growth technology from LPE to MOVPE</a:t>
            </a:r>
          </a:p>
        </p:txBody>
      </p:sp>
      <p:sp>
        <p:nvSpPr>
          <p:cNvPr id="159" name="Content Placeholder 3"/>
          <p:cNvSpPr txBox="1">
            <a:spLocks/>
          </p:cNvSpPr>
          <p:nvPr/>
        </p:nvSpPr>
        <p:spPr>
          <a:xfrm>
            <a:off x="6300788" y="1265238"/>
            <a:ext cx="3605212" cy="3276600"/>
          </a:xfrm>
          <a:prstGeom prst="rect">
            <a:avLst/>
          </a:prstGeom>
        </p:spPr>
        <p:txBody>
          <a:bodyPr/>
          <a:lstStyle/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heterojunction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widen bandgap at junction</a:t>
            </a:r>
          </a:p>
          <a:p>
            <a:pPr marL="9144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photons absorbed and 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 amplified in n-type  region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electrons experience only 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partial APD gain</a:t>
            </a:r>
          </a:p>
          <a:p>
            <a:pPr marL="9144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compensated by higher 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 bias voltage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better breakdown voltage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 yields higher APD gain</a:t>
            </a:r>
          </a:p>
          <a:p>
            <a:pPr marL="9144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higher operating temperature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 better cosmetics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1189038"/>
            <a:ext cx="6332538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Shack-Hartman wavefront sensor</a:t>
            </a:r>
          </a:p>
        </p:txBody>
      </p:sp>
      <p:pic>
        <p:nvPicPr>
          <p:cNvPr id="26627" name="Content Placeholder 4" descr="wfs_animation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92100" y="1460500"/>
            <a:ext cx="4506913" cy="4279900"/>
          </a:xfr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6634163" y="1258888"/>
            <a:ext cx="3100387" cy="4703762"/>
          </a:xfrm>
          <a:prstGeom prst="rect">
            <a:avLst/>
          </a:prstGeom>
        </p:spPr>
        <p:txBody>
          <a:bodyPr/>
          <a:lstStyle/>
          <a:p>
            <a:pPr marL="463550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CONICA: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12x12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subapertures</a:t>
            </a: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</a:endParaRP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b="1" kern="0" dirty="0">
                <a:solidFill>
                  <a:srgbClr val="FF0000"/>
                </a:solidFill>
                <a:latin typeface="+mn-lt"/>
                <a:ea typeface="ＭＳ Ｐゴシック" pitchFamily="1" charset="-128"/>
              </a:rPr>
              <a:t>Hawaii1</a:t>
            </a:r>
            <a:r>
              <a:rPr lang="en-US" sz="2000" kern="0" dirty="0">
                <a:latin typeface="+mn-lt"/>
                <a:ea typeface="ＭＳ Ｐゴシック" pitchFamily="1" charset="-128"/>
              </a:rPr>
              <a:t> IR WFS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</a:rPr>
              <a:t>12x12 star images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</a:rPr>
              <a:t>measure image shift in each </a:t>
            </a:r>
            <a:r>
              <a:rPr lang="en-US" sz="2000" kern="0" dirty="0" err="1">
                <a:latin typeface="+mn-lt"/>
                <a:ea typeface="ＭＳ Ｐゴシック" pitchFamily="1" charset="-128"/>
              </a:rPr>
              <a:t>subaperture</a:t>
            </a:r>
            <a:r>
              <a:rPr lang="en-US" sz="2000" kern="0" dirty="0">
                <a:latin typeface="+mn-lt"/>
                <a:ea typeface="ＭＳ Ｐゴシック" pitchFamily="1" charset="-128"/>
              </a:rPr>
              <a:t> :</a:t>
            </a:r>
            <a:br>
              <a:rPr lang="en-US" sz="2000" kern="0" dirty="0">
                <a:latin typeface="+mn-lt"/>
                <a:ea typeface="ＭＳ Ｐゴシック" pitchFamily="1" charset="-128"/>
              </a:rPr>
            </a:br>
            <a:r>
              <a:rPr lang="en-US" sz="2000" kern="0" dirty="0">
                <a:latin typeface="+mn-lt"/>
                <a:ea typeface="ＭＳ Ｐゴシック" pitchFamily="1" charset="-128"/>
              </a:rPr>
              <a:t>local tilt of wavefront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</a:rPr>
              <a:t>correct deformable mirror 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</a:rPr>
              <a:t>GRAVITY:</a:t>
            </a:r>
            <a:br>
              <a:rPr lang="en-US" sz="2000" kern="0" dirty="0">
                <a:latin typeface="+mn-lt"/>
                <a:ea typeface="ＭＳ Ｐゴシック" pitchFamily="1" charset="-128"/>
              </a:rPr>
            </a:br>
            <a:r>
              <a:rPr lang="en-US" sz="2000" kern="0" dirty="0">
                <a:latin typeface="+mn-lt"/>
                <a:ea typeface="ＭＳ Ｐゴシック" pitchFamily="1" charset="-128"/>
              </a:rPr>
              <a:t>9x9 </a:t>
            </a:r>
            <a:r>
              <a:rPr lang="en-US" sz="2000" kern="0" dirty="0" err="1">
                <a:latin typeface="+mn-lt"/>
                <a:ea typeface="ＭＳ Ｐゴシック" pitchFamily="1" charset="-128"/>
              </a:rPr>
              <a:t>subapertures</a:t>
            </a:r>
            <a:r>
              <a:rPr lang="en-US" sz="2000" kern="0" dirty="0">
                <a:latin typeface="+mn-lt"/>
                <a:ea typeface="ＭＳ Ｐゴシック" pitchFamily="1" charset="-128"/>
              </a:rPr>
              <a:t/>
            </a:r>
            <a:br>
              <a:rPr lang="en-US" sz="2000" kern="0" dirty="0">
                <a:latin typeface="+mn-lt"/>
                <a:ea typeface="ＭＳ Ｐゴシック" pitchFamily="1" charset="-128"/>
              </a:rPr>
            </a:br>
            <a:r>
              <a:rPr lang="en-US" sz="2000" kern="0" dirty="0">
                <a:latin typeface="+mn-lt"/>
                <a:ea typeface="ＭＳ Ｐゴシック" pitchFamily="1" charset="-128"/>
              </a:rPr>
              <a:t>8x8 pixel each</a:t>
            </a:r>
            <a:br>
              <a:rPr lang="en-US" sz="2000" kern="0" dirty="0">
                <a:latin typeface="+mn-lt"/>
                <a:ea typeface="ＭＳ Ｐゴシック" pitchFamily="1" charset="-128"/>
              </a:rPr>
            </a:br>
            <a:r>
              <a:rPr lang="en-US" sz="2000" kern="0" dirty="0">
                <a:latin typeface="+mn-lt"/>
                <a:ea typeface="ＭＳ Ｐゴシック" pitchFamily="1" charset="-128"/>
              </a:rPr>
              <a:t>72 x 72 pixels needed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</a:rPr>
              <a:t>          </a:t>
            </a:r>
          </a:p>
        </p:txBody>
      </p:sp>
      <p:pic>
        <p:nvPicPr>
          <p:cNvPr id="26629" name="Picture 4" descr="gravit_WFS_subapertures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8600" y="4471988"/>
            <a:ext cx="15716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 bwMode="auto">
          <a:xfrm>
            <a:off x="5302250" y="6457950"/>
            <a:ext cx="1690688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dirty="0">
                <a:latin typeface="+mn-lt"/>
                <a:ea typeface="ＭＳ Ｐゴシック" pitchFamily="34" charset="-128"/>
              </a:rPr>
              <a:t>courtesy J. Kolb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ea typeface="MS PGothic" pitchFamily="34" charset="-128"/>
              </a:rPr>
              <a:t>persistence of heterojunction MOVPE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00788" y="2141538"/>
            <a:ext cx="3605212" cy="3314700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K-band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chop </a:t>
            </a:r>
            <a:r>
              <a:rPr lang="en-US" sz="2000" kern="0" dirty="0">
                <a:latin typeface="+mn-lt"/>
              </a:rPr>
              <a:t>frequency 10 Hz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data cube with series of </a:t>
            </a:r>
            <a:br>
              <a:rPr lang="en-US" sz="2000" kern="0" dirty="0">
                <a:latin typeface="+mn-lt"/>
              </a:rPr>
            </a:br>
            <a:r>
              <a:rPr lang="en-US" sz="2000" kern="0" dirty="0">
                <a:latin typeface="+mn-lt"/>
              </a:rPr>
              <a:t>DIT=1 ms exposure times</a:t>
            </a:r>
          </a:p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response at T=53 K too slow</a:t>
            </a:r>
            <a:br>
              <a:rPr lang="en-US" sz="2000" kern="0" dirty="0" smtClean="0">
                <a:solidFill>
                  <a:srgbClr val="000000"/>
                </a:solidFill>
                <a:latin typeface="Times New Roman"/>
              </a:rPr>
            </a:b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rise time 50ms</a:t>
            </a:r>
          </a:p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response faster when operating temperature increased from </a:t>
            </a:r>
            <a:br>
              <a:rPr lang="en-US" sz="2000" kern="0" dirty="0" smtClean="0">
                <a:solidFill>
                  <a:srgbClr val="000000"/>
                </a:solidFill>
                <a:latin typeface="Times New Roman"/>
              </a:rPr>
            </a:b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T=53 K to T=85K</a:t>
            </a: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  <p:pic>
        <p:nvPicPr>
          <p:cNvPr id="9220" name="Picture 4" descr="persitence_heterostructure_2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1433513"/>
            <a:ext cx="5338762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</a:rPr>
              <a:t>K-band </a:t>
            </a:r>
            <a:r>
              <a:rPr lang="en-US" b="1" kern="0" dirty="0" smtClean="0">
                <a:solidFill>
                  <a:srgbClr val="006B61"/>
                </a:solidFill>
                <a:latin typeface="Arial"/>
                <a:cs typeface="+mn-cs"/>
              </a:rPr>
              <a:t>flatfield cosmetics of MOVPE </a:t>
            </a:r>
            <a:endParaRPr lang="en-US" b="1" kern="0" dirty="0">
              <a:solidFill>
                <a:srgbClr val="006B61"/>
              </a:solidFill>
              <a:latin typeface="Arial"/>
              <a:cs typeface="+mn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75291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APD gain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28.2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err="1" smtClean="0">
                <a:latin typeface="+mn-lt"/>
                <a:ea typeface="ＭＳ Ｐゴシック" pitchFamily="1" charset="-128"/>
                <a:cs typeface="+mn-cs"/>
              </a:rPr>
              <a:t>T</a:t>
            </a:r>
            <a:r>
              <a:rPr lang="en-US" sz="2000" kern="0" baseline="-25000" dirty="0" err="1" smtClean="0">
                <a:latin typeface="+mn-lt"/>
                <a:ea typeface="ＭＳ Ｐゴシック" pitchFamily="1" charset="-128"/>
                <a:cs typeface="+mn-cs"/>
              </a:rPr>
              <a:t>detector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= 85K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err="1" smtClean="0">
                <a:latin typeface="+mn-lt"/>
                <a:ea typeface="ＭＳ Ｐゴシック" pitchFamily="1" charset="-128"/>
                <a:cs typeface="+mn-cs"/>
              </a:rPr>
              <a:t>T</a:t>
            </a:r>
            <a:r>
              <a:rPr lang="en-US" sz="2000" kern="0" baseline="-25000" dirty="0" err="1" smtClean="0">
                <a:latin typeface="+mn-lt"/>
                <a:ea typeface="ＭＳ Ｐゴシック" pitchFamily="1" charset="-128"/>
                <a:cs typeface="+mn-cs"/>
              </a:rPr>
              <a:t>blackbody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= 100C – 20C 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DIT=1ms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only 18 bad pixels at maximum APD gain at operating temperature of T=85K</a:t>
            </a:r>
          </a:p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fraction of good pixels: 0.99978 </a:t>
            </a:r>
            <a:endParaRPr lang="en-US" sz="2000" kern="0" dirty="0" smtClean="0">
              <a:latin typeface="+mn-lt"/>
              <a:ea typeface="ＭＳ Ｐゴシック" pitchFamily="1" charset="-128"/>
              <a:cs typeface="+mn-cs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CCD type quality </a:t>
            </a:r>
            <a:endParaRPr lang="en-US" sz="2000" b="1" kern="0" dirty="0">
              <a:solidFill>
                <a:srgbClr val="FF0000"/>
              </a:solidFill>
              <a:latin typeface="+mn-lt"/>
              <a:ea typeface="ＭＳ Ｐゴシック" pitchFamily="1" charset="-128"/>
              <a:cs typeface="Calibri"/>
            </a:endParaRPr>
          </a:p>
        </p:txBody>
      </p:sp>
      <p:pic>
        <p:nvPicPr>
          <p:cNvPr id="123908" name="Picture 7" descr="ff_K_-7.5V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950" y="1609949"/>
            <a:ext cx="5878513" cy="430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10800000">
            <a:off x="5074920" y="2636520"/>
            <a:ext cx="1478280" cy="96012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5707380" y="3581400"/>
            <a:ext cx="845820" cy="35814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</a:rPr>
              <a:t>K-band flatfield cosmetics of </a:t>
            </a:r>
            <a:r>
              <a:rPr lang="en-US" b="1" kern="0" dirty="0" smtClean="0">
                <a:solidFill>
                  <a:srgbClr val="006B61"/>
                </a:solidFill>
                <a:latin typeface="Arial"/>
                <a:cs typeface="+mn-cs"/>
              </a:rPr>
              <a:t>LPE </a:t>
            </a:r>
            <a:endParaRPr lang="en-US" b="1" kern="0" dirty="0">
              <a:solidFill>
                <a:srgbClr val="006B61"/>
              </a:solidFill>
              <a:latin typeface="Arial"/>
              <a:cs typeface="+mn-cs"/>
            </a:endParaRPr>
          </a:p>
        </p:txBody>
      </p:sp>
      <p:pic>
        <p:nvPicPr>
          <p:cNvPr id="123908" name="Picture 7" descr="ff_K_-7.5V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7951" y="1609949"/>
            <a:ext cx="5878511" cy="43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6359525" y="175291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APD gain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16.6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err="1" smtClean="0">
                <a:latin typeface="+mn-lt"/>
                <a:ea typeface="ＭＳ Ｐゴシック" pitchFamily="1" charset="-128"/>
                <a:cs typeface="+mn-cs"/>
              </a:rPr>
              <a:t>T</a:t>
            </a:r>
            <a:r>
              <a:rPr lang="en-US" sz="2000" kern="0" baseline="-25000" dirty="0" err="1" smtClean="0">
                <a:latin typeface="+mn-lt"/>
                <a:ea typeface="ＭＳ Ｐゴシック" pitchFamily="1" charset="-128"/>
                <a:cs typeface="+mn-cs"/>
              </a:rPr>
              <a:t>detector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= 45K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err="1" smtClean="0">
                <a:latin typeface="+mn-lt"/>
                <a:ea typeface="ＭＳ Ｐゴシック" pitchFamily="1" charset="-128"/>
                <a:cs typeface="+mn-cs"/>
              </a:rPr>
              <a:t>T</a:t>
            </a:r>
            <a:r>
              <a:rPr lang="en-US" sz="2000" kern="0" baseline="-25000" dirty="0" err="1" smtClean="0">
                <a:latin typeface="+mn-lt"/>
                <a:ea typeface="ＭＳ Ｐゴシック" pitchFamily="1" charset="-128"/>
                <a:cs typeface="+mn-cs"/>
              </a:rPr>
              <a:t>blackbody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= 100C – 20C </a:t>
            </a:r>
          </a:p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DIT=1ms</a:t>
            </a:r>
            <a:endParaRPr lang="en-US" sz="2000" kern="0" dirty="0" smtClean="0">
              <a:latin typeface="+mn-lt"/>
              <a:ea typeface="ＭＳ Ｐゴシック" pitchFamily="1" charset="-128"/>
              <a:cs typeface="+mn-cs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best LPE array </a:t>
            </a:r>
            <a:b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(GRAVITY fringe tracker)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photon transfer curve of MOVPE heterojunction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679700" y="3340100"/>
            <a:ext cx="1841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tx2"/>
              </a:solidFill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118789" name="Picture 6" descr="noise_hist_win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7938"/>
            <a:ext cx="640715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6228000" y="1800000"/>
            <a:ext cx="3589020" cy="20351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38.1</a:t>
            </a:r>
            <a:r>
              <a:rPr lang="el-GR" sz="2000" kern="0" dirty="0" smtClean="0">
                <a:latin typeface="+mn-lt"/>
              </a:rPr>
              <a:t> </a:t>
            </a:r>
            <a:r>
              <a:rPr lang="el-GR" sz="2000" kern="0" dirty="0">
                <a:latin typeface="+mn-lt"/>
              </a:rPr>
              <a:t>μ</a:t>
            </a:r>
            <a:r>
              <a:rPr lang="en-US" sz="2000" kern="0" dirty="0" smtClean="0">
                <a:latin typeface="+mn-lt"/>
              </a:rPr>
              <a:t>V/ADU at output</a:t>
            </a:r>
          </a:p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 transfer gain of SAPHIRA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US" sz="2000" kern="0" dirty="0">
                <a:solidFill>
                  <a:srgbClr val="000000"/>
                </a:solidFill>
                <a:latin typeface="Times New Roman"/>
              </a:rPr>
            </a:b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kern="0" dirty="0" err="1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en-US" sz="2000" kern="0" baseline="-25000" dirty="0" err="1" smtClean="0">
                <a:solidFill>
                  <a:srgbClr val="000000"/>
                </a:solidFill>
                <a:latin typeface="Times New Roman"/>
              </a:rPr>
              <a:t>node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/</a:t>
            </a:r>
            <a:r>
              <a:rPr lang="en-US" sz="2000" kern="0" dirty="0" err="1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en-US" sz="2000" kern="0" baseline="-25000" dirty="0" err="1" smtClean="0">
                <a:solidFill>
                  <a:srgbClr val="000000"/>
                </a:solidFill>
                <a:latin typeface="Times New Roman"/>
              </a:rPr>
              <a:t>output</a:t>
            </a:r>
            <a:r>
              <a:rPr lang="en-US" sz="2000" kern="0" baseline="-25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0.62</a:t>
            </a:r>
            <a:endParaRPr lang="en-US" sz="2000" kern="0" dirty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gain </a:t>
            </a:r>
            <a:r>
              <a:rPr lang="en-US" sz="2000" kern="0" dirty="0" smtClean="0">
                <a:latin typeface="+mn-lt"/>
              </a:rPr>
              <a:t>= 11.22 e / ADU</a:t>
            </a:r>
            <a:br>
              <a:rPr lang="en-US" sz="2000" kern="0" dirty="0" smtClean="0">
                <a:latin typeface="+mn-lt"/>
              </a:rPr>
            </a:br>
            <a:r>
              <a:rPr lang="en-US" sz="2000" kern="0" dirty="0" smtClean="0">
                <a:latin typeface="+mn-lt"/>
              </a:rPr>
              <a:t>            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</a:rPr>
              <a:t>5.44 </a:t>
            </a:r>
            <a:r>
              <a:rPr lang="el-GR" sz="2000" b="1" kern="0" dirty="0" smtClean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  <a:cs typeface="Calibri"/>
              </a:rPr>
              <a:t>V / electron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err="1" smtClean="0">
                <a:latin typeface="+mn-lt"/>
                <a:cs typeface="Calibri"/>
              </a:rPr>
              <a:t>C</a:t>
            </a:r>
            <a:r>
              <a:rPr lang="en-US" sz="2000" kern="0" baseline="-25000" dirty="0" err="1" smtClean="0">
                <a:latin typeface="+mn-lt"/>
                <a:cs typeface="Calibri"/>
              </a:rPr>
              <a:t>node</a:t>
            </a:r>
            <a:r>
              <a:rPr lang="en-US" sz="2000" kern="0" baseline="-25000" dirty="0" smtClean="0">
                <a:latin typeface="+mn-lt"/>
                <a:cs typeface="Calibri"/>
              </a:rPr>
              <a:t> </a:t>
            </a:r>
            <a:r>
              <a:rPr lang="en-US" sz="2000" kern="0" dirty="0" smtClean="0">
                <a:latin typeface="+mn-lt"/>
                <a:cs typeface="Calibri"/>
              </a:rPr>
              <a:t>= 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  <a:cs typeface="Calibri"/>
              </a:rPr>
              <a:t>29.4 </a:t>
            </a:r>
            <a:r>
              <a:rPr lang="en-US" sz="2000" b="1" kern="0" dirty="0" err="1" smtClean="0">
                <a:solidFill>
                  <a:srgbClr val="FF0000"/>
                </a:solidFill>
                <a:latin typeface="+mn-lt"/>
                <a:cs typeface="Calibri"/>
              </a:rPr>
              <a:t>fF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  <a:cs typeface="Calibri"/>
              </a:rPr>
              <a:t> </a:t>
            </a:r>
            <a:r>
              <a:rPr lang="en-US" sz="2000" kern="0" dirty="0" smtClean="0">
                <a:latin typeface="+mn-lt"/>
                <a:cs typeface="Calibri"/>
              </a:rPr>
              <a:t>at </a:t>
            </a:r>
            <a:br>
              <a:rPr lang="en-US" sz="2000" kern="0" dirty="0" smtClean="0">
                <a:latin typeface="+mn-lt"/>
                <a:cs typeface="Calibri"/>
              </a:rPr>
            </a:br>
            <a:r>
              <a:rPr lang="en-US" sz="2000" kern="0" dirty="0" smtClean="0">
                <a:latin typeface="+mn-lt"/>
                <a:cs typeface="Calibri"/>
              </a:rPr>
              <a:t>bias of 2.61V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cs typeface="Calibri"/>
              </a:rPr>
              <a:t>g</a:t>
            </a:r>
            <a:r>
              <a:rPr lang="en-US" sz="2000" kern="0" dirty="0" smtClean="0">
                <a:latin typeface="+mn-lt"/>
                <a:cs typeface="Calibri"/>
              </a:rPr>
              <a:t>ain change below 2V due to change of capacitance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cs typeface="Calibri"/>
              </a:rPr>
              <a:t>g</a:t>
            </a:r>
            <a:r>
              <a:rPr lang="en-US" sz="2000" kern="0" dirty="0" smtClean="0">
                <a:latin typeface="+mn-lt"/>
                <a:cs typeface="Calibri"/>
              </a:rPr>
              <a:t>ain change above 3V due to APD gain</a:t>
            </a:r>
            <a:endParaRPr lang="en-US" sz="2000" kern="0" dirty="0" smtClean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ptf_2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394194"/>
            <a:ext cx="7138988" cy="509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ea typeface="MS PGothic" pitchFamily="34" charset="-128"/>
              </a:rPr>
              <a:t>QE H-band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018338" y="1630363"/>
            <a:ext cx="2887662" cy="2035175"/>
          </a:xfrm>
          <a:prstGeom prst="rect">
            <a:avLst/>
          </a:prstGeom>
        </p:spPr>
        <p:txBody>
          <a:bodyPr/>
          <a:lstStyle/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array common 2V</a:t>
            </a: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QE </a:t>
            </a:r>
            <a:r>
              <a:rPr lang="en-US" sz="2000" kern="0" dirty="0" smtClean="0">
                <a:latin typeface="+mn-lt"/>
              </a:rPr>
              <a:t>0.3</a:t>
            </a:r>
            <a:endParaRPr lang="en-US" sz="2000" kern="0" dirty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area taken in right hole</a:t>
            </a: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  <p:pic>
        <p:nvPicPr>
          <p:cNvPr id="17413" name="Picture 4" descr="QE_H_pattern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1063" y="3038475"/>
            <a:ext cx="2414587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14" name="Straight Arrow Connector 6"/>
          <p:cNvCxnSpPr>
            <a:cxnSpLocks noChangeShapeType="1"/>
          </p:cNvCxnSpPr>
          <p:nvPr/>
        </p:nvCxnSpPr>
        <p:spPr bwMode="auto">
          <a:xfrm rot="16200000" flipH="1">
            <a:off x="8397081" y="3147220"/>
            <a:ext cx="1120775" cy="296862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ea typeface="MS PGothic" pitchFamily="34" charset="-128"/>
              </a:rPr>
              <a:t>flatfield of heterojunction MOVPE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00788" y="1646239"/>
            <a:ext cx="3605212" cy="1340802"/>
          </a:xfrm>
          <a:prstGeom prst="rect">
            <a:avLst/>
          </a:prstGeom>
        </p:spPr>
        <p:txBody>
          <a:bodyPr/>
          <a:lstStyle/>
          <a:p>
            <a:pPr marL="183600" lvl="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APD gain 53.7</a:t>
            </a:r>
            <a:endParaRPr lang="en-US" sz="2000" kern="0" dirty="0" smtClean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K-band</a:t>
            </a:r>
            <a:endParaRPr lang="en-US" sz="2000" kern="0" dirty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array common 2V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operating temperature </a:t>
            </a:r>
            <a:r>
              <a:rPr lang="en-US" sz="2000" kern="0" dirty="0" smtClean="0">
                <a:latin typeface="+mn-lt"/>
              </a:rPr>
              <a:t>T=85K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variation of QE across array due to variation of As doping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incomplete  </a:t>
            </a:r>
            <a:r>
              <a:rPr lang="en-US" sz="2000" kern="0" dirty="0" err="1" smtClean="0">
                <a:latin typeface="+mn-lt"/>
              </a:rPr>
              <a:t>ionisation</a:t>
            </a:r>
            <a:r>
              <a:rPr lang="en-US" sz="2000" kern="0" dirty="0" smtClean="0">
                <a:latin typeface="+mn-lt"/>
              </a:rPr>
              <a:t> of As </a:t>
            </a:r>
            <a:r>
              <a:rPr lang="en-US" sz="2000" kern="0" dirty="0" err="1" smtClean="0">
                <a:latin typeface="+mn-lt"/>
              </a:rPr>
              <a:t>dopants</a:t>
            </a:r>
            <a:endParaRPr lang="en-US" sz="2000" kern="0" dirty="0" smtClean="0">
              <a:latin typeface="+mn-lt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As acts as trap for electrons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electron has more time to recombine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 new wafer run with reduced As doping (1/3) to bring QE up to 80%</a:t>
            </a:r>
            <a:endParaRPr lang="en-US" sz="20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8613" y="1692275"/>
            <a:ext cx="5880100" cy="4720273"/>
            <a:chOff x="328613" y="1501775"/>
            <a:chExt cx="5880100" cy="4720273"/>
          </a:xfrm>
        </p:grpSpPr>
        <p:pic>
          <p:nvPicPr>
            <p:cNvPr id="15362" name="Picture 1" descr="ff_K_2V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8613" y="1503998"/>
              <a:ext cx="5880100" cy="471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5851525" y="1501775"/>
              <a:ext cx="336550" cy="357188"/>
            </a:xfrm>
            <a:prstGeom prst="rect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-108" charset="2"/>
                <a:buNone/>
              </a:pPr>
              <a:endParaRPr lang="en-US"/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006475" y="2384425"/>
              <a:ext cx="334963" cy="358775"/>
            </a:xfrm>
            <a:prstGeom prst="rect">
              <a:avLst/>
            </a:prstGeom>
            <a:noFill/>
            <a:ln w="19050" algn="ctr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 pitchFamily="-108" charset="2"/>
                <a:buNone/>
              </a:pPr>
              <a:endParaRPr lang="en-US"/>
            </a:p>
          </p:txBody>
        </p:sp>
        <p:sp>
          <p:nvSpPr>
            <p:cNvPr id="15367" name="TextBox 7"/>
            <p:cNvSpPr txBox="1">
              <a:spLocks noChangeArrowheads="1"/>
            </p:cNvSpPr>
            <p:nvPr/>
          </p:nvSpPr>
          <p:spPr bwMode="auto">
            <a:xfrm>
              <a:off x="930275" y="2895600"/>
              <a:ext cx="12223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179388" indent="-179388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maximum</a:t>
              </a:r>
            </a:p>
          </p:txBody>
        </p:sp>
        <p:sp>
          <p:nvSpPr>
            <p:cNvPr id="15368" name="TextBox 8"/>
            <p:cNvSpPr txBox="1">
              <a:spLocks noChangeArrowheads="1"/>
            </p:cNvSpPr>
            <p:nvPr/>
          </p:nvSpPr>
          <p:spPr bwMode="auto">
            <a:xfrm>
              <a:off x="4930775" y="2035175"/>
              <a:ext cx="11795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179388" indent="-179388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minimum</a:t>
              </a:r>
            </a:p>
          </p:txBody>
        </p:sp>
      </p:grpSp>
      <p:sp>
        <p:nvSpPr>
          <p:cNvPr id="9" name="Content Placeholder 3"/>
          <p:cNvSpPr txBox="1">
            <a:spLocks/>
          </p:cNvSpPr>
          <p:nvPr/>
        </p:nvSpPr>
        <p:spPr>
          <a:xfrm>
            <a:off x="5744528" y="1097599"/>
            <a:ext cx="1509712" cy="494981"/>
          </a:xfrm>
          <a:prstGeom prst="rect">
            <a:avLst/>
          </a:prstGeom>
        </p:spPr>
        <p:txBody>
          <a:bodyPr/>
          <a:lstStyle/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kern="0" dirty="0" smtClean="0">
                <a:latin typeface="+mn-lt"/>
              </a:rPr>
              <a:t>QE = 0.49</a:t>
            </a:r>
            <a:endParaRPr lang="en-US" sz="20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6181329" y="1480741"/>
            <a:ext cx="201770" cy="189548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ontent Placeholder 3"/>
          <p:cNvSpPr txBox="1">
            <a:spLocks/>
          </p:cNvSpPr>
          <p:nvPr/>
        </p:nvSpPr>
        <p:spPr>
          <a:xfrm>
            <a:off x="242888" y="1158559"/>
            <a:ext cx="1509712" cy="494981"/>
          </a:xfrm>
          <a:prstGeom prst="rect">
            <a:avLst/>
          </a:prstGeom>
        </p:spPr>
        <p:txBody>
          <a:bodyPr/>
          <a:lstStyle/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r>
              <a:rPr lang="en-US" sz="2000" kern="0" dirty="0" smtClean="0">
                <a:latin typeface="+mn-lt"/>
              </a:rPr>
              <a:t>QE = 0.65</a:t>
            </a: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defRPr/>
            </a:pPr>
            <a:endParaRPr lang="en-US" sz="20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2" idx="2"/>
          </p:cNvCxnSpPr>
          <p:nvPr/>
        </p:nvCxnSpPr>
        <p:spPr bwMode="auto">
          <a:xfrm rot="16200000" flipH="1">
            <a:off x="521732" y="2129552"/>
            <a:ext cx="1135380" cy="18335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APD gain MOVPE heterostructure / LPE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679700" y="3340100"/>
            <a:ext cx="1841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tx2"/>
              </a:solidFill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62" name="Text Placeholder 2"/>
          <p:cNvSpPr txBox="1">
            <a:spLocks/>
          </p:cNvSpPr>
          <p:nvPr/>
        </p:nvSpPr>
        <p:spPr>
          <a:xfrm>
            <a:off x="6330950" y="1346200"/>
            <a:ext cx="3452813" cy="3416300"/>
          </a:xfrm>
          <a:prstGeom prst="rect">
            <a:avLst/>
          </a:prstGeom>
        </p:spPr>
        <p:txBody>
          <a:bodyPr/>
          <a:lstStyle/>
          <a:p>
            <a:pPr marL="180000" indent="-18000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LPE gain measured on GRAVITY FT science array</a:t>
            </a:r>
          </a:p>
          <a:p>
            <a:pPr marL="180000" indent="-18000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APD gain of MOVPE heterostructure  is a factor of 2 larger</a:t>
            </a:r>
          </a:p>
          <a:p>
            <a:pPr marL="180000" indent="-18000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Increased gain of MOVPE heterostructure because of </a:t>
            </a:r>
            <a:b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narrow bandgap gain region (</a:t>
            </a:r>
            <a:r>
              <a:rPr lang="en-US" sz="2000" kern="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kern="0" baseline="-25000" dirty="0" err="1" smtClean="0">
                <a:solidFill>
                  <a:srgbClr val="000000"/>
                </a:solidFill>
                <a:latin typeface="Times New Roman"/>
              </a:rPr>
              <a:t>c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=3.5 </a:t>
            </a:r>
            <a:r>
              <a:rPr lang="en-US" sz="2000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m )</a:t>
            </a:r>
            <a:endParaRPr lang="en-US" sz="2000" kern="0" dirty="0" smtClean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180000" indent="-18000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180000" indent="-18000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         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56325" name="Picture 6" descr="APD_ga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50" y="1395413"/>
            <a:ext cx="6399049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sz="quarter"/>
          </p:nvPr>
        </p:nvSpPr>
        <p:spPr>
          <a:xfrm>
            <a:off x="849313" y="0"/>
            <a:ext cx="8756650" cy="690563"/>
          </a:xfrm>
        </p:spPr>
        <p:txBody>
          <a:bodyPr/>
          <a:lstStyle/>
          <a:p>
            <a:r>
              <a:rPr lang="en-US" smtClean="0"/>
              <a:t>Excess Noise</a:t>
            </a:r>
          </a:p>
        </p:txBody>
      </p:sp>
      <p:sp>
        <p:nvSpPr>
          <p:cNvPr id="26627" name="Content Placeholder 4"/>
          <p:cNvSpPr>
            <a:spLocks noGrp="1"/>
          </p:cNvSpPr>
          <p:nvPr>
            <p:ph sz="quarter" idx="3"/>
          </p:nvPr>
        </p:nvSpPr>
        <p:spPr>
          <a:xfrm>
            <a:off x="6085205" y="1281113"/>
            <a:ext cx="3703638" cy="2185987"/>
          </a:xfrm>
        </p:spPr>
        <p:txBody>
          <a:bodyPr/>
          <a:lstStyle/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dirty="0" smtClean="0">
                <a:ea typeface="ＭＳ Ｐゴシック" pitchFamily="1" charset="-128"/>
              </a:rPr>
              <a:t>excess noise factor f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(S/N)</a:t>
            </a:r>
            <a:r>
              <a:rPr lang="en-US" sz="2000" baseline="-25000" dirty="0" smtClean="0">
                <a:ea typeface="ＭＳ Ｐゴシック" pitchFamily="1" charset="-128"/>
              </a:rPr>
              <a:t>out</a:t>
            </a:r>
            <a:r>
              <a:rPr lang="en-US" sz="2000" dirty="0" smtClean="0">
                <a:ea typeface="ＭＳ Ｐゴシック" pitchFamily="1" charset="-128"/>
              </a:rPr>
              <a:t>=f (S/N)</a:t>
            </a:r>
            <a:r>
              <a:rPr lang="en-US" sz="2000" baseline="-25000" dirty="0" smtClean="0">
                <a:ea typeface="ＭＳ Ｐゴシック" pitchFamily="1" charset="-128"/>
              </a:rPr>
              <a:t>in</a:t>
            </a:r>
          </a:p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dirty="0" smtClean="0">
                <a:ea typeface="ＭＳ Ｐゴシック" pitchFamily="1" charset="-128"/>
              </a:rPr>
              <a:t>noise figure F=f </a:t>
            </a:r>
            <a:r>
              <a:rPr lang="en-US" sz="2000" baseline="30000" dirty="0" smtClean="0">
                <a:ea typeface="ＭＳ Ｐゴシック" pitchFamily="1" charset="-128"/>
              </a:rPr>
              <a:t>2</a:t>
            </a:r>
            <a:r>
              <a:rPr lang="en-US" sz="2000" dirty="0" smtClean="0">
                <a:ea typeface="ＭＳ Ｐゴシック" pitchFamily="1" charset="-128"/>
              </a:rPr>
              <a:t> </a:t>
            </a:r>
          </a:p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dirty="0" smtClean="0">
                <a:ea typeface="ＭＳ Ｐゴシック" pitchFamily="1" charset="-128"/>
              </a:rPr>
              <a:t>excess noise determined form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ratio of photometric gain and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conversion gain obtained from 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photon transfer curve  </a:t>
            </a:r>
          </a:p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b="1" dirty="0" smtClean="0">
                <a:solidFill>
                  <a:srgbClr val="FF0000"/>
                </a:solidFill>
                <a:ea typeface="ＭＳ Ｐゴシック" pitchFamily="1" charset="-128"/>
              </a:rPr>
              <a:t>almost noiseless amplification</a:t>
            </a:r>
            <a:endParaRPr lang="en-US" sz="2000" dirty="0" smtClean="0">
              <a:ea typeface="ＭＳ Ｐゴシック" pitchFamily="1" charset="-128"/>
            </a:endParaRPr>
          </a:p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dirty="0" smtClean="0">
                <a:ea typeface="ＭＳ Ｐゴシック" pitchFamily="1" charset="-128"/>
              </a:rPr>
              <a:t>excess noise close to unity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for APD gain up to 28 for LPE</a:t>
            </a:r>
          </a:p>
          <a:p>
            <a:pPr marL="180975" indent="-180975">
              <a:buFont typeface="Monotype Sorts" pitchFamily="-108" charset="2"/>
              <a:buChar char="l"/>
              <a:defRPr/>
            </a:pPr>
            <a:r>
              <a:rPr lang="en-US" sz="2000" dirty="0" smtClean="0">
                <a:ea typeface="ＭＳ Ｐゴシック" pitchFamily="1" charset="-128"/>
              </a:rPr>
              <a:t>excess noise slightly higher for MOVPE due to microscopic variation of </a:t>
            </a:r>
            <a:r>
              <a:rPr lang="en-US" sz="2000" dirty="0" err="1" smtClean="0">
                <a:ea typeface="ＭＳ Ｐゴシック" pitchFamily="1" charset="-128"/>
              </a:rPr>
              <a:t>stoichiometry</a:t>
            </a:r>
            <a:r>
              <a:rPr lang="en-US" sz="2000" dirty="0" smtClean="0">
                <a:ea typeface="ＭＳ Ｐゴシック" pitchFamily="1" charset="-128"/>
              </a:rPr>
              <a:t> x of </a:t>
            </a:r>
            <a:br>
              <a:rPr lang="en-US" sz="2000" dirty="0" smtClean="0">
                <a:ea typeface="ＭＳ Ｐゴシック" pitchFamily="1" charset="-128"/>
              </a:rPr>
            </a:br>
            <a:r>
              <a:rPr lang="en-US" sz="2000" dirty="0" smtClean="0">
                <a:ea typeface="ＭＳ Ｐゴシック" pitchFamily="1" charset="-128"/>
              </a:rPr>
              <a:t>Hg</a:t>
            </a:r>
            <a:r>
              <a:rPr lang="en-US" sz="2000" baseline="-25000" dirty="0" smtClean="0">
                <a:ea typeface="ＭＳ Ｐゴシック" pitchFamily="1" charset="-128"/>
              </a:rPr>
              <a:t>1-x</a:t>
            </a:r>
            <a:r>
              <a:rPr lang="en-US" sz="2000" dirty="0" smtClean="0">
                <a:ea typeface="ＭＳ Ｐゴシック" pitchFamily="1" charset="-128"/>
              </a:rPr>
              <a:t>Cd</a:t>
            </a:r>
            <a:r>
              <a:rPr lang="en-US" sz="2000" baseline="-25000" dirty="0" smtClean="0">
                <a:ea typeface="ＭＳ Ｐゴシック" pitchFamily="1" charset="-128"/>
              </a:rPr>
              <a:t>x</a:t>
            </a:r>
            <a:r>
              <a:rPr lang="en-US" sz="2000" dirty="0" smtClean="0">
                <a:ea typeface="ＭＳ Ｐゴシック" pitchFamily="1" charset="-128"/>
              </a:rPr>
              <a:t>Te</a:t>
            </a:r>
          </a:p>
          <a:p>
            <a:pPr marL="180975" indent="-180975">
              <a:buFont typeface="Monotype Sorts" pitchFamily="-108" charset="2"/>
              <a:buNone/>
              <a:defRPr/>
            </a:pPr>
            <a:endParaRPr lang="en-US" sz="2000" dirty="0" smtClean="0">
              <a:ea typeface="ＭＳ Ｐゴシック" pitchFamily="1" charset="-128"/>
            </a:endParaRPr>
          </a:p>
          <a:p>
            <a:pPr>
              <a:buFont typeface="Monotype Sorts" pitchFamily="-108" charset="2"/>
              <a:buChar char="l"/>
              <a:defRPr/>
            </a:pPr>
            <a:endParaRPr lang="en-US" sz="2000" dirty="0" smtClean="0">
              <a:ea typeface="ＭＳ Ｐゴシック" pitchFamily="1" charset="-128"/>
            </a:endParaRPr>
          </a:p>
          <a:p>
            <a:pPr>
              <a:buFont typeface="Monotype Sorts" pitchFamily="-108" charset="2"/>
              <a:buNone/>
              <a:defRPr/>
            </a:pPr>
            <a:endParaRPr lang="en-US" sz="2000" dirty="0" smtClean="0">
              <a:ea typeface="ＭＳ Ｐゴシック" pitchFamily="1" charset="-128"/>
            </a:endParaRPr>
          </a:p>
          <a:p>
            <a:pPr>
              <a:buFont typeface="Monotype Sorts" pitchFamily="-108" charset="2"/>
              <a:buNone/>
              <a:defRPr/>
            </a:pPr>
            <a:endParaRPr lang="en-US" sz="2000" dirty="0" smtClean="0">
              <a:ea typeface="ＭＳ Ｐゴシック" pitchFamily="1" charset="-128"/>
            </a:endParaRPr>
          </a:p>
        </p:txBody>
      </p:sp>
      <p:pic>
        <p:nvPicPr>
          <p:cNvPr id="57348" name="Picture 5" descr="ptf_41.5K_rep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65813" y="1319213"/>
            <a:ext cx="6399049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noise_hist_w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40" y="1277938"/>
            <a:ext cx="6401269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  <a:cs typeface="+mn-cs"/>
              </a:rPr>
              <a:t>dark current of MOVPE heterostructure</a:t>
            </a:r>
            <a:endParaRPr lang="en-US" b="1" kern="0" dirty="0">
              <a:solidFill>
                <a:srgbClr val="006B61"/>
              </a:solidFill>
              <a:latin typeface="Arial"/>
              <a:cs typeface="+mn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882459"/>
            <a:ext cx="3546475" cy="2651442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operating temperature T=85K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depends exponentially on bias voltage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amplified by APD gain at integrating node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noise_hist_win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40" y="1277938"/>
            <a:ext cx="6401269" cy="457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 smtClean="0">
                <a:solidFill>
                  <a:srgbClr val="006B61"/>
                </a:solidFill>
                <a:latin typeface="Arial"/>
                <a:cs typeface="+mn-cs"/>
              </a:rPr>
              <a:t>dark current of MOVPE heterostructure</a:t>
            </a:r>
            <a:endParaRPr lang="en-US" b="1" kern="0" dirty="0">
              <a:solidFill>
                <a:srgbClr val="006B61"/>
              </a:solidFill>
              <a:latin typeface="Arial"/>
              <a:cs typeface="+mn-cs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26523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depends exponentially on bias voltage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amplified by APD gain at integrating node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back referred to absorber region before APD gain (divide by APD gain)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dark current may be dominated by instrumental photon background of camera (</a:t>
            </a:r>
            <a:r>
              <a:rPr lang="en-US" sz="2000" kern="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kern="0" baseline="-25000" dirty="0" err="1" smtClean="0">
                <a:solidFill>
                  <a:srgbClr val="000000"/>
                </a:solidFill>
                <a:latin typeface="Times New Roman"/>
              </a:rPr>
              <a:t>c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=3.5 </a:t>
            </a:r>
            <a:r>
              <a:rPr lang="en-US" sz="2000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m in gain region)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 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repeat measurement with blind detector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+mn-lt"/>
                <a:ea typeface="ＭＳ Ｐゴシック" pitchFamily="1" charset="-128"/>
                <a:cs typeface="+mn-cs"/>
              </a:rPr>
              <a:t>dark current negligible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for integration times up to 30ms</a:t>
            </a:r>
            <a:b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at T = 85K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 rot="-5400000">
            <a:off x="630238" y="3919537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Perpetua" pitchFamily="18" charset="0"/>
              </a:rPr>
              <a:t>FINITO</a:t>
            </a:r>
            <a:r>
              <a:rPr lang="en-US">
                <a:latin typeface="Perpetua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Perpetua" pitchFamily="18" charset="0"/>
              </a:rPr>
              <a:t>off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 rot="-5400000">
            <a:off x="3213101" y="4078287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rPr>
              <a:t>FINITO</a:t>
            </a:r>
            <a:r>
              <a:rPr lang="en-US" dirty="0">
                <a:latin typeface="+mn-lt"/>
                <a:ea typeface="ＭＳ Ｐゴシック" charset="-128"/>
                <a:cs typeface="+mn-cs"/>
              </a:rPr>
              <a:t> </a:t>
            </a:r>
            <a:r>
              <a:rPr lang="en-US" dirty="0">
                <a:solidFill>
                  <a:srgbClr val="FF0000"/>
                </a:solidFill>
                <a:latin typeface="+mn-lt"/>
                <a:ea typeface="ＭＳ Ｐゴシック" charset="-128"/>
                <a:cs typeface="+mn-cs"/>
              </a:rPr>
              <a:t>on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270500" y="2179638"/>
            <a:ext cx="4635500" cy="2732087"/>
          </a:xfrm>
          <a:prstGeom prst="rect">
            <a:avLst/>
          </a:prstGeom>
        </p:spPr>
        <p:txBody>
          <a:bodyPr/>
          <a:lstStyle/>
          <a:p>
            <a:pPr marL="463550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GB" sz="2000" kern="0" dirty="0" err="1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multiaxial</a:t>
            </a:r>
            <a:r>
              <a:rPr lang="en-GB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beam combination of </a:t>
            </a:r>
            <a:br>
              <a:rPr lang="en-GB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GB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3 telescopes</a:t>
            </a:r>
            <a:br>
              <a:rPr lang="en-GB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GB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with phase closure</a:t>
            </a:r>
          </a:p>
          <a:p>
            <a:pPr marL="463550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dispersed fringes interfere on detector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medium resolution R=1500 </a:t>
            </a: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FINITO fringe tracker 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to stabilize fringes 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with 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  <a:ea typeface="ＭＳ Ｐゴシック" pitchFamily="1" charset="-128"/>
                <a:cs typeface="+mn-cs"/>
              </a:rPr>
              <a:t>PICNIC</a:t>
            </a:r>
            <a:r>
              <a:rPr lang="en-US" sz="2000" kern="0" dirty="0" smtClean="0">
                <a:latin typeface="+mn-lt"/>
                <a:ea typeface="ＭＳ Ｐゴシック" pitchFamily="1" charset="-128"/>
                <a:cs typeface="+mn-cs"/>
              </a:rPr>
              <a:t> array</a:t>
            </a: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463550" indent="-192024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        </a:t>
            </a:r>
          </a:p>
        </p:txBody>
      </p:sp>
      <p:sp>
        <p:nvSpPr>
          <p:cNvPr id="27653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AMBER</a:t>
            </a:r>
          </a:p>
        </p:txBody>
      </p:sp>
      <p:pic>
        <p:nvPicPr>
          <p:cNvPr id="27654" name="Picture 11" descr="finito_off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1096963"/>
            <a:ext cx="160178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2" descr="finito_o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8438" y="1096963"/>
            <a:ext cx="160178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 bwMode="auto">
          <a:xfrm>
            <a:off x="5302250" y="6457950"/>
            <a:ext cx="20764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800" dirty="0">
                <a:latin typeface="+mn-lt"/>
                <a:ea typeface="ＭＳ Ｐゴシック" pitchFamily="34" charset="-128"/>
                <a:cs typeface="+mn-cs"/>
              </a:rPr>
              <a:t>courtesy A. Richichi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noise_hist_win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7938"/>
            <a:ext cx="640715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readout noise double correlated sampling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26523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APD gain 53.7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full frame 320x256 pixel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single DCS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integration time 1.26 </a:t>
            </a:r>
            <a:r>
              <a:rPr lang="en-US" sz="2000" kern="0" dirty="0">
                <a:latin typeface="Calibri"/>
                <a:ea typeface="ＭＳ Ｐゴシック" pitchFamily="1" charset="-128"/>
                <a:cs typeface="Calibri"/>
              </a:rPr>
              <a:t>m</a:t>
            </a: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s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readout noise </a:t>
            </a:r>
            <a:r>
              <a:rPr lang="en-US" sz="2000" b="1" kern="0" dirty="0">
                <a:solidFill>
                  <a:srgbClr val="FF0000"/>
                </a:solidFill>
                <a:latin typeface="+mn-lt"/>
                <a:ea typeface="ＭＳ Ｐゴシック" pitchFamily="1" charset="-128"/>
                <a:cs typeface="Calibri"/>
              </a:rPr>
              <a:t>0.8 </a:t>
            </a:r>
            <a:r>
              <a:rPr lang="en-US" sz="2000" b="1" kern="0" dirty="0" err="1">
                <a:solidFill>
                  <a:srgbClr val="FF0000"/>
                </a:solidFill>
                <a:latin typeface="+mn-lt"/>
                <a:ea typeface="ＭＳ Ｐゴシック" pitchFamily="1" charset="-128"/>
                <a:cs typeface="Calibri"/>
              </a:rPr>
              <a:t>erms</a:t>
            </a:r>
            <a:endParaRPr lang="en-US" sz="2000" b="1" kern="0" dirty="0">
              <a:solidFill>
                <a:srgbClr val="FF0000"/>
              </a:solidFill>
              <a:latin typeface="+mn-lt"/>
              <a:ea typeface="ＭＳ Ｐゴシック" pitchFamily="1" charset="-128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subelectron sensitivity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141913" y="1549400"/>
            <a:ext cx="450532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filter H-band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single double correlated clamp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Calibri"/>
              </a:rPr>
              <a:t>chop frequency 10 Hz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 blackbody temperature : on 70C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			 off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optics: Offner relay f/11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fluence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1.29 photons / pixel / integration time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b="1" kern="0" dirty="0">
                <a:solidFill>
                  <a:srgbClr val="FF0000"/>
                </a:solidFill>
                <a:latin typeface="+mn-lt"/>
                <a:cs typeface="+mn-cs"/>
              </a:rPr>
              <a:t>0.38 electrons 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cs typeface="+mn-cs"/>
              </a:rPr>
              <a:t>/ pixel / integration time 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for integration time of </a:t>
            </a:r>
            <a:r>
              <a:rPr lang="en-US" sz="2000" kern="0" dirty="0">
                <a:cs typeface="+mn-cs"/>
              </a:rPr>
              <a:t>1.17 </a:t>
            </a:r>
            <a:r>
              <a:rPr lang="en-US" sz="2000" kern="0" dirty="0">
                <a:latin typeface="+mn-lt"/>
                <a:cs typeface="+mn-cs"/>
              </a:rPr>
              <a:t>m</a:t>
            </a:r>
            <a:r>
              <a:rPr lang="en-US" sz="2000" kern="0" dirty="0">
                <a:latin typeface="+mn-lt"/>
                <a:cs typeface="Calibri"/>
              </a:rPr>
              <a:t>sec</a:t>
            </a: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7688" y="5356225"/>
            <a:ext cx="40417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readout mode: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double correlated sampling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bias voltage 12.15V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pic>
        <p:nvPicPr>
          <p:cNvPr id="7" name="chop_Hband_1m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459" y="1269151"/>
            <a:ext cx="4681954" cy="40877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subelectron sensitivity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141913" y="1549400"/>
            <a:ext cx="450532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filter H-band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single double correlated clamp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Calibri"/>
              </a:rPr>
              <a:t>chop frequency 10 Hz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 blackbody temperature : on 70C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			 off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optics: </a:t>
            </a:r>
            <a:r>
              <a:rPr lang="en-US" sz="2000" kern="0" dirty="0" err="1">
                <a:latin typeface="+mn-lt"/>
                <a:cs typeface="+mn-cs"/>
              </a:rPr>
              <a:t>Offner</a:t>
            </a:r>
            <a:r>
              <a:rPr lang="en-US" sz="2000" kern="0" dirty="0">
                <a:latin typeface="+mn-lt"/>
                <a:cs typeface="+mn-cs"/>
              </a:rPr>
              <a:t> relay f/11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fluence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1.29 photons / pixel / integration time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b="1" kern="0" dirty="0">
                <a:solidFill>
                  <a:srgbClr val="FF0000"/>
                </a:solidFill>
                <a:latin typeface="+mn-lt"/>
                <a:cs typeface="+mn-cs"/>
              </a:rPr>
              <a:t>0.38 electrons 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cs typeface="+mn-cs"/>
              </a:rPr>
              <a:t>/ pixel / integration time 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for integration time of </a:t>
            </a:r>
            <a:r>
              <a:rPr lang="en-US" sz="2000" kern="0" dirty="0">
                <a:cs typeface="+mn-cs"/>
              </a:rPr>
              <a:t>1.17 </a:t>
            </a:r>
            <a:r>
              <a:rPr lang="en-US" sz="2000" kern="0" dirty="0">
                <a:latin typeface="+mn-lt"/>
                <a:cs typeface="+mn-cs"/>
              </a:rPr>
              <a:t>m</a:t>
            </a:r>
            <a:r>
              <a:rPr lang="en-US" sz="2000" kern="0" dirty="0">
                <a:latin typeface="+mn-lt"/>
                <a:cs typeface="Calibri"/>
              </a:rPr>
              <a:t>sec</a:t>
            </a: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47688" y="5356225"/>
            <a:ext cx="40417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readout mode: </a:t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double correlated sampling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bias voltage 12.15V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pic>
        <p:nvPicPr>
          <p:cNvPr id="6" name="Picture 5" descr="chop_Hband_1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1271016"/>
            <a:ext cx="4681810" cy="4087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sensitivity  LPE / MOVPE heterostructure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7520940" y="1493520"/>
            <a:ext cx="2385060" cy="516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filter H-band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latin typeface="+mn-lt"/>
                <a:cs typeface="+mn-cs"/>
              </a:rPr>
              <a:t>single double correlated clamp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latin typeface="+mn-lt"/>
                <a:cs typeface="Calibri"/>
              </a:rPr>
              <a:t>chop frequency</a:t>
            </a:r>
            <a:br>
              <a:rPr lang="en-US" sz="2000" kern="0" dirty="0" smtClean="0">
                <a:latin typeface="+mn-lt"/>
                <a:cs typeface="Calibri"/>
              </a:rPr>
            </a:br>
            <a:r>
              <a:rPr lang="en-US" sz="2000" kern="0" dirty="0" smtClean="0">
                <a:latin typeface="+mn-lt"/>
                <a:cs typeface="Calibri"/>
              </a:rPr>
              <a:t>10 Hz</a:t>
            </a:r>
          </a:p>
          <a:p>
            <a:pPr marL="179388" lvl="0" indent="-179388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bias voltage 12.16V</a:t>
            </a:r>
          </a:p>
          <a:p>
            <a:pPr marL="179388" lvl="0" indent="-179388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Times New Roman"/>
              </a:rPr>
              <a:t>Offner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</a:rPr>
              <a:t> relay f/11</a:t>
            </a:r>
            <a:endParaRPr lang="en-US" sz="2000" kern="0" dirty="0">
              <a:latin typeface="+mn-lt"/>
              <a:cs typeface="Calibri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000" kern="0" dirty="0">
              <a:latin typeface="+mn-lt"/>
              <a:cs typeface="+mn-cs"/>
            </a:endParaRP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228149" y="5653722"/>
            <a:ext cx="2759392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latin typeface="+mn-lt"/>
              </a:rPr>
              <a:t>TBB : 70 C /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 smtClean="0">
                <a:latin typeface="+mn-lt"/>
              </a:rPr>
              <a:t>fluence</a:t>
            </a:r>
            <a:r>
              <a:rPr lang="en-US" sz="2000" kern="0" dirty="0" smtClean="0">
                <a:latin typeface="+mn-lt"/>
              </a:rPr>
              <a:t>: 1.29 photons</a:t>
            </a:r>
            <a:br>
              <a:rPr lang="en-US" sz="2000" kern="0" dirty="0" smtClean="0">
                <a:latin typeface="+mn-lt"/>
              </a:rPr>
            </a:br>
            <a:r>
              <a:rPr lang="en-US" sz="2000" kern="0" dirty="0" smtClean="0">
                <a:latin typeface="+mn-lt"/>
              </a:rPr>
              <a:t>              </a:t>
            </a:r>
            <a:r>
              <a:rPr lang="en-US" sz="2000" b="1" kern="0" dirty="0" smtClean="0">
                <a:solidFill>
                  <a:srgbClr val="FF0000"/>
                </a:solidFill>
                <a:latin typeface="+mn-lt"/>
              </a:rPr>
              <a:t>0.38 electrons</a:t>
            </a:r>
            <a:r>
              <a:rPr lang="en-US" sz="2000" b="1" kern="0" dirty="0" smtClean="0">
                <a:latin typeface="+mn-lt"/>
              </a:rPr>
              <a:t> </a:t>
            </a:r>
            <a:endParaRPr lang="en-US" sz="2000" b="1" kern="0" dirty="0">
              <a:latin typeface="+mn-lt"/>
              <a:cs typeface="+mn-cs"/>
            </a:endParaRPr>
          </a:p>
        </p:txBody>
      </p:sp>
      <p:pic>
        <p:nvPicPr>
          <p:cNvPr id="7" name="dbl_id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6203" y="1679575"/>
            <a:ext cx="3936365" cy="393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1881189" y="1157605"/>
            <a:ext cx="132683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latin typeface="+mn-lt"/>
                <a:cs typeface="+mn-cs"/>
              </a:rPr>
              <a:t>LPE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654869" y="1157605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latin typeface="+mn-lt"/>
                <a:cs typeface="+mn-cs"/>
              </a:rPr>
              <a:t>MOVPE heterostructure</a:t>
            </a:r>
            <a:br>
              <a:rPr lang="en-US" sz="2000" kern="0" dirty="0" smtClean="0">
                <a:latin typeface="+mn-lt"/>
                <a:cs typeface="+mn-cs"/>
              </a:rPr>
            </a:br>
            <a:r>
              <a:rPr lang="en-US" sz="2000" kern="0" dirty="0" smtClean="0">
                <a:latin typeface="+mn-lt"/>
                <a:cs typeface="+mn-cs"/>
              </a:rPr>
              <a:t>factor of 3 less electrons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endParaRPr lang="en-US" sz="2000" kern="0" dirty="0">
              <a:latin typeface="+mn-lt"/>
              <a:cs typeface="+mn-cs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875349" y="5653722"/>
            <a:ext cx="2759392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smtClean="0">
                <a:latin typeface="+mn-lt"/>
              </a:rPr>
              <a:t>TBB : 80 C / 20C</a:t>
            </a:r>
          </a:p>
          <a:p>
            <a:pPr marL="179388" indent="-179388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 smtClean="0">
                <a:latin typeface="+mn-lt"/>
              </a:rPr>
              <a:t>fluence</a:t>
            </a:r>
            <a:r>
              <a:rPr lang="en-US" sz="2000" kern="0" dirty="0" smtClean="0">
                <a:latin typeface="+mn-lt"/>
              </a:rPr>
              <a:t>: 1.96 photons</a:t>
            </a:r>
            <a:br>
              <a:rPr lang="en-US" sz="2000" kern="0" dirty="0" smtClean="0">
                <a:latin typeface="+mn-lt"/>
              </a:rPr>
            </a:br>
            <a:r>
              <a:rPr lang="en-US" sz="2000" kern="0" dirty="0" smtClean="0">
                <a:latin typeface="+mn-lt"/>
              </a:rPr>
              <a:t>             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1.12 electrons</a:t>
            </a:r>
            <a:r>
              <a:rPr lang="en-US" sz="2000" kern="0" dirty="0" smtClean="0">
                <a:latin typeface="+mn-lt"/>
              </a:rPr>
              <a:t> </a:t>
            </a:r>
            <a:endParaRPr lang="en-US" sz="2000" kern="0" dirty="0">
              <a:latin typeface="+mn-lt"/>
              <a:cs typeface="+mn-cs"/>
            </a:endParaRPr>
          </a:p>
        </p:txBody>
      </p:sp>
      <p:pic>
        <p:nvPicPr>
          <p:cNvPr id="12" name="chop_Hband_1ms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3642890" y="1922537"/>
            <a:ext cx="3863761" cy="33733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noise_hist_win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77938"/>
            <a:ext cx="640715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readout noise with Fowler sampling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26523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APD gain 53.7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window size 96x72 pixel</a:t>
            </a:r>
            <a:br>
              <a:rPr lang="en-US" sz="2000" kern="0" dirty="0">
                <a:latin typeface="+mn-lt"/>
                <a:ea typeface="ＭＳ Ｐゴシック" pitchFamily="1" charset="-128"/>
                <a:cs typeface="+mn-cs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as needed for GRAVITY WFS 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integration time 988 </a:t>
            </a:r>
            <a:r>
              <a:rPr lang="el-GR" sz="2000" kern="0" dirty="0">
                <a:latin typeface="Calibri"/>
                <a:ea typeface="ＭＳ Ｐゴシック" pitchFamily="1" charset="-128"/>
                <a:cs typeface="Calibri"/>
              </a:rPr>
              <a:t>μ</a:t>
            </a:r>
            <a:r>
              <a:rPr lang="en-US" sz="2000" kern="0" dirty="0">
                <a:latin typeface="Calibri"/>
                <a:ea typeface="ＭＳ Ｐゴシック" pitchFamily="1" charset="-128"/>
                <a:cs typeface="Calibri"/>
              </a:rPr>
              <a:t>s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16 Fowler pairs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preprocessing in FPGA of NGC ADC board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readout noise </a:t>
            </a:r>
            <a:r>
              <a:rPr lang="en-US" sz="2000" b="1" kern="0" dirty="0">
                <a:solidFill>
                  <a:srgbClr val="FF0000"/>
                </a:solidFill>
                <a:latin typeface="+mn-lt"/>
                <a:ea typeface="ＭＳ Ｐゴシック" pitchFamily="1" charset="-128"/>
                <a:cs typeface="Calibri"/>
              </a:rPr>
              <a:t>0.26 </a:t>
            </a:r>
            <a:r>
              <a:rPr lang="en-US" sz="2000" b="1" kern="0" dirty="0" err="1">
                <a:solidFill>
                  <a:srgbClr val="FF0000"/>
                </a:solidFill>
                <a:latin typeface="+mn-lt"/>
                <a:ea typeface="ＭＳ Ｐゴシック" pitchFamily="1" charset="-128"/>
                <a:cs typeface="Calibri"/>
              </a:rPr>
              <a:t>erms</a:t>
            </a:r>
            <a:endParaRPr lang="en-US" sz="2000" b="1" kern="0" dirty="0">
              <a:solidFill>
                <a:srgbClr val="FF0000"/>
              </a:solidFill>
              <a:latin typeface="+mn-lt"/>
              <a:ea typeface="ＭＳ Ｐゴシック" pitchFamily="1" charset="-128"/>
              <a:cs typeface="Calibri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demonstrates strength and flexibility of SAPHIRA ROIC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animation corresponds to signal of 1 e</a:t>
            </a:r>
            <a:r>
              <a:rPr lang="en-US" sz="2000" kern="0" baseline="30000" dirty="0">
                <a:latin typeface="+mn-lt"/>
                <a:ea typeface="ＭＳ Ｐゴシック" pitchFamily="1" charset="-128"/>
                <a:cs typeface="Calibri"/>
              </a:rPr>
              <a:t>-</a:t>
            </a: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/ms/pixel</a:t>
            </a:r>
            <a:br>
              <a:rPr lang="en-US" sz="2000" kern="0" dirty="0">
                <a:latin typeface="+mn-lt"/>
                <a:ea typeface="ＭＳ Ｐゴシック" pitchFamily="1" charset="-128"/>
                <a:cs typeface="Calibri"/>
              </a:rPr>
            </a:b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DIT 1ms  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endParaRPr lang="en-US" sz="2000" kern="0" dirty="0">
              <a:latin typeface="+mn-lt"/>
              <a:ea typeface="ＭＳ Ｐゴシック" pitchFamily="1" charset="-128"/>
              <a:cs typeface="Calibri"/>
            </a:endParaRP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defRPr/>
            </a:pP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  <a:p>
            <a:pPr marL="91440" indent="-18288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endParaRPr lang="en-US" sz="2400" b="1" kern="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6" name="window_H_87C_987micros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86288" y="2705100"/>
            <a:ext cx="1330423" cy="99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 bwMode="auto">
          <a:xfrm>
            <a:off x="4572635" y="3709988"/>
            <a:ext cx="1539845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 smtClean="0">
                <a:latin typeface="+mn-lt"/>
                <a:cs typeface="+mn-cs"/>
              </a:rPr>
              <a:t>96x72 pixel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 smtClean="0">
                <a:latin typeface="+mn-lt"/>
                <a:cs typeface="+mn-cs"/>
              </a:rPr>
              <a:t>GRAVITY WFS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 smtClean="0">
                <a:latin typeface="+mn-lt"/>
                <a:cs typeface="+mn-cs"/>
              </a:rPr>
              <a:t>1 </a:t>
            </a:r>
            <a:r>
              <a:rPr lang="en-US" sz="1600" dirty="0">
                <a:latin typeface="+mn-lt"/>
                <a:cs typeface="+mn-cs"/>
              </a:rPr>
              <a:t>e/ms/pixel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Conclusions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309563" y="1064260"/>
            <a:ext cx="9596437" cy="4137025"/>
          </a:xfrm>
          <a:prstGeom prst="rect">
            <a:avLst/>
          </a:prstGeom>
        </p:spPr>
        <p:txBody>
          <a:bodyPr/>
          <a:lstStyle/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with eAPDs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NIR subelectron sensitivity is a reality at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framerates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of  1KHz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    flux of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  <a:cs typeface="+mn-cs"/>
              </a:rPr>
              <a:t>1 photon/exposure/pixel easily detected </a:t>
            </a:r>
            <a:r>
              <a:rPr lang="en-US" sz="2000" dirty="0" smtClean="0">
                <a:latin typeface="Times New Roman"/>
                <a:ea typeface="ＭＳ Ｐゴシック" pitchFamily="1" charset="-128"/>
                <a:cs typeface="+mn-cs"/>
              </a:rPr>
              <a:t>for DIT of 1ms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  <a:cs typeface="+mn-cs"/>
              </a:rPr>
              <a:t>     	</a:t>
            </a:r>
            <a:r>
              <a:rPr lang="en-US" sz="2000" dirty="0" smtClean="0">
                <a:latin typeface="Times New Roman"/>
                <a:ea typeface="ＭＳ Ｐゴシック" pitchFamily="1" charset="-128"/>
                <a:cs typeface="+mn-cs"/>
              </a:rPr>
              <a:t>RON: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</a:rPr>
              <a:t>0.8 erms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for DCS of full frame</a:t>
            </a:r>
            <a:b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</a:rPr>
              <a:t>0.26 erms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with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</a:rPr>
              <a:t>16 Fowler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pairs for 96x72 pixel window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  <a:cs typeface="+mn-cs"/>
              </a:rPr>
              <a:t>     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LPE has high QE in K-band (82%)  at T = 45 K</a:t>
            </a:r>
            <a:endParaRPr lang="en-US" sz="2000" dirty="0" smtClean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cosmetics and APD gain of MOVPE heterostructures far superior at T=85K</a:t>
            </a:r>
            <a:b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than LPE material at T=45K  ▬►  no pulse tube, no vibration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current QE of MOVPE limited by partial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ionisation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of Arsenic in depletion region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new wafer run will fix QE by lowering Arsenic doping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    </a:t>
            </a:r>
            <a:b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     outlook:</a:t>
            </a:r>
            <a:b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endParaRPr lang="en-US" sz="2000" dirty="0" smtClean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panchromatic response can be developed by reducing bandgap of HgCdTe top layer and by removing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CdTe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buffer layer</a:t>
            </a:r>
          </a:p>
          <a:p>
            <a:pPr marL="283464" indent="-28346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with reduced dark current (&lt;1E-2 e/s/pixel) SAM-APDs (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separate absorption and multiplication) will become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ＭＳ Ｐゴシック" pitchFamily="1" charset="-128"/>
                <a:cs typeface="+mn-cs"/>
              </a:rPr>
              <a:t>noise free science arrays  </a:t>
            </a:r>
            <a:endParaRPr lang="en-US" sz="2000" b="1" dirty="0">
              <a:solidFill>
                <a:srgbClr val="FF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endParaRPr lang="en-US" sz="2000" dirty="0">
              <a:solidFill>
                <a:srgbClr val="000000"/>
              </a:solidFill>
              <a:latin typeface="+mn-lt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/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endParaRPr lang="en-US" sz="2000" kern="0" dirty="0">
              <a:latin typeface="+mn-lt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smtClean="0"/>
              <a:t> test pattern at 36 C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2767" y="4494213"/>
            <a:ext cx="3524250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buClr>
                <a:srgbClr val="FF00FF"/>
              </a:buClr>
              <a:buSzPct val="150000"/>
              <a:defRPr/>
            </a:pPr>
            <a:endParaRPr lang="en-US" sz="200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 smtClean="0">
                <a:latin typeface="+mn-lt"/>
                <a:ea typeface="ＭＳ Ｐゴシック" pitchFamily="1" charset="-128"/>
                <a:cs typeface="+mn-cs"/>
              </a:rPr>
              <a:t>eAPD LPE </a:t>
            </a:r>
            <a:r>
              <a:rPr lang="en-US" sz="1400" dirty="0" err="1" smtClean="0">
                <a:latin typeface="+mn-lt"/>
                <a:ea typeface="ＭＳ Ｐゴシック" pitchFamily="1" charset="-128"/>
                <a:cs typeface="+mn-cs"/>
              </a:rPr>
              <a:t>prorotype</a:t>
            </a:r>
            <a:r>
              <a:rPr lang="en-US" sz="1400" dirty="0" smtClean="0">
                <a:latin typeface="+mn-lt"/>
                <a:ea typeface="ＭＳ Ｐゴシック" pitchFamily="1" charset="-128"/>
                <a:cs typeface="+mn-cs"/>
              </a:rPr>
              <a:t> (SWALLOW)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 err="1" smtClean="0">
                <a:latin typeface="Symbol" pitchFamily="18" charset="2"/>
                <a:ea typeface="ＭＳ Ｐゴシック" pitchFamily="1" charset="-128"/>
                <a:cs typeface="+mn-cs"/>
              </a:rPr>
              <a:t>l</a:t>
            </a:r>
            <a:r>
              <a:rPr lang="en-US" sz="1400" baseline="-25000" dirty="0" err="1" smtClean="0">
                <a:latin typeface="+mn-lt"/>
                <a:ea typeface="ＭＳ Ｐゴシック" pitchFamily="1" charset="-128"/>
                <a:cs typeface="+mn-cs"/>
              </a:rPr>
              <a:t>c</a:t>
            </a:r>
            <a:r>
              <a:rPr lang="en-US" sz="1400" dirty="0" smtClean="0">
                <a:latin typeface="+mn-lt"/>
                <a:ea typeface="ＭＳ Ｐゴシック" pitchFamily="1" charset="-128"/>
                <a:cs typeface="+mn-cs"/>
              </a:rPr>
              <a:t>=2.65 </a:t>
            </a:r>
            <a:r>
              <a:rPr lang="en-US" sz="1400" dirty="0">
                <a:latin typeface="Symbol" pitchFamily="18" charset="2"/>
                <a:ea typeface="ＭＳ Ｐゴシック" pitchFamily="1" charset="-128"/>
                <a:cs typeface="+mn-cs"/>
              </a:rPr>
              <a:t>m</a:t>
            </a:r>
            <a:r>
              <a:rPr lang="en-US" sz="1400" dirty="0">
                <a:latin typeface="+mn-lt"/>
                <a:ea typeface="ＭＳ Ｐゴシック" pitchFamily="1" charset="-128"/>
                <a:cs typeface="+mn-cs"/>
              </a:rPr>
              <a:t>m HgCdTe eAPD  </a:t>
            </a:r>
          </a:p>
          <a:p>
            <a:pPr>
              <a:buClr>
                <a:srgbClr val="FF00FF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bias voltage=7.1V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  <a:latin typeface="+mn-lt"/>
                <a:ea typeface="ＭＳ Ｐゴシック" pitchFamily="1" charset="-128"/>
                <a:cs typeface="+mn-cs"/>
              </a:rPr>
              <a:t>APD gain=7.34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ＭＳ Ｐゴシック" pitchFamily="1" charset="-128"/>
                <a:cs typeface="+mn-cs"/>
              </a:rPr>
              <a:t>T=60K</a:t>
            </a:r>
          </a:p>
          <a:p>
            <a:pPr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  <a:ea typeface="ＭＳ Ｐゴシック" pitchFamily="1" charset="-128"/>
                <a:cs typeface="+mn-cs"/>
              </a:rPr>
              <a:t>DIT=7.6 ms, BW=5MHz</a:t>
            </a:r>
          </a:p>
          <a:p>
            <a:pPr lvl="1">
              <a:buClr>
                <a:srgbClr val="FF00FF"/>
              </a:buClr>
              <a:buSzPct val="150000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	</a:t>
            </a:r>
            <a:endParaRPr lang="en-US" sz="2000" dirty="0">
              <a:latin typeface="+mn-lt"/>
              <a:ea typeface="ＭＳ Ｐゴシック" pitchFamily="1" charset="-128"/>
              <a:cs typeface="+mn-cs"/>
            </a:endParaRPr>
          </a:p>
        </p:txBody>
      </p:sp>
      <p:pic>
        <p:nvPicPr>
          <p:cNvPr id="80900" name="Picture 7" descr="derek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1143000"/>
            <a:ext cx="45180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74713" y="3222625"/>
            <a:ext cx="45434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  <a:defRPr/>
            </a:pPr>
            <a:r>
              <a:rPr lang="en-US" sz="8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THE 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03263"/>
          </a:xfrm>
        </p:spPr>
        <p:txBody>
          <a:bodyPr/>
          <a:lstStyle/>
          <a:p>
            <a:r>
              <a:rPr lang="en-US" dirty="0" smtClean="0"/>
              <a:t>linearity at high bias with APD gain of 28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679700" y="3340100"/>
            <a:ext cx="18415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tx2"/>
              </a:solidFill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62" name="Text Placeholder 2"/>
          <p:cNvSpPr txBox="1">
            <a:spLocks/>
          </p:cNvSpPr>
          <p:nvPr/>
        </p:nvSpPr>
        <p:spPr>
          <a:xfrm>
            <a:off x="6238875" y="1757363"/>
            <a:ext cx="3559175" cy="2733675"/>
          </a:xfrm>
          <a:prstGeom prst="rect">
            <a:avLst/>
          </a:prstGeom>
        </p:spPr>
        <p:txBody>
          <a:bodyPr/>
          <a:lstStyle/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plot of detector signal voltage versus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fluence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</a:rPr>
              <a:t> </a:t>
            </a:r>
            <a:endParaRPr lang="en-US" sz="2000" kern="0" dirty="0">
              <a:ea typeface="ＭＳ Ｐゴシック" pitchFamily="1" charset="-128"/>
              <a:cs typeface="+mn-cs"/>
            </a:endParaRP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detector linearity at high bias 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APD gain of </a:t>
            </a:r>
            <a:r>
              <a:rPr lang="en-US" sz="2000" kern="0" dirty="0" smtClean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 28</a:t>
            </a: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non-linearity increases at high APD gain</a:t>
            </a: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ＭＳ Ｐゴシック" pitchFamily="1" charset="-128"/>
                <a:cs typeface="+mn-cs"/>
              </a:rPr>
              <a:t>APD gain changes during integration </a:t>
            </a:r>
          </a:p>
          <a:p>
            <a:pPr marL="192024" indent="-192024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 pitchFamily="-108" charset="2"/>
              <a:buChar char="l"/>
              <a:defRPr/>
            </a:pPr>
            <a:endParaRPr lang="en-US" sz="2000" kern="0" dirty="0">
              <a:solidFill>
                <a:srgbClr val="000000"/>
              </a:solidFill>
              <a:latin typeface="Times New Roman"/>
              <a:ea typeface="ＭＳ Ｐゴシック" pitchFamily="1" charset="-128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          </a:t>
            </a:r>
          </a:p>
        </p:txBody>
      </p:sp>
      <p:pic>
        <p:nvPicPr>
          <p:cNvPr id="59397" name="Picture 2" descr="J:\NGC\SELEX\SAPHIRA\saphira_9388\linearity_gain16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4163"/>
            <a:ext cx="6400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 bwMode="auto">
          <a:xfrm>
            <a:off x="2631055" y="3209033"/>
            <a:ext cx="530915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>
                <a:latin typeface="+mn-lt"/>
              </a:rPr>
              <a:t>28.00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 descr="noise_hist_win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7938"/>
            <a:ext cx="640715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90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cs typeface="+mn-cs"/>
              </a:rPr>
              <a:t>histogram of uniformity / bad pixels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59525" y="1265238"/>
            <a:ext cx="3546475" cy="4270375"/>
          </a:xfrm>
          <a:prstGeom prst="rect">
            <a:avLst/>
          </a:prstGeom>
        </p:spPr>
        <p:txBody>
          <a:bodyPr/>
          <a:lstStyle/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APD gain 53.7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Definition of bad pixels: deviating +/-33% from mean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18 bad pixels </a:t>
            </a:r>
          </a:p>
          <a:p>
            <a:pPr marL="183600" indent="-18288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fraction of good pixels: 0.99978 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+mn-cs"/>
              </a:rPr>
              <a:t>8 hot pixels</a:t>
            </a:r>
          </a:p>
          <a:p>
            <a:pPr marL="183600" indent="-182880" eaLnBrk="0" hangingPunct="0">
              <a:spcBef>
                <a:spcPct val="20000"/>
              </a:spcBef>
              <a:buClr>
                <a:srgbClr val="FF00FF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  <a:ea typeface="ＭＳ Ｐゴシック" pitchFamily="1" charset="-128"/>
                <a:cs typeface="Calibri"/>
              </a:rPr>
              <a:t>10 dead pixels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/>
          <p:cNvSpPr txBox="1">
            <a:spLocks/>
          </p:cNvSpPr>
          <p:nvPr/>
        </p:nvSpPr>
        <p:spPr bwMode="auto">
          <a:xfrm>
            <a:off x="284163" y="3663950"/>
            <a:ext cx="93678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2000" kern="0" dirty="0">
                <a:latin typeface="Times New Roman"/>
                <a:cs typeface="Times New Roman"/>
              </a:rPr>
              <a:t/>
            </a:r>
            <a:br>
              <a:rPr lang="en-US" sz="2000" kern="0" dirty="0">
                <a:latin typeface="Times New Roman"/>
                <a:cs typeface="Times New Roman"/>
              </a:rPr>
            </a:br>
            <a:endParaRPr lang="en-US" sz="2000" kern="0" dirty="0">
              <a:latin typeface="Times New Roman"/>
              <a:cs typeface="Times New Roman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US" sz="2000" kern="0" dirty="0">
                <a:solidFill>
                  <a:srgbClr val="000000"/>
                </a:solidFill>
                <a:latin typeface="Times New Roman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US" sz="2000" kern="0" dirty="0">
                <a:solidFill>
                  <a:srgbClr val="000000"/>
                </a:solidFill>
                <a:latin typeface="Times New Roman"/>
              </a:rPr>
            </a:br>
            <a:endParaRPr lang="en-US" sz="2000" kern="0" dirty="0">
              <a:solidFill>
                <a:srgbClr val="000000"/>
              </a:solidFill>
              <a:latin typeface="Times New Roman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endParaRPr lang="en-US" sz="2000" kern="0" dirty="0">
              <a:solidFill>
                <a:srgbClr val="000000"/>
              </a:solidFill>
              <a:latin typeface="Times New Roman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>
                <a:solidFill>
                  <a:srgbClr val="000000"/>
                </a:solidFill>
                <a:latin typeface="Times New Roman"/>
              </a:rPr>
              <a:t>N</a:t>
            </a:r>
            <a:r>
              <a:rPr lang="en-US" sz="2000" kern="0" baseline="-25000" dirty="0" err="1">
                <a:solidFill>
                  <a:srgbClr val="000000"/>
                </a:solidFill>
                <a:latin typeface="Times New Roman"/>
              </a:rPr>
              <a:t>eph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 reduction by reducing RON from </a:t>
            </a:r>
            <a:br>
              <a:rPr lang="en-US" sz="2000" kern="0" dirty="0">
                <a:solidFill>
                  <a:srgbClr val="000000"/>
                </a:solidFill>
                <a:latin typeface="Times New Roman"/>
              </a:rPr>
            </a:b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1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</a:rPr>
              <a:t>erms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 to 0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</a:rPr>
              <a:t>erms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 is only a factor  of 0.7 </a:t>
            </a: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/>
            </a:r>
            <a:br>
              <a:rPr lang="en-US" sz="2000" kern="0" dirty="0">
                <a:latin typeface="+mn-lt"/>
                <a:cs typeface="+mn-cs"/>
              </a:rPr>
            </a:br>
            <a:r>
              <a:rPr lang="en-US" sz="2000" kern="0" dirty="0">
                <a:latin typeface="+mn-lt"/>
                <a:cs typeface="+mn-cs"/>
              </a:rPr>
              <a:t>                                    </a:t>
            </a: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None/>
              <a:defRPr/>
            </a:pPr>
            <a:endParaRPr lang="en-US" sz="2400" kern="0" dirty="0">
              <a:latin typeface="+mn-lt"/>
              <a:cs typeface="+mn-cs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381000" y="1111250"/>
            <a:ext cx="9525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90500" indent="-190500" eaLnBrk="0" hangingPunct="0">
              <a:spcBef>
                <a:spcPct val="20000"/>
              </a:spcBef>
              <a:buClr>
                <a:srgbClr val="FF00FF"/>
              </a:buClr>
              <a:buSzPct val="50000"/>
              <a:buFont typeface="Monotype Sorts"/>
              <a:buChar char="l"/>
              <a:defRPr/>
            </a:pPr>
            <a:r>
              <a:rPr lang="en-US" sz="1400" kern="0" dirty="0">
                <a:solidFill>
                  <a:srgbClr val="000000"/>
                </a:solidFill>
                <a:latin typeface="Times New Roman"/>
              </a:rPr>
              <a:t>N: number of integrated photons, G: APD gain, F=noise figure</a:t>
            </a:r>
            <a:r>
              <a:rPr lang="en-US" sz="1400" kern="0" dirty="0">
                <a:solidFill>
                  <a:srgbClr val="000000"/>
                </a:solidFill>
              </a:rPr>
              <a:t> , </a:t>
            </a:r>
            <a:r>
              <a:rPr lang="en-US" sz="1400" kern="0" dirty="0">
                <a:solidFill>
                  <a:srgbClr val="000000"/>
                </a:solidFill>
                <a:latin typeface="Times New Roman"/>
              </a:rPr>
              <a:t>C: node capacitance T: </a:t>
            </a:r>
            <a:r>
              <a:rPr lang="en-US" sz="1400" kern="0" dirty="0" err="1">
                <a:solidFill>
                  <a:srgbClr val="000000"/>
                </a:solidFill>
                <a:latin typeface="Times New Roman"/>
              </a:rPr>
              <a:t>mux</a:t>
            </a:r>
            <a:r>
              <a:rPr lang="en-US" sz="1400" kern="0" dirty="0">
                <a:solidFill>
                  <a:srgbClr val="000000"/>
                </a:solidFill>
                <a:latin typeface="Times New Roman"/>
              </a:rPr>
              <a:t> transfer gain, Q: quantum efficiency, e: electron charge, </a:t>
            </a:r>
            <a:r>
              <a:rPr lang="en-US" sz="1400" kern="0" dirty="0" err="1">
                <a:solidFill>
                  <a:srgbClr val="000000"/>
                </a:solidFill>
                <a:latin typeface="Times New Roman"/>
              </a:rPr>
              <a:t>Neph</a:t>
            </a:r>
            <a:r>
              <a:rPr lang="en-US" sz="1400" kern="0" dirty="0">
                <a:solidFill>
                  <a:srgbClr val="000000"/>
                </a:solidFill>
                <a:latin typeface="Times New Roman"/>
              </a:rPr>
              <a:t>: Noise equivalent photons, V</a:t>
            </a:r>
            <a:r>
              <a:rPr lang="en-US" sz="1400" kern="0" baseline="-25000" dirty="0">
                <a:solidFill>
                  <a:srgbClr val="000000"/>
                </a:solidFill>
                <a:latin typeface="Times New Roman"/>
              </a:rPr>
              <a:t>RON</a:t>
            </a:r>
            <a:r>
              <a:rPr lang="en-US" sz="1400" kern="0" dirty="0">
                <a:solidFill>
                  <a:srgbClr val="000000"/>
                </a:solidFill>
                <a:latin typeface="Times New Roman"/>
              </a:rPr>
              <a:t> noise voltage, RON readout noise in electrons </a:t>
            </a:r>
            <a:endParaRPr lang="en-US" sz="2000" kern="0" dirty="0">
              <a:latin typeface="+mn-lt"/>
              <a:cs typeface="+mn-cs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>
                <a:latin typeface="+mn-lt"/>
                <a:cs typeface="+mn-cs"/>
              </a:rPr>
              <a:t>V</a:t>
            </a:r>
            <a:r>
              <a:rPr lang="en-US" sz="2000" kern="0" baseline="-25000" dirty="0" err="1">
                <a:latin typeface="+mn-lt"/>
                <a:cs typeface="+mn-cs"/>
              </a:rPr>
              <a:t>signal</a:t>
            </a:r>
            <a:r>
              <a:rPr lang="en-US" sz="2000" kern="0" dirty="0">
                <a:latin typeface="+mn-lt"/>
                <a:cs typeface="+mn-cs"/>
              </a:rPr>
              <a:t> = </a:t>
            </a:r>
            <a:r>
              <a:rPr lang="en-US" sz="2000" kern="0" dirty="0" err="1">
                <a:latin typeface="+mn-lt"/>
                <a:cs typeface="+mn-cs"/>
              </a:rPr>
              <a:t>NGTe</a:t>
            </a:r>
            <a:r>
              <a:rPr lang="en-US" sz="2000" kern="0" dirty="0">
                <a:latin typeface="+mn-lt"/>
                <a:cs typeface="+mn-cs"/>
              </a:rPr>
              <a:t>/C       </a:t>
            </a: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</a:t>
            </a:r>
            <a:r>
              <a:rPr lang="en-US" sz="2000" kern="0" dirty="0" err="1">
                <a:latin typeface="+mn-lt"/>
                <a:cs typeface="+mn-cs"/>
              </a:rPr>
              <a:t>N</a:t>
            </a:r>
            <a:r>
              <a:rPr lang="en-US" sz="2000" kern="0" baseline="-25000" dirty="0" err="1">
                <a:latin typeface="+mn-lt"/>
                <a:cs typeface="+mn-cs"/>
              </a:rPr>
              <a:t>eph</a:t>
            </a:r>
            <a:r>
              <a:rPr lang="en-US" sz="2000" kern="0" dirty="0" err="1">
                <a:latin typeface="+mn-lt"/>
                <a:cs typeface="+mn-cs"/>
              </a:rPr>
              <a:t>GTe</a:t>
            </a:r>
            <a:r>
              <a:rPr lang="en-US" sz="2000" kern="0" dirty="0">
                <a:latin typeface="+mn-lt"/>
                <a:cs typeface="+mn-cs"/>
              </a:rPr>
              <a:t>/C)=</a:t>
            </a:r>
            <a:r>
              <a:rPr lang="en-US" sz="2000" kern="0" dirty="0" err="1">
                <a:solidFill>
                  <a:srgbClr val="000000"/>
                </a:solidFill>
                <a:latin typeface="+mn-lt"/>
              </a:rPr>
              <a:t>var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(V</a:t>
            </a:r>
            <a:r>
              <a:rPr lang="en-US" sz="2000" kern="0" baseline="30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kern="0" baseline="-25000" dirty="0">
                <a:solidFill>
                  <a:srgbClr val="000000"/>
                </a:solidFill>
                <a:latin typeface="+mn-lt"/>
              </a:rPr>
              <a:t>total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)</a:t>
            </a:r>
            <a:endParaRPr lang="en-US" sz="2000" kern="0" dirty="0">
              <a:latin typeface="+mn-lt"/>
              <a:cs typeface="+mn-cs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(V</a:t>
            </a:r>
            <a:r>
              <a:rPr lang="en-US" sz="2000" kern="0" baseline="30000" dirty="0">
                <a:latin typeface="+mn-lt"/>
              </a:rPr>
              <a:t> </a:t>
            </a:r>
            <a:r>
              <a:rPr lang="en-US" sz="2000" kern="0" baseline="-25000" dirty="0">
                <a:latin typeface="+mn-lt"/>
                <a:cs typeface="+mn-cs"/>
              </a:rPr>
              <a:t>t</a:t>
            </a:r>
            <a:r>
              <a:rPr lang="en-US" sz="2000" kern="0" baseline="-25000" dirty="0" err="1">
                <a:latin typeface="+mn-lt"/>
                <a:cs typeface="+mn-cs"/>
              </a:rPr>
              <a:t>otal</a:t>
            </a:r>
            <a:r>
              <a:rPr lang="en-US" sz="2000" kern="0" baseline="-25000" dirty="0">
                <a:latin typeface="+mn-lt"/>
                <a:cs typeface="+mn-cs"/>
              </a:rPr>
              <a:t> </a:t>
            </a:r>
            <a:r>
              <a:rPr lang="en-US" sz="2000" kern="0" dirty="0">
                <a:latin typeface="+mn-lt"/>
                <a:cs typeface="+mn-cs"/>
              </a:rPr>
              <a:t>)= </a:t>
            </a: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(V</a:t>
            </a:r>
            <a:r>
              <a:rPr lang="en-US" sz="2000" kern="0" baseline="30000" dirty="0">
                <a:latin typeface="+mn-lt"/>
              </a:rPr>
              <a:t> </a:t>
            </a:r>
            <a:r>
              <a:rPr lang="en-US" sz="2000" kern="0" baseline="-25000" dirty="0">
                <a:latin typeface="+mn-lt"/>
                <a:cs typeface="+mn-cs"/>
              </a:rPr>
              <a:t>photon shot noise</a:t>
            </a:r>
            <a:r>
              <a:rPr lang="en-US" sz="2000" kern="0" baseline="30000" dirty="0">
                <a:latin typeface="+mn-lt"/>
              </a:rPr>
              <a:t> </a:t>
            </a:r>
            <a:r>
              <a:rPr lang="en-US" sz="2000" kern="0" baseline="-25000" dirty="0">
                <a:solidFill>
                  <a:srgbClr val="000000"/>
                </a:solidFill>
                <a:latin typeface="+mn-lt"/>
              </a:rPr>
              <a:t>after APD gain</a:t>
            </a:r>
            <a:r>
              <a:rPr lang="en-US" sz="2000" kern="0" dirty="0">
                <a:latin typeface="+mn-lt"/>
                <a:cs typeface="+mn-cs"/>
              </a:rPr>
              <a:t> )+ </a:t>
            </a: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(V</a:t>
            </a:r>
            <a:r>
              <a:rPr lang="en-US" sz="2000" kern="0" baseline="-25000" dirty="0">
                <a:latin typeface="+mn-lt"/>
                <a:cs typeface="+mn-cs"/>
              </a:rPr>
              <a:t>RON</a:t>
            </a:r>
            <a:r>
              <a:rPr lang="en-US" sz="2000" kern="0" dirty="0">
                <a:latin typeface="+mn-lt"/>
                <a:cs typeface="+mn-cs"/>
              </a:rPr>
              <a:t> </a:t>
            </a:r>
            <a:r>
              <a:rPr lang="en-US" sz="2000" kern="0" baseline="-25000" dirty="0">
                <a:solidFill>
                  <a:srgbClr val="000000"/>
                </a:solidFill>
                <a:latin typeface="+mn-lt"/>
              </a:rPr>
              <a:t>after APD gain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)</a:t>
            </a:r>
            <a:endParaRPr lang="en-US" sz="2000" kern="0" dirty="0">
              <a:latin typeface="+mn-lt"/>
              <a:cs typeface="+mn-cs"/>
            </a:endParaRPr>
          </a:p>
          <a:p>
            <a:pPr marL="190500" indent="-1905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  <a:defRPr/>
            </a:pP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(N</a:t>
            </a:r>
            <a:r>
              <a:rPr lang="en-US" sz="2000" kern="0" baseline="30000" dirty="0">
                <a:latin typeface="+mn-lt"/>
              </a:rPr>
              <a:t> </a:t>
            </a:r>
            <a:r>
              <a:rPr lang="en-US" sz="2000" kern="0" baseline="-25000" dirty="0">
                <a:latin typeface="+mn-lt"/>
                <a:cs typeface="+mn-cs"/>
              </a:rPr>
              <a:t>after APD gain</a:t>
            </a:r>
            <a:r>
              <a:rPr lang="en-US" sz="2000" kern="0" dirty="0">
                <a:latin typeface="+mn-lt"/>
                <a:cs typeface="+mn-cs"/>
              </a:rPr>
              <a:t>)</a:t>
            </a:r>
            <a:r>
              <a:rPr lang="en-US" sz="2000" kern="0" baseline="-25000" dirty="0">
                <a:latin typeface="+mn-lt"/>
                <a:cs typeface="+mn-cs"/>
              </a:rPr>
              <a:t> </a:t>
            </a:r>
            <a:r>
              <a:rPr lang="en-US" sz="2000" kern="0" dirty="0">
                <a:latin typeface="+mn-lt"/>
                <a:cs typeface="+mn-cs"/>
              </a:rPr>
              <a:t>= </a:t>
            </a:r>
            <a:r>
              <a:rPr lang="en-US" sz="2000" kern="0" dirty="0" err="1">
                <a:latin typeface="+mn-lt"/>
                <a:cs typeface="+mn-cs"/>
              </a:rPr>
              <a:t>var</a:t>
            </a:r>
            <a:r>
              <a:rPr lang="en-US" sz="2000" kern="0" dirty="0">
                <a:latin typeface="+mn-lt"/>
                <a:cs typeface="+mn-cs"/>
              </a:rPr>
              <a:t>(N</a:t>
            </a:r>
            <a:r>
              <a:rPr lang="en-US" sz="2000" kern="0" baseline="30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kern="0" baseline="-25000" dirty="0">
                <a:solidFill>
                  <a:srgbClr val="000000"/>
                </a:solidFill>
                <a:latin typeface="+mn-lt"/>
              </a:rPr>
              <a:t>before APD gain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)</a:t>
            </a:r>
            <a:r>
              <a:rPr lang="en-US" sz="2000" kern="0" dirty="0">
                <a:latin typeface="+mn-lt"/>
                <a:cs typeface="+mn-cs"/>
              </a:rPr>
              <a:t> G</a:t>
            </a:r>
            <a:r>
              <a:rPr lang="en-US" sz="2000" kern="0" baseline="30000" dirty="0">
                <a:latin typeface="+mn-lt"/>
                <a:cs typeface="+mn-cs"/>
              </a:rPr>
              <a:t>2</a:t>
            </a:r>
            <a:r>
              <a:rPr lang="en-US" sz="2000" kern="0" dirty="0">
                <a:latin typeface="+mn-lt"/>
                <a:cs typeface="+mn-cs"/>
              </a:rPr>
              <a:t>F = N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G</a:t>
            </a:r>
            <a:r>
              <a:rPr lang="en-US" sz="2000" kern="0" baseline="30000" dirty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F        (Poisson statistics)</a:t>
            </a:r>
          </a:p>
        </p:txBody>
      </p:sp>
      <p:sp>
        <p:nvSpPr>
          <p:cNvPr id="82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Noise Model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809625" y="3014663"/>
          <a:ext cx="34290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8" name="Equation" r:id="rId3" imgW="2082600" imgH="634680" progId="Equation.3">
                  <p:embed/>
                </p:oleObj>
              </mc:Choice>
              <mc:Fallback>
                <p:oleObj name="Equation" r:id="rId3" imgW="2082600" imgH="634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014663"/>
                        <a:ext cx="34290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5"/>
          <p:cNvGraphicFramePr>
            <a:graphicFrameLocks noChangeAspect="1"/>
          </p:cNvGraphicFramePr>
          <p:nvPr/>
        </p:nvGraphicFramePr>
        <p:xfrm>
          <a:off x="4895850" y="331946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0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1946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6"/>
          <p:cNvGraphicFramePr>
            <a:graphicFrameLocks noChangeAspect="1"/>
          </p:cNvGraphicFramePr>
          <p:nvPr/>
        </p:nvGraphicFramePr>
        <p:xfrm>
          <a:off x="909638" y="4173538"/>
          <a:ext cx="32861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1" name="Equation" r:id="rId8" imgW="2082600" imgH="863280" progId="Equation.3">
                  <p:embed/>
                </p:oleObj>
              </mc:Choice>
              <mc:Fallback>
                <p:oleObj name="Equation" r:id="rId8" imgW="2082600" imgH="8632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173538"/>
                        <a:ext cx="3286125" cy="149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01" name="Straight Arrow Connector 13"/>
          <p:cNvCxnSpPr>
            <a:cxnSpLocks noChangeShapeType="1"/>
          </p:cNvCxnSpPr>
          <p:nvPr/>
        </p:nvCxnSpPr>
        <p:spPr bwMode="auto">
          <a:xfrm>
            <a:off x="4194175" y="4524375"/>
            <a:ext cx="654050" cy="358775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round/>
            <a:headEnd/>
            <a:tailEnd type="arrow" w="med" len="med"/>
          </a:ln>
        </p:spPr>
      </p:cxn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37075" y="2786063"/>
            <a:ext cx="5368925" cy="3838575"/>
            <a:chOff x="4536940" y="2786332"/>
            <a:chExt cx="5369059" cy="3838755"/>
          </a:xfrm>
        </p:grpSpPr>
        <p:pic>
          <p:nvPicPr>
            <p:cNvPr id="8204" name="Picture 12" descr="NEPH.eps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36940" y="2786332"/>
              <a:ext cx="5369059" cy="3838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205" name="Straight Connector 15"/>
            <p:cNvCxnSpPr>
              <a:cxnSpLocks noChangeShapeType="1"/>
            </p:cNvCxnSpPr>
            <p:nvPr/>
          </p:nvCxnSpPr>
          <p:spPr bwMode="auto">
            <a:xfrm rot="10800000">
              <a:off x="4848046" y="4882551"/>
              <a:ext cx="353683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19" name="TextBox 18"/>
          <p:cNvSpPr txBox="1"/>
          <p:nvPr/>
        </p:nvSpPr>
        <p:spPr bwMode="auto">
          <a:xfrm>
            <a:off x="6727825" y="4994275"/>
            <a:ext cx="3036888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latin typeface="+mn-lt"/>
                <a:cs typeface="+mn-cs"/>
              </a:rPr>
              <a:t>F=1.3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latin typeface="+mn-lt"/>
                <a:cs typeface="+mn-cs"/>
              </a:rPr>
              <a:t>Q=.8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 err="1">
                <a:latin typeface="+mn-lt"/>
                <a:cs typeface="+mn-cs"/>
              </a:rPr>
              <a:t>N</a:t>
            </a:r>
            <a:r>
              <a:rPr lang="en-US" sz="1600" baseline="-25000" dirty="0" err="1">
                <a:latin typeface="+mn-lt"/>
                <a:cs typeface="+mn-cs"/>
              </a:rPr>
              <a:t>eph</a:t>
            </a:r>
            <a:r>
              <a:rPr lang="en-US" sz="1600" baseline="-25000" dirty="0">
                <a:latin typeface="+mn-lt"/>
                <a:cs typeface="+mn-cs"/>
              </a:rPr>
              <a:t> min</a:t>
            </a:r>
            <a:r>
              <a:rPr lang="en-US" sz="1600" dirty="0">
                <a:latin typeface="+mn-lt"/>
                <a:cs typeface="+mn-cs"/>
              </a:rPr>
              <a:t>=1.6 </a:t>
            </a:r>
            <a:r>
              <a:rPr lang="en-US" sz="1600" dirty="0" err="1">
                <a:latin typeface="+mn-lt"/>
                <a:cs typeface="+mn-cs"/>
              </a:rPr>
              <a:t>phot</a:t>
            </a:r>
            <a:r>
              <a:rPr lang="en-US" sz="1600" dirty="0">
                <a:latin typeface="+mn-lt"/>
                <a:cs typeface="+mn-cs"/>
              </a:rPr>
              <a:t> rms for RON=0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972425" cy="703263"/>
          </a:xfrm>
        </p:spPr>
        <p:txBody>
          <a:bodyPr/>
          <a:lstStyle/>
          <a:p>
            <a:r>
              <a:rPr lang="en-US" dirty="0" smtClean="0"/>
              <a:t>how to achieve noise of &lt;&lt;3 erms at 5 MHz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7975" y="2950210"/>
            <a:ext cx="5780088" cy="755650"/>
          </a:xfrm>
        </p:spPr>
        <p:txBody>
          <a:bodyPr/>
          <a:lstStyle/>
          <a:p>
            <a:r>
              <a:rPr lang="en-US" dirty="0" smtClean="0"/>
              <a:t>APD: 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602848" y="3650297"/>
            <a:ext cx="8135956" cy="29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3200" kern="0" dirty="0" smtClean="0">
                <a:latin typeface="+mn-lt"/>
              </a:rPr>
              <a:t>HgCdTe is direct semiconductor (unlike Si)</a:t>
            </a:r>
            <a:br>
              <a:rPr lang="en-US" sz="3200" kern="0" dirty="0" smtClean="0">
                <a:latin typeface="+mn-lt"/>
              </a:rPr>
            </a:br>
            <a:r>
              <a:rPr lang="en-US" sz="3200" kern="0" dirty="0" smtClean="0">
                <a:latin typeface="+mn-lt"/>
              </a:rPr>
              <a:t>noiseless amplification inside infrared pixel</a:t>
            </a:r>
            <a:endParaRPr lang="en-US" sz="3200" kern="0" dirty="0" smtClean="0">
              <a:latin typeface="+mn-lt"/>
              <a:cs typeface="+mn-cs"/>
            </a:endParaRPr>
          </a:p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3200" kern="0" dirty="0" smtClean="0">
                <a:latin typeface="+mn-lt"/>
                <a:cs typeface="+mn-cs"/>
              </a:rPr>
              <a:t>m</a:t>
            </a:r>
            <a:r>
              <a:rPr lang="en-US" sz="3200" kern="0" baseline="-25000" dirty="0" smtClean="0">
                <a:latin typeface="+mn-lt"/>
                <a:cs typeface="+mn-cs"/>
              </a:rPr>
              <a:t>e</a:t>
            </a:r>
            <a:r>
              <a:rPr lang="en-US" sz="3200" kern="0" dirty="0" smtClean="0">
                <a:latin typeface="+mn-lt"/>
                <a:cs typeface="+mn-cs"/>
              </a:rPr>
              <a:t>&lt;&lt;</a:t>
            </a:r>
            <a:r>
              <a:rPr lang="en-US" sz="3200" kern="0" dirty="0" err="1" smtClean="0">
                <a:latin typeface="+mn-lt"/>
                <a:cs typeface="+mn-cs"/>
              </a:rPr>
              <a:t>m</a:t>
            </a:r>
            <a:r>
              <a:rPr lang="en-US" sz="3200" kern="0" baseline="-25000" dirty="0" err="1" smtClean="0">
                <a:latin typeface="+mn-lt"/>
                <a:cs typeface="+mn-cs"/>
              </a:rPr>
              <a:t>h</a:t>
            </a:r>
            <a:r>
              <a:rPr lang="en-US" sz="3200" kern="0" dirty="0" smtClean="0">
                <a:latin typeface="+mn-lt"/>
                <a:cs typeface="+mn-cs"/>
              </a:rPr>
              <a:t> : pure electron multiplication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24200" y="2958465"/>
            <a:ext cx="57800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defRPr/>
            </a:pPr>
            <a:r>
              <a:rPr lang="en-US" sz="3200" kern="0" dirty="0">
                <a:latin typeface="+mn-lt"/>
                <a:cs typeface="+mn-cs"/>
              </a:rPr>
              <a:t>Avalanche Photo Diode: </a:t>
            </a:r>
            <a:br>
              <a:rPr lang="en-US" sz="3200" kern="0" dirty="0">
                <a:latin typeface="+mn-lt"/>
                <a:cs typeface="+mn-cs"/>
              </a:rPr>
            </a:br>
            <a:endParaRPr lang="en-US" sz="3200" kern="0" dirty="0">
              <a:latin typeface="+mn-lt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04607" y="1819654"/>
            <a:ext cx="7817486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63550" indent="-46355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3200" kern="0" dirty="0" smtClean="0">
                <a:latin typeface="+mn-lt"/>
                <a:cs typeface="+mn-cs"/>
              </a:rPr>
              <a:t>noise of CMOS 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</a:rPr>
              <a:t>sensors (PICNIC,H2RG) </a:t>
            </a:r>
            <a:r>
              <a:rPr lang="en-US" sz="3200" kern="0" dirty="0" smtClean="0">
                <a:latin typeface="+mn-lt"/>
                <a:cs typeface="+mn-cs"/>
              </a:rPr>
              <a:t>scaled to speed of 5 MHz: RON ~ 70 erms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</a:t>
            </a:r>
            <a:b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</a:b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1828800"/>
            <a:ext cx="714375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906000" cy="690563"/>
          </a:xfrm>
        </p:spPr>
        <p:txBody>
          <a:bodyPr/>
          <a:lstStyle/>
          <a:p>
            <a:r>
              <a:rPr lang="fr-FR" smtClean="0"/>
              <a:t>band diagram of eAPD</a:t>
            </a:r>
          </a:p>
        </p:txBody>
      </p:sp>
      <p:sp>
        <p:nvSpPr>
          <p:cNvPr id="33796" name="Rectangle 29"/>
          <p:cNvSpPr>
            <a:spLocks noChangeArrowheads="1"/>
          </p:cNvSpPr>
          <p:nvPr/>
        </p:nvSpPr>
        <p:spPr bwMode="auto">
          <a:xfrm>
            <a:off x="9501188" y="3551238"/>
            <a:ext cx="71437" cy="444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 bwMode="auto">
          <a:xfrm>
            <a:off x="2584450" y="5086350"/>
            <a:ext cx="5205413" cy="4000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798" name="Content Placeholder 19"/>
          <p:cNvSpPr>
            <a:spLocks noGrp="1"/>
          </p:cNvSpPr>
          <p:nvPr>
            <p:ph sz="quarter" idx="1"/>
          </p:nvPr>
        </p:nvSpPr>
        <p:spPr>
          <a:xfrm>
            <a:off x="5514975" y="3778250"/>
            <a:ext cx="4192588" cy="1811338"/>
          </a:xfrm>
          <a:solidFill>
            <a:schemeClr val="bg1"/>
          </a:solidFill>
        </p:spPr>
        <p:txBody>
          <a:bodyPr/>
          <a:lstStyle/>
          <a:p>
            <a:pPr marL="190500" lvl="1" indent="-190500"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2000" dirty="0" smtClean="0"/>
              <a:t>n-on-p  required for eAPD</a:t>
            </a:r>
          </a:p>
          <a:p>
            <a:pPr marL="190500" lvl="1" indent="-190500"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2000" dirty="0" smtClean="0"/>
              <a:t>collect electron avalanches</a:t>
            </a:r>
          </a:p>
          <a:p>
            <a:pPr marL="190500" lvl="1" indent="-190500"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2000" dirty="0" smtClean="0"/>
              <a:t>mass of electron &lt;&lt; mass of hole</a:t>
            </a:r>
          </a:p>
          <a:p>
            <a:pPr marL="190500" lvl="1" indent="-190500"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2000" dirty="0" smtClean="0"/>
              <a:t>rapid energy loss of holes due to phonon scattering</a:t>
            </a:r>
          </a:p>
          <a:p>
            <a:pPr marL="190500" lvl="1" indent="-190500">
              <a:buClr>
                <a:schemeClr val="accent1"/>
              </a:buClr>
              <a:buSzPct val="50000"/>
              <a:buFont typeface="Monotype Sorts"/>
              <a:buChar char="l"/>
            </a:pPr>
            <a:r>
              <a:rPr lang="en-US" sz="2000" dirty="0" smtClean="0"/>
              <a:t>hole mobility &lt;&lt; electron mobility</a:t>
            </a:r>
            <a:br>
              <a:rPr lang="en-US" sz="2000" dirty="0" smtClean="0"/>
            </a:br>
            <a:endParaRPr lang="fr-FR" sz="2400" dirty="0" smtClean="0">
              <a:latin typeface="Arial" pitchFamily="34" charset="0"/>
            </a:endParaRPr>
          </a:p>
          <a:p>
            <a:pPr marL="190500" indent="-190500"/>
            <a:endParaRPr lang="fr-FR" sz="2400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906000" cy="690563"/>
          </a:xfrm>
        </p:spPr>
        <p:txBody>
          <a:bodyPr/>
          <a:lstStyle/>
          <a:p>
            <a:r>
              <a:rPr lang="en-US" dirty="0" smtClean="0"/>
              <a:t>LPE via-hole eAPD diode structure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1481138"/>
            <a:ext cx="46196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Content Placeholder 5"/>
          <p:cNvSpPr>
            <a:spLocks noGrp="1"/>
          </p:cNvSpPr>
          <p:nvPr>
            <p:ph sz="quarter" idx="4"/>
          </p:nvPr>
        </p:nvSpPr>
        <p:spPr>
          <a:xfrm>
            <a:off x="5338763" y="1287463"/>
            <a:ext cx="4567237" cy="3443287"/>
          </a:xfrm>
        </p:spPr>
        <p:txBody>
          <a:bodyPr/>
          <a:lstStyle/>
          <a:p>
            <a:r>
              <a:rPr lang="en-US" sz="2400" smtClean="0"/>
              <a:t>LPE structure used at </a:t>
            </a:r>
            <a:br>
              <a:rPr lang="en-US" sz="2400" smtClean="0"/>
            </a:br>
            <a:r>
              <a:rPr lang="en-US" sz="2400" smtClean="0"/>
              <a:t>SELEX SE</a:t>
            </a:r>
          </a:p>
          <a:p>
            <a:r>
              <a:rPr lang="en-US" sz="2400" smtClean="0"/>
              <a:t>mill hole with ion beam</a:t>
            </a:r>
          </a:p>
          <a:p>
            <a:pPr>
              <a:buFont typeface="Monotype Sorts"/>
              <a:buNone/>
            </a:pPr>
            <a:r>
              <a:rPr lang="en-US" sz="2400" smtClean="0"/>
              <a:t>       to generate n–region </a:t>
            </a:r>
            <a:br>
              <a:rPr lang="en-US" sz="2400" smtClean="0"/>
            </a:br>
            <a:r>
              <a:rPr lang="en-US" sz="2400" smtClean="0"/>
              <a:t> in p-type material </a:t>
            </a:r>
          </a:p>
          <a:p>
            <a:r>
              <a:rPr lang="en-US" sz="2400" smtClean="0"/>
              <a:t>cylindrical p-around-n</a:t>
            </a:r>
          </a:p>
          <a:p>
            <a:pPr>
              <a:buFont typeface="Monotype Sorts"/>
              <a:buNone/>
            </a:pPr>
            <a:r>
              <a:rPr lang="en-US" sz="2400" smtClean="0"/>
              <a:t>      diode geometry</a:t>
            </a:r>
          </a:p>
          <a:p>
            <a:r>
              <a:rPr lang="en-US" sz="2400" smtClean="0"/>
              <a:t>metal via to make contact to mux (no In bumps)</a:t>
            </a:r>
          </a:p>
          <a:p>
            <a:r>
              <a:rPr lang="en-US" sz="2400" smtClean="0"/>
              <a:t>loophole interconnect technology</a:t>
            </a:r>
          </a:p>
          <a:p>
            <a:endParaRPr lang="en-US" sz="2400" smtClean="0"/>
          </a:p>
        </p:txBody>
      </p:sp>
      <p:cxnSp>
        <p:nvCxnSpPr>
          <p:cNvPr id="34821" name="Straight Arrow Connector 5"/>
          <p:cNvCxnSpPr>
            <a:cxnSpLocks noChangeShapeType="1"/>
          </p:cNvCxnSpPr>
          <p:nvPr/>
        </p:nvCxnSpPr>
        <p:spPr bwMode="auto">
          <a:xfrm rot="10800000" flipV="1">
            <a:off x="3106738" y="4110038"/>
            <a:ext cx="2743200" cy="31432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6" name="TextBox 5"/>
          <p:cNvSpPr txBox="1"/>
          <p:nvPr/>
        </p:nvSpPr>
        <p:spPr bwMode="auto">
          <a:xfrm>
            <a:off x="6943725" y="6210300"/>
            <a:ext cx="16303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Ref: D. </a:t>
            </a:r>
            <a:r>
              <a:rPr lang="en-US" sz="2000" dirty="0" err="1">
                <a:solidFill>
                  <a:schemeClr val="tx2"/>
                </a:solidFill>
                <a:latin typeface="+mn-lt"/>
                <a:cs typeface="+mn-cs"/>
              </a:rPr>
              <a:t>Kinch</a:t>
            </a:r>
            <a:endParaRPr lang="en-US" sz="20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813925" cy="690563"/>
          </a:xfrm>
        </p:spPr>
        <p:txBody>
          <a:bodyPr/>
          <a:lstStyle/>
          <a:p>
            <a:r>
              <a:rPr lang="en-US" smtClean="0"/>
              <a:t>cylindrical p-around-n loophole diode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438275"/>
            <a:ext cx="56007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Content Placeholder 5"/>
          <p:cNvSpPr>
            <a:spLocks noGrp="1"/>
          </p:cNvSpPr>
          <p:nvPr>
            <p:ph sz="quarter" idx="4"/>
          </p:nvPr>
        </p:nvSpPr>
        <p:spPr>
          <a:xfrm>
            <a:off x="6184900" y="1638300"/>
            <a:ext cx="3721100" cy="4103688"/>
          </a:xfrm>
        </p:spPr>
        <p:txBody>
          <a:bodyPr/>
          <a:lstStyle/>
          <a:p>
            <a:r>
              <a:rPr lang="en-US" sz="2400" smtClean="0"/>
              <a:t>photon is absorbed in p region</a:t>
            </a:r>
          </a:p>
          <a:p>
            <a:r>
              <a:rPr lang="en-US" sz="2400" smtClean="0"/>
              <a:t>charge is collected by lateral diffusion </a:t>
            </a:r>
          </a:p>
          <a:p>
            <a:r>
              <a:rPr lang="en-US" sz="2400" smtClean="0"/>
              <a:t>avalanche amplification</a:t>
            </a:r>
            <a:br>
              <a:rPr lang="en-US" sz="2400" smtClean="0"/>
            </a:br>
            <a:r>
              <a:rPr lang="en-US" sz="2400" smtClean="0"/>
              <a:t>in high electric field</a:t>
            </a:r>
            <a:br>
              <a:rPr lang="en-US" sz="2400" smtClean="0"/>
            </a:br>
            <a:r>
              <a:rPr lang="en-US" sz="2400" smtClean="0"/>
              <a:t>of depletion region </a:t>
            </a:r>
          </a:p>
          <a:p>
            <a:r>
              <a:rPr lang="en-US" sz="2400" smtClean="0"/>
              <a:t>cylindrical geometry favors electron amplification</a:t>
            </a:r>
          </a:p>
          <a:p>
            <a:pPr>
              <a:buFont typeface="Monotype Sorts"/>
              <a:buNone/>
            </a:pPr>
            <a:endParaRPr lang="en-US" sz="2400" smtClean="0"/>
          </a:p>
          <a:p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.5|1.1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heme/theme1.xml><?xml version="1.0" encoding="utf-8"?>
<a:theme xmlns:a="http://schemas.openxmlformats.org/drawingml/2006/main" name="dbllinec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75000"/>
          <a:buFont typeface="Monotype Sort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Prop BT" pitchFamily="18" charset="2"/>
          </a:defRPr>
        </a:defPPr>
      </a:lstStyle>
    </a:spDef>
    <a:lnDef>
      <a:spPr bwMode="auto">
        <a:noFill/>
        <a:ln w="25400" cap="flat" cmpd="sng" algn="ctr">
          <a:solidFill>
            <a:srgbClr val="00B050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 lIns="92075" tIns="46038" rIns="92075" bIns="46038">
        <a:spAutoFit/>
      </a:bodyPr>
      <a:lstStyle>
        <a:defPPr marL="342900" indent="-342900">
          <a:defRPr sz="2400" dirty="0">
            <a:latin typeface="Times New Roman" pitchFamily="18" charset="0"/>
          </a:defRPr>
        </a:defPPr>
      </a:lstStyle>
    </a:txDef>
  </a:objectDefaults>
  <a:extraClrSchemeLst>
    <a:extraClrScheme>
      <a:clrScheme name="dblline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bllinec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75000"/>
          <a:buFont typeface="Monotype Sort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Prop BT" pitchFamily="18" charset="2"/>
          </a:defRPr>
        </a:defPPr>
      </a:lstStyle>
    </a:spDef>
    <a:lnDef>
      <a:spPr bwMode="auto">
        <a:noFill/>
        <a:ln w="25400" cap="flat" cmpd="sng" algn="ctr">
          <a:solidFill>
            <a:srgbClr val="00B050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 bwMode="auto">
        <a:noFill/>
        <a:ln w="12700">
          <a:noFill/>
          <a:miter lim="800000"/>
          <a:headEnd/>
          <a:tailEnd/>
        </a:ln>
        <a:effectLst/>
      </a:spPr>
      <a:bodyPr>
        <a:spAutoFit/>
      </a:bodyPr>
      <a:lstStyle>
        <a:defPPr eaLnBrk="0" hangingPunct="0">
          <a:spcBef>
            <a:spcPct val="50000"/>
          </a:spcBef>
          <a:defRPr sz="2000" dirty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dblline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135581</TotalTime>
  <Words>1460</Words>
  <Application>Microsoft Office PowerPoint</Application>
  <PresentationFormat>A4 (21x29,7 cm)</PresentationFormat>
  <Paragraphs>518</Paragraphs>
  <Slides>59</Slides>
  <Notes>6</Notes>
  <HiddenSlides>0</HiddenSlides>
  <MMClips>5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2" baseType="lpstr">
      <vt:lpstr>dbllinec</vt:lpstr>
      <vt:lpstr>3_dbllinec</vt:lpstr>
      <vt:lpstr>Equation</vt:lpstr>
      <vt:lpstr>NIR HgCdTe  Avalanche Photodiode Arrays for Wavefront Sensing and Fringe Tracking</vt:lpstr>
      <vt:lpstr>VLTI: VLT Interferometer</vt:lpstr>
      <vt:lpstr>Introduction</vt:lpstr>
      <vt:lpstr>Shack-Hartman wavefront sensor</vt:lpstr>
      <vt:lpstr>AMBER</vt:lpstr>
      <vt:lpstr>how to achieve noise of &lt;&lt;3 erms at 5 MHz ?</vt:lpstr>
      <vt:lpstr>band diagram of eAPD</vt:lpstr>
      <vt:lpstr>LPE via-hole eAPD diode structure</vt:lpstr>
      <vt:lpstr>cylindrical p-around-n loophole diode</vt:lpstr>
      <vt:lpstr>2-dimensional eAPD array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symmetric cryogenic preamplifiers</vt:lpstr>
      <vt:lpstr>Presentazione standard di PowerPoint</vt:lpstr>
      <vt:lpstr>Presentazione standard di PowerPoint</vt:lpstr>
      <vt:lpstr>SAPHIRA detector mount for GRAVITY WFS</vt:lpstr>
      <vt:lpstr>IRATEC test camera</vt:lpstr>
      <vt:lpstr>NIR HgCdTe eAPD: calibrated test pattern  </vt:lpstr>
      <vt:lpstr>typical output from ESO Test rig</vt:lpstr>
      <vt:lpstr>LPE cosmetics for APDgain = 16.6</vt:lpstr>
      <vt:lpstr>bad pixel dark current process: tunneling</vt:lpstr>
      <vt:lpstr>band to band tunneling</vt:lpstr>
      <vt:lpstr>Trap Assisted Tunneling: TAT</vt:lpstr>
      <vt:lpstr>Trap Assisted Tunneling: TAT</vt:lpstr>
      <vt:lpstr>Reduce Trap Assisted Tunneling</vt:lpstr>
      <vt:lpstr>Reduce Trap Assisted Tunneling</vt:lpstr>
      <vt:lpstr>cosmetics of small LPE diodes for APDgain = 28</vt:lpstr>
      <vt:lpstr>cosmetics of large LPE diodes for APDgain = 28</vt:lpstr>
      <vt:lpstr>LPE uniformity</vt:lpstr>
      <vt:lpstr>temperature dependence of QE</vt:lpstr>
      <vt:lpstr>Pulse Tube Closed Cycle Cooler</vt:lpstr>
      <vt:lpstr>sensitivity of LPE with Fowler sampling</vt:lpstr>
      <vt:lpstr>LPE subelectron sensitivity !</vt:lpstr>
      <vt:lpstr>LPE subelectron sensitivity</vt:lpstr>
      <vt:lpstr>transition from LPE to MOVPE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photon transfer curve of MOVPE heterojunction</vt:lpstr>
      <vt:lpstr>Presentazione standard di PowerPoint</vt:lpstr>
      <vt:lpstr>Presentazione standard di PowerPoint</vt:lpstr>
      <vt:lpstr>APD gain MOVPE heterostructure / LPE</vt:lpstr>
      <vt:lpstr>Excess Noise</vt:lpstr>
      <vt:lpstr>Presentazione standard di PowerPoint</vt:lpstr>
      <vt:lpstr>Presentazione standard di PowerPoint</vt:lpstr>
      <vt:lpstr>Presentazione standard di PowerPoint</vt:lpstr>
      <vt:lpstr>subelectron sensitivity</vt:lpstr>
      <vt:lpstr>subelectron sensitivity</vt:lpstr>
      <vt:lpstr>sensitivity  LPE / MOVPE heterostructure</vt:lpstr>
      <vt:lpstr>Presentazione standard di PowerPoint</vt:lpstr>
      <vt:lpstr>Conclusions</vt:lpstr>
      <vt:lpstr> test pattern at 36 C </vt:lpstr>
      <vt:lpstr>linearity at high bias with APD gain of 28</vt:lpstr>
      <vt:lpstr>Presentazione standard di PowerPoint</vt:lpstr>
      <vt:lpstr>Noise Model</vt:lpstr>
    </vt:vector>
  </TitlesOfParts>
  <Company>ESO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Noise versus number of nondestructive readouts</dc:title>
  <dc:creator>Finger Gert</dc:creator>
  <cp:lastModifiedBy>tecno</cp:lastModifiedBy>
  <cp:revision>1925</cp:revision>
  <cp:lastPrinted>2002-06-14T13:11:10Z</cp:lastPrinted>
  <dcterms:created xsi:type="dcterms:W3CDTF">1999-04-16T19:15:06Z</dcterms:created>
  <dcterms:modified xsi:type="dcterms:W3CDTF">2013-10-09T06:11:07Z</dcterms:modified>
</cp:coreProperties>
</file>