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67"/>
  </p:notesMasterIdLst>
  <p:handoutMasterIdLst>
    <p:handoutMasterId r:id="rId68"/>
  </p:handoutMasterIdLst>
  <p:sldIdLst>
    <p:sldId id="621" r:id="rId2"/>
    <p:sldId id="675" r:id="rId3"/>
    <p:sldId id="583" r:id="rId4"/>
    <p:sldId id="622" r:id="rId5"/>
    <p:sldId id="623" r:id="rId6"/>
    <p:sldId id="552" r:id="rId7"/>
    <p:sldId id="580" r:id="rId8"/>
    <p:sldId id="586" r:id="rId9"/>
    <p:sldId id="627" r:id="rId10"/>
    <p:sldId id="624" r:id="rId11"/>
    <p:sldId id="561" r:id="rId12"/>
    <p:sldId id="614" r:id="rId13"/>
    <p:sldId id="584" r:id="rId14"/>
    <p:sldId id="553" r:id="rId15"/>
    <p:sldId id="684" r:id="rId16"/>
    <p:sldId id="685" r:id="rId17"/>
    <p:sldId id="676" r:id="rId18"/>
    <p:sldId id="689" r:id="rId19"/>
    <p:sldId id="482" r:id="rId20"/>
    <p:sldId id="500" r:id="rId21"/>
    <p:sldId id="632" r:id="rId22"/>
    <p:sldId id="658" r:id="rId23"/>
    <p:sldId id="670" r:id="rId24"/>
    <p:sldId id="690" r:id="rId25"/>
    <p:sldId id="638" r:id="rId26"/>
    <p:sldId id="639" r:id="rId27"/>
    <p:sldId id="681" r:id="rId28"/>
    <p:sldId id="683" r:id="rId29"/>
    <p:sldId id="644" r:id="rId30"/>
    <p:sldId id="642" r:id="rId31"/>
    <p:sldId id="643" r:id="rId32"/>
    <p:sldId id="645" r:id="rId33"/>
    <p:sldId id="697" r:id="rId34"/>
    <p:sldId id="695" r:id="rId35"/>
    <p:sldId id="650" r:id="rId36"/>
    <p:sldId id="651" r:id="rId37"/>
    <p:sldId id="655" r:id="rId38"/>
    <p:sldId id="682" r:id="rId39"/>
    <p:sldId id="698" r:id="rId40"/>
    <p:sldId id="523" r:id="rId41"/>
    <p:sldId id="486" r:id="rId42"/>
    <p:sldId id="501" r:id="rId43"/>
    <p:sldId id="487" r:id="rId44"/>
    <p:sldId id="497" r:id="rId45"/>
    <p:sldId id="525" r:id="rId46"/>
    <p:sldId id="527" r:id="rId47"/>
    <p:sldId id="488" r:id="rId48"/>
    <p:sldId id="529" r:id="rId49"/>
    <p:sldId id="528" r:id="rId50"/>
    <p:sldId id="533" r:id="rId51"/>
    <p:sldId id="536" r:id="rId52"/>
    <p:sldId id="537" r:id="rId53"/>
    <p:sldId id="538" r:id="rId54"/>
    <p:sldId id="539" r:id="rId55"/>
    <p:sldId id="540" r:id="rId56"/>
    <p:sldId id="541" r:id="rId57"/>
    <p:sldId id="543" r:id="rId58"/>
    <p:sldId id="544" r:id="rId59"/>
    <p:sldId id="545" r:id="rId60"/>
    <p:sldId id="546" r:id="rId61"/>
    <p:sldId id="549" r:id="rId62"/>
    <p:sldId id="547" r:id="rId63"/>
    <p:sldId id="496" r:id="rId64"/>
    <p:sldId id="512" r:id="rId65"/>
    <p:sldId id="531" r:id="rId66"/>
  </p:sldIdLst>
  <p:sldSz cx="9144000" cy="6858000" type="screen4x3"/>
  <p:notesSz cx="6781800" cy="9918700"/>
  <p:defaultTextStyle>
    <a:defPPr>
      <a:defRPr lang="en-US"/>
    </a:defPPr>
    <a:lvl1pPr algn="l" rtl="0" eaLnBrk="0" fontAlgn="base" hangingPunct="0">
      <a:spcBef>
        <a:spcPct val="50000"/>
      </a:spcBef>
      <a:spcAft>
        <a:spcPct val="0"/>
      </a:spcAft>
      <a:defRPr sz="1400" kern="1200">
        <a:solidFill>
          <a:schemeClr val="tx1"/>
        </a:solidFill>
        <a:latin typeface="Arial" charset="0"/>
        <a:ea typeface="+mn-ea"/>
        <a:cs typeface="+mn-cs"/>
      </a:defRPr>
    </a:lvl1pPr>
    <a:lvl2pPr marL="457200" algn="l" rtl="0" eaLnBrk="0" fontAlgn="base" hangingPunct="0">
      <a:spcBef>
        <a:spcPct val="50000"/>
      </a:spcBef>
      <a:spcAft>
        <a:spcPct val="0"/>
      </a:spcAft>
      <a:defRPr sz="1400" kern="1200">
        <a:solidFill>
          <a:schemeClr val="tx1"/>
        </a:solidFill>
        <a:latin typeface="Arial" charset="0"/>
        <a:ea typeface="+mn-ea"/>
        <a:cs typeface="+mn-cs"/>
      </a:defRPr>
    </a:lvl2pPr>
    <a:lvl3pPr marL="914400" algn="l" rtl="0" eaLnBrk="0" fontAlgn="base" hangingPunct="0">
      <a:spcBef>
        <a:spcPct val="50000"/>
      </a:spcBef>
      <a:spcAft>
        <a:spcPct val="0"/>
      </a:spcAft>
      <a:defRPr sz="1400" kern="1200">
        <a:solidFill>
          <a:schemeClr val="tx1"/>
        </a:solidFill>
        <a:latin typeface="Arial" charset="0"/>
        <a:ea typeface="+mn-ea"/>
        <a:cs typeface="+mn-cs"/>
      </a:defRPr>
    </a:lvl3pPr>
    <a:lvl4pPr marL="1371600" algn="l" rtl="0" eaLnBrk="0" fontAlgn="base" hangingPunct="0">
      <a:spcBef>
        <a:spcPct val="50000"/>
      </a:spcBef>
      <a:spcAft>
        <a:spcPct val="0"/>
      </a:spcAft>
      <a:defRPr sz="1400" kern="1200">
        <a:solidFill>
          <a:schemeClr val="tx1"/>
        </a:solidFill>
        <a:latin typeface="Arial" charset="0"/>
        <a:ea typeface="+mn-ea"/>
        <a:cs typeface="+mn-cs"/>
      </a:defRPr>
    </a:lvl4pPr>
    <a:lvl5pPr marL="1828800" algn="l"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66"/>
    <a:srgbClr val="080808"/>
    <a:srgbClr val="969696"/>
    <a:srgbClr val="D1C5D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82884" autoAdjust="0"/>
  </p:normalViewPr>
  <p:slideViewPr>
    <p:cSldViewPr>
      <p:cViewPr>
        <p:scale>
          <a:sx n="70" d="100"/>
          <a:sy n="70" d="100"/>
        </p:scale>
        <p:origin x="-1452" y="-48"/>
      </p:cViewPr>
      <p:guideLst>
        <p:guide orient="horz" pos="2160"/>
        <p:guide pos="2880"/>
      </p:guideLst>
    </p:cSldViewPr>
  </p:slideViewPr>
  <p:outlineViewPr>
    <p:cViewPr>
      <p:scale>
        <a:sx n="33" d="100"/>
        <a:sy n="33" d="100"/>
      </p:scale>
      <p:origin x="0" y="14292"/>
    </p:cViewPr>
  </p:outlineViewPr>
  <p:notesTextViewPr>
    <p:cViewPr>
      <p:scale>
        <a:sx n="125" d="100"/>
        <a:sy n="125" d="100"/>
      </p:scale>
      <p:origin x="0" y="0"/>
    </p:cViewPr>
  </p:notesTextViewPr>
  <p:sorterViewPr>
    <p:cViewPr>
      <p:scale>
        <a:sx n="66" d="100"/>
        <a:sy n="66" d="100"/>
      </p:scale>
      <p:origin x="0" y="4555"/>
    </p:cViewPr>
  </p:sorterViewPr>
  <p:notesViewPr>
    <p:cSldViewPr>
      <p:cViewPr varScale="1">
        <p:scale>
          <a:sx n="78" d="100"/>
          <a:sy n="78" d="100"/>
        </p:scale>
        <p:origin x="-2088" y="-84"/>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6259"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E75A494-CC53-4537-B9BE-A7F415977028}" type="datetimeFigureOut">
              <a:rPr lang="en-US"/>
              <a:pPr>
                <a:defRPr/>
              </a:pPr>
              <a:t>10/10/2013</a:t>
            </a:fld>
            <a:endParaRPr lang="en-US"/>
          </a:p>
        </p:txBody>
      </p:sp>
      <p:sp>
        <p:nvSpPr>
          <p:cNvPr id="96260"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6261"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A1B086-93E4-4104-8B70-6C8BEF4FB52C}" type="slidenum">
              <a:rPr lang="en-US"/>
              <a:pPr>
                <a:defRPr/>
              </a:pPr>
              <a:t>‹N›</a:t>
            </a:fld>
            <a:endParaRPr lang="en-US"/>
          </a:p>
        </p:txBody>
      </p:sp>
    </p:spTree>
    <p:extLst>
      <p:ext uri="{BB962C8B-B14F-4D97-AF65-F5344CB8AC3E}">
        <p14:creationId xmlns:p14="http://schemas.microsoft.com/office/powerpoint/2010/main" val="216677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vl1pPr>
          </a:lstStyle>
          <a:p>
            <a:pPr>
              <a:defRPr/>
            </a:pPr>
            <a:endParaRPr lang="en-US"/>
          </a:p>
        </p:txBody>
      </p:sp>
      <p:sp>
        <p:nvSpPr>
          <p:cNvPr id="37891"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defRPr/>
            </a:pPr>
            <a:endParaRPr lang="en-US"/>
          </a:p>
        </p:txBody>
      </p:sp>
      <p:sp>
        <p:nvSpPr>
          <p:cNvPr id="37895"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B3A8D391-9153-4338-8700-E702FD71CB73}" type="slidenum">
              <a:rPr lang="en-US"/>
              <a:pPr>
                <a:defRPr/>
              </a:pPr>
              <a:t>‹N›</a:t>
            </a:fld>
            <a:endParaRPr lang="en-US"/>
          </a:p>
        </p:txBody>
      </p:sp>
    </p:spTree>
    <p:extLst>
      <p:ext uri="{BB962C8B-B14F-4D97-AF65-F5344CB8AC3E}">
        <p14:creationId xmlns:p14="http://schemas.microsoft.com/office/powerpoint/2010/main" val="1401122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OK,2</a:t>
            </a:r>
            <a:endParaRPr lang="en-US" sz="2400"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p>
          <a:p>
            <a:r>
              <a:rPr lang="en-US" dirty="0" smtClean="0"/>
              <a:t>Litho optics (Anton) 8 MEU, 1.4 m high, &gt; 50 % aspheric lenses, depth of focus 40 nm, scale down factor 40, 25mm </a:t>
            </a:r>
            <a:r>
              <a:rPr lang="en-US" dirty="0" err="1" smtClean="0"/>
              <a:t>fileld</a:t>
            </a:r>
            <a:r>
              <a:rPr lang="en-US" dirty="0" smtClean="0"/>
              <a:t> with 4ppb error, active compensation with measurement devices</a:t>
            </a:r>
            <a:r>
              <a:rPr lang="en-US" baseline="0" dirty="0" smtClean="0"/>
              <a:t> and integrated heaters</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0000"/>
                </a:solidFill>
              </a:rPr>
              <a:t>OK, 2</a:t>
            </a:r>
          </a:p>
          <a:p>
            <a:r>
              <a:rPr lang="en-US" sz="1200" dirty="0" smtClean="0">
                <a:solidFill>
                  <a:srgbClr val="FF0000"/>
                </a:solidFill>
              </a:rPr>
              <a:t/>
            </a:r>
            <a:br>
              <a:rPr lang="en-US" sz="1200" dirty="0" smtClean="0">
                <a:solidFill>
                  <a:srgbClr val="FF0000"/>
                </a:solidFill>
              </a:rPr>
            </a:b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p>
          <a:p>
            <a:r>
              <a:rPr lang="en-US" dirty="0" smtClean="0"/>
              <a:t>CODEX</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OK 2</a:t>
            </a:r>
          </a:p>
          <a:p>
            <a:r>
              <a:rPr lang="en-US" sz="2400" dirty="0" smtClean="0"/>
              <a:t>Fundamentally: System Simplification gives better optical performance</a:t>
            </a:r>
          </a:p>
          <a:p>
            <a:endParaRPr lang="en-US" sz="2400"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p>
          <a:p>
            <a:r>
              <a:rPr lang="en-US" dirty="0" smtClean="0"/>
              <a:t>OPTIMOS</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 </a:t>
            </a:r>
          </a:p>
          <a:p>
            <a:r>
              <a:rPr lang="en-US" dirty="0" smtClean="0"/>
              <a:t>MAYBE</a:t>
            </a:r>
            <a:r>
              <a:rPr lang="en-US" baseline="0" dirty="0" smtClean="0"/>
              <a:t> CUT THIS ONE OR THE MICROSCOPE ?</a:t>
            </a:r>
            <a:endParaRPr lang="en-US" dirty="0" smtClean="0"/>
          </a:p>
          <a:p>
            <a:r>
              <a:rPr lang="en-US" dirty="0" smtClean="0"/>
              <a:t>Spectrograph optics (4MOST)</a:t>
            </a:r>
          </a:p>
          <a:p>
            <a:r>
              <a:rPr lang="en-US" dirty="0" smtClean="0"/>
              <a:t>Mainly number of elements, (but VLT)</a:t>
            </a:r>
          </a:p>
          <a:p>
            <a:r>
              <a:rPr lang="en-US" dirty="0" smtClean="0"/>
              <a:t>Combination manufacturability and elements, and</a:t>
            </a:r>
            <a:r>
              <a:rPr lang="en-US" baseline="0" dirty="0" smtClean="0"/>
              <a:t> BFD</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p>
          <a:p>
            <a:r>
              <a:rPr lang="en-US" dirty="0" smtClean="0"/>
              <a:t>First</a:t>
            </a:r>
            <a:r>
              <a:rPr lang="en-US" baseline="0" dirty="0" smtClean="0"/>
              <a:t> approximation and conservative, as result for image degradation with 5% is even more !</a:t>
            </a:r>
            <a:endParaRPr lang="en-US" dirty="0" smtClean="0"/>
          </a:p>
          <a:p>
            <a:r>
              <a:rPr lang="en-US" dirty="0" smtClean="0"/>
              <a:t>In principle</a:t>
            </a:r>
            <a:r>
              <a:rPr lang="en-US" baseline="0" dirty="0" smtClean="0"/>
              <a:t> compare with reduced seeing, but also add the blur and the actual image size normally  </a:t>
            </a:r>
            <a:r>
              <a:rPr lang="en-US" baseline="0" dirty="0" err="1" smtClean="0"/>
              <a:t>quadratically</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t>
            </a:r>
            <a:r>
              <a:rPr lang="en-US" baseline="0" dirty="0" smtClean="0"/>
              <a:t> 2</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0000"/>
                </a:solidFill>
              </a:rPr>
              <a:t>OK, 2</a:t>
            </a:r>
          </a:p>
          <a:p>
            <a:r>
              <a:rPr lang="en-US" sz="1200" dirty="0" smtClean="0">
                <a:solidFill>
                  <a:srgbClr val="FF0000"/>
                </a:solidFill>
              </a:rPr>
              <a:t>Principal system problems are to a large extent identical</a:t>
            </a:r>
            <a:br>
              <a:rPr lang="en-US" sz="1200" dirty="0" smtClean="0">
                <a:solidFill>
                  <a:srgbClr val="FF0000"/>
                </a:solidFill>
              </a:rPr>
            </a:b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p>
          <a:p>
            <a:r>
              <a:rPr lang="en-US" dirty="0" smtClean="0"/>
              <a:t>Field curvature an even bigger </a:t>
            </a:r>
          </a:p>
          <a:p>
            <a:r>
              <a:rPr lang="en-US" dirty="0" smtClean="0"/>
              <a:t>problem in stereo microscopes</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p>
          <a:p>
            <a:r>
              <a:rPr lang="en-US" dirty="0" smtClean="0"/>
              <a:t>(US Army Research Laboratory quotes our paper about curved detectors )</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p>
          <a:p>
            <a:r>
              <a:rPr lang="en-US" dirty="0" smtClean="0"/>
              <a:t>Japanese</a:t>
            </a:r>
            <a:r>
              <a:rPr lang="en-US" baseline="0" dirty="0" smtClean="0"/>
              <a:t>  a great example for thinking outside the box !!</a:t>
            </a:r>
          </a:p>
          <a:p>
            <a:r>
              <a:rPr lang="en-US" baseline="0" dirty="0" smtClean="0"/>
              <a:t>Originality / associations for </a:t>
            </a:r>
            <a:r>
              <a:rPr lang="en-US" baseline="0" dirty="0" err="1" smtClean="0"/>
              <a:t>Kanjis</a:t>
            </a:r>
            <a:endParaRPr lang="en-US" baseline="0" dirty="0" smtClean="0"/>
          </a:p>
          <a:p>
            <a:r>
              <a:rPr lang="en-US" baseline="0" dirty="0" smtClean="0"/>
              <a:t>Mention NIKON and PENTAX people if previous slides </a:t>
            </a:r>
            <a:r>
              <a:rPr lang="en-US" baseline="0" dirty="0" err="1" smtClean="0"/>
              <a:t>supressed</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p>
          <a:p>
            <a:r>
              <a:rPr lang="en-US" dirty="0" smtClean="0"/>
              <a:t>Japanese</a:t>
            </a:r>
            <a:r>
              <a:rPr lang="en-US" baseline="0" dirty="0" smtClean="0"/>
              <a:t>  a great example for thinking outside the box !!</a:t>
            </a:r>
          </a:p>
          <a:p>
            <a:r>
              <a:rPr lang="en-US" baseline="0" dirty="0" smtClean="0"/>
              <a:t>Originality / associations for </a:t>
            </a:r>
            <a:r>
              <a:rPr lang="en-US" baseline="0" dirty="0" err="1" smtClean="0"/>
              <a:t>Kanjis</a:t>
            </a:r>
            <a:endParaRPr lang="en-US" baseline="0" dirty="0" smtClean="0"/>
          </a:p>
          <a:p>
            <a:r>
              <a:rPr lang="en-US" baseline="0" dirty="0" smtClean="0"/>
              <a:t>Mention NIKON and PENTAX people if previous slides </a:t>
            </a:r>
            <a:r>
              <a:rPr lang="en-US" baseline="0" dirty="0" err="1" smtClean="0"/>
              <a:t>supressed</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OK, 1</a:t>
            </a:r>
          </a:p>
          <a:p>
            <a:r>
              <a:rPr lang="en-US" sz="1200" dirty="0" smtClean="0">
                <a:latin typeface="Arial" pitchFamily="34" charset="0"/>
                <a:cs typeface="Arial" pitchFamily="34" charset="0"/>
              </a:rPr>
              <a:t>Estimate curvature radius, but exact radii and index of refraction are not known !</a:t>
            </a:r>
          </a:p>
          <a:p>
            <a:r>
              <a:rPr lang="en-US" sz="1200" dirty="0" smtClean="0">
                <a:latin typeface="Arial" pitchFamily="34" charset="0"/>
                <a:cs typeface="Arial" pitchFamily="34" charset="0"/>
              </a:rPr>
              <a:t>Also </a:t>
            </a:r>
            <a:r>
              <a:rPr lang="en-US" sz="1200" dirty="0" err="1" smtClean="0">
                <a:latin typeface="Arial" pitchFamily="34" charset="0"/>
                <a:cs typeface="Arial" pitchFamily="34" charset="0"/>
              </a:rPr>
              <a:t>Pentax</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rumours</a:t>
            </a:r>
            <a:r>
              <a:rPr lang="en-US" sz="1200" baseline="0" dirty="0" smtClean="0">
                <a:latin typeface="Arial" pitchFamily="34" charset="0"/>
                <a:cs typeface="Arial" pitchFamily="34" charset="0"/>
              </a:rPr>
              <a:t> about curved Detectors</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8DB8313-F465-4F1F-9EC8-F13C549766FE}" type="slidenum">
              <a:rPr lang="en-US" smtClean="0"/>
              <a:pPr/>
              <a:t>38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20 minutes talk</a:t>
            </a:r>
            <a:r>
              <a:rPr lang="en-US" baseline="0" dirty="0" smtClean="0"/>
              <a:t> w/o discussion</a:t>
            </a:r>
            <a:endParaRPr lang="en-US" dirty="0" smtClean="0"/>
          </a:p>
          <a:p>
            <a:pPr eaLnBrk="1" hangingPunct="1"/>
            <a:endParaRPr lang="en-US" dirty="0" smtClean="0"/>
          </a:p>
          <a:p>
            <a:pPr eaLnBrk="1" hangingPunct="1"/>
            <a:endParaRPr lang="en-US" dirty="0" smtClean="0"/>
          </a:p>
          <a:p>
            <a:pPr eaLnBrk="1" hangingPunct="1"/>
            <a:r>
              <a:rPr lang="en-US" dirty="0" smtClean="0"/>
              <a:t>Simplified view </a:t>
            </a:r>
          </a:p>
          <a:p>
            <a:pPr eaLnBrk="1" hangingPunct="1"/>
            <a:r>
              <a:rPr lang="en-US" dirty="0" smtClean="0"/>
              <a:t>Specialized application of detectors for astronomy optimized for some performance parameters, based on thinned silicon. State of the art for thinned silicon.</a:t>
            </a:r>
          </a:p>
          <a:p>
            <a:pPr eaLnBrk="1" hangingPunct="1"/>
            <a:r>
              <a:rPr lang="en-US" dirty="0" smtClean="0"/>
              <a:t>Co-operation in research: Quite a number of findings / results / </a:t>
            </a:r>
            <a:r>
              <a:rPr lang="en-US" dirty="0" err="1" smtClean="0"/>
              <a:t>processs</a:t>
            </a:r>
            <a:r>
              <a:rPr lang="en-US" dirty="0" smtClean="0"/>
              <a:t> in here, which have been worked out by other groups, copied with permission</a:t>
            </a:r>
          </a:p>
          <a:p>
            <a:pPr eaLnBrk="1" hangingPunct="1"/>
            <a:r>
              <a:rPr lang="en-US" dirty="0" smtClean="0"/>
              <a:t>Myself no semiconductor physicist  </a:t>
            </a:r>
          </a:p>
          <a:p>
            <a:pPr eaLnBrk="1" hangingPunct="1"/>
            <a:r>
              <a:rPr lang="en-US" dirty="0" smtClean="0"/>
              <a:t>Many graphics contributed by others &gt; credit</a:t>
            </a:r>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1</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2</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20"/>
          <p:cNvSpPr>
            <a:spLocks noGrp="1"/>
          </p:cNvSpPr>
          <p:nvPr>
            <p:ph type="ftr" sz="quarter" idx="3"/>
          </p:nvPr>
        </p:nvSpPr>
        <p:spPr>
          <a:xfrm>
            <a:off x="3124200" y="6237312"/>
            <a:ext cx="2895600" cy="484163"/>
          </a:xfrm>
          <a:prstGeom prst="rect">
            <a:avLst/>
          </a:prstGeom>
        </p:spPr>
        <p:txBody>
          <a:bodyPr vert="horz" lIns="91440" tIns="45720" rIns="91440" bIns="45720" rtlCol="0" anchor="ctr"/>
          <a:lstStyle>
            <a:lvl1pPr algn="ctr">
              <a:spcBef>
                <a:spcPts val="0"/>
              </a:spcBef>
              <a:defRPr sz="1000">
                <a:solidFill>
                  <a:schemeClr val="tx1">
                    <a:tint val="75000"/>
                  </a:schemeClr>
                </a:solidFill>
              </a:defRPr>
            </a:lvl1pPr>
          </a:lstStyle>
          <a:p>
            <a:endParaRPr lang="en-US" sz="900"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20"/>
          <p:cNvSpPr>
            <a:spLocks noGrp="1"/>
          </p:cNvSpPr>
          <p:nvPr>
            <p:ph type="ftr" sz="quarter" idx="3"/>
          </p:nvPr>
        </p:nvSpPr>
        <p:spPr>
          <a:xfrm>
            <a:off x="3124200" y="6237312"/>
            <a:ext cx="2895600" cy="484163"/>
          </a:xfrm>
          <a:prstGeom prst="rect">
            <a:avLst/>
          </a:prstGeom>
        </p:spPr>
        <p:txBody>
          <a:bodyPr vert="horz" lIns="91440" tIns="45720" rIns="91440" bIns="45720" rtlCol="0" anchor="ctr"/>
          <a:lstStyle>
            <a:lvl1pPr algn="ctr">
              <a:spcBef>
                <a:spcPts val="0"/>
              </a:spcBef>
              <a:defRPr sz="1000">
                <a:solidFill>
                  <a:schemeClr val="tx1">
                    <a:tint val="75000"/>
                  </a:schemeClr>
                </a:solidFill>
              </a:defRPr>
            </a:lvl1pPr>
          </a:lstStyle>
          <a:p>
            <a:endParaRPr lang="en-US" sz="900"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a:p>
        </p:txBody>
      </p:sp>
      <p:sp>
        <p:nvSpPr>
          <p:cNvPr id="6" name="Text Placeholder 5"/>
          <p:cNvSpPr>
            <a:spLocks noGrp="1"/>
          </p:cNvSpPr>
          <p:nvPr>
            <p:ph type="body" sz="quarter" idx="11"/>
          </p:nvPr>
        </p:nvSpPr>
        <p:spPr>
          <a:xfrm>
            <a:off x="228600" y="1600200"/>
            <a:ext cx="8686800" cy="4648200"/>
          </a:xfr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1"/>
          <p:cNvSpPr>
            <a:spLocks noGrp="1" noChangeArrowheads="1"/>
          </p:cNvSpPr>
          <p:nvPr>
            <p:ph type="ftr" sz="quarter" idx="3"/>
          </p:nvPr>
        </p:nvSpPr>
        <p:spPr bwMode="auto">
          <a:xfrm>
            <a:off x="2195513" y="6553200"/>
            <a:ext cx="4752975"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600" b="0" i="0">
                <a:solidFill>
                  <a:srgbClr val="E6E6E6"/>
                </a:solidFill>
                <a:latin typeface="Helvetica Neue Light"/>
                <a:cs typeface="Helvetica Neue Light"/>
              </a:defRPr>
            </a:lvl1pPr>
          </a:lstStyle>
          <a:p>
            <a:r>
              <a:rPr lang="en-US" dirty="0" err="1" smtClean="0"/>
              <a:t>Roelof</a:t>
            </a:r>
            <a:r>
              <a:rPr lang="en-US" dirty="0" smtClean="0"/>
              <a:t> de </a:t>
            </a:r>
            <a:r>
              <a:rPr lang="en-US" dirty="0" err="1" smtClean="0"/>
              <a:t>Jong</a:t>
            </a:r>
            <a:r>
              <a:rPr lang="en-US" dirty="0" smtClean="0"/>
              <a:t> | 4MOST</a:t>
            </a:r>
            <a:endParaRPr lang="de-DE"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819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81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grpSp>
        <p:nvGrpSpPr>
          <p:cNvPr id="4100" name="Group 6"/>
          <p:cNvGrpSpPr>
            <a:grpSpLocks/>
          </p:cNvGrpSpPr>
          <p:nvPr userDrawn="1"/>
        </p:nvGrpSpPr>
        <p:grpSpPr bwMode="auto">
          <a:xfrm>
            <a:off x="0" y="6019800"/>
            <a:ext cx="7848600" cy="857250"/>
            <a:chOff x="0" y="3792"/>
            <a:chExt cx="4944" cy="540"/>
          </a:xfrm>
        </p:grpSpPr>
        <p:sp>
          <p:nvSpPr>
            <p:cNvPr id="81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114" name="Group 8"/>
            <p:cNvGrpSpPr>
              <a:grpSpLocks/>
            </p:cNvGrpSpPr>
            <p:nvPr userDrawn="1"/>
          </p:nvGrpSpPr>
          <p:grpSpPr bwMode="auto">
            <a:xfrm>
              <a:off x="2486" y="3792"/>
              <a:ext cx="2458" cy="540"/>
              <a:chOff x="2486" y="3792"/>
              <a:chExt cx="2458" cy="540"/>
            </a:xfrm>
          </p:grpSpPr>
          <p:sp>
            <p:nvSpPr>
              <p:cNvPr id="820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820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820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820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820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sp>
        <p:nvSpPr>
          <p:cNvPr id="821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TextBox 22"/>
          <p:cNvSpPr txBox="1"/>
          <p:nvPr userDrawn="1"/>
        </p:nvSpPr>
        <p:spPr>
          <a:xfrm>
            <a:off x="3207108" y="6171158"/>
            <a:ext cx="2844824" cy="600164"/>
          </a:xfrm>
          <a:prstGeom prst="rect">
            <a:avLst/>
          </a:prstGeom>
          <a:noFill/>
        </p:spPr>
        <p:txBody>
          <a:bodyPr wrap="square" rtlCol="0">
            <a:spAutoFit/>
          </a:bodyPr>
          <a:lstStyle/>
          <a:p>
            <a:pPr algn="ctr">
              <a:spcBef>
                <a:spcPts val="0"/>
              </a:spcBef>
            </a:pPr>
            <a:r>
              <a:rPr lang="en-US" sz="1100" dirty="0" smtClean="0"/>
              <a:t>Olaf Iwert</a:t>
            </a:r>
          </a:p>
          <a:p>
            <a:pPr algn="ctr">
              <a:spcBef>
                <a:spcPts val="0"/>
              </a:spcBef>
            </a:pPr>
            <a:r>
              <a:rPr lang="en-US" sz="1100" dirty="0" smtClean="0"/>
              <a:t>European Southern Observatory (ESO)</a:t>
            </a:r>
          </a:p>
          <a:p>
            <a:pPr algn="ctr">
              <a:spcBef>
                <a:spcPts val="0"/>
              </a:spcBef>
            </a:pPr>
            <a:r>
              <a:rPr lang="en-US" sz="1100" dirty="0" smtClean="0"/>
              <a:t>SDW</a:t>
            </a:r>
            <a:r>
              <a:rPr lang="en-US" sz="1100" baseline="0" dirty="0" smtClean="0"/>
              <a:t>  2013</a:t>
            </a:r>
            <a:endParaRPr lang="en-US" sz="1100" dirty="0"/>
          </a:p>
        </p:txBody>
      </p:sp>
    </p:spTree>
  </p:cSld>
  <p:clrMap bg1="dk2" tx1="lt1" bg2="dk1" tx2="lt2" accent1="accent1" accent2="accent2" accent3="accent3" accent4="accent4" accent5="accent5" accent6="accent6" hlink="hlink" folHlink="folHlink"/>
  <p:sldLayoutIdLst>
    <p:sldLayoutId id="2147483654" r:id="rId1"/>
    <p:sldLayoutId id="2147483659" r:id="rId2"/>
    <p:sldLayoutId id="2147483661" r:id="rId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8.jpe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gif"/></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692696"/>
            <a:ext cx="8229600" cy="1143000"/>
          </a:xfrm>
        </p:spPr>
        <p:txBody>
          <a:bodyPr/>
          <a:lstStyle/>
          <a:p>
            <a:r>
              <a:rPr lang="en-US" sz="6000" dirty="0" smtClean="0">
                <a:solidFill>
                  <a:schemeClr val="tx1"/>
                </a:solidFill>
                <a:effectLst/>
              </a:rPr>
              <a:t>Curved Detectors Roundtable</a:t>
            </a:r>
            <a:endParaRPr lang="en-US" sz="6000" i="1" dirty="0">
              <a:solidFill>
                <a:schemeClr val="tx1"/>
              </a:solidFill>
              <a:effectLst/>
            </a:endParaRPr>
          </a:p>
        </p:txBody>
      </p:sp>
      <p:pic>
        <p:nvPicPr>
          <p:cNvPr id="100354" name="Picture 2" descr="Curved Modular Sofa With Round Table"/>
          <p:cNvPicPr>
            <a:picLocks noChangeAspect="1" noChangeArrowheads="1"/>
          </p:cNvPicPr>
          <p:nvPr/>
        </p:nvPicPr>
        <p:blipFill>
          <a:blip r:embed="rId3" cstate="print"/>
          <a:srcRect t="16800" r="2981" b="10961"/>
          <a:stretch>
            <a:fillRect/>
          </a:stretch>
        </p:blipFill>
        <p:spPr bwMode="auto">
          <a:xfrm>
            <a:off x="1979712" y="2420888"/>
            <a:ext cx="5544616" cy="3096344"/>
          </a:xfrm>
          <a:prstGeom prst="rect">
            <a:avLst/>
          </a:prstGeom>
          <a:noFill/>
        </p:spPr>
      </p:pic>
      <p:sp>
        <p:nvSpPr>
          <p:cNvPr id="6" name="Rectangle 5"/>
          <p:cNvSpPr/>
          <p:nvPr/>
        </p:nvSpPr>
        <p:spPr>
          <a:xfrm>
            <a:off x="2915816" y="3933056"/>
            <a:ext cx="3168352" cy="1969770"/>
          </a:xfrm>
          <a:prstGeom prst="rect">
            <a:avLst/>
          </a:prstGeom>
        </p:spPr>
        <p:txBody>
          <a:bodyPr wrap="square">
            <a:spAutoFit/>
          </a:bodyPr>
          <a:lstStyle/>
          <a:p>
            <a:endParaRPr lang="en-US" sz="2000" b="1" dirty="0" smtClean="0"/>
          </a:p>
          <a:p>
            <a:r>
              <a:rPr lang="en-US" sz="2800" b="1" dirty="0" smtClean="0">
                <a:solidFill>
                  <a:schemeClr val="bg2"/>
                </a:solidFill>
              </a:rPr>
              <a:t>Olaf </a:t>
            </a:r>
            <a:r>
              <a:rPr lang="en-US" sz="2800" b="1" dirty="0" err="1" smtClean="0">
                <a:solidFill>
                  <a:schemeClr val="bg2"/>
                </a:solidFill>
              </a:rPr>
              <a:t>Iwert</a:t>
            </a:r>
            <a:r>
              <a:rPr lang="en-US" sz="2800" b="1" dirty="0" smtClean="0">
                <a:solidFill>
                  <a:schemeClr val="bg2"/>
                </a:solidFill>
              </a:rPr>
              <a:t>, ESO</a:t>
            </a:r>
          </a:p>
          <a:p>
            <a:r>
              <a:rPr lang="en-US" sz="2000" b="1" dirty="0" smtClean="0"/>
              <a:t>	</a:t>
            </a:r>
          </a:p>
          <a:p>
            <a:endParaRPr lang="en-US" sz="2000" dirty="0" smtClean="0"/>
          </a:p>
        </p:txBody>
      </p:sp>
      <p:sp>
        <p:nvSpPr>
          <p:cNvPr id="7" name="Rectangle 3"/>
          <p:cNvSpPr>
            <a:spLocks noChangeArrowheads="1"/>
          </p:cNvSpPr>
          <p:nvPr/>
        </p:nvSpPr>
        <p:spPr bwMode="auto">
          <a:xfrm>
            <a:off x="6732240" y="6093296"/>
            <a:ext cx="25922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800" dirty="0" smtClean="0"/>
              <a:t>©  </a:t>
            </a:r>
            <a:r>
              <a:rPr kumimoji="0" lang="en-US"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Image</a:t>
            </a:r>
            <a:r>
              <a:rPr kumimoji="0" lang="en-US" sz="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courtesy of </a:t>
            </a:r>
            <a:r>
              <a:rPr kumimoji="0" lang="en-US" sz="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Bloombety</a:t>
            </a:r>
            <a:r>
              <a:rPr kumimoji="0" lang="en-US" sz="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Pavoncello</a:t>
            </a:r>
            <a:r>
              <a:rPr kumimoji="0" lang="en-US" sz="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Rotunda</a:t>
            </a:r>
          </a:p>
          <a:p>
            <a:r>
              <a:rPr kumimoji="0" lang="en-US" sz="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en-US" sz="800" dirty="0" smtClean="0">
                <a:latin typeface="Times New Roman" pitchFamily="18" charset="0"/>
                <a:cs typeface="Times New Roman" pitchFamily="18" charset="0"/>
              </a:rPr>
              <a:t>Interior Decoration and Home Design Blog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32656"/>
            <a:ext cx="7992888" cy="1569660"/>
          </a:xfrm>
          <a:prstGeom prst="rect">
            <a:avLst/>
          </a:prstGeom>
        </p:spPr>
        <p:txBody>
          <a:bodyPr wrap="square">
            <a:spAutoFit/>
          </a:bodyPr>
          <a:lstStyle/>
          <a:p>
            <a:pPr algn="ctr">
              <a:spcBef>
                <a:spcPts val="0"/>
              </a:spcBef>
            </a:pPr>
            <a:r>
              <a:rPr lang="en-US" sz="3200" b="1" dirty="0" smtClean="0"/>
              <a:t>Nature does not use (Spherically) Curved Detectors for fun</a:t>
            </a:r>
          </a:p>
          <a:p>
            <a:pPr algn="ctr">
              <a:spcBef>
                <a:spcPts val="0"/>
              </a:spcBef>
            </a:pPr>
            <a:endParaRPr lang="en-US" sz="3200" dirty="0" smtClean="0"/>
          </a:p>
        </p:txBody>
      </p:sp>
      <p:sp>
        <p:nvSpPr>
          <p:cNvPr id="5" name="Rectangle 131"/>
          <p:cNvSpPr txBox="1">
            <a:spLocks noChangeArrowheads="1"/>
          </p:cNvSpPr>
          <p:nvPr/>
        </p:nvSpPr>
        <p:spPr>
          <a:xfrm>
            <a:off x="611560" y="1484784"/>
            <a:ext cx="7992888" cy="504056"/>
          </a:xfrm>
          <a:prstGeom prst="rect">
            <a:avLst/>
          </a:prstGeom>
          <a:noFill/>
        </p:spPr>
        <p:txBody>
          <a:bodyPr/>
          <a:lstStyle/>
          <a:p>
            <a:pPr marL="342900" marR="0" lvl="0" indent="-342900" algn="l" defTabSz="914400" rtl="0" eaLnBrk="0" fontAlgn="base" latinLnBrk="0" hangingPunct="0">
              <a:lnSpc>
                <a:spcPct val="100000"/>
              </a:lnSpc>
              <a:spcBef>
                <a:spcPct val="20000"/>
              </a:spcBef>
              <a:spcAft>
                <a:spcPct val="0"/>
              </a:spcAft>
              <a:buClr>
                <a:schemeClr val="tx2"/>
              </a:buClr>
              <a:buSzTx/>
              <a:tabLst/>
              <a:defRPr/>
            </a:pPr>
            <a:r>
              <a:rPr lang="en-US" sz="2000" kern="0" dirty="0" smtClean="0">
                <a:latin typeface="+mn-lt"/>
              </a:rPr>
              <a:t>S</a:t>
            </a:r>
            <a:r>
              <a:rPr kumimoji="0" lang="en-US" sz="2000" i="0" u="none" strike="noStrike" kern="0" cap="none" spc="0" normalizeH="0" baseline="0" noProof="0" dirty="0" err="1" smtClean="0">
                <a:ln>
                  <a:noFill/>
                </a:ln>
                <a:effectLst/>
                <a:uLnTx/>
                <a:uFillTx/>
                <a:latin typeface="+mn-lt"/>
                <a:ea typeface="+mn-ea"/>
                <a:cs typeface="+mn-cs"/>
              </a:rPr>
              <a:t>ome</a:t>
            </a:r>
            <a:r>
              <a:rPr kumimoji="0" lang="en-US" sz="2000" i="0" u="none" strike="noStrike" kern="0" cap="none" spc="0" normalizeH="0" baseline="0" noProof="0" dirty="0" smtClean="0">
                <a:ln>
                  <a:noFill/>
                </a:ln>
                <a:effectLst/>
                <a:uLnTx/>
                <a:uFillTx/>
                <a:latin typeface="+mn-lt"/>
                <a:ea typeface="+mn-ea"/>
                <a:cs typeface="+mn-cs"/>
              </a:rPr>
              <a:t> hundred million years of human evolution can’t be</a:t>
            </a:r>
            <a:r>
              <a:rPr lang="en-US" sz="2000" kern="0" dirty="0" smtClean="0">
                <a:latin typeface="+mn-lt"/>
              </a:rPr>
              <a:t> </a:t>
            </a:r>
            <a:r>
              <a:rPr kumimoji="0" lang="en-US" sz="2000" i="0" u="none" strike="noStrike" kern="0" cap="none" spc="0" normalizeH="0" noProof="0" dirty="0" smtClean="0">
                <a:ln>
                  <a:noFill/>
                </a:ln>
                <a:effectLst/>
                <a:uLnTx/>
                <a:uFillTx/>
                <a:latin typeface="+mn-lt"/>
                <a:ea typeface="+mn-ea"/>
                <a:cs typeface="+mn-cs"/>
              </a:rPr>
              <a:t>wrong:</a:t>
            </a:r>
            <a:r>
              <a:rPr kumimoji="0" lang="en-US" sz="2000" i="0" u="none" strike="noStrike" kern="0" cap="none" spc="0" normalizeH="0" baseline="0" noProof="0" dirty="0" smtClean="0">
                <a:ln>
                  <a:noFill/>
                </a:ln>
                <a:effectLst/>
                <a:uLnTx/>
                <a:uFillTx/>
                <a:latin typeface="+mn-lt"/>
                <a:ea typeface="+mn-ea"/>
                <a:cs typeface="+mn-cs"/>
              </a:rPr>
              <a:t> </a:t>
            </a:r>
          </a:p>
        </p:txBody>
      </p:sp>
      <p:pic>
        <p:nvPicPr>
          <p:cNvPr id="6" name="Picture 5" descr="Figure 1.jpg"/>
          <p:cNvPicPr>
            <a:picLocks noChangeAspect="1"/>
          </p:cNvPicPr>
          <p:nvPr/>
        </p:nvPicPr>
        <p:blipFill>
          <a:blip r:embed="rId3" cstate="print"/>
          <a:stretch>
            <a:fillRect/>
          </a:stretch>
        </p:blipFill>
        <p:spPr>
          <a:xfrm>
            <a:off x="467544" y="2204864"/>
            <a:ext cx="8035095" cy="334146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smtClean="0">
                <a:solidFill>
                  <a:schemeClr val="tx1"/>
                </a:solidFill>
                <a:effectLst/>
              </a:rPr>
              <a:t>So, why not </a:t>
            </a:r>
            <a:br>
              <a:rPr lang="en-US" dirty="0" smtClean="0">
                <a:solidFill>
                  <a:schemeClr val="tx1"/>
                </a:solidFill>
                <a:effectLst/>
              </a:rPr>
            </a:br>
            <a:r>
              <a:rPr lang="en-US" dirty="0" smtClean="0">
                <a:solidFill>
                  <a:schemeClr val="tx1"/>
                </a:solidFill>
                <a:effectLst/>
              </a:rPr>
              <a:t>curve electronic detectors ?</a:t>
            </a:r>
            <a:endParaRPr lang="en-US" dirty="0">
              <a:solidFill>
                <a:schemeClr val="tx1"/>
              </a:solidFill>
              <a:effectLst/>
            </a:endParaRPr>
          </a:p>
        </p:txBody>
      </p:sp>
      <p:sp>
        <p:nvSpPr>
          <p:cNvPr id="3" name="Text Placeholder 2"/>
          <p:cNvSpPr>
            <a:spLocks noGrp="1"/>
          </p:cNvSpPr>
          <p:nvPr>
            <p:ph type="body" sz="quarter" idx="11"/>
          </p:nvPr>
        </p:nvSpPr>
        <p:spPr>
          <a:xfrm>
            <a:off x="251520" y="1412776"/>
            <a:ext cx="8686800" cy="4648200"/>
          </a:xfrm>
        </p:spPr>
        <p:txBody>
          <a:bodyPr/>
          <a:lstStyle/>
          <a:p>
            <a:pPr>
              <a:buNone/>
            </a:pPr>
            <a:endParaRPr lang="en-US" dirty="0" smtClean="0"/>
          </a:p>
          <a:p>
            <a:r>
              <a:rPr lang="en-US" b="1" dirty="0" smtClean="0"/>
              <a:t>Interaction of Optical designers / Detector nerds</a:t>
            </a:r>
          </a:p>
          <a:p>
            <a:endParaRPr lang="en-US" b="1" dirty="0" smtClean="0"/>
          </a:p>
          <a:p>
            <a:r>
              <a:rPr lang="en-US" b="1" dirty="0" smtClean="0"/>
              <a:t>Somewhere we have to start with a new </a:t>
            </a:r>
            <a:r>
              <a:rPr lang="en-US" b="1" u="sng" dirty="0" smtClean="0"/>
              <a:t>SYSTEM</a:t>
            </a:r>
            <a:r>
              <a:rPr lang="en-US" b="1" dirty="0" smtClean="0"/>
              <a:t> concept to overcome current limits….</a:t>
            </a:r>
          </a:p>
          <a:p>
            <a:pPr>
              <a:buNone/>
            </a:pPr>
            <a:endParaRPr lang="en-US" b="1" dirty="0" smtClean="0"/>
          </a:p>
          <a:p>
            <a:r>
              <a:rPr lang="en-US" b="1" dirty="0" smtClean="0"/>
              <a:t>[A. Einstein]:</a:t>
            </a:r>
            <a:r>
              <a:rPr lang="en-US" b="1" i="1" dirty="0" smtClean="0"/>
              <a:t> ‘ If at first the idea is not absurd, then there will be no hope for it. ‘</a:t>
            </a:r>
          </a:p>
          <a:p>
            <a:endParaRPr lang="en-US" i="1" dirty="0" smtClean="0"/>
          </a:p>
          <a:p>
            <a:endParaRPr lang="en-US" i="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st do it.JPG"/>
          <p:cNvPicPr>
            <a:picLocks noChangeAspect="1"/>
          </p:cNvPicPr>
          <p:nvPr/>
        </p:nvPicPr>
        <p:blipFill>
          <a:blip r:embed="rId3" cstate="print"/>
          <a:stretch>
            <a:fillRect/>
          </a:stretch>
        </p:blipFill>
        <p:spPr>
          <a:xfrm>
            <a:off x="971600" y="404664"/>
            <a:ext cx="7166828" cy="5112568"/>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9392"/>
            <a:ext cx="8805664" cy="792088"/>
          </a:xfrm>
        </p:spPr>
        <p:txBody>
          <a:bodyPr/>
          <a:lstStyle/>
          <a:p>
            <a:pPr>
              <a:tabLst>
                <a:tab pos="2598738" algn="l"/>
              </a:tabLst>
            </a:pPr>
            <a:r>
              <a:rPr lang="en-US" dirty="0" smtClean="0">
                <a:solidFill>
                  <a:schemeClr val="tx1"/>
                </a:solidFill>
                <a:effectLst/>
              </a:rPr>
              <a:t>Roundtable    Cast of Characters:</a:t>
            </a:r>
            <a:endParaRPr lang="en-US" dirty="0">
              <a:solidFill>
                <a:schemeClr val="tx1"/>
              </a:solidFill>
              <a:effectLst/>
            </a:endParaRPr>
          </a:p>
        </p:txBody>
      </p:sp>
      <p:pic>
        <p:nvPicPr>
          <p:cNvPr id="117762" name="Picture 2" descr="Shouleh Nikzad"/>
          <p:cNvPicPr>
            <a:picLocks noChangeAspect="1" noChangeArrowheads="1"/>
          </p:cNvPicPr>
          <p:nvPr/>
        </p:nvPicPr>
        <p:blipFill>
          <a:blip r:embed="rId3" cstate="print">
            <a:lum bright="11000"/>
          </a:blip>
          <a:srcRect l="3611" t="395"/>
          <a:stretch>
            <a:fillRect/>
          </a:stretch>
        </p:blipFill>
        <p:spPr bwMode="auto">
          <a:xfrm>
            <a:off x="6876256" y="692696"/>
            <a:ext cx="1973324" cy="1721371"/>
          </a:xfrm>
          <a:prstGeom prst="rect">
            <a:avLst/>
          </a:prstGeom>
          <a:noFill/>
        </p:spPr>
      </p:pic>
      <p:sp>
        <p:nvSpPr>
          <p:cNvPr id="9" name="Title 1"/>
          <p:cNvSpPr txBox="1">
            <a:spLocks/>
          </p:cNvSpPr>
          <p:nvPr/>
        </p:nvSpPr>
        <p:spPr bwMode="auto">
          <a:xfrm>
            <a:off x="-1016" y="5157192"/>
            <a:ext cx="914501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uLnTx/>
                <a:uFillTx/>
                <a:latin typeface="+mj-lt"/>
                <a:ea typeface="+mj-ea"/>
                <a:cs typeface="+mj-cs"/>
              </a:rPr>
              <a:t>+ YOU: Remember my Email </a:t>
            </a:r>
            <a:r>
              <a:rPr kumimoji="0" lang="en-US" sz="3600" b="1" i="0" u="none" strike="noStrike" kern="0" cap="none" spc="0" normalizeH="0" baseline="0" noProof="0" dirty="0" err="1" smtClean="0">
                <a:ln>
                  <a:noFill/>
                </a:ln>
                <a:uLnTx/>
                <a:uFillTx/>
                <a:latin typeface="+mj-lt"/>
                <a:ea typeface="+mj-ea"/>
                <a:cs typeface="+mj-cs"/>
              </a:rPr>
              <a:t>ccdworld</a:t>
            </a:r>
            <a:r>
              <a:rPr kumimoji="0" lang="en-US" sz="3600" b="1" i="0" u="none" strike="noStrike" kern="0" cap="none" spc="0" normalizeH="0" baseline="0" noProof="0" dirty="0" smtClean="0">
                <a:ln>
                  <a:noFill/>
                </a:ln>
                <a:uLnTx/>
                <a:uFillTx/>
                <a:latin typeface="+mj-lt"/>
                <a:ea typeface="+mj-ea"/>
                <a:cs typeface="+mj-cs"/>
              </a:rPr>
              <a:t> ?</a:t>
            </a:r>
            <a:endParaRPr kumimoji="0" lang="en-US" sz="3600" b="1" i="0" u="none" strike="noStrike" kern="0" cap="none" spc="0" normalizeH="0" baseline="0" noProof="0" dirty="0">
              <a:ln>
                <a:noFill/>
              </a:ln>
              <a:uLnTx/>
              <a:uFillTx/>
              <a:latin typeface="+mj-lt"/>
              <a:ea typeface="+mj-ea"/>
              <a:cs typeface="+mj-cs"/>
            </a:endParaRPr>
          </a:p>
        </p:txBody>
      </p:sp>
      <p:pic>
        <p:nvPicPr>
          <p:cNvPr id="117772" name="Picture 12" descr="http://uanews.org/sites/default/files/styles/blog_image_large_600px_w/public/story-images/100_0769.JPG?itok=nYPVUa9u"/>
          <p:cNvPicPr>
            <a:picLocks noChangeAspect="1" noChangeArrowheads="1"/>
          </p:cNvPicPr>
          <p:nvPr/>
        </p:nvPicPr>
        <p:blipFill>
          <a:blip r:embed="rId4" cstate="print"/>
          <a:srcRect t="3922" r="61765" b="4314"/>
          <a:stretch>
            <a:fillRect/>
          </a:stretch>
        </p:blipFill>
        <p:spPr bwMode="auto">
          <a:xfrm>
            <a:off x="3347864" y="692696"/>
            <a:ext cx="1008112" cy="1814602"/>
          </a:xfrm>
          <a:prstGeom prst="rect">
            <a:avLst/>
          </a:prstGeom>
          <a:noFill/>
        </p:spPr>
      </p:pic>
      <p:pic>
        <p:nvPicPr>
          <p:cNvPr id="11" name="Picture 10" descr="David Ouellette Headshot.jpg"/>
          <p:cNvPicPr>
            <a:picLocks noChangeAspect="1"/>
          </p:cNvPicPr>
          <p:nvPr/>
        </p:nvPicPr>
        <p:blipFill>
          <a:blip r:embed="rId5" cstate="print"/>
          <a:srcRect l="16667" t="3370" r="20000" b="5636"/>
          <a:stretch>
            <a:fillRect/>
          </a:stretch>
        </p:blipFill>
        <p:spPr>
          <a:xfrm>
            <a:off x="2051720" y="692696"/>
            <a:ext cx="1266807" cy="1800200"/>
          </a:xfrm>
          <a:prstGeom prst="rect">
            <a:avLst/>
          </a:prstGeom>
        </p:spPr>
      </p:pic>
      <p:pic>
        <p:nvPicPr>
          <p:cNvPr id="12" name="Picture 11" descr="Photo for SDW2013.jpg"/>
          <p:cNvPicPr>
            <a:picLocks noChangeAspect="1"/>
          </p:cNvPicPr>
          <p:nvPr/>
        </p:nvPicPr>
        <p:blipFill>
          <a:blip r:embed="rId6" cstate="print"/>
          <a:stretch>
            <a:fillRect/>
          </a:stretch>
        </p:blipFill>
        <p:spPr>
          <a:xfrm>
            <a:off x="4932040" y="692696"/>
            <a:ext cx="1368152" cy="1790474"/>
          </a:xfrm>
          <a:prstGeom prst="rect">
            <a:avLst/>
          </a:prstGeom>
        </p:spPr>
      </p:pic>
      <p:sp>
        <p:nvSpPr>
          <p:cNvPr id="13" name="Rectangle 4"/>
          <p:cNvSpPr txBox="1">
            <a:spLocks noChangeArrowheads="1"/>
          </p:cNvSpPr>
          <p:nvPr/>
        </p:nvSpPr>
        <p:spPr bwMode="auto">
          <a:xfrm>
            <a:off x="1979712" y="2564904"/>
            <a:ext cx="2664296" cy="2808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uLnTx/>
                <a:uFillTx/>
                <a:latin typeface="+mj-lt"/>
                <a:ea typeface="+mj-ea"/>
                <a:cs typeface="+mj-cs"/>
              </a:rPr>
              <a:t>David Ouellette &amp; Michael Lesser</a:t>
            </a:r>
            <a:br>
              <a:rPr kumimoji="0" lang="en-US" sz="1800" b="1" i="0" u="none" strike="noStrike" kern="0" cap="none" spc="0" normalizeH="0" baseline="0" noProof="0" dirty="0" smtClean="0">
                <a:ln>
                  <a:noFill/>
                </a:ln>
                <a:uLnTx/>
                <a:uFillTx/>
                <a:latin typeface="+mj-lt"/>
                <a:ea typeface="+mj-ea"/>
                <a:cs typeface="+mj-cs"/>
              </a:rPr>
            </a:br>
            <a:r>
              <a:rPr kumimoji="0" lang="en-US" sz="1800" b="1" i="0" u="none" strike="noStrike" kern="0" cap="none" spc="0" normalizeH="0" baseline="0" noProof="0" dirty="0" smtClean="0">
                <a:ln>
                  <a:noFill/>
                </a:ln>
                <a:uLnTx/>
                <a:uFillTx/>
                <a:latin typeface="+mj-lt"/>
                <a:ea typeface="+mj-ea"/>
                <a:cs typeface="+mj-cs"/>
              </a:rPr>
              <a:t>ITL, U. of Arizona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1" kern="0" dirty="0" smtClean="0">
              <a:effectLst>
                <a:outerShdw blurRad="38100" dist="38100" dir="2700000" algn="tl">
                  <a:srgbClr val="000000"/>
                </a:outerShdw>
              </a:effectLst>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noProof="0" dirty="0" smtClean="0">
                <a:latin typeface="+mj-lt"/>
                <a:ea typeface="+mj-ea"/>
                <a:cs typeface="+mj-cs"/>
              </a:rPr>
              <a:t>60x60 mm</a:t>
            </a:r>
            <a:r>
              <a:rPr lang="en-US" sz="1800" b="1" kern="0" baseline="30000" noProof="0" dirty="0" smtClean="0">
                <a:latin typeface="+mj-lt"/>
                <a:ea typeface="+mj-ea"/>
                <a:cs typeface="+mj-cs"/>
              </a:rPr>
              <a:t>2</a:t>
            </a:r>
            <a:r>
              <a:rPr lang="en-US" sz="1800" b="1" kern="0" noProof="0" dirty="0" smtClean="0">
                <a:latin typeface="+mj-lt"/>
                <a:ea typeface="+mj-ea"/>
                <a:cs typeface="+mj-cs"/>
              </a:rPr>
              <a:t>, </a:t>
            </a:r>
            <a:r>
              <a:rPr lang="en-US" sz="1800" b="1" u="sng" kern="0" noProof="0" dirty="0" smtClean="0">
                <a:latin typeface="+mj-lt"/>
                <a:ea typeface="+mj-ea"/>
                <a:cs typeface="+mj-cs"/>
              </a:rPr>
              <a:t>thick</a:t>
            </a:r>
            <a:r>
              <a:rPr lang="en-US" sz="1800" b="1" kern="0" noProof="0" dirty="0" smtClean="0">
                <a:latin typeface="+mj-lt"/>
                <a:ea typeface="+mj-ea"/>
                <a:cs typeface="+mj-cs"/>
              </a:rPr>
              <a:t> detector curved,</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noProof="0" dirty="0" smtClean="0">
                <a:latin typeface="+mj-lt"/>
                <a:ea typeface="+mj-ea"/>
                <a:cs typeface="+mj-cs"/>
              </a:rPr>
              <a:t>500 mm Radius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noProof="0" dirty="0" smtClean="0">
                <a:latin typeface="+mj-lt"/>
                <a:ea typeface="+mj-ea"/>
                <a:cs typeface="+mj-cs"/>
              </a:rPr>
              <a:t>Tested at – 120 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dirty="0" smtClean="0">
              <a:ln>
                <a:noFill/>
              </a:ln>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noProof="0" dirty="0" smtClean="0">
                <a:latin typeface="+mj-lt"/>
                <a:ea typeface="+mj-ea"/>
                <a:cs typeface="+mj-cs"/>
              </a:rPr>
              <a:t>7 Minutes	</a:t>
            </a:r>
            <a:endParaRPr kumimoji="0" lang="en-US" sz="1800" b="1" i="0" u="none" strike="noStrike" kern="0" cap="none" spc="0" normalizeH="0" baseline="0" noProof="0" dirty="0" smtClean="0">
              <a:ln>
                <a:noFill/>
              </a:ln>
              <a:uLnTx/>
              <a:uFillTx/>
              <a:latin typeface="+mj-lt"/>
              <a:ea typeface="+mj-ea"/>
              <a:cs typeface="+mj-cs"/>
            </a:endParaRPr>
          </a:p>
        </p:txBody>
      </p:sp>
      <p:sp>
        <p:nvSpPr>
          <p:cNvPr id="14" name="Rectangle 4"/>
          <p:cNvSpPr txBox="1">
            <a:spLocks noChangeArrowheads="1"/>
          </p:cNvSpPr>
          <p:nvPr/>
        </p:nvSpPr>
        <p:spPr bwMode="auto">
          <a:xfrm>
            <a:off x="4716016" y="2174384"/>
            <a:ext cx="2304256" cy="3600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uLnTx/>
                <a:uFillTx/>
                <a:latin typeface="+mj-lt"/>
                <a:ea typeface="+mj-ea"/>
                <a:cs typeface="+mj-cs"/>
              </a:rPr>
              <a:t>Barry Burke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latin typeface="+mj-lt"/>
                <a:ea typeface="+mj-ea"/>
                <a:cs typeface="+mj-cs"/>
              </a:rPr>
              <a:t>MIT/Lincoln Labs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1" kern="0" dirty="0" smtClean="0">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1" kern="0" dirty="0" smtClean="0">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uLnTx/>
                <a:uFillTx/>
                <a:latin typeface="+mj-lt"/>
                <a:ea typeface="+mj-ea"/>
                <a:cs typeface="+mj-cs"/>
              </a:rPr>
              <a:t>SST</a:t>
            </a:r>
            <a:r>
              <a:rPr kumimoji="0" lang="en-US" sz="1800" b="1" i="0" u="none" strike="noStrike" kern="0" cap="none" spc="0" normalizeH="0" noProof="0" dirty="0" smtClean="0">
                <a:ln>
                  <a:noFill/>
                </a:ln>
                <a:uLnTx/>
                <a:uFillTx/>
                <a:latin typeface="+mj-lt"/>
                <a:ea typeface="+mj-ea"/>
                <a:cs typeface="+mj-cs"/>
              </a:rPr>
              <a:t> focal plane built with curved detectors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baseline="0" dirty="0" smtClean="0">
                <a:latin typeface="+mj-lt"/>
                <a:ea typeface="+mj-ea"/>
                <a:cs typeface="+mj-cs"/>
              </a:rPr>
              <a:t>5000</a:t>
            </a:r>
            <a:r>
              <a:rPr lang="en-US" sz="1800" b="1" kern="0" dirty="0" smtClean="0">
                <a:latin typeface="+mj-lt"/>
                <a:ea typeface="+mj-ea"/>
                <a:cs typeface="+mj-cs"/>
              </a:rPr>
              <a:t> mm Radius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smtClean="0">
              <a:ln>
                <a:noFill/>
              </a:ln>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latin typeface="+mj-lt"/>
                <a:ea typeface="+mj-ea"/>
                <a:cs typeface="+mj-cs"/>
              </a:rPr>
              <a:t>7 Minutes</a:t>
            </a:r>
            <a:endParaRPr kumimoji="0" lang="en-US" sz="1800" b="1" i="0" u="none" strike="noStrike" kern="0" cap="none" spc="0" normalizeH="0" baseline="0" noProof="0" dirty="0" smtClean="0">
              <a:ln>
                <a:noFill/>
              </a:ln>
              <a:uLnTx/>
              <a:uFillTx/>
              <a:latin typeface="+mj-lt"/>
              <a:ea typeface="+mj-ea"/>
              <a:cs typeface="+mj-cs"/>
            </a:endParaRPr>
          </a:p>
        </p:txBody>
      </p:sp>
      <p:sp>
        <p:nvSpPr>
          <p:cNvPr id="15" name="Rectangle 4"/>
          <p:cNvSpPr txBox="1">
            <a:spLocks noChangeArrowheads="1"/>
          </p:cNvSpPr>
          <p:nvPr/>
        </p:nvSpPr>
        <p:spPr bwMode="auto">
          <a:xfrm>
            <a:off x="6876256" y="2591192"/>
            <a:ext cx="2160240" cy="30963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err="1" smtClean="0">
                <a:ln>
                  <a:noFill/>
                </a:ln>
                <a:uLnTx/>
                <a:uFillTx/>
                <a:latin typeface="+mj-lt"/>
                <a:ea typeface="+mj-ea"/>
                <a:cs typeface="+mj-cs"/>
              </a:rPr>
              <a:t>Shouleh</a:t>
            </a:r>
            <a:r>
              <a:rPr kumimoji="0" lang="en-US" sz="1800" b="1" i="0" u="none" strike="noStrike" kern="0" cap="none" spc="0" normalizeH="0" baseline="0" noProof="0" dirty="0" smtClean="0">
                <a:ln>
                  <a:noFill/>
                </a:ln>
                <a:uLnTx/>
                <a:uFillTx/>
                <a:latin typeface="+mj-lt"/>
                <a:ea typeface="+mj-ea"/>
                <a:cs typeface="+mj-cs"/>
              </a:rPr>
              <a:t> </a:t>
            </a:r>
            <a:r>
              <a:rPr kumimoji="0" lang="en-US" sz="1800" b="1" i="0" u="none" strike="noStrike" kern="0" cap="none" spc="0" normalizeH="0" baseline="0" noProof="0" dirty="0" err="1" smtClean="0">
                <a:ln>
                  <a:noFill/>
                </a:ln>
                <a:uLnTx/>
                <a:uFillTx/>
                <a:latin typeface="+mj-lt"/>
                <a:ea typeface="+mj-ea"/>
                <a:cs typeface="+mj-cs"/>
              </a:rPr>
              <a:t>Nikzad</a:t>
            </a:r>
            <a:r>
              <a:rPr kumimoji="0" lang="en-US" sz="1800" b="1" i="0" u="none" strike="noStrike" kern="0" cap="none" spc="0" normalizeH="0" baseline="0" noProof="0" dirty="0" smtClean="0">
                <a:ln>
                  <a:noFill/>
                </a:ln>
                <a:uLnTx/>
                <a:uFillTx/>
                <a:latin typeface="+mj-lt"/>
                <a:ea typeface="+mj-ea"/>
                <a:cs typeface="+mj-cs"/>
              </a:rPr>
              <a:t> JPL</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1" kern="0" dirty="0" smtClean="0">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smtClean="0">
              <a:ln>
                <a:noFill/>
              </a:ln>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uLnTx/>
                <a:uFillTx/>
                <a:latin typeface="+mj-lt"/>
                <a:ea typeface="+mj-ea"/>
                <a:cs typeface="+mj-cs"/>
              </a:rPr>
              <a:t>Curving pioneer, </a:t>
            </a:r>
            <a:r>
              <a:rPr kumimoji="0" lang="en-US" sz="1800" b="1" i="0" u="none" strike="noStrike" kern="0" cap="none" spc="0" normalizeH="0" noProof="0" dirty="0" smtClean="0">
                <a:ln>
                  <a:noFill/>
                </a:ln>
                <a:uLnTx/>
                <a:uFillTx/>
                <a:latin typeface="+mj-lt"/>
                <a:ea typeface="+mj-ea"/>
                <a:cs typeface="+mj-cs"/>
              </a:rPr>
              <a:t>diff. approaches,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latin typeface="+mj-lt"/>
                <a:ea typeface="+mj-ea"/>
                <a:cs typeface="+mj-cs"/>
              </a:rPr>
              <a:t>Modulating Radius ‘on the fly’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noProof="0" dirty="0" smtClean="0">
              <a:ln>
                <a:noFill/>
              </a:ln>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latin typeface="+mj-lt"/>
                <a:ea typeface="+mj-ea"/>
                <a:cs typeface="+mj-cs"/>
              </a:rPr>
              <a:t>7 Minutes</a:t>
            </a:r>
            <a:endParaRPr kumimoji="0" lang="en-US" sz="1800" b="1" i="0" u="none" strike="noStrike" kern="0" cap="none" spc="0" normalizeH="0" noProof="0" dirty="0" smtClean="0">
              <a:ln>
                <a:noFill/>
              </a:ln>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smtClean="0">
              <a:ln>
                <a:noFill/>
              </a:ln>
              <a:solidFill>
                <a:schemeClr val="tx1"/>
              </a:solidFill>
              <a:uLnTx/>
              <a:uFillTx/>
              <a:latin typeface="+mj-lt"/>
              <a:ea typeface="+mj-ea"/>
              <a:cs typeface="+mj-cs"/>
            </a:endParaRPr>
          </a:p>
        </p:txBody>
      </p:sp>
      <p:pic>
        <p:nvPicPr>
          <p:cNvPr id="17" name="Picture 5" descr="C:\Users\oiwert\Desktop\oiwert.jpg"/>
          <p:cNvPicPr>
            <a:picLocks noChangeAspect="1" noChangeArrowheads="1"/>
          </p:cNvPicPr>
          <p:nvPr/>
        </p:nvPicPr>
        <p:blipFill>
          <a:blip r:embed="rId7" cstate="print"/>
          <a:srcRect/>
          <a:stretch>
            <a:fillRect/>
          </a:stretch>
        </p:blipFill>
        <p:spPr bwMode="auto">
          <a:xfrm>
            <a:off x="323528" y="692696"/>
            <a:ext cx="1287143" cy="1800200"/>
          </a:xfrm>
          <a:prstGeom prst="rect">
            <a:avLst/>
          </a:prstGeom>
          <a:noFill/>
        </p:spPr>
      </p:pic>
      <p:sp>
        <p:nvSpPr>
          <p:cNvPr id="18" name="Rectangle 4"/>
          <p:cNvSpPr txBox="1">
            <a:spLocks noChangeArrowheads="1"/>
          </p:cNvSpPr>
          <p:nvPr/>
        </p:nvSpPr>
        <p:spPr bwMode="auto">
          <a:xfrm>
            <a:off x="251520" y="2693680"/>
            <a:ext cx="1656184" cy="2808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uLnTx/>
                <a:uFillTx/>
                <a:latin typeface="+mj-lt"/>
                <a:ea typeface="+mj-ea"/>
                <a:cs typeface="+mj-cs"/>
              </a:rPr>
              <a:t>Olaf Iwert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latin typeface="+mj-lt"/>
                <a:ea typeface="+mj-ea"/>
                <a:cs typeface="+mj-cs"/>
              </a:rPr>
              <a:t>ESO</a:t>
            </a:r>
            <a:endParaRPr kumimoji="0" lang="en-US" sz="1800" b="1" i="0" u="none" strike="noStrike" kern="0" cap="none" spc="0" normalizeH="0" baseline="0" noProof="0" dirty="0" smtClean="0">
              <a:ln>
                <a:noFill/>
              </a:ln>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1" kern="0" noProof="0" dirty="0" smtClean="0">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1" kern="0" noProof="0" dirty="0" smtClean="0">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noProof="0" dirty="0" smtClean="0">
                <a:latin typeface="+mj-lt"/>
                <a:ea typeface="+mj-ea"/>
                <a:cs typeface="+mj-cs"/>
              </a:rPr>
              <a:t>Motivation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latin typeface="+mj-lt"/>
                <a:ea typeface="+mj-ea"/>
                <a:cs typeface="+mj-cs"/>
              </a:rPr>
              <a:t>Optical Examples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noProof="0" dirty="0" smtClean="0">
                <a:latin typeface="+mj-lt"/>
                <a:ea typeface="+mj-ea"/>
                <a:cs typeface="+mj-cs"/>
              </a:rPr>
              <a:t>Applications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dirty="0" smtClean="0">
              <a:ln>
                <a:noFill/>
              </a:ln>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noProof="0" dirty="0" smtClean="0">
                <a:latin typeface="+mj-lt"/>
                <a:ea typeface="+mj-ea"/>
                <a:cs typeface="+mj-cs"/>
              </a:rPr>
              <a:t>7 Minutes	</a:t>
            </a:r>
            <a:endParaRPr kumimoji="0" lang="en-US" sz="1800" b="1" i="0" u="none" strike="noStrike" kern="0" cap="none" spc="0" normalizeH="0" baseline="0" noProof="0" dirty="0" smtClean="0">
              <a:ln>
                <a:noFill/>
              </a:ln>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7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7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8824" y="0"/>
            <a:ext cx="8805664" cy="1143000"/>
          </a:xfrm>
        </p:spPr>
        <p:txBody>
          <a:bodyPr/>
          <a:lstStyle/>
          <a:p>
            <a:pPr>
              <a:tabLst>
                <a:tab pos="2598738" algn="l"/>
              </a:tabLst>
            </a:pPr>
            <a:r>
              <a:rPr lang="en-US" dirty="0" smtClean="0">
                <a:solidFill>
                  <a:schemeClr val="tx1"/>
                </a:solidFill>
                <a:effectLst/>
              </a:rPr>
              <a:t>Cylindrical versus 3D curvature</a:t>
            </a:r>
            <a:endParaRPr lang="en-US" dirty="0">
              <a:solidFill>
                <a:schemeClr val="tx1"/>
              </a:solidFill>
              <a:effectLst/>
            </a:endParaRPr>
          </a:p>
        </p:txBody>
      </p:sp>
      <p:sp>
        <p:nvSpPr>
          <p:cNvPr id="3" name="Text Placeholder 2"/>
          <p:cNvSpPr>
            <a:spLocks noGrp="1"/>
          </p:cNvSpPr>
          <p:nvPr>
            <p:ph type="body" sz="quarter" idx="11"/>
          </p:nvPr>
        </p:nvSpPr>
        <p:spPr>
          <a:xfrm>
            <a:off x="323528" y="5013176"/>
            <a:ext cx="8640960" cy="720080"/>
          </a:xfrm>
        </p:spPr>
        <p:txBody>
          <a:bodyPr>
            <a:normAutofit fontScale="77500" lnSpcReduction="20000"/>
          </a:bodyPr>
          <a:lstStyle/>
          <a:p>
            <a:pPr>
              <a:buNone/>
            </a:pPr>
            <a:r>
              <a:rPr lang="en-US" sz="2800" b="1" dirty="0" smtClean="0"/>
              <a:t>Opticians mostly need 3 dimensional curvature</a:t>
            </a:r>
          </a:p>
          <a:p>
            <a:pPr>
              <a:buNone/>
            </a:pPr>
            <a:r>
              <a:rPr lang="en-US" sz="2800" b="1" dirty="0" smtClean="0"/>
              <a:t>Mostly spherical &amp; concave, but also convex &amp; </a:t>
            </a:r>
            <a:r>
              <a:rPr lang="en-US" sz="2800" b="1" dirty="0" err="1" smtClean="0"/>
              <a:t>evtl</a:t>
            </a:r>
            <a:r>
              <a:rPr lang="en-US" sz="2800" b="1" dirty="0" smtClean="0"/>
              <a:t>. </a:t>
            </a:r>
            <a:r>
              <a:rPr lang="en-US" sz="2800" b="1" dirty="0" err="1" smtClean="0"/>
              <a:t>aspherical</a:t>
            </a:r>
            <a:endParaRPr lang="en-US" sz="2800" dirty="0" smtClean="0"/>
          </a:p>
          <a:p>
            <a:endParaRPr lang="en-US" sz="2800" dirty="0"/>
          </a:p>
        </p:txBody>
      </p:sp>
      <p:pic>
        <p:nvPicPr>
          <p:cNvPr id="87042" name="Picture 2" descr="http://patentlaw.typepad.com/photos/uncategorized/fuji_patent_1.jpg"/>
          <p:cNvPicPr>
            <a:picLocks noChangeAspect="1" noChangeArrowheads="1"/>
          </p:cNvPicPr>
          <p:nvPr/>
        </p:nvPicPr>
        <p:blipFill>
          <a:blip r:embed="rId3" cstate="print"/>
          <a:srcRect/>
          <a:stretch>
            <a:fillRect/>
          </a:stretch>
        </p:blipFill>
        <p:spPr bwMode="auto">
          <a:xfrm>
            <a:off x="395536" y="1015077"/>
            <a:ext cx="5040560" cy="3838359"/>
          </a:xfrm>
          <a:prstGeom prst="rect">
            <a:avLst/>
          </a:prstGeom>
          <a:noFill/>
        </p:spPr>
      </p:pic>
      <p:sp>
        <p:nvSpPr>
          <p:cNvPr id="5" name="Rectangle 4"/>
          <p:cNvSpPr/>
          <p:nvPr/>
        </p:nvSpPr>
        <p:spPr>
          <a:xfrm>
            <a:off x="6933138" y="6165304"/>
            <a:ext cx="2239716" cy="400110"/>
          </a:xfrm>
          <a:prstGeom prst="rect">
            <a:avLst/>
          </a:prstGeom>
        </p:spPr>
        <p:txBody>
          <a:bodyPr wrap="none">
            <a:spAutoFit/>
          </a:bodyPr>
          <a:lstStyle/>
          <a:p>
            <a:r>
              <a:rPr lang="en-US" sz="800" dirty="0" smtClean="0"/>
              <a:t>©   </a:t>
            </a:r>
            <a:r>
              <a:rPr lang="en-US" sz="800" i="1" dirty="0" smtClean="0"/>
              <a:t>Fuji Photo v. Jazz Photo</a:t>
            </a:r>
            <a:r>
              <a:rPr lang="en-US" sz="800" dirty="0" smtClean="0"/>
              <a:t> (Fed. Cir. 2005);</a:t>
            </a:r>
          </a:p>
          <a:p>
            <a:r>
              <a:rPr lang="en-US" sz="800" dirty="0" smtClean="0"/>
              <a:t>home.online.no ; Michael Lesser</a:t>
            </a:r>
            <a:endParaRPr lang="en-US" sz="800" dirty="0"/>
          </a:p>
        </p:txBody>
      </p:sp>
      <p:pic>
        <p:nvPicPr>
          <p:cNvPr id="6"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24128" y="1556792"/>
            <a:ext cx="2952328" cy="2915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bwMode="auto">
          <a:xfrm>
            <a:off x="2915816" y="1052736"/>
            <a:ext cx="2592288"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tabLst/>
              <a:defRPr/>
            </a:pPr>
            <a:r>
              <a:rPr kumimoji="0" lang="en-US" sz="1800" b="1" i="0" u="none" strike="noStrike" kern="0" cap="none" spc="0" normalizeH="0" baseline="0" noProof="0" dirty="0" smtClean="0">
                <a:ln>
                  <a:noFill/>
                </a:ln>
                <a:solidFill>
                  <a:schemeClr val="bg2"/>
                </a:solidFill>
                <a:effectLst/>
                <a:uLnTx/>
                <a:uFillTx/>
                <a:latin typeface="+mn-lt"/>
                <a:ea typeface="+mn-ea"/>
                <a:cs typeface="+mn-cs"/>
              </a:rPr>
              <a:t>Disposable cameras: </a:t>
            </a:r>
          </a:p>
          <a:p>
            <a:pPr marL="342900" marR="0" lvl="0" indent="-342900" algn="l" defTabSz="914400" rtl="0" eaLnBrk="0" fontAlgn="base" latinLnBrk="0" hangingPunct="0">
              <a:lnSpc>
                <a:spcPct val="100000"/>
              </a:lnSpc>
              <a:spcBef>
                <a:spcPct val="20000"/>
              </a:spcBef>
              <a:spcAft>
                <a:spcPct val="0"/>
              </a:spcAft>
              <a:buClr>
                <a:schemeClr val="tx2"/>
              </a:buClr>
              <a:buSzTx/>
              <a:tabLst/>
              <a:defRPr/>
            </a:pPr>
            <a:r>
              <a:rPr kumimoji="0" lang="en-US" sz="1100" b="0" i="0" u="none" strike="noStrike" kern="0" cap="none" spc="0" normalizeH="0" baseline="0" noProof="0" dirty="0" smtClean="0">
                <a:ln>
                  <a:noFill/>
                </a:ln>
                <a:solidFill>
                  <a:schemeClr val="bg2"/>
                </a:solidFill>
                <a:effectLst/>
                <a:uLnTx/>
                <a:uFillTx/>
                <a:latin typeface="+mn-lt"/>
                <a:ea typeface="+mn-ea"/>
                <a:cs typeface="+mn-cs"/>
              </a:rPr>
              <a:t>	Curved focal plane</a:t>
            </a:r>
          </a:p>
          <a:p>
            <a:pPr marL="342900" marR="0" lvl="0" indent="-342900" algn="l" defTabSz="914400" rtl="0" eaLnBrk="0" fontAlgn="base" latinLnBrk="0" hangingPunct="0">
              <a:lnSpc>
                <a:spcPct val="100000"/>
              </a:lnSpc>
              <a:spcBef>
                <a:spcPct val="20000"/>
              </a:spcBef>
              <a:spcAft>
                <a:spcPct val="0"/>
              </a:spcAft>
              <a:buClr>
                <a:schemeClr val="tx2"/>
              </a:buClr>
              <a:buSzTx/>
              <a:tabLst/>
              <a:defRPr/>
            </a:pPr>
            <a:r>
              <a:rPr kumimoji="0" lang="en-US" sz="1100" b="0" i="0" u="none" strike="noStrike" kern="0" cap="none" spc="0" normalizeH="0" baseline="0" noProof="0" dirty="0" smtClean="0">
                <a:ln>
                  <a:noFill/>
                </a:ln>
                <a:solidFill>
                  <a:schemeClr val="bg2"/>
                </a:solidFill>
                <a:effectLst/>
                <a:uLnTx/>
                <a:uFillTx/>
                <a:latin typeface="+mn-lt"/>
                <a:ea typeface="+mn-ea"/>
                <a:cs typeface="+mn-cs"/>
              </a:rPr>
              <a:t>	Cheap optics</a:t>
            </a:r>
          </a:p>
          <a:p>
            <a:pPr marL="342900" marR="0" lvl="0" indent="-342900" algn="l" defTabSz="914400" rtl="0" eaLnBrk="0" fontAlgn="base" latinLnBrk="0" hangingPunct="0">
              <a:lnSpc>
                <a:spcPct val="100000"/>
              </a:lnSpc>
              <a:spcBef>
                <a:spcPct val="20000"/>
              </a:spcBef>
              <a:spcAft>
                <a:spcPct val="0"/>
              </a:spcAft>
              <a:buClr>
                <a:schemeClr val="tx2"/>
              </a:buClr>
              <a:buSzTx/>
              <a:tabLst/>
              <a:defRPr/>
            </a:pPr>
            <a:r>
              <a:rPr lang="en-US" sz="1100" kern="0" dirty="0" smtClean="0">
                <a:solidFill>
                  <a:schemeClr val="bg2"/>
                </a:solidFill>
                <a:latin typeface="+mn-lt"/>
              </a:rPr>
              <a:t>	R</a:t>
            </a:r>
            <a:r>
              <a:rPr kumimoji="0" lang="en-US" sz="1100" b="0" i="0" u="none" strike="noStrike" kern="0" cap="none" spc="0" normalizeH="0" baseline="0" noProof="0" dirty="0" err="1" smtClean="0">
                <a:ln>
                  <a:noFill/>
                </a:ln>
                <a:solidFill>
                  <a:schemeClr val="bg2"/>
                </a:solidFill>
                <a:effectLst/>
                <a:uLnTx/>
                <a:uFillTx/>
                <a:latin typeface="+mn-lt"/>
                <a:ea typeface="+mn-ea"/>
                <a:cs typeface="+mn-cs"/>
              </a:rPr>
              <a:t>emarkable</a:t>
            </a:r>
            <a:r>
              <a:rPr kumimoji="0" lang="en-US" sz="1100" b="0" i="0" u="none" strike="noStrike" kern="0" cap="none" spc="0" normalizeH="0" baseline="0" noProof="0" dirty="0" smtClean="0">
                <a:ln>
                  <a:noFill/>
                </a:ln>
                <a:solidFill>
                  <a:schemeClr val="bg2"/>
                </a:solidFill>
                <a:effectLst/>
                <a:uLnTx/>
                <a:uFillTx/>
                <a:latin typeface="+mn-lt"/>
                <a:ea typeface="+mn-ea"/>
                <a:cs typeface="+mn-cs"/>
              </a:rPr>
              <a:t> image quality</a:t>
            </a:r>
            <a:endParaRPr kumimoji="0" lang="en-US" sz="11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Text Placeholder 2"/>
          <p:cNvSpPr txBox="1">
            <a:spLocks/>
          </p:cNvSpPr>
          <p:nvPr/>
        </p:nvSpPr>
        <p:spPr bwMode="auto">
          <a:xfrm>
            <a:off x="5652120" y="1196752"/>
            <a:ext cx="324036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tabLst/>
              <a:defRPr/>
            </a:pPr>
            <a:r>
              <a:rPr kumimoji="0" lang="en-US" sz="2000" b="1" i="0" u="none" strike="noStrike" kern="0" cap="none" spc="0" normalizeH="0" baseline="0" noProof="0" dirty="0" smtClean="0">
                <a:ln>
                  <a:noFill/>
                </a:ln>
                <a:effectLst/>
                <a:uLnTx/>
                <a:uFillTx/>
                <a:latin typeface="+mn-lt"/>
                <a:ea typeface="+mn-ea"/>
                <a:cs typeface="+mn-cs"/>
              </a:rPr>
              <a:t>Cylindrical</a:t>
            </a:r>
            <a:r>
              <a:rPr kumimoji="0" lang="en-US" sz="2000" b="1" i="0" u="none" strike="noStrike" kern="0" cap="none" spc="0" normalizeH="0" noProof="0" dirty="0" smtClean="0">
                <a:ln>
                  <a:noFill/>
                </a:ln>
                <a:effectLst/>
                <a:uLnTx/>
                <a:uFillTx/>
                <a:latin typeface="+mn-lt"/>
                <a:ea typeface="+mn-ea"/>
                <a:cs typeface="+mn-cs"/>
              </a:rPr>
              <a:t> curved CCD</a:t>
            </a:r>
            <a:endParaRPr kumimoji="0" lang="en-US" sz="2000" b="1" i="0" u="none" strike="noStrike" kern="0" cap="none" spc="0" normalizeH="0" baseline="0" noProof="0" dirty="0" smtClean="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 3.jpg"/>
          <p:cNvPicPr>
            <a:picLocks noChangeAspect="1"/>
          </p:cNvPicPr>
          <p:nvPr/>
        </p:nvPicPr>
        <p:blipFill>
          <a:blip r:embed="rId3" cstate="print"/>
          <a:stretch>
            <a:fillRect/>
          </a:stretch>
        </p:blipFill>
        <p:spPr>
          <a:xfrm>
            <a:off x="827584" y="3861048"/>
            <a:ext cx="6408712" cy="2043794"/>
          </a:xfrm>
          <a:prstGeom prst="rect">
            <a:avLst/>
          </a:prstGeom>
        </p:spPr>
      </p:pic>
      <p:pic>
        <p:nvPicPr>
          <p:cNvPr id="5" name="Picture 4" descr="Figure 5.jpg"/>
          <p:cNvPicPr>
            <a:picLocks noChangeAspect="1"/>
          </p:cNvPicPr>
          <p:nvPr/>
        </p:nvPicPr>
        <p:blipFill>
          <a:blip r:embed="rId4" cstate="print"/>
          <a:stretch>
            <a:fillRect/>
          </a:stretch>
        </p:blipFill>
        <p:spPr>
          <a:xfrm>
            <a:off x="827584" y="908720"/>
            <a:ext cx="4752528" cy="2893035"/>
          </a:xfrm>
          <a:prstGeom prst="rect">
            <a:avLst/>
          </a:prstGeom>
        </p:spPr>
      </p:pic>
      <p:sp>
        <p:nvSpPr>
          <p:cNvPr id="6" name="Title 1"/>
          <p:cNvSpPr txBox="1">
            <a:spLocks/>
          </p:cNvSpPr>
          <p:nvPr/>
        </p:nvSpPr>
        <p:spPr>
          <a:xfrm>
            <a:off x="-180528" y="188640"/>
            <a:ext cx="9562256" cy="76470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tab pos="2598738" algn="l"/>
                <a:tab pos="6007100" algn="l"/>
              </a:tabLst>
              <a:defRPr/>
            </a:pPr>
            <a:r>
              <a:rPr lang="en-US" sz="3600" b="1" kern="0" dirty="0" smtClean="0">
                <a:latin typeface="+mj-lt"/>
                <a:ea typeface="+mj-ea"/>
                <a:cs typeface="+mj-cs"/>
              </a:rPr>
              <a:t>Curving Schemes, not</a:t>
            </a:r>
            <a:r>
              <a:rPr kumimoji="0" lang="en-US" sz="3600" b="1" i="0" u="none" strike="noStrike" kern="0" cap="none" spc="0" normalizeH="0" baseline="0" noProof="0" dirty="0" smtClean="0">
                <a:ln>
                  <a:noFill/>
                </a:ln>
                <a:solidFill>
                  <a:schemeClr val="tx1"/>
                </a:solidFill>
                <a:effectLst/>
                <a:uLnTx/>
                <a:uFillTx/>
                <a:latin typeface="+mj-lt"/>
                <a:ea typeface="+mj-ea"/>
                <a:cs typeface="+mj-cs"/>
              </a:rPr>
              <a:t> detailed here </a:t>
            </a:r>
            <a:r>
              <a:rPr lang="en-US" sz="3600" b="1" kern="0" dirty="0" smtClean="0">
                <a:latin typeface="+mj-lt"/>
                <a:ea typeface="+mj-ea"/>
                <a:cs typeface="+mj-cs"/>
              </a:rPr>
              <a:t>(1)</a:t>
            </a:r>
            <a:endParaRPr kumimoji="0" lang="en-US" sz="3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7" name="Text Placeholder 2"/>
          <p:cNvSpPr txBox="1">
            <a:spLocks/>
          </p:cNvSpPr>
          <p:nvPr/>
        </p:nvSpPr>
        <p:spPr>
          <a:xfrm>
            <a:off x="5724128" y="1556792"/>
            <a:ext cx="3672408" cy="720080"/>
          </a:xfrm>
          <a:prstGeom prst="rect">
            <a:avLst/>
          </a:prstGeom>
        </p:spPr>
        <p:txBody>
          <a:bodyPr/>
          <a:lstStyle/>
          <a:p>
            <a:pPr marL="342900" indent="-342900">
              <a:spcBef>
                <a:spcPct val="20000"/>
              </a:spcBef>
              <a:buClr>
                <a:schemeClr val="tx2"/>
              </a:buClr>
              <a:buFontTx/>
              <a:buChar char="•"/>
              <a:defRPr/>
            </a:pPr>
            <a:r>
              <a:rPr lang="en-US" sz="2400" b="1" kern="0" dirty="0" smtClean="0"/>
              <a:t>Patterned Silicon</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&lt; 100 % Fill factor</a:t>
            </a:r>
          </a:p>
        </p:txBody>
      </p:sp>
      <p:sp>
        <p:nvSpPr>
          <p:cNvPr id="8" name="Rectangle 7"/>
          <p:cNvSpPr/>
          <p:nvPr/>
        </p:nvSpPr>
        <p:spPr>
          <a:xfrm>
            <a:off x="7164288" y="6165304"/>
            <a:ext cx="2029723" cy="584775"/>
          </a:xfrm>
          <a:prstGeom prst="rect">
            <a:avLst/>
          </a:prstGeom>
        </p:spPr>
        <p:txBody>
          <a:bodyPr wrap="square">
            <a:spAutoFit/>
          </a:bodyPr>
          <a:lstStyle/>
          <a:p>
            <a:endParaRPr lang="en-US" sz="800" i="1" dirty="0" smtClean="0"/>
          </a:p>
          <a:p>
            <a:r>
              <a:rPr lang="en-US" sz="800" dirty="0" smtClean="0"/>
              <a:t>©  Rim Stanford; </a:t>
            </a:r>
            <a:r>
              <a:rPr lang="en-US" sz="800" i="1" dirty="0" smtClean="0"/>
              <a:t>Rogers, Univ. Illinois </a:t>
            </a:r>
          </a:p>
          <a:p>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oiwert\Desktop\IMS-Eyes9.jpg"/>
          <p:cNvPicPr>
            <a:picLocks noChangeAspect="1" noChangeArrowheads="1"/>
          </p:cNvPicPr>
          <p:nvPr/>
        </p:nvPicPr>
        <p:blipFill>
          <a:blip r:embed="rId3" cstate="print"/>
          <a:srcRect/>
          <a:stretch>
            <a:fillRect/>
          </a:stretch>
        </p:blipFill>
        <p:spPr bwMode="auto">
          <a:xfrm>
            <a:off x="0" y="1340768"/>
            <a:ext cx="3687953" cy="4351784"/>
          </a:xfrm>
          <a:prstGeom prst="rect">
            <a:avLst/>
          </a:prstGeom>
          <a:noFill/>
        </p:spPr>
      </p:pic>
      <p:sp>
        <p:nvSpPr>
          <p:cNvPr id="4" name="Title 1"/>
          <p:cNvSpPr txBox="1">
            <a:spLocks/>
          </p:cNvSpPr>
          <p:nvPr/>
        </p:nvSpPr>
        <p:spPr>
          <a:xfrm>
            <a:off x="-180528" y="188640"/>
            <a:ext cx="9562256" cy="62068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tab pos="2598738" algn="l"/>
              </a:tabLst>
              <a:defRPr/>
            </a:pPr>
            <a:r>
              <a:rPr lang="en-US" sz="3600" b="1" kern="0" dirty="0" smtClean="0">
                <a:latin typeface="+mj-lt"/>
                <a:ea typeface="+mj-ea"/>
                <a:cs typeface="+mj-cs"/>
              </a:rPr>
              <a:t>Curving Schemes,</a:t>
            </a:r>
            <a:r>
              <a:rPr kumimoji="0" lang="en-US" sz="3600" b="1" i="0" u="none" strike="noStrike" kern="0" cap="none" spc="0" normalizeH="0" baseline="0" noProof="0" dirty="0" smtClean="0">
                <a:ln>
                  <a:noFill/>
                </a:ln>
                <a:solidFill>
                  <a:schemeClr val="tx1"/>
                </a:solidFill>
                <a:effectLst/>
                <a:uLnTx/>
                <a:uFillTx/>
                <a:latin typeface="+mj-lt"/>
                <a:ea typeface="+mj-ea"/>
                <a:cs typeface="+mj-cs"/>
              </a:rPr>
              <a:t> not detailed here (2)</a:t>
            </a:r>
            <a:endParaRPr kumimoji="0" lang="en-US" sz="3600" b="1" i="0" u="none" strike="noStrike" kern="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7092280" y="6165304"/>
            <a:ext cx="1284326" cy="400110"/>
          </a:xfrm>
          <a:prstGeom prst="rect">
            <a:avLst/>
          </a:prstGeom>
        </p:spPr>
        <p:txBody>
          <a:bodyPr wrap="none">
            <a:spAutoFit/>
          </a:bodyPr>
          <a:lstStyle/>
          <a:p>
            <a:r>
              <a:rPr lang="en-US" sz="800" dirty="0" smtClean="0"/>
              <a:t>© </a:t>
            </a:r>
            <a:r>
              <a:rPr lang="en-US" sz="800" i="1" dirty="0" smtClean="0"/>
              <a:t>Rogers, Univ. Illinois; </a:t>
            </a:r>
          </a:p>
          <a:p>
            <a:r>
              <a:rPr lang="en-US" sz="800" i="1" dirty="0" smtClean="0"/>
              <a:t>Ball Aerospace</a:t>
            </a:r>
            <a:endParaRPr lang="en-US" sz="800" dirty="0"/>
          </a:p>
        </p:txBody>
      </p:sp>
      <p:pic>
        <p:nvPicPr>
          <p:cNvPr id="2" name="Picture 1" descr="Figure 4.jpg"/>
          <p:cNvPicPr>
            <a:picLocks noChangeAspect="1"/>
          </p:cNvPicPr>
          <p:nvPr/>
        </p:nvPicPr>
        <p:blipFill>
          <a:blip r:embed="rId4" cstate="print"/>
          <a:srcRect l="1477" t="2637" r="2447" b="2637"/>
          <a:stretch>
            <a:fillRect/>
          </a:stretch>
        </p:blipFill>
        <p:spPr>
          <a:xfrm>
            <a:off x="3233296" y="2132856"/>
            <a:ext cx="5910704" cy="31046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48072"/>
          </a:xfrm>
        </p:spPr>
        <p:txBody>
          <a:bodyPr/>
          <a:lstStyle/>
          <a:p>
            <a:r>
              <a:rPr lang="en-US" dirty="0" smtClean="0">
                <a:solidFill>
                  <a:schemeClr val="tx1"/>
                </a:solidFill>
                <a:effectLst/>
              </a:rPr>
              <a:t>Prime Focus on:</a:t>
            </a:r>
            <a:endParaRPr lang="en-US" dirty="0">
              <a:solidFill>
                <a:schemeClr val="tx1"/>
              </a:solidFill>
              <a:effectLst/>
            </a:endParaRPr>
          </a:p>
        </p:txBody>
      </p:sp>
      <p:sp>
        <p:nvSpPr>
          <p:cNvPr id="4" name="Text Placeholder 2"/>
          <p:cNvSpPr>
            <a:spLocks noGrp="1"/>
          </p:cNvSpPr>
          <p:nvPr>
            <p:ph type="body" sz="quarter" idx="11"/>
          </p:nvPr>
        </p:nvSpPr>
        <p:spPr>
          <a:xfrm>
            <a:off x="179512" y="836712"/>
            <a:ext cx="8686800" cy="4648200"/>
          </a:xfrm>
        </p:spPr>
        <p:txBody>
          <a:bodyPr/>
          <a:lstStyle/>
          <a:p>
            <a:pPr>
              <a:buNone/>
            </a:pPr>
            <a:r>
              <a:rPr lang="en-US" b="1" dirty="0" smtClean="0"/>
              <a:t>Curvature process, where</a:t>
            </a:r>
          </a:p>
          <a:p>
            <a:r>
              <a:rPr lang="en-US" b="1" dirty="0" smtClean="0"/>
              <a:t>detector produced conventionally </a:t>
            </a:r>
          </a:p>
          <a:p>
            <a:r>
              <a:rPr lang="en-US" b="1" dirty="0" smtClean="0"/>
              <a:t>and afterwards curved (CCD / CMOS / IR)</a:t>
            </a:r>
          </a:p>
          <a:p>
            <a:pPr>
              <a:buNone/>
            </a:pPr>
            <a:endParaRPr lang="en-US" sz="1400" b="1" dirty="0" smtClean="0"/>
          </a:p>
          <a:p>
            <a:pPr>
              <a:buNone/>
            </a:pPr>
            <a:r>
              <a:rPr lang="en-US" b="1" dirty="0" smtClean="0"/>
              <a:t>Only possibility, since semiconductor manufacturing only works with flat wafer processing</a:t>
            </a:r>
          </a:p>
          <a:p>
            <a:pPr>
              <a:buNone/>
            </a:pPr>
            <a:endParaRPr lang="en-US" b="1" dirty="0" smtClean="0"/>
          </a:p>
          <a:p>
            <a:endParaRPr lang="en-US" b="1" i="1" dirty="0" smtClean="0"/>
          </a:p>
          <a:p>
            <a:endParaRPr lang="en-US" b="1" i="1" dirty="0" smtClean="0"/>
          </a:p>
        </p:txBody>
      </p:sp>
      <p:sp>
        <p:nvSpPr>
          <p:cNvPr id="6" name="Rectangle 5"/>
          <p:cNvSpPr/>
          <p:nvPr/>
        </p:nvSpPr>
        <p:spPr>
          <a:xfrm>
            <a:off x="8316416" y="6309320"/>
            <a:ext cx="1008112" cy="400110"/>
          </a:xfrm>
          <a:prstGeom prst="rect">
            <a:avLst/>
          </a:prstGeom>
        </p:spPr>
        <p:txBody>
          <a:bodyPr wrap="square">
            <a:spAutoFit/>
          </a:bodyPr>
          <a:lstStyle/>
          <a:p>
            <a:endParaRPr lang="en-US" sz="800" i="1" dirty="0" smtClean="0"/>
          </a:p>
          <a:p>
            <a:r>
              <a:rPr lang="en-US" sz="800" dirty="0" smtClean="0"/>
              <a:t>©  ASML</a:t>
            </a:r>
            <a:endParaRPr lang="en-US" sz="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7544" y="249289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smtClean="0">
                <a:latin typeface="+mj-lt"/>
                <a:ea typeface="+mj-ea"/>
                <a:cs typeface="+mj-cs"/>
              </a:rPr>
              <a:t>Telescope</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smtClean="0">
                <a:latin typeface="+mj-lt"/>
                <a:ea typeface="+mj-ea"/>
                <a:cs typeface="+mj-cs"/>
              </a:rPr>
              <a:t> Instrument Optics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smtClean="0">
                <a:latin typeface="+mj-lt"/>
                <a:ea typeface="+mj-ea"/>
                <a:cs typeface="+mj-cs"/>
              </a:rPr>
              <a:t>Examples</a:t>
            </a:r>
            <a:endParaRPr kumimoji="0" lang="en-US" sz="3600" b="1" i="0" u="none" strike="noStrike" kern="0" cap="none" spc="0" normalizeH="0" baseline="0" noProof="0" dirty="0">
              <a:ln>
                <a:noFill/>
              </a:ln>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180528" y="0"/>
            <a:ext cx="9781381"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1. Why a Curved Detector (for E-ELT)?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16"/>
          <p:cNvSpPr txBox="1">
            <a:spLocks noChangeArrowheads="1"/>
          </p:cNvSpPr>
          <p:nvPr/>
        </p:nvSpPr>
        <p:spPr bwMode="auto">
          <a:xfrm>
            <a:off x="395536" y="4581128"/>
            <a:ext cx="8568952" cy="1384995"/>
          </a:xfrm>
          <a:prstGeom prst="rect">
            <a:avLst/>
          </a:prstGeom>
          <a:noFill/>
          <a:ln w="9525">
            <a:noFill/>
            <a:miter lim="800000"/>
            <a:headEnd/>
            <a:tailEnd/>
          </a:ln>
        </p:spPr>
        <p:txBody>
          <a:bodyPr vert="horz" wrap="square" lIns="457200" tIns="228600" rIns="457200" bIns="22860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cs typeface="Arial" pitchFamily="34" charset="0"/>
              </a:rPr>
              <a:t>With a flat detector often NO optical design with an affordable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effectLst/>
                <a:latin typeface="Arial" pitchFamily="34" charset="0"/>
                <a:cs typeface="Arial" pitchFamily="34" charset="0"/>
              </a:rPr>
              <a:t>number of lenses</a:t>
            </a:r>
            <a:r>
              <a:rPr kumimoji="0" lang="en-US" sz="2000" b="1" i="0" strike="noStrike" cap="none" normalizeH="0" baseline="0" dirty="0" smtClean="0">
                <a:ln>
                  <a:noFill/>
                </a:ln>
                <a:effectLst/>
                <a:latin typeface="Arial" pitchFamily="34" charset="0"/>
                <a:cs typeface="Arial" pitchFamily="34" charset="0"/>
              </a:rPr>
              <a:t> </a:t>
            </a:r>
            <a:r>
              <a:rPr kumimoji="0" lang="en-US" sz="2000" b="1" i="0" u="none" strike="noStrike" cap="none" normalizeH="0" baseline="0" dirty="0" smtClean="0">
                <a:ln>
                  <a:noFill/>
                </a:ln>
                <a:effectLst/>
                <a:latin typeface="Arial" pitchFamily="34" charset="0"/>
                <a:cs typeface="Arial" pitchFamily="34" charset="0"/>
              </a:rPr>
              <a:t>can be found with identical transmission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cs typeface="Arial" pitchFamily="34" charset="0"/>
              </a:rPr>
              <a:t>and identical field of view.</a:t>
            </a:r>
            <a:endParaRPr kumimoji="0" lang="en-US" sz="2000" b="0" i="0" u="none" strike="noStrike" cap="none" normalizeH="0" baseline="0" dirty="0" smtClean="0">
              <a:ln>
                <a:noFill/>
              </a:ln>
              <a:effectLst/>
              <a:latin typeface="Arial" pitchFamily="34" charset="0"/>
              <a:cs typeface="Arial" pitchFamily="34" charset="0"/>
            </a:endParaRPr>
          </a:p>
        </p:txBody>
      </p:sp>
      <p:sp>
        <p:nvSpPr>
          <p:cNvPr id="12" name="Text Box 216"/>
          <p:cNvSpPr txBox="1">
            <a:spLocks noChangeArrowheads="1"/>
          </p:cNvSpPr>
          <p:nvPr/>
        </p:nvSpPr>
        <p:spPr bwMode="auto">
          <a:xfrm>
            <a:off x="395536" y="3573016"/>
            <a:ext cx="8424936" cy="1057588"/>
          </a:xfrm>
          <a:prstGeom prst="rect">
            <a:avLst/>
          </a:prstGeom>
          <a:noFill/>
          <a:ln w="9525">
            <a:solidFill>
              <a:schemeClr val="tx1"/>
            </a:solidFill>
            <a:miter lim="800000"/>
            <a:headEnd/>
            <a:tailEnd/>
          </a:ln>
        </p:spPr>
        <p:txBody>
          <a:bodyPr vert="horz" wrap="square" lIns="36000" tIns="36000" rIns="36000" bIns="360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Optical characteristics (both camera optics):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Focal  length:  300 mm		F/Number:  1.50</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Entrance pupil diameter: 200 mm 	Entrance pupil location:125 mm in front of 1st lens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lang="en-US" sz="1600" dirty="0" smtClean="0">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Angular field of view: 25 º 		Detector:  up to 100 x 100 mm </a:t>
            </a:r>
          </a:p>
        </p:txBody>
      </p:sp>
      <p:grpSp>
        <p:nvGrpSpPr>
          <p:cNvPr id="21" name="Group 20"/>
          <p:cNvGrpSpPr/>
          <p:nvPr/>
        </p:nvGrpSpPr>
        <p:grpSpPr>
          <a:xfrm>
            <a:off x="395536" y="908720"/>
            <a:ext cx="4573016" cy="2448272"/>
            <a:chOff x="467544" y="908720"/>
            <a:chExt cx="4573016" cy="2448272"/>
          </a:xfrm>
        </p:grpSpPr>
        <p:grpSp>
          <p:nvGrpSpPr>
            <p:cNvPr id="20" name="Group 19"/>
            <p:cNvGrpSpPr/>
            <p:nvPr/>
          </p:nvGrpSpPr>
          <p:grpSpPr>
            <a:xfrm>
              <a:off x="467544" y="908720"/>
              <a:ext cx="4536504" cy="2448272"/>
              <a:chOff x="323528" y="836712"/>
              <a:chExt cx="4586345" cy="2332177"/>
            </a:xfrm>
          </p:grpSpPr>
          <p:pic>
            <p:nvPicPr>
              <p:cNvPr id="18" name="Picture 79" descr="flatccd"/>
              <p:cNvPicPr>
                <a:picLocks noChangeAspect="1" noChangeArrowheads="1"/>
              </p:cNvPicPr>
              <p:nvPr/>
            </p:nvPicPr>
            <p:blipFill>
              <a:blip r:embed="rId3" cstate="print"/>
              <a:srcRect l="10793" t="25894" r="7413" b="28896"/>
              <a:stretch>
                <a:fillRect/>
              </a:stretch>
            </p:blipFill>
            <p:spPr bwMode="auto">
              <a:xfrm>
                <a:off x="323528" y="836712"/>
                <a:ext cx="4586345" cy="2332177"/>
              </a:xfrm>
              <a:prstGeom prst="rect">
                <a:avLst/>
              </a:prstGeom>
              <a:noFill/>
              <a:ln w="9525">
                <a:noFill/>
                <a:miter lim="800000"/>
                <a:headEnd/>
                <a:tailEnd/>
              </a:ln>
            </p:spPr>
          </p:pic>
          <p:pic>
            <p:nvPicPr>
              <p:cNvPr id="19" name="Picture 83" descr="flatccd"/>
              <p:cNvPicPr>
                <a:picLocks noChangeAspect="1" noChangeArrowheads="1"/>
              </p:cNvPicPr>
              <p:nvPr/>
            </p:nvPicPr>
            <p:blipFill>
              <a:blip r:embed="rId3" cstate="print"/>
              <a:srcRect l="77481" t="81343" r="9828" b="13516"/>
              <a:stretch>
                <a:fillRect/>
              </a:stretch>
            </p:blipFill>
            <p:spPr bwMode="auto">
              <a:xfrm>
                <a:off x="4109083" y="2688735"/>
                <a:ext cx="735069" cy="273561"/>
              </a:xfrm>
              <a:prstGeom prst="rect">
                <a:avLst/>
              </a:prstGeom>
              <a:noFill/>
              <a:ln w="9525">
                <a:noFill/>
                <a:miter lim="800000"/>
                <a:headEnd/>
                <a:tailEnd/>
              </a:ln>
            </p:spPr>
          </p:pic>
        </p:grpSp>
        <p:sp>
          <p:nvSpPr>
            <p:cNvPr id="17" name="Text Box 216"/>
            <p:cNvSpPr txBox="1">
              <a:spLocks noChangeArrowheads="1"/>
            </p:cNvSpPr>
            <p:nvPr/>
          </p:nvSpPr>
          <p:spPr bwMode="auto">
            <a:xfrm>
              <a:off x="4067944" y="908720"/>
              <a:ext cx="97261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Flat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Detector</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5" name="Text Box 216"/>
          <p:cNvSpPr txBox="1">
            <a:spLocks noChangeArrowheads="1"/>
          </p:cNvSpPr>
          <p:nvPr/>
        </p:nvSpPr>
        <p:spPr bwMode="auto">
          <a:xfrm>
            <a:off x="323528" y="1556792"/>
            <a:ext cx="1105405"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FF0000"/>
                </a:solidFill>
                <a:effectLst/>
                <a:latin typeface="Arial" pitchFamily="34" charset="0"/>
                <a:cs typeface="Arial" pitchFamily="34" charset="0"/>
              </a:rPr>
              <a:t>Vignetting</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p:txBody>
      </p:sp>
      <p:grpSp>
        <p:nvGrpSpPr>
          <p:cNvPr id="22" name="Group 21"/>
          <p:cNvGrpSpPr/>
          <p:nvPr/>
        </p:nvGrpSpPr>
        <p:grpSpPr>
          <a:xfrm>
            <a:off x="5148064" y="908720"/>
            <a:ext cx="3816424" cy="2423913"/>
            <a:chOff x="5148064" y="908720"/>
            <a:chExt cx="3816424" cy="2423913"/>
          </a:xfrm>
        </p:grpSpPr>
        <p:grpSp>
          <p:nvGrpSpPr>
            <p:cNvPr id="4" name="Group 82"/>
            <p:cNvGrpSpPr>
              <a:grpSpLocks/>
            </p:cNvGrpSpPr>
            <p:nvPr/>
          </p:nvGrpSpPr>
          <p:grpSpPr bwMode="auto">
            <a:xfrm>
              <a:off x="5148064" y="908720"/>
              <a:ext cx="3744416" cy="2423913"/>
              <a:chOff x="318" y="16420"/>
              <a:chExt cx="4580" cy="2138"/>
            </a:xfrm>
          </p:grpSpPr>
          <p:pic>
            <p:nvPicPr>
              <p:cNvPr id="10" name="Picture 78" descr="curvedccd"/>
              <p:cNvPicPr>
                <a:picLocks noChangeAspect="1" noChangeArrowheads="1"/>
              </p:cNvPicPr>
              <p:nvPr/>
            </p:nvPicPr>
            <p:blipFill>
              <a:blip r:embed="rId4" cstate="print"/>
              <a:srcRect l="14594" t="26180" r="10732" b="28693"/>
              <a:stretch>
                <a:fillRect/>
              </a:stretch>
            </p:blipFill>
            <p:spPr bwMode="auto">
              <a:xfrm>
                <a:off x="318" y="16420"/>
                <a:ext cx="4580" cy="2138"/>
              </a:xfrm>
              <a:prstGeom prst="rect">
                <a:avLst/>
              </a:prstGeom>
              <a:noFill/>
              <a:ln w="9525">
                <a:noFill/>
                <a:miter lim="800000"/>
                <a:headEnd/>
                <a:tailEnd/>
              </a:ln>
            </p:spPr>
          </p:pic>
          <p:pic>
            <p:nvPicPr>
              <p:cNvPr id="11" name="Picture 80" descr="curvedccd"/>
              <p:cNvPicPr>
                <a:picLocks noChangeAspect="1" noChangeArrowheads="1"/>
              </p:cNvPicPr>
              <p:nvPr/>
            </p:nvPicPr>
            <p:blipFill>
              <a:blip r:embed="rId4" cstate="print"/>
              <a:srcRect l="77177" t="81416" r="11406" b="13609"/>
              <a:stretch>
                <a:fillRect/>
              </a:stretch>
            </p:blipFill>
            <p:spPr bwMode="auto">
              <a:xfrm>
                <a:off x="4128" y="18099"/>
                <a:ext cx="728" cy="245"/>
              </a:xfrm>
              <a:prstGeom prst="rect">
                <a:avLst/>
              </a:prstGeom>
              <a:noFill/>
              <a:ln w="9525">
                <a:noFill/>
                <a:miter lim="800000"/>
                <a:headEnd/>
                <a:tailEnd/>
              </a:ln>
            </p:spPr>
          </p:pic>
        </p:grpSp>
        <p:sp>
          <p:nvSpPr>
            <p:cNvPr id="16" name="Text Box 216"/>
            <p:cNvSpPr txBox="1">
              <a:spLocks noChangeArrowheads="1"/>
            </p:cNvSpPr>
            <p:nvPr/>
          </p:nvSpPr>
          <p:spPr bwMode="auto">
            <a:xfrm>
              <a:off x="8028384" y="908720"/>
              <a:ext cx="936104"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pitchFamily="34" charset="0"/>
                  <a:cs typeface="Arial" pitchFamily="34" charset="0"/>
                </a:rPr>
                <a:t>Curved Detector</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979712" y="1700808"/>
            <a:ext cx="5688632" cy="2304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endParaRPr lang="en-US" sz="2800" b="1" kern="0" dirty="0" smtClean="0">
              <a:solidFill>
                <a:schemeClr val="tx2"/>
              </a:solidFill>
              <a:latin typeface="+mj-lt"/>
              <a:ea typeface="+mj-ea"/>
              <a:cs typeface="+mj-cs"/>
            </a:endParaRPr>
          </a:p>
          <a:p>
            <a:pPr marL="0" marR="0" lvl="0" indent="0" defTabSz="914400" rtl="0" eaLnBrk="0" fontAlgn="base" latinLnBrk="0" hangingPunct="0">
              <a:lnSpc>
                <a:spcPct val="100000"/>
              </a:lnSpc>
              <a:spcBef>
                <a:spcPct val="0"/>
              </a:spcBef>
              <a:spcAft>
                <a:spcPct val="0"/>
              </a:spcAft>
              <a:buClrTx/>
              <a:buSzTx/>
              <a:buFontTx/>
              <a:buNone/>
              <a:tabLst/>
              <a:defRPr/>
            </a:pPr>
            <a:endParaRPr lang="en-US" sz="2800" b="1" kern="0" dirty="0" smtClean="0">
              <a:solidFill>
                <a:schemeClr val="tx2"/>
              </a:solidFill>
              <a:latin typeface="+mj-lt"/>
              <a:ea typeface="+mj-ea"/>
              <a:cs typeface="+mj-cs"/>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2800" b="1" kern="0" dirty="0" smtClean="0">
                <a:latin typeface="+mj-lt"/>
                <a:ea typeface="+mj-ea"/>
                <a:cs typeface="+mj-cs"/>
              </a:rPr>
              <a:t>Do NOT think ‘Detectors’,</a:t>
            </a:r>
          </a:p>
          <a:p>
            <a:pPr marL="0" marR="0" lvl="0" indent="0" defTabSz="914400" rtl="0" eaLnBrk="0" fontAlgn="base" latinLnBrk="0" hangingPunct="0">
              <a:lnSpc>
                <a:spcPct val="100000"/>
              </a:lnSpc>
              <a:spcBef>
                <a:spcPct val="0"/>
              </a:spcBef>
              <a:spcAft>
                <a:spcPct val="0"/>
              </a:spcAft>
              <a:buClrTx/>
              <a:buSzTx/>
              <a:buFontTx/>
              <a:buNone/>
              <a:tabLst/>
              <a:defRPr/>
            </a:pPr>
            <a:endParaRPr lang="en-US" sz="2800" kern="0" dirty="0" smtClean="0">
              <a:latin typeface="+mj-lt"/>
              <a:ea typeface="+mj-ea"/>
              <a:cs typeface="+mj-cs"/>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2800" b="1" kern="0" dirty="0" smtClean="0">
                <a:latin typeface="+mj-lt"/>
                <a:ea typeface="+mj-ea"/>
                <a:cs typeface="+mj-cs"/>
              </a:rPr>
              <a:t>but </a:t>
            </a:r>
          </a:p>
          <a:p>
            <a:pPr marL="0" marR="0" lvl="0" indent="0" defTabSz="914400" rtl="0" eaLnBrk="0" fontAlgn="base" latinLnBrk="0" hangingPunct="0">
              <a:lnSpc>
                <a:spcPct val="100000"/>
              </a:lnSpc>
              <a:spcBef>
                <a:spcPct val="0"/>
              </a:spcBef>
              <a:spcAft>
                <a:spcPct val="0"/>
              </a:spcAft>
              <a:buClrTx/>
              <a:buSzTx/>
              <a:buFontTx/>
              <a:buNone/>
              <a:tabLst/>
              <a:defRPr/>
            </a:pPr>
            <a:endParaRPr lang="en-US" sz="2800" b="1" kern="0" dirty="0" smtClean="0">
              <a:effectLst>
                <a:outerShdw blurRad="38100" dist="38100" dir="2700000" algn="tl">
                  <a:srgbClr val="000000"/>
                </a:outerShdw>
              </a:effectLst>
              <a:latin typeface="+mj-lt"/>
              <a:ea typeface="+mj-ea"/>
              <a:cs typeface="+mj-cs"/>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2800" b="1" kern="0" dirty="0" smtClean="0">
                <a:latin typeface="+mj-lt"/>
                <a:ea typeface="+mj-ea"/>
                <a:cs typeface="+mj-cs"/>
              </a:rPr>
              <a:t>think Optics  </a:t>
            </a:r>
            <a:r>
              <a:rPr lang="en-US" sz="2800" b="1" u="sng" kern="0" dirty="0" smtClean="0">
                <a:latin typeface="+mj-lt"/>
                <a:ea typeface="+mj-ea"/>
                <a:cs typeface="+mj-cs"/>
              </a:rPr>
              <a:t>and</a:t>
            </a:r>
            <a:r>
              <a:rPr lang="en-US" sz="2800" b="1" kern="0" dirty="0" smtClean="0">
                <a:latin typeface="+mj-lt"/>
                <a:ea typeface="+mj-ea"/>
                <a:cs typeface="+mj-cs"/>
              </a:rPr>
              <a:t>  Detector !</a:t>
            </a:r>
          </a:p>
          <a:p>
            <a:pPr marL="0" marR="0" lvl="0" indent="0" defTabSz="914400" rtl="0" eaLnBrk="0" fontAlgn="base" latinLnBrk="0" hangingPunct="0">
              <a:lnSpc>
                <a:spcPct val="100000"/>
              </a:lnSpc>
              <a:spcBef>
                <a:spcPct val="0"/>
              </a:spcBef>
              <a:spcAft>
                <a:spcPct val="0"/>
              </a:spcAft>
              <a:buClrTx/>
              <a:buSzTx/>
              <a:buFontTx/>
              <a:buNone/>
              <a:tabLst/>
              <a:defRPr/>
            </a:pPr>
            <a:endParaRPr lang="en-US" sz="2800" b="1" u="sng" kern="0" dirty="0" smtClean="0">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effectLst>
                <a:outerShdw blurRad="38100" dist="38100" dir="2700000" algn="tl">
                  <a:srgbClr val="000000"/>
                </a:outerShdw>
              </a:effectLst>
              <a:uLnTx/>
              <a:uFillTx/>
              <a:latin typeface="+mj-lt"/>
              <a:ea typeface="+mj-ea"/>
              <a:cs typeface="+mj-cs"/>
            </a:endParaRPr>
          </a:p>
        </p:txBody>
      </p:sp>
      <p:sp>
        <p:nvSpPr>
          <p:cNvPr id="3" name="Title 1"/>
          <p:cNvSpPr>
            <a:spLocks noGrp="1"/>
          </p:cNvSpPr>
          <p:nvPr>
            <p:ph type="title"/>
          </p:nvPr>
        </p:nvSpPr>
        <p:spPr>
          <a:xfrm>
            <a:off x="467544" y="260648"/>
            <a:ext cx="8229600" cy="1143000"/>
          </a:xfrm>
        </p:spPr>
        <p:txBody>
          <a:bodyPr/>
          <a:lstStyle/>
          <a:p>
            <a:r>
              <a:rPr lang="en-US" dirty="0" smtClean="0">
                <a:solidFill>
                  <a:schemeClr val="tx1"/>
                </a:solidFill>
                <a:effectLst/>
              </a:rPr>
              <a:t>Curved Roundtable Challenge</a:t>
            </a:r>
            <a:endParaRPr lang="en-US" dirty="0">
              <a:solidFill>
                <a:schemeClr val="tx1"/>
              </a:solidFill>
              <a:effectLst/>
            </a:endParaRPr>
          </a:p>
        </p:txBody>
      </p:sp>
      <p:sp>
        <p:nvSpPr>
          <p:cNvPr id="4" name="Title 1"/>
          <p:cNvSpPr txBox="1">
            <a:spLocks/>
          </p:cNvSpPr>
          <p:nvPr/>
        </p:nvSpPr>
        <p:spPr bwMode="auto">
          <a:xfrm>
            <a:off x="1259632" y="4149080"/>
            <a:ext cx="7128792"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3600" b="1" kern="0" dirty="0" smtClean="0">
                <a:latin typeface="+mj-lt"/>
                <a:ea typeface="+mj-ea"/>
                <a:cs typeface="+mj-cs"/>
              </a:rPr>
              <a:t>Optical   </a:t>
            </a:r>
            <a:r>
              <a:rPr lang="en-US" sz="3600" b="1" u="sng" kern="0" dirty="0" smtClean="0">
                <a:latin typeface="+mj-lt"/>
                <a:ea typeface="+mj-ea"/>
                <a:cs typeface="+mj-cs"/>
              </a:rPr>
              <a:t>SYSTEM</a:t>
            </a:r>
            <a:r>
              <a:rPr lang="en-US" sz="3600" b="1" kern="0" dirty="0" smtClean="0">
                <a:latin typeface="+mj-lt"/>
                <a:ea typeface="+mj-ea"/>
                <a:cs typeface="+mj-cs"/>
              </a:rPr>
              <a:t>  Performance</a:t>
            </a:r>
            <a:endParaRPr kumimoji="0" lang="en-US" sz="3600" b="1" i="0" u="none" strike="noStrike" kern="0" cap="none" spc="0" normalizeH="0" baseline="0" noProof="0" dirty="0">
              <a:ln>
                <a:noFill/>
              </a:ln>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5"/>
          <p:cNvSpPr>
            <a:spLocks noGrp="1" noChangeArrowheads="1"/>
          </p:cNvSpPr>
          <p:nvPr/>
        </p:nvSpPr>
        <p:spPr bwMode="auto">
          <a:xfrm>
            <a:off x="323528" y="116632"/>
            <a:ext cx="8424937" cy="65273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2. Why</a:t>
            </a:r>
            <a:r>
              <a:rPr kumimoji="0" lang="en-GB" sz="3200" b="1" i="0" u="none" strike="noStrike" cap="none" normalizeH="0" dirty="0" smtClean="0">
                <a:ln>
                  <a:noFill/>
                </a:ln>
                <a:solidFill>
                  <a:schemeClr val="tx1"/>
                </a:solidFill>
                <a:effectLst/>
                <a:latin typeface="Arial" pitchFamily="34" charset="0"/>
                <a:cs typeface="Arial" pitchFamily="34" charset="0"/>
              </a:rPr>
              <a:t> a Curved </a:t>
            </a:r>
            <a:r>
              <a:rPr kumimoji="0" lang="en-GB" sz="3200" b="1" i="0" u="none" strike="noStrike" cap="none" normalizeH="0" baseline="0" dirty="0" smtClean="0">
                <a:ln>
                  <a:noFill/>
                </a:ln>
                <a:solidFill>
                  <a:schemeClr val="tx1"/>
                </a:solidFill>
                <a:effectLst/>
                <a:latin typeface="Arial" pitchFamily="34" charset="0"/>
                <a:cs typeface="Arial" pitchFamily="34" charset="0"/>
              </a:rPr>
              <a:t>Detector (for E-ELT)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283968" y="980728"/>
            <a:ext cx="4860032" cy="3031599"/>
          </a:xfrm>
          <a:prstGeom prst="rect">
            <a:avLst/>
          </a:prstGeom>
        </p:spPr>
        <p:txBody>
          <a:bodyPr wrap="square">
            <a:spAutoFit/>
          </a:bodyPr>
          <a:lstStyle/>
          <a:p>
            <a:pPr>
              <a:buFont typeface="Arial" pitchFamily="34" charset="0"/>
              <a:buChar char="•"/>
            </a:pPr>
            <a:r>
              <a:rPr lang="en-US" sz="2000" dirty="0" smtClean="0"/>
              <a:t> </a:t>
            </a:r>
            <a:r>
              <a:rPr lang="en-US" sz="2000" b="1" u="sng" dirty="0" smtClean="0"/>
              <a:t>Avoid:</a:t>
            </a:r>
            <a:r>
              <a:rPr lang="en-US" sz="2000" dirty="0" smtClean="0"/>
              <a:t>  extreme lens radii / cementing / </a:t>
            </a:r>
          </a:p>
          <a:p>
            <a:r>
              <a:rPr lang="en-US" sz="2000" dirty="0" smtClean="0"/>
              <a:t>              </a:t>
            </a:r>
            <a:r>
              <a:rPr lang="en-US" sz="2000" u="sng" dirty="0" err="1" smtClean="0"/>
              <a:t>aspherical</a:t>
            </a:r>
            <a:r>
              <a:rPr lang="en-US" sz="2000" dirty="0" smtClean="0"/>
              <a:t>  elements </a:t>
            </a:r>
          </a:p>
          <a:p>
            <a:pPr>
              <a:buFont typeface="Arial" pitchFamily="34" charset="0"/>
              <a:buChar char="•"/>
            </a:pPr>
            <a:r>
              <a:rPr lang="en-US" sz="2000" b="1" dirty="0" smtClean="0"/>
              <a:t> Simplify </a:t>
            </a:r>
            <a:r>
              <a:rPr lang="en-US" sz="2000" dirty="0" smtClean="0"/>
              <a:t>optics and </a:t>
            </a:r>
            <a:r>
              <a:rPr lang="en-US" sz="2000" b="1" dirty="0" smtClean="0"/>
              <a:t>reduce</a:t>
            </a:r>
            <a:r>
              <a:rPr lang="en-US" sz="2000" dirty="0" smtClean="0"/>
              <a:t> cost</a:t>
            </a:r>
          </a:p>
          <a:p>
            <a:pPr>
              <a:buFont typeface="Arial" pitchFamily="34" charset="0"/>
              <a:buChar char="•"/>
            </a:pPr>
            <a:r>
              <a:rPr lang="en-US" sz="2000" dirty="0" smtClean="0"/>
              <a:t> </a:t>
            </a:r>
            <a:r>
              <a:rPr lang="en-US" sz="2000" b="1" dirty="0" smtClean="0"/>
              <a:t>Improve</a:t>
            </a:r>
            <a:r>
              <a:rPr lang="en-US" sz="2000" dirty="0" smtClean="0"/>
              <a:t> image quality (spot / </a:t>
            </a:r>
            <a:r>
              <a:rPr lang="en-US" sz="2000" dirty="0" err="1" smtClean="0"/>
              <a:t>vignett</a:t>
            </a:r>
            <a:r>
              <a:rPr lang="en-US" sz="2000" dirty="0" smtClean="0"/>
              <a:t>.)</a:t>
            </a:r>
          </a:p>
          <a:p>
            <a:pPr>
              <a:buFont typeface="Arial" pitchFamily="34" charset="0"/>
              <a:buChar char="•"/>
            </a:pPr>
            <a:r>
              <a:rPr lang="en-US" sz="2000" dirty="0" smtClean="0"/>
              <a:t> </a:t>
            </a:r>
            <a:r>
              <a:rPr lang="en-US" sz="2000" b="1" dirty="0" smtClean="0"/>
              <a:t>Enable</a:t>
            </a:r>
            <a:r>
              <a:rPr lang="en-US" sz="2000" dirty="0" smtClean="0"/>
              <a:t> larger field of view</a:t>
            </a:r>
          </a:p>
          <a:p>
            <a:pPr>
              <a:buFont typeface="Arial" pitchFamily="34" charset="0"/>
              <a:buChar char="•"/>
            </a:pPr>
            <a:r>
              <a:rPr lang="en-US" sz="2000" dirty="0" smtClean="0"/>
              <a:t> Increase back focal distance</a:t>
            </a:r>
          </a:p>
          <a:p>
            <a:endParaRPr lang="en-US" dirty="0" smtClean="0"/>
          </a:p>
        </p:txBody>
      </p:sp>
      <p:grpSp>
        <p:nvGrpSpPr>
          <p:cNvPr id="9" name="Group 8"/>
          <p:cNvGrpSpPr/>
          <p:nvPr/>
        </p:nvGrpSpPr>
        <p:grpSpPr>
          <a:xfrm>
            <a:off x="251520" y="1268760"/>
            <a:ext cx="3816424" cy="2209636"/>
            <a:chOff x="251520" y="1268760"/>
            <a:chExt cx="3816424" cy="2209636"/>
          </a:xfrm>
        </p:grpSpPr>
        <p:pic>
          <p:nvPicPr>
            <p:cNvPr id="39939" name="Picture 3" descr="Slide7"/>
            <p:cNvPicPr>
              <a:picLocks noChangeAspect="1" noChangeArrowheads="1"/>
            </p:cNvPicPr>
            <p:nvPr/>
          </p:nvPicPr>
          <p:blipFill>
            <a:blip r:embed="rId3" cstate="print"/>
            <a:srcRect l="2039" t="15645" r="2742" b="5182"/>
            <a:stretch>
              <a:fillRect/>
            </a:stretch>
          </p:blipFill>
          <p:spPr bwMode="auto">
            <a:xfrm>
              <a:off x="251520" y="1268760"/>
              <a:ext cx="3816424" cy="2209636"/>
            </a:xfrm>
            <a:prstGeom prst="rect">
              <a:avLst/>
            </a:prstGeom>
            <a:noFill/>
            <a:ln w="9525">
              <a:noFill/>
              <a:miter lim="800000"/>
              <a:headEnd/>
              <a:tailEnd/>
            </a:ln>
          </p:spPr>
        </p:pic>
        <p:sp>
          <p:nvSpPr>
            <p:cNvPr id="8" name="Text Box 216"/>
            <p:cNvSpPr txBox="1">
              <a:spLocks noChangeArrowheads="1"/>
            </p:cNvSpPr>
            <p:nvPr/>
          </p:nvSpPr>
          <p:spPr bwMode="auto">
            <a:xfrm>
              <a:off x="3059832" y="1340768"/>
              <a:ext cx="97261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Flat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Detector</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p:txBody>
        </p:sp>
      </p:grpSp>
      <p:grpSp>
        <p:nvGrpSpPr>
          <p:cNvPr id="12" name="Group 11"/>
          <p:cNvGrpSpPr/>
          <p:nvPr/>
        </p:nvGrpSpPr>
        <p:grpSpPr>
          <a:xfrm>
            <a:off x="251520" y="3861048"/>
            <a:ext cx="3384376" cy="2160240"/>
            <a:chOff x="539552" y="3717032"/>
            <a:chExt cx="3384376" cy="2160240"/>
          </a:xfrm>
        </p:grpSpPr>
        <p:pic>
          <p:nvPicPr>
            <p:cNvPr id="39937" name="Picture 1" descr="Slide5"/>
            <p:cNvPicPr>
              <a:picLocks noChangeAspect="1" noChangeArrowheads="1"/>
            </p:cNvPicPr>
            <p:nvPr/>
          </p:nvPicPr>
          <p:blipFill>
            <a:blip r:embed="rId4" cstate="print"/>
            <a:srcRect t="10873" r="2614" b="3494"/>
            <a:stretch>
              <a:fillRect/>
            </a:stretch>
          </p:blipFill>
          <p:spPr bwMode="auto">
            <a:xfrm>
              <a:off x="539552" y="3717032"/>
              <a:ext cx="3312368" cy="2160240"/>
            </a:xfrm>
            <a:prstGeom prst="rect">
              <a:avLst/>
            </a:prstGeom>
            <a:noFill/>
            <a:ln w="9525">
              <a:noFill/>
              <a:miter lim="800000"/>
              <a:headEnd/>
              <a:tailEnd/>
            </a:ln>
          </p:spPr>
        </p:pic>
        <p:sp>
          <p:nvSpPr>
            <p:cNvPr id="10" name="Text Box 216"/>
            <p:cNvSpPr txBox="1">
              <a:spLocks noChangeArrowheads="1"/>
            </p:cNvSpPr>
            <p:nvPr/>
          </p:nvSpPr>
          <p:spPr bwMode="auto">
            <a:xfrm>
              <a:off x="2987824" y="3789040"/>
              <a:ext cx="936104"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B050"/>
                  </a:solidFill>
                  <a:effectLst/>
                  <a:latin typeface="Arial" pitchFamily="34" charset="0"/>
                  <a:cs typeface="Arial" pitchFamily="34" charset="0"/>
                </a:rPr>
                <a:t>Curved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B050"/>
                  </a:solidFill>
                  <a:effectLst/>
                  <a:latin typeface="Arial" pitchFamily="34" charset="0"/>
                  <a:cs typeface="Arial" pitchFamily="34" charset="0"/>
                </a:rPr>
                <a:t>Detector</a:t>
              </a:r>
            </a:p>
          </p:txBody>
        </p:sp>
      </p:grpSp>
      <p:grpSp>
        <p:nvGrpSpPr>
          <p:cNvPr id="13" name="Group 12"/>
          <p:cNvGrpSpPr/>
          <p:nvPr/>
        </p:nvGrpSpPr>
        <p:grpSpPr>
          <a:xfrm>
            <a:off x="3635896" y="3861048"/>
            <a:ext cx="3240360" cy="2160240"/>
            <a:chOff x="4355976" y="3645024"/>
            <a:chExt cx="3240360" cy="2160240"/>
          </a:xfrm>
        </p:grpSpPr>
        <p:pic>
          <p:nvPicPr>
            <p:cNvPr id="39938" name="Picture 2" descr="Slide6"/>
            <p:cNvPicPr>
              <a:picLocks noChangeAspect="1" noChangeArrowheads="1"/>
            </p:cNvPicPr>
            <p:nvPr/>
          </p:nvPicPr>
          <p:blipFill>
            <a:blip r:embed="rId5" cstate="print"/>
            <a:srcRect l="1361" t="8256" r="1273" b="4332"/>
            <a:stretch>
              <a:fillRect/>
            </a:stretch>
          </p:blipFill>
          <p:spPr bwMode="auto">
            <a:xfrm>
              <a:off x="4355976" y="3645024"/>
              <a:ext cx="3209702" cy="2160240"/>
            </a:xfrm>
            <a:prstGeom prst="rect">
              <a:avLst/>
            </a:prstGeom>
            <a:noFill/>
            <a:ln w="9525">
              <a:noFill/>
              <a:miter lim="800000"/>
              <a:headEnd/>
              <a:tailEnd/>
            </a:ln>
          </p:spPr>
        </p:pic>
        <p:sp>
          <p:nvSpPr>
            <p:cNvPr id="11" name="Text Box 216"/>
            <p:cNvSpPr txBox="1">
              <a:spLocks noChangeArrowheads="1"/>
            </p:cNvSpPr>
            <p:nvPr/>
          </p:nvSpPr>
          <p:spPr bwMode="auto">
            <a:xfrm>
              <a:off x="6660232" y="3717032"/>
              <a:ext cx="936104"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B050"/>
                  </a:solidFill>
                  <a:effectLst/>
                  <a:latin typeface="Arial" pitchFamily="34" charset="0"/>
                  <a:cs typeface="Arial" pitchFamily="34" charset="0"/>
                </a:rPr>
                <a:t>Curved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B050"/>
                  </a:solidFill>
                  <a:effectLst/>
                  <a:latin typeface="Arial" pitchFamily="34" charset="0"/>
                  <a:cs typeface="Arial" pitchFamily="34" charset="0"/>
                </a:rPr>
                <a:t>Detector</a:t>
              </a:r>
            </a:p>
          </p:txBody>
        </p:sp>
      </p:grpSp>
      <p:sp>
        <p:nvSpPr>
          <p:cNvPr id="37889" name="Rectangle 1"/>
          <p:cNvSpPr>
            <a:spLocks noChangeArrowheads="1"/>
          </p:cNvSpPr>
          <p:nvPr/>
        </p:nvSpPr>
        <p:spPr bwMode="auto">
          <a:xfrm>
            <a:off x="6948264" y="4437112"/>
            <a:ext cx="2101857"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 375 mm</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Pupil: 250 mm located 125 mm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front of the 1st surface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F/1.50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Wavelength range 480 – 1000 nm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4211960" y="5445224"/>
            <a:ext cx="3240360" cy="307777"/>
          </a:xfrm>
          <a:prstGeom prst="rect">
            <a:avLst/>
          </a:prstGeom>
        </p:spPr>
        <p:txBody>
          <a:bodyPr wrap="square">
            <a:spAutoFit/>
          </a:bodyPr>
          <a:lstStyle/>
          <a:p>
            <a:r>
              <a:rPr lang="en-US" dirty="0" smtClean="0">
                <a:solidFill>
                  <a:srgbClr val="000066"/>
                </a:solidFill>
              </a:rPr>
              <a:t>Same concept,  Largest </a:t>
            </a:r>
            <a:r>
              <a:rPr lang="en-US" dirty="0" err="1" smtClean="0">
                <a:solidFill>
                  <a:srgbClr val="000066"/>
                </a:solidFill>
              </a:rPr>
              <a:t>FoV</a:t>
            </a:r>
            <a:endParaRPr lang="en-US" dirty="0" smtClean="0">
              <a:solidFill>
                <a:srgbClr val="000066"/>
              </a:solidFill>
            </a:endParaRPr>
          </a:p>
        </p:txBody>
      </p:sp>
      <p:sp>
        <p:nvSpPr>
          <p:cNvPr id="15" name="Rectangle 14"/>
          <p:cNvSpPr/>
          <p:nvPr/>
        </p:nvSpPr>
        <p:spPr>
          <a:xfrm>
            <a:off x="2987824" y="2780928"/>
            <a:ext cx="936104" cy="307777"/>
          </a:xfrm>
          <a:prstGeom prst="rect">
            <a:avLst/>
          </a:prstGeom>
        </p:spPr>
        <p:txBody>
          <a:bodyPr wrap="square">
            <a:spAutoFit/>
          </a:bodyPr>
          <a:lstStyle/>
          <a:p>
            <a:r>
              <a:rPr lang="en-US" dirty="0" err="1" smtClean="0">
                <a:solidFill>
                  <a:srgbClr val="000066"/>
                </a:solidFill>
              </a:rPr>
              <a:t>FoV</a:t>
            </a:r>
            <a:r>
              <a:rPr lang="en-US" dirty="0" smtClean="0">
                <a:solidFill>
                  <a:srgbClr val="000066"/>
                </a:solidFill>
              </a:rPr>
              <a:t> Limit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2" presetClass="entr" presetSubtype="4" fill="hold" grpId="0" nodeType="withEffect">
                                  <p:stCondLst>
                                    <p:cond delay="0"/>
                                  </p:stCondLst>
                                  <p:childTnLst>
                                    <p:set>
                                      <p:cBhvr>
                                        <p:cTn id="26" dur="1" fill="hold">
                                          <p:stCondLst>
                                            <p:cond delay="0"/>
                                          </p:stCondLst>
                                        </p:cTn>
                                        <p:tgtEl>
                                          <p:spTgt spid="37889"/>
                                        </p:tgtEl>
                                        <p:attrNameLst>
                                          <p:attrName>style.visibility</p:attrName>
                                        </p:attrNameLst>
                                      </p:cBhvr>
                                      <p:to>
                                        <p:strVal val="visible"/>
                                      </p:to>
                                    </p:set>
                                    <p:anim calcmode="lin" valueType="num">
                                      <p:cBhvr additive="base">
                                        <p:cTn id="27" dur="500" fill="hold"/>
                                        <p:tgtEl>
                                          <p:spTgt spid="37889"/>
                                        </p:tgtEl>
                                        <p:attrNameLst>
                                          <p:attrName>ppt_x</p:attrName>
                                        </p:attrNameLst>
                                      </p:cBhvr>
                                      <p:tavLst>
                                        <p:tav tm="0">
                                          <p:val>
                                            <p:strVal val="#ppt_x"/>
                                          </p:val>
                                        </p:tav>
                                        <p:tav tm="100000">
                                          <p:val>
                                            <p:strVal val="#ppt_x"/>
                                          </p:val>
                                        </p:tav>
                                      </p:tavLst>
                                    </p:anim>
                                    <p:anim calcmode="lin" valueType="num">
                                      <p:cBhvr additive="base">
                                        <p:cTn id="28" dur="500" fill="hold"/>
                                        <p:tgtEl>
                                          <p:spTgt spid="3788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5"/>
          <p:cNvSpPr>
            <a:spLocks noGrp="1" noChangeArrowheads="1"/>
          </p:cNvSpPr>
          <p:nvPr/>
        </p:nvSpPr>
        <p:spPr bwMode="auto">
          <a:xfrm>
            <a:off x="395536" y="0"/>
            <a:ext cx="8424937" cy="65273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3</a:t>
            </a:r>
            <a:r>
              <a:rPr kumimoji="0" lang="en-GB" sz="3200" b="1" i="0" u="none" strike="noStrike" cap="none" normalizeH="0" baseline="0" dirty="0" smtClean="0">
                <a:ln>
                  <a:noFill/>
                </a:ln>
                <a:solidFill>
                  <a:schemeClr val="tx1"/>
                </a:solidFill>
                <a:effectLst/>
                <a:latin typeface="Arial" pitchFamily="34" charset="0"/>
                <a:cs typeface="Arial" pitchFamily="34" charset="0"/>
              </a:rPr>
              <a:t>. Why</a:t>
            </a:r>
            <a:r>
              <a:rPr kumimoji="0" lang="en-GB" sz="3200" b="1" i="0" u="none" strike="noStrike" cap="none" normalizeH="0" dirty="0" smtClean="0">
                <a:ln>
                  <a:noFill/>
                </a:ln>
                <a:solidFill>
                  <a:schemeClr val="tx1"/>
                </a:solidFill>
                <a:effectLst/>
                <a:latin typeface="Arial" pitchFamily="34" charset="0"/>
                <a:cs typeface="Arial" pitchFamily="34" charset="0"/>
              </a:rPr>
              <a:t> a Curved </a:t>
            </a:r>
            <a:r>
              <a:rPr kumimoji="0" lang="en-GB" sz="3200" b="1" i="0" u="none" strike="noStrike" cap="none" normalizeH="0" baseline="0" dirty="0" smtClean="0">
                <a:ln>
                  <a:noFill/>
                </a:ln>
                <a:solidFill>
                  <a:schemeClr val="tx1"/>
                </a:solidFill>
                <a:effectLst/>
                <a:latin typeface="Arial" pitchFamily="34" charset="0"/>
                <a:cs typeface="Arial" pitchFamily="34" charset="0"/>
              </a:rPr>
              <a:t>Detector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79512" y="620688"/>
            <a:ext cx="3816424" cy="7325082"/>
          </a:xfrm>
          <a:prstGeom prst="rect">
            <a:avLst/>
          </a:prstGeom>
        </p:spPr>
        <p:txBody>
          <a:bodyPr wrap="square">
            <a:spAutoFit/>
          </a:bodyPr>
          <a:lstStyle/>
          <a:p>
            <a:pPr>
              <a:spcBef>
                <a:spcPts val="0"/>
              </a:spcBef>
            </a:pPr>
            <a:r>
              <a:rPr lang="en-US" sz="2000" b="1" dirty="0" smtClean="0"/>
              <a:t>Flat Detector:</a:t>
            </a:r>
          </a:p>
          <a:p>
            <a:pPr lvl="0">
              <a:spcBef>
                <a:spcPts val="0"/>
              </a:spcBef>
              <a:buFont typeface="Arial" pitchFamily="34" charset="0"/>
              <a:buChar char="•"/>
            </a:pPr>
            <a:r>
              <a:rPr lang="en-US" sz="1800" dirty="0" smtClean="0"/>
              <a:t> Lens mounting difficult</a:t>
            </a:r>
          </a:p>
          <a:p>
            <a:pPr>
              <a:spcBef>
                <a:spcPts val="0"/>
              </a:spcBef>
              <a:buFont typeface="Arial" pitchFamily="34" charset="0"/>
              <a:buChar char="•"/>
            </a:pPr>
            <a:r>
              <a:rPr lang="en-US" sz="1800" dirty="0" smtClean="0"/>
              <a:t> 7 elements </a:t>
            </a:r>
          </a:p>
          <a:p>
            <a:pPr>
              <a:spcBef>
                <a:spcPts val="0"/>
              </a:spcBef>
              <a:buFont typeface="Arial" pitchFamily="34" charset="0"/>
              <a:buChar char="•"/>
            </a:pPr>
            <a:r>
              <a:rPr lang="en-US" sz="1800" dirty="0" smtClean="0"/>
              <a:t> 3 aspheric surfaces </a:t>
            </a:r>
          </a:p>
          <a:p>
            <a:pPr lvl="0">
              <a:spcBef>
                <a:spcPts val="0"/>
              </a:spcBef>
              <a:buFont typeface="Arial" pitchFamily="34" charset="0"/>
              <a:buChar char="•"/>
            </a:pPr>
            <a:r>
              <a:rPr lang="en-US" sz="1800" dirty="0" smtClean="0"/>
              <a:t> Some expensive materials</a:t>
            </a:r>
          </a:p>
          <a:p>
            <a:pPr lvl="0">
              <a:spcBef>
                <a:spcPts val="0"/>
              </a:spcBef>
              <a:buFont typeface="Arial" pitchFamily="34" charset="0"/>
              <a:buChar char="•"/>
            </a:pPr>
            <a:r>
              <a:rPr lang="en-US" sz="1800" dirty="0" smtClean="0"/>
              <a:t> Centering tolerances due to  </a:t>
            </a:r>
          </a:p>
          <a:p>
            <a:pPr lvl="0">
              <a:spcBef>
                <a:spcPts val="0"/>
              </a:spcBef>
            </a:pPr>
            <a:r>
              <a:rPr lang="en-US" sz="1800" dirty="0" smtClean="0"/>
              <a:t>   high incidence on surfaces</a:t>
            </a:r>
          </a:p>
          <a:p>
            <a:pPr lvl="0">
              <a:spcBef>
                <a:spcPts val="0"/>
              </a:spcBef>
              <a:buFont typeface="Arial" pitchFamily="34" charset="0"/>
              <a:buChar char="•"/>
            </a:pPr>
            <a:r>
              <a:rPr lang="en-US" sz="1800" dirty="0" smtClean="0"/>
              <a:t> Complex interface to CCD</a:t>
            </a:r>
          </a:p>
          <a:p>
            <a:pPr lvl="0">
              <a:spcBef>
                <a:spcPts val="0"/>
              </a:spcBef>
            </a:pPr>
            <a:endParaRPr lang="en-US" sz="2000" dirty="0" smtClean="0"/>
          </a:p>
          <a:p>
            <a:pPr lvl="0">
              <a:spcBef>
                <a:spcPts val="0"/>
              </a:spcBef>
            </a:pPr>
            <a:endParaRPr lang="en-US" sz="2000" dirty="0" smtClean="0"/>
          </a:p>
          <a:p>
            <a:pPr>
              <a:spcBef>
                <a:spcPts val="0"/>
              </a:spcBef>
            </a:pPr>
            <a:r>
              <a:rPr lang="en-US" sz="2000" b="1" dirty="0" smtClean="0"/>
              <a:t>Curved Detector (R 500 mm):</a:t>
            </a:r>
          </a:p>
          <a:p>
            <a:pPr>
              <a:spcBef>
                <a:spcPts val="0"/>
              </a:spcBef>
              <a:buFont typeface="Arial" pitchFamily="34" charset="0"/>
              <a:buChar char="•"/>
            </a:pPr>
            <a:r>
              <a:rPr lang="en-US" sz="1800" dirty="0" smtClean="0"/>
              <a:t> Only 4 elements </a:t>
            </a:r>
          </a:p>
          <a:p>
            <a:pPr>
              <a:spcBef>
                <a:spcPts val="0"/>
              </a:spcBef>
              <a:buFont typeface="Arial" pitchFamily="34" charset="0"/>
              <a:buChar char="•"/>
            </a:pPr>
            <a:r>
              <a:rPr lang="en-US" sz="1800" dirty="0" smtClean="0"/>
              <a:t> Only 2 moderate </a:t>
            </a:r>
            <a:r>
              <a:rPr lang="en-US" sz="1800" dirty="0" err="1" smtClean="0"/>
              <a:t>aspherical</a:t>
            </a:r>
            <a:endParaRPr lang="en-US" sz="1800" dirty="0" smtClean="0"/>
          </a:p>
          <a:p>
            <a:pPr>
              <a:spcBef>
                <a:spcPts val="0"/>
              </a:spcBef>
            </a:pPr>
            <a:r>
              <a:rPr lang="en-US" sz="1800" dirty="0" smtClean="0"/>
              <a:t>   surfaces</a:t>
            </a:r>
          </a:p>
          <a:p>
            <a:pPr>
              <a:spcBef>
                <a:spcPts val="0"/>
              </a:spcBef>
              <a:buFont typeface="Arial" pitchFamily="34" charset="0"/>
              <a:buChar char="•"/>
            </a:pPr>
            <a:r>
              <a:rPr lang="en-US" sz="1800" dirty="0" smtClean="0"/>
              <a:t> Only classical material</a:t>
            </a:r>
          </a:p>
          <a:p>
            <a:pPr>
              <a:spcBef>
                <a:spcPts val="0"/>
              </a:spcBef>
              <a:buFont typeface="Arial" pitchFamily="34" charset="0"/>
              <a:buChar char="•"/>
            </a:pPr>
            <a:r>
              <a:rPr lang="en-US" sz="1800" dirty="0" smtClean="0"/>
              <a:t> Centering tolerances relaxed / </a:t>
            </a:r>
          </a:p>
          <a:p>
            <a:pPr>
              <a:spcBef>
                <a:spcPts val="0"/>
              </a:spcBef>
            </a:pPr>
            <a:r>
              <a:rPr lang="en-US" sz="1800" dirty="0" smtClean="0"/>
              <a:t>   low incidence angle on surfaces</a:t>
            </a:r>
          </a:p>
          <a:p>
            <a:pPr>
              <a:spcBef>
                <a:spcPts val="0"/>
              </a:spcBef>
              <a:buFont typeface="Arial" pitchFamily="34" charset="0"/>
              <a:buChar char="•"/>
            </a:pPr>
            <a:r>
              <a:rPr lang="en-US" sz="1800" dirty="0" smtClean="0"/>
              <a:t> Back focal distance &gt;200 mm to</a:t>
            </a:r>
          </a:p>
          <a:p>
            <a:pPr>
              <a:spcBef>
                <a:spcPts val="0"/>
              </a:spcBef>
            </a:pPr>
            <a:r>
              <a:rPr lang="en-US" sz="1800" dirty="0" smtClean="0"/>
              <a:t>  detector</a:t>
            </a:r>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p:txBody>
      </p:sp>
      <p:grpSp>
        <p:nvGrpSpPr>
          <p:cNvPr id="4" name="Group 3"/>
          <p:cNvGrpSpPr/>
          <p:nvPr/>
        </p:nvGrpSpPr>
        <p:grpSpPr>
          <a:xfrm>
            <a:off x="3923928" y="692696"/>
            <a:ext cx="5083909" cy="2358752"/>
            <a:chOff x="3276590" y="2514600"/>
            <a:chExt cx="4119145" cy="1981200"/>
          </a:xfrm>
        </p:grpSpPr>
        <p:pic>
          <p:nvPicPr>
            <p:cNvPr id="5" name="Picture 4"/>
            <p:cNvPicPr>
              <a:picLocks noChangeAspect="1"/>
            </p:cNvPicPr>
            <p:nvPr/>
          </p:nvPicPr>
          <p:blipFill>
            <a:blip r:embed="rId3" cstate="print"/>
            <a:srcRect l="60256" t="39358" b="10979"/>
            <a:stretch>
              <a:fillRect/>
            </a:stretch>
          </p:blipFill>
          <p:spPr bwMode="auto">
            <a:xfrm>
              <a:off x="3276590" y="2590793"/>
              <a:ext cx="4119145" cy="1862122"/>
            </a:xfrm>
            <a:prstGeom prst="rect">
              <a:avLst/>
            </a:prstGeom>
            <a:noFill/>
            <a:ln w="9525">
              <a:noFill/>
              <a:miter lim="800000"/>
              <a:headEnd/>
              <a:tailEnd/>
            </a:ln>
          </p:spPr>
        </p:pic>
        <p:sp>
          <p:nvSpPr>
            <p:cNvPr id="6" name="Oval 5"/>
            <p:cNvSpPr/>
            <p:nvPr/>
          </p:nvSpPr>
          <p:spPr>
            <a:xfrm>
              <a:off x="4114800" y="3962400"/>
              <a:ext cx="533400" cy="533400"/>
            </a:xfrm>
            <a:prstGeom prst="ellipse">
              <a:avLst/>
            </a:prstGeom>
            <a:solidFill>
              <a:srgbClr val="FF0000">
                <a:alpha val="42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4572000" y="2590800"/>
              <a:ext cx="533400" cy="533400"/>
            </a:xfrm>
            <a:prstGeom prst="ellipse">
              <a:avLst/>
            </a:prstGeom>
            <a:solidFill>
              <a:srgbClr val="FF0000">
                <a:alpha val="42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a:off x="5181600" y="2590800"/>
              <a:ext cx="533400" cy="533400"/>
            </a:xfrm>
            <a:prstGeom prst="ellipse">
              <a:avLst/>
            </a:prstGeom>
            <a:solidFill>
              <a:srgbClr val="FF0000">
                <a:alpha val="42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a:off x="6781800" y="2514600"/>
              <a:ext cx="533400" cy="533400"/>
            </a:xfrm>
            <a:prstGeom prst="ellipse">
              <a:avLst/>
            </a:prstGeom>
            <a:solidFill>
              <a:srgbClr val="FF0000">
                <a:alpha val="42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0" name="Picture 9"/>
          <p:cNvPicPr/>
          <p:nvPr/>
        </p:nvPicPr>
        <p:blipFill>
          <a:blip r:embed="rId4" cstate="print"/>
          <a:srcRect l="12115" t="24029" r="3078"/>
          <a:stretch>
            <a:fillRect/>
          </a:stretch>
        </p:blipFill>
        <p:spPr bwMode="auto">
          <a:xfrm>
            <a:off x="3923928" y="3501008"/>
            <a:ext cx="5040560" cy="3187370"/>
          </a:xfrm>
          <a:prstGeom prst="rect">
            <a:avLst/>
          </a:prstGeom>
          <a:noFill/>
          <a:ln w="9525">
            <a:noFill/>
            <a:miter lim="800000"/>
            <a:headEnd/>
            <a:tailEnd/>
          </a:ln>
        </p:spPr>
      </p:pic>
      <p:sp>
        <p:nvSpPr>
          <p:cNvPr id="11" name="Rectangle 10"/>
          <p:cNvSpPr/>
          <p:nvPr/>
        </p:nvSpPr>
        <p:spPr>
          <a:xfrm>
            <a:off x="4031432" y="2996952"/>
            <a:ext cx="5112568" cy="400110"/>
          </a:xfrm>
          <a:prstGeom prst="rect">
            <a:avLst/>
          </a:prstGeom>
        </p:spPr>
        <p:txBody>
          <a:bodyPr wrap="square">
            <a:spAutoFit/>
          </a:bodyPr>
          <a:lstStyle/>
          <a:p>
            <a:pPr>
              <a:spcBef>
                <a:spcPts val="0"/>
              </a:spcBef>
            </a:pPr>
            <a:r>
              <a:rPr lang="en-US" sz="2000" b="1" dirty="0" smtClean="0"/>
              <a:t>Both Cameras: FOV 100 x 120 mm, F 1.8</a:t>
            </a:r>
          </a:p>
        </p:txBody>
      </p:sp>
      <p:sp>
        <p:nvSpPr>
          <p:cNvPr id="12" name="Text Box 216"/>
          <p:cNvSpPr txBox="1">
            <a:spLocks noChangeArrowheads="1"/>
          </p:cNvSpPr>
          <p:nvPr/>
        </p:nvSpPr>
        <p:spPr bwMode="auto">
          <a:xfrm>
            <a:off x="7956376" y="1988840"/>
            <a:ext cx="97261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Flat</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cs typeface="Arial" pitchFamily="34" charset="0"/>
              </a:rPr>
              <a:t>Detector</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p:txBody>
      </p:sp>
      <p:sp>
        <p:nvSpPr>
          <p:cNvPr id="13" name="Text Box 216"/>
          <p:cNvSpPr txBox="1">
            <a:spLocks noChangeArrowheads="1"/>
          </p:cNvSpPr>
          <p:nvPr/>
        </p:nvSpPr>
        <p:spPr bwMode="auto">
          <a:xfrm>
            <a:off x="7740352" y="5013176"/>
            <a:ext cx="936104"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pitchFamily="34" charset="0"/>
                <a:cs typeface="Arial" pitchFamily="34" charset="0"/>
              </a:rPr>
              <a:t>Curved Detector</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5"/>
          <p:cNvSpPr>
            <a:spLocks noGrp="1" noChangeArrowheads="1"/>
          </p:cNvSpPr>
          <p:nvPr/>
        </p:nvSpPr>
        <p:spPr bwMode="auto">
          <a:xfrm>
            <a:off x="323528" y="188640"/>
            <a:ext cx="8424937" cy="65273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4. Large telescopes &amp; fast optics </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need high curvature accuracy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Spacolm1213100212020_0001.jpg"/>
          <p:cNvPicPr>
            <a:picLocks noChangeAspect="1"/>
          </p:cNvPicPr>
          <p:nvPr/>
        </p:nvPicPr>
        <p:blipFill>
          <a:blip r:embed="rId3" cstate="print"/>
          <a:srcRect l="7043" r="498" b="20201"/>
          <a:stretch>
            <a:fillRect/>
          </a:stretch>
        </p:blipFill>
        <p:spPr>
          <a:xfrm>
            <a:off x="179512" y="1124744"/>
            <a:ext cx="3960440" cy="4834658"/>
          </a:xfrm>
          <a:prstGeom prst="rect">
            <a:avLst/>
          </a:prstGeom>
        </p:spPr>
      </p:pic>
      <p:sp>
        <p:nvSpPr>
          <p:cNvPr id="5" name="Rectangle 1"/>
          <p:cNvSpPr>
            <a:spLocks noChangeArrowheads="1"/>
          </p:cNvSpPr>
          <p:nvPr/>
        </p:nvSpPr>
        <p:spPr bwMode="auto">
          <a:xfrm>
            <a:off x="4499992" y="1133356"/>
            <a:ext cx="4464496"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effectLst/>
                <a:latin typeface="Arial" charset="0"/>
                <a:cs typeface="Arial" charset="0"/>
              </a:rPr>
              <a:t>      </a:t>
            </a:r>
            <a:r>
              <a:rPr kumimoji="0" lang="en-US" sz="4800" b="1" i="0" u="none" strike="noStrike" cap="none" normalizeH="0" baseline="0" dirty="0" smtClean="0">
                <a:ln>
                  <a:noFill/>
                </a:ln>
                <a:solidFill>
                  <a:srgbClr val="FFC000"/>
                </a:solidFill>
                <a:effectLst/>
                <a:latin typeface="Arial" charset="0"/>
                <a:cs typeface="Arial" charset="0"/>
              </a:rPr>
              <a:t>NO !</a:t>
            </a:r>
            <a:endParaRPr kumimoji="0" lang="en-US" sz="10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E-ELT: 39 m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b="1" dirty="0" smtClean="0">
                <a:cs typeface="Arial" charset="0"/>
              </a:rPr>
              <a:t> Instrument Optics F1.5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b="1" dirty="0" smtClean="0">
                <a:cs typeface="Arial" charset="0"/>
              </a:rPr>
              <a:t> Image scale on detector</a:t>
            </a:r>
          </a:p>
          <a:p>
            <a:pPr marL="0" marR="0" lvl="0" indent="0" algn="l" defTabSz="914400" rtl="0" eaLnBrk="1" fontAlgn="base" latinLnBrk="0" hangingPunct="1">
              <a:lnSpc>
                <a:spcPct val="100000"/>
              </a:lnSpc>
              <a:spcBef>
                <a:spcPct val="0"/>
              </a:spcBef>
              <a:spcAft>
                <a:spcPct val="0"/>
              </a:spcAft>
              <a:buClrTx/>
              <a:buSzTx/>
              <a:tabLst/>
            </a:pPr>
            <a:r>
              <a:rPr lang="en-US" sz="2400" b="1" dirty="0" smtClean="0">
                <a:cs typeface="Arial" charset="0"/>
              </a:rPr>
              <a:t>   ~ 283 µm for 1 </a:t>
            </a:r>
            <a:r>
              <a:rPr lang="en-US" sz="2400" b="1" dirty="0" err="1" smtClean="0">
                <a:cs typeface="Arial" charset="0"/>
              </a:rPr>
              <a:t>arcsec</a:t>
            </a:r>
            <a:endParaRPr lang="en-US" sz="2400" b="1" dirty="0" smtClean="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Arial" charset="0"/>
                <a:cs typeface="Arial" charset="0"/>
              </a:rPr>
              <a:t>∆z +/- 50 µm gives negligible image blur of +/- 33 µm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p>
            <a:pPr eaLnBrk="1" hangingPunct="1">
              <a:spcBef>
                <a:spcPct val="0"/>
              </a:spcBef>
              <a:buFont typeface="Arial" pitchFamily="34" charset="0"/>
              <a:buChar char="•"/>
            </a:pPr>
            <a:r>
              <a:rPr lang="en-US" sz="2400" dirty="0" smtClean="0"/>
              <a:t> </a:t>
            </a:r>
            <a:r>
              <a:rPr lang="en-US" sz="2400" b="1" dirty="0" smtClean="0"/>
              <a:t>Even F1 possible</a:t>
            </a:r>
          </a:p>
          <a:p>
            <a:pPr eaLnBrk="1" hangingPunct="1">
              <a:spcBef>
                <a:spcPct val="0"/>
              </a:spcBef>
              <a:buFont typeface="Arial" pitchFamily="34" charset="0"/>
              <a:buChar char="•"/>
            </a:pPr>
            <a:r>
              <a:rPr lang="en-US" sz="2400" b="1" dirty="0" smtClean="0"/>
              <a:t> More ‘shape reserve’ than</a:t>
            </a:r>
          </a:p>
          <a:p>
            <a:pPr eaLnBrk="1" hangingPunct="1">
              <a:spcBef>
                <a:spcPct val="0"/>
              </a:spcBef>
            </a:pPr>
            <a:r>
              <a:rPr lang="en-US" sz="2400" b="1" dirty="0" smtClean="0"/>
              <a:t>  with current flat detectors!</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smtClean="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5"/>
          <p:cNvSpPr>
            <a:spLocks noGrp="1" noChangeArrowheads="1"/>
          </p:cNvSpPr>
          <p:nvPr/>
        </p:nvSpPr>
        <p:spPr bwMode="auto">
          <a:xfrm>
            <a:off x="323528" y="260648"/>
            <a:ext cx="8424937" cy="65273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5. Is optical improvement bound to one specific curvature radius ? (1)</a:t>
            </a:r>
          </a:p>
        </p:txBody>
      </p:sp>
      <p:pic>
        <p:nvPicPr>
          <p:cNvPr id="3" name="Picture 2"/>
          <p:cNvPicPr>
            <a:picLocks noChangeAspect="1"/>
          </p:cNvPicPr>
          <p:nvPr/>
        </p:nvPicPr>
        <p:blipFill>
          <a:blip r:embed="rId3" cstate="print"/>
          <a:srcRect l="1463" t="5263" r="-1694" b="13158"/>
          <a:stretch>
            <a:fillRect/>
          </a:stretch>
        </p:blipFill>
        <p:spPr bwMode="auto">
          <a:xfrm>
            <a:off x="179512" y="1340768"/>
            <a:ext cx="4932040" cy="2232248"/>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5364088" y="1412776"/>
            <a:ext cx="3528392" cy="2162774"/>
          </a:xfrm>
          <a:prstGeom prst="rect">
            <a:avLst/>
          </a:prstGeom>
          <a:noFill/>
          <a:ln w="9525">
            <a:noFill/>
            <a:miter lim="800000"/>
            <a:headEnd/>
            <a:tailEnd/>
          </a:ln>
        </p:spPr>
      </p:pic>
      <p:sp>
        <p:nvSpPr>
          <p:cNvPr id="5" name="Rectangle 4"/>
          <p:cNvSpPr/>
          <p:nvPr/>
        </p:nvSpPr>
        <p:spPr>
          <a:xfrm>
            <a:off x="179512" y="3717032"/>
            <a:ext cx="4572000" cy="1477328"/>
          </a:xfrm>
          <a:prstGeom prst="rect">
            <a:avLst/>
          </a:prstGeom>
        </p:spPr>
        <p:txBody>
          <a:bodyPr>
            <a:spAutoFit/>
          </a:bodyPr>
          <a:lstStyle/>
          <a:p>
            <a:pPr lvl="0">
              <a:spcBef>
                <a:spcPts val="0"/>
              </a:spcBef>
            </a:pPr>
            <a:r>
              <a:rPr lang="en-GB" sz="1800" b="1" dirty="0" smtClean="0">
                <a:latin typeface="Arial" pitchFamily="34" charset="0"/>
                <a:cs typeface="Arial" pitchFamily="34" charset="0"/>
              </a:rPr>
              <a:t>NEO/LEO Space Junk Telescope </a:t>
            </a:r>
          </a:p>
          <a:p>
            <a:pPr>
              <a:spcBef>
                <a:spcPts val="0"/>
              </a:spcBef>
            </a:pPr>
            <a:r>
              <a:rPr lang="en-US" sz="1800" b="1" dirty="0" smtClean="0"/>
              <a:t>350 mm aperture Prime Focus Corrector</a:t>
            </a:r>
          </a:p>
          <a:p>
            <a:pPr>
              <a:spcBef>
                <a:spcPts val="0"/>
              </a:spcBef>
            </a:pPr>
            <a:r>
              <a:rPr lang="en-US" sz="1800" b="1" dirty="0" smtClean="0"/>
              <a:t>4 degree field diameter</a:t>
            </a:r>
          </a:p>
          <a:p>
            <a:pPr lvl="0">
              <a:spcBef>
                <a:spcPts val="0"/>
              </a:spcBef>
            </a:pPr>
            <a:r>
              <a:rPr lang="en-GB" sz="1800" b="1" dirty="0" smtClean="0">
                <a:latin typeface="Arial" pitchFamily="34" charset="0"/>
                <a:cs typeface="Arial" pitchFamily="34" charset="0"/>
              </a:rPr>
              <a:t>(similar to SST, but 24 x 36 mm</a:t>
            </a:r>
            <a:r>
              <a:rPr lang="en-GB" sz="1800" b="1" baseline="30000" dirty="0" smtClean="0">
                <a:latin typeface="Arial" pitchFamily="34" charset="0"/>
                <a:cs typeface="Arial" pitchFamily="34" charset="0"/>
              </a:rPr>
              <a:t>2 </a:t>
            </a:r>
            <a:r>
              <a:rPr lang="en-GB" sz="1800" b="1" dirty="0" smtClean="0">
                <a:latin typeface="Arial" pitchFamily="34" charset="0"/>
                <a:cs typeface="Arial" pitchFamily="34" charset="0"/>
              </a:rPr>
              <a:t>DSLR detector), 2003 by A. </a:t>
            </a:r>
            <a:r>
              <a:rPr lang="en-GB" sz="1800" b="1" dirty="0" err="1" smtClean="0">
                <a:latin typeface="Arial" pitchFamily="34" charset="0"/>
                <a:cs typeface="Arial" pitchFamily="34" charset="0"/>
              </a:rPr>
              <a:t>Rakich</a:t>
            </a:r>
            <a:r>
              <a:rPr lang="en-GB" sz="1800" b="1" dirty="0" smtClean="0">
                <a:latin typeface="Arial" pitchFamily="34" charset="0"/>
                <a:cs typeface="Arial" pitchFamily="34" charset="0"/>
              </a:rPr>
              <a:t> </a:t>
            </a:r>
            <a:endParaRPr lang="en-US" sz="1800" dirty="0" smtClean="0"/>
          </a:p>
        </p:txBody>
      </p:sp>
      <p:sp>
        <p:nvSpPr>
          <p:cNvPr id="6" name="Rectangle 5"/>
          <p:cNvSpPr/>
          <p:nvPr/>
        </p:nvSpPr>
        <p:spPr>
          <a:xfrm>
            <a:off x="5436096" y="3861048"/>
            <a:ext cx="3528392" cy="1200329"/>
          </a:xfrm>
          <a:prstGeom prst="rect">
            <a:avLst/>
          </a:prstGeom>
        </p:spPr>
        <p:txBody>
          <a:bodyPr wrap="square">
            <a:spAutoFit/>
          </a:bodyPr>
          <a:lstStyle/>
          <a:p>
            <a:pPr>
              <a:spcBef>
                <a:spcPts val="0"/>
              </a:spcBef>
            </a:pPr>
            <a:r>
              <a:rPr lang="en-US" sz="2400" dirty="0" smtClean="0"/>
              <a:t>Whole field:</a:t>
            </a:r>
          </a:p>
          <a:p>
            <a:pPr>
              <a:spcBef>
                <a:spcPts val="0"/>
              </a:spcBef>
            </a:pPr>
            <a:r>
              <a:rPr lang="en-US" sz="2400" dirty="0" smtClean="0"/>
              <a:t>80% encircled energy</a:t>
            </a:r>
          </a:p>
          <a:p>
            <a:pPr>
              <a:spcBef>
                <a:spcPts val="0"/>
              </a:spcBef>
            </a:pPr>
            <a:r>
              <a:rPr lang="en-US" sz="2400" dirty="0" smtClean="0"/>
              <a:t> in ø 7.4 µm</a:t>
            </a:r>
            <a:endParaRPr lang="en-US" sz="2400" dirty="0"/>
          </a:p>
        </p:txBody>
      </p:sp>
      <p:sp>
        <p:nvSpPr>
          <p:cNvPr id="7" name="Rectangle 6"/>
          <p:cNvSpPr/>
          <p:nvPr/>
        </p:nvSpPr>
        <p:spPr>
          <a:xfrm>
            <a:off x="395536" y="2780928"/>
            <a:ext cx="1872208" cy="630942"/>
          </a:xfrm>
          <a:prstGeom prst="rect">
            <a:avLst/>
          </a:prstGeom>
        </p:spPr>
        <p:txBody>
          <a:bodyPr wrap="square">
            <a:spAutoFit/>
          </a:bodyPr>
          <a:lstStyle/>
          <a:p>
            <a:r>
              <a:rPr lang="en-US" b="1" dirty="0" smtClean="0">
                <a:solidFill>
                  <a:srgbClr val="FF0000"/>
                </a:solidFill>
              </a:rPr>
              <a:t>FLAT </a:t>
            </a:r>
          </a:p>
          <a:p>
            <a:r>
              <a:rPr lang="en-US" b="1" dirty="0" smtClean="0">
                <a:solidFill>
                  <a:srgbClr val="FF0000"/>
                </a:solidFill>
              </a:rPr>
              <a:t>DETECTOR</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5"/>
          <p:cNvSpPr>
            <a:spLocks noGrp="1" noChangeArrowheads="1"/>
          </p:cNvSpPr>
          <p:nvPr/>
        </p:nvSpPr>
        <p:spPr bwMode="auto">
          <a:xfrm>
            <a:off x="395536" y="548680"/>
            <a:ext cx="8424937" cy="65273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3" cstate="print"/>
          <a:srcRect l="1714" t="3095" r="614" b="13332"/>
          <a:stretch>
            <a:fillRect/>
          </a:stretch>
        </p:blipFill>
        <p:spPr bwMode="auto">
          <a:xfrm>
            <a:off x="539552" y="1268760"/>
            <a:ext cx="4067944" cy="1926921"/>
          </a:xfrm>
          <a:prstGeom prst="rect">
            <a:avLst/>
          </a:prstGeom>
          <a:noFill/>
          <a:ln w="9525">
            <a:noFill/>
            <a:miter lim="800000"/>
            <a:headEnd/>
            <a:tailEnd/>
          </a:ln>
        </p:spPr>
      </p:pic>
      <p:pic>
        <p:nvPicPr>
          <p:cNvPr id="9" name="Picture 8"/>
          <p:cNvPicPr>
            <a:picLocks noChangeAspect="1"/>
          </p:cNvPicPr>
          <p:nvPr/>
        </p:nvPicPr>
        <p:blipFill>
          <a:blip r:embed="rId4" cstate="print"/>
          <a:srcRect r="1376"/>
          <a:stretch>
            <a:fillRect/>
          </a:stretch>
        </p:blipFill>
        <p:spPr bwMode="auto">
          <a:xfrm>
            <a:off x="5220072" y="1268760"/>
            <a:ext cx="3168352" cy="1944216"/>
          </a:xfrm>
          <a:prstGeom prst="rect">
            <a:avLst/>
          </a:prstGeom>
          <a:noFill/>
          <a:ln w="9525">
            <a:noFill/>
            <a:miter lim="800000"/>
            <a:headEnd/>
            <a:tailEnd/>
          </a:ln>
        </p:spPr>
      </p:pic>
      <p:sp>
        <p:nvSpPr>
          <p:cNvPr id="13" name="Rectangle 225"/>
          <p:cNvSpPr>
            <a:spLocks noGrp="1" noChangeArrowheads="1"/>
          </p:cNvSpPr>
          <p:nvPr/>
        </p:nvSpPr>
        <p:spPr bwMode="auto">
          <a:xfrm>
            <a:off x="323528" y="260648"/>
            <a:ext cx="8424937" cy="65273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5. Is optical improvement bound to one specific curvature radius ? (2)</a:t>
            </a:r>
          </a:p>
        </p:txBody>
      </p:sp>
      <p:sp>
        <p:nvSpPr>
          <p:cNvPr id="12" name="Rectangle 11"/>
          <p:cNvSpPr/>
          <p:nvPr/>
        </p:nvSpPr>
        <p:spPr>
          <a:xfrm>
            <a:off x="611560" y="2420888"/>
            <a:ext cx="3672408" cy="630942"/>
          </a:xfrm>
          <a:prstGeom prst="rect">
            <a:avLst/>
          </a:prstGeom>
        </p:spPr>
        <p:txBody>
          <a:bodyPr wrap="square">
            <a:spAutoFit/>
          </a:bodyPr>
          <a:lstStyle/>
          <a:p>
            <a:r>
              <a:rPr lang="en-US" b="1" dirty="0" smtClean="0">
                <a:solidFill>
                  <a:srgbClr val="00B050"/>
                </a:solidFill>
              </a:rPr>
              <a:t>NOW CURVED DETECTOR, </a:t>
            </a:r>
          </a:p>
          <a:p>
            <a:r>
              <a:rPr lang="en-US" b="1" dirty="0" smtClean="0">
                <a:solidFill>
                  <a:srgbClr val="00B050"/>
                </a:solidFill>
              </a:rPr>
              <a:t>R = 300 mm</a:t>
            </a:r>
            <a:endParaRPr lang="en-US" b="1" dirty="0">
              <a:solidFill>
                <a:srgbClr val="00B050"/>
              </a:solidFill>
            </a:endParaRPr>
          </a:p>
        </p:txBody>
      </p:sp>
      <p:pic>
        <p:nvPicPr>
          <p:cNvPr id="14" name="Picture 13"/>
          <p:cNvPicPr>
            <a:picLocks noChangeAspect="1"/>
          </p:cNvPicPr>
          <p:nvPr/>
        </p:nvPicPr>
        <p:blipFill>
          <a:blip r:embed="rId5" cstate="print"/>
          <a:srcRect l="1508" t="10248" r="1999" b="15456"/>
          <a:stretch>
            <a:fillRect/>
          </a:stretch>
        </p:blipFill>
        <p:spPr bwMode="auto">
          <a:xfrm>
            <a:off x="539552" y="3284984"/>
            <a:ext cx="4067944" cy="1843288"/>
          </a:xfrm>
          <a:prstGeom prst="rect">
            <a:avLst/>
          </a:prstGeom>
          <a:noFill/>
          <a:ln w="9525">
            <a:noFill/>
            <a:miter lim="800000"/>
            <a:headEnd/>
            <a:tailEnd/>
          </a:ln>
        </p:spPr>
      </p:pic>
      <p:sp>
        <p:nvSpPr>
          <p:cNvPr id="15" name="Rectangle 14"/>
          <p:cNvSpPr/>
          <p:nvPr/>
        </p:nvSpPr>
        <p:spPr>
          <a:xfrm>
            <a:off x="611560" y="4437112"/>
            <a:ext cx="2880320" cy="630942"/>
          </a:xfrm>
          <a:prstGeom prst="rect">
            <a:avLst/>
          </a:prstGeom>
        </p:spPr>
        <p:txBody>
          <a:bodyPr wrap="square">
            <a:spAutoFit/>
          </a:bodyPr>
          <a:lstStyle/>
          <a:p>
            <a:r>
              <a:rPr lang="en-US" b="1" dirty="0" smtClean="0">
                <a:solidFill>
                  <a:srgbClr val="00B050"/>
                </a:solidFill>
              </a:rPr>
              <a:t>Less CURVED DETECTOR, </a:t>
            </a:r>
          </a:p>
          <a:p>
            <a:r>
              <a:rPr lang="en-US" b="1" dirty="0" smtClean="0">
                <a:solidFill>
                  <a:srgbClr val="00B050"/>
                </a:solidFill>
              </a:rPr>
              <a:t>R = 500 mm</a:t>
            </a:r>
            <a:endParaRPr lang="en-US" b="1" dirty="0">
              <a:solidFill>
                <a:srgbClr val="00B050"/>
              </a:solidFill>
            </a:endParaRPr>
          </a:p>
        </p:txBody>
      </p:sp>
      <p:sp>
        <p:nvSpPr>
          <p:cNvPr id="16" name="Rectangle 15"/>
          <p:cNvSpPr/>
          <p:nvPr/>
        </p:nvSpPr>
        <p:spPr>
          <a:xfrm>
            <a:off x="395536" y="5229200"/>
            <a:ext cx="8352928" cy="707886"/>
          </a:xfrm>
          <a:prstGeom prst="rect">
            <a:avLst/>
          </a:prstGeom>
        </p:spPr>
        <p:txBody>
          <a:bodyPr wrap="square">
            <a:spAutoFit/>
          </a:bodyPr>
          <a:lstStyle/>
          <a:p>
            <a:pPr lvl="0" eaLnBrk="1" hangingPunct="1">
              <a:spcBef>
                <a:spcPct val="0"/>
              </a:spcBef>
            </a:pPr>
            <a:r>
              <a:rPr lang="en-US" sz="2000" b="1" u="sng" dirty="0" smtClean="0">
                <a:cs typeface="Arial" charset="0"/>
              </a:rPr>
              <a:t>Some</a:t>
            </a:r>
            <a:r>
              <a:rPr lang="en-US" sz="2000" b="1" dirty="0" smtClean="0">
                <a:cs typeface="Arial" charset="0"/>
              </a:rPr>
              <a:t> curvature already helps in many optical designs </a:t>
            </a:r>
          </a:p>
          <a:p>
            <a:pPr lvl="0" eaLnBrk="1" hangingPunct="1">
              <a:spcBef>
                <a:spcPct val="0"/>
              </a:spcBef>
            </a:pPr>
            <a:r>
              <a:rPr lang="en-US" sz="2000" b="1" dirty="0" smtClean="0">
                <a:cs typeface="Arial" charset="0"/>
              </a:rPr>
              <a:t>- must not be the ultimate one -  much better than the flat detector</a:t>
            </a:r>
          </a:p>
        </p:txBody>
      </p:sp>
      <p:pic>
        <p:nvPicPr>
          <p:cNvPr id="17" name="Picture 16"/>
          <p:cNvPicPr>
            <a:picLocks noChangeAspect="1"/>
          </p:cNvPicPr>
          <p:nvPr/>
        </p:nvPicPr>
        <p:blipFill>
          <a:blip r:embed="rId6" cstate="print"/>
          <a:srcRect/>
          <a:stretch>
            <a:fillRect/>
          </a:stretch>
        </p:blipFill>
        <p:spPr bwMode="auto">
          <a:xfrm>
            <a:off x="5220072" y="3284984"/>
            <a:ext cx="3168352" cy="1901011"/>
          </a:xfrm>
          <a:prstGeom prst="rect">
            <a:avLst/>
          </a:prstGeom>
          <a:noFill/>
          <a:ln w="9525">
            <a:noFill/>
            <a:miter lim="800000"/>
            <a:headEnd/>
            <a:tailEnd/>
          </a:ln>
        </p:spPr>
      </p:pic>
      <p:sp>
        <p:nvSpPr>
          <p:cNvPr id="19" name="Rectangle 18"/>
          <p:cNvSpPr/>
          <p:nvPr/>
        </p:nvSpPr>
        <p:spPr>
          <a:xfrm>
            <a:off x="5292080" y="1556792"/>
            <a:ext cx="3672408" cy="1446550"/>
          </a:xfrm>
          <a:prstGeom prst="rect">
            <a:avLst/>
          </a:prstGeom>
        </p:spPr>
        <p:txBody>
          <a:bodyPr wrap="square">
            <a:spAutoFit/>
          </a:bodyPr>
          <a:lstStyle/>
          <a:p>
            <a:r>
              <a:rPr lang="en-US" sz="1600" b="1" dirty="0" smtClean="0">
                <a:solidFill>
                  <a:srgbClr val="00B050"/>
                </a:solidFill>
              </a:rPr>
              <a:t>4.7 µm Diameter</a:t>
            </a:r>
          </a:p>
          <a:p>
            <a:r>
              <a:rPr lang="en-US" sz="1600" b="1" dirty="0" smtClean="0">
                <a:solidFill>
                  <a:srgbClr val="00B050"/>
                </a:solidFill>
              </a:rPr>
              <a:t>Improvement factors (vs. flat): </a:t>
            </a:r>
          </a:p>
          <a:p>
            <a:r>
              <a:rPr lang="en-US" sz="1600" b="1" dirty="0" smtClean="0">
                <a:solidFill>
                  <a:srgbClr val="00B050"/>
                </a:solidFill>
              </a:rPr>
              <a:t>Resolution                       1.57</a:t>
            </a:r>
          </a:p>
          <a:p>
            <a:r>
              <a:rPr lang="en-US" sz="1600" b="1" dirty="0" smtClean="0">
                <a:solidFill>
                  <a:srgbClr val="00B050"/>
                </a:solidFill>
              </a:rPr>
              <a:t>Energy Concentration     2.5</a:t>
            </a:r>
            <a:endParaRPr lang="en-US" sz="1600" b="1" dirty="0">
              <a:solidFill>
                <a:srgbClr val="00B050"/>
              </a:solidFill>
            </a:endParaRPr>
          </a:p>
        </p:txBody>
      </p:sp>
      <p:sp>
        <p:nvSpPr>
          <p:cNvPr id="20" name="Rectangle 19"/>
          <p:cNvSpPr/>
          <p:nvPr/>
        </p:nvSpPr>
        <p:spPr>
          <a:xfrm>
            <a:off x="5292080" y="3501008"/>
            <a:ext cx="3312368" cy="1446550"/>
          </a:xfrm>
          <a:prstGeom prst="rect">
            <a:avLst/>
          </a:prstGeom>
        </p:spPr>
        <p:txBody>
          <a:bodyPr wrap="square">
            <a:spAutoFit/>
          </a:bodyPr>
          <a:lstStyle/>
          <a:p>
            <a:r>
              <a:rPr lang="en-US" sz="1600" b="1" dirty="0" smtClean="0">
                <a:solidFill>
                  <a:srgbClr val="00B050"/>
                </a:solidFill>
              </a:rPr>
              <a:t>6 µm Diameter</a:t>
            </a:r>
          </a:p>
          <a:p>
            <a:r>
              <a:rPr lang="en-US" sz="1600" b="1" dirty="0" smtClean="0">
                <a:solidFill>
                  <a:srgbClr val="00B050"/>
                </a:solidFill>
              </a:rPr>
              <a:t>Improvement factors (vs. flat): </a:t>
            </a:r>
          </a:p>
          <a:p>
            <a:r>
              <a:rPr lang="en-US" sz="1600" b="1" dirty="0" smtClean="0">
                <a:solidFill>
                  <a:srgbClr val="00B050"/>
                </a:solidFill>
              </a:rPr>
              <a:t>Resolution                       1.25</a:t>
            </a:r>
          </a:p>
          <a:p>
            <a:r>
              <a:rPr lang="en-US" sz="1600" b="1" dirty="0" smtClean="0">
                <a:solidFill>
                  <a:srgbClr val="00B050"/>
                </a:solidFill>
              </a:rPr>
              <a:t>Energy Concentration     1.56</a:t>
            </a:r>
            <a:endParaRPr lang="en-US" sz="1600"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7544" y="249289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uLnTx/>
                <a:uFillTx/>
                <a:latin typeface="+mj-lt"/>
                <a:ea typeface="+mj-ea"/>
                <a:cs typeface="+mj-cs"/>
              </a:rPr>
              <a:t>Other Applications: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3600" b="1" kern="0" noProof="0" dirty="0" smtClean="0">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uLnTx/>
                <a:uFillTx/>
                <a:latin typeface="+mj-lt"/>
                <a:ea typeface="+mj-ea"/>
                <a:cs typeface="+mj-cs"/>
              </a:rPr>
              <a:t>Microscopes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smtClean="0">
                <a:latin typeface="+mj-lt"/>
                <a:ea typeface="+mj-ea"/>
                <a:cs typeface="+mj-cs"/>
              </a:rPr>
              <a:t>Military applications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smtClean="0">
                <a:latin typeface="+mj-lt"/>
                <a:ea typeface="+mj-ea"/>
                <a:cs typeface="+mj-cs"/>
              </a:rPr>
              <a:t>M</a:t>
            </a:r>
            <a:r>
              <a:rPr kumimoji="0" lang="en-US" sz="3600" b="1" i="0" u="none" strike="noStrike" kern="0" cap="none" spc="0" normalizeH="0" baseline="0" noProof="0" dirty="0" smtClean="0">
                <a:ln>
                  <a:noFill/>
                </a:ln>
                <a:uLnTx/>
                <a:uFillTx/>
                <a:latin typeface="+mj-lt"/>
                <a:ea typeface="+mj-ea"/>
                <a:cs typeface="+mj-cs"/>
              </a:rPr>
              <a:t>ass-market </a:t>
            </a:r>
            <a:r>
              <a:rPr lang="en-US" sz="3600" b="1" kern="0" dirty="0" smtClean="0">
                <a:latin typeface="+mj-lt"/>
                <a:ea typeface="+mj-ea"/>
                <a:cs typeface="+mj-cs"/>
              </a:rPr>
              <a:t>products</a:t>
            </a:r>
            <a:endParaRPr kumimoji="0" lang="en-US" sz="3600" b="1" i="0" u="none" strike="noStrike" kern="0" cap="none" spc="0" normalizeH="0" baseline="0" noProof="0" dirty="0" smtClean="0">
              <a:ln>
                <a:noFill/>
              </a:ln>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3600" b="1" kern="0" dirty="0" smtClean="0">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uLnTx/>
                <a:uFillTx/>
                <a:latin typeface="+mj-lt"/>
                <a:ea typeface="+mj-ea"/>
                <a:cs typeface="+mj-cs"/>
              </a:rPr>
              <a:t>From high-end items 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noProof="0" dirty="0" smtClean="0">
                <a:ln>
                  <a:noFill/>
                </a:ln>
                <a:uLnTx/>
                <a:uFillTx/>
                <a:latin typeface="+mj-lt"/>
                <a:ea typeface="+mj-ea"/>
                <a:cs typeface="+mj-cs"/>
              </a:rPr>
              <a:t> low-cost items</a:t>
            </a:r>
            <a:endParaRPr kumimoji="0" lang="en-US" sz="3600" b="1" i="0" u="none" strike="noStrike" kern="0" cap="none" spc="0" normalizeH="0" baseline="0" noProof="0" dirty="0">
              <a:ln>
                <a:noFill/>
              </a:ln>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0528" y="0"/>
            <a:ext cx="9721080" cy="1143000"/>
          </a:xfrm>
        </p:spPr>
        <p:txBody>
          <a:bodyPr/>
          <a:lstStyle/>
          <a:p>
            <a:pPr>
              <a:tabLst>
                <a:tab pos="723900" algn="l"/>
              </a:tabLst>
            </a:pPr>
            <a:r>
              <a:rPr lang="en-US" dirty="0" smtClean="0">
                <a:solidFill>
                  <a:schemeClr val="tx1"/>
                </a:solidFill>
                <a:effectLst/>
              </a:rPr>
              <a:t>Microscope Optics – similar problem (1)</a:t>
            </a:r>
            <a:endParaRPr lang="en-US" dirty="0">
              <a:solidFill>
                <a:schemeClr val="tx1"/>
              </a:solidFill>
              <a:effectLst/>
            </a:endParaRPr>
          </a:p>
        </p:txBody>
      </p:sp>
      <p:pic>
        <p:nvPicPr>
          <p:cNvPr id="9" name="Picture 8"/>
          <p:cNvPicPr>
            <a:picLocks noChangeAspect="1" noChangeArrowheads="1"/>
          </p:cNvPicPr>
          <p:nvPr/>
        </p:nvPicPr>
        <p:blipFill>
          <a:blip r:embed="rId3" cstate="print"/>
          <a:srcRect l="20999" t="31517" r="48979" b="34810"/>
          <a:stretch>
            <a:fillRect/>
          </a:stretch>
        </p:blipFill>
        <p:spPr bwMode="auto">
          <a:xfrm>
            <a:off x="179512" y="1268760"/>
            <a:ext cx="2915816" cy="3437793"/>
          </a:xfrm>
          <a:prstGeom prst="rect">
            <a:avLst/>
          </a:prstGeom>
          <a:noFill/>
          <a:ln w="9525">
            <a:noFill/>
            <a:miter lim="800000"/>
            <a:headEnd/>
            <a:tailEnd/>
          </a:ln>
        </p:spPr>
      </p:pic>
      <p:sp>
        <p:nvSpPr>
          <p:cNvPr id="10" name="Rectangle 9"/>
          <p:cNvSpPr/>
          <p:nvPr/>
        </p:nvSpPr>
        <p:spPr>
          <a:xfrm>
            <a:off x="3059832" y="1340768"/>
            <a:ext cx="7704856" cy="3539430"/>
          </a:xfrm>
          <a:prstGeom prst="rect">
            <a:avLst/>
          </a:prstGeom>
        </p:spPr>
        <p:txBody>
          <a:bodyPr wrap="square">
            <a:spAutoFit/>
          </a:bodyPr>
          <a:lstStyle/>
          <a:p>
            <a:pPr>
              <a:spcBef>
                <a:spcPts val="0"/>
              </a:spcBef>
              <a:buFont typeface="Arial" pitchFamily="34" charset="0"/>
              <a:buChar char="•"/>
            </a:pPr>
            <a:r>
              <a:rPr lang="en-US" sz="2800" dirty="0" smtClean="0"/>
              <a:t> </a:t>
            </a:r>
            <a:r>
              <a:rPr lang="en-US" sz="2800" b="1" dirty="0" smtClean="0"/>
              <a:t>Field Curvature ~ Magnification</a:t>
            </a:r>
          </a:p>
          <a:p>
            <a:pPr>
              <a:spcBef>
                <a:spcPts val="0"/>
              </a:spcBef>
              <a:buFont typeface="Arial" pitchFamily="34" charset="0"/>
              <a:buChar char="•"/>
            </a:pPr>
            <a:endParaRPr lang="en-US" sz="2800" b="1" dirty="0" smtClean="0"/>
          </a:p>
          <a:p>
            <a:pPr>
              <a:spcBef>
                <a:spcPts val="0"/>
              </a:spcBef>
              <a:buFont typeface="Arial" pitchFamily="34" charset="0"/>
              <a:buChar char="•"/>
            </a:pPr>
            <a:r>
              <a:rPr lang="en-US" sz="2800" b="1" dirty="0" smtClean="0"/>
              <a:t> Field curvature is very annoying: </a:t>
            </a:r>
          </a:p>
          <a:p>
            <a:pPr>
              <a:spcBef>
                <a:spcPts val="0"/>
              </a:spcBef>
            </a:pPr>
            <a:r>
              <a:rPr lang="en-US" sz="2800" b="1" dirty="0" smtClean="0"/>
              <a:t>  Manual field scanning by</a:t>
            </a:r>
          </a:p>
          <a:p>
            <a:pPr>
              <a:spcBef>
                <a:spcPts val="0"/>
              </a:spcBef>
            </a:pPr>
            <a:r>
              <a:rPr lang="en-US" sz="2800" b="1" dirty="0" smtClean="0"/>
              <a:t>  (manual) focusing</a:t>
            </a:r>
          </a:p>
          <a:p>
            <a:pPr>
              <a:spcBef>
                <a:spcPts val="0"/>
              </a:spcBef>
            </a:pPr>
            <a:r>
              <a:rPr lang="en-US" sz="2800" b="1" dirty="0" smtClean="0"/>
              <a:t> </a:t>
            </a:r>
          </a:p>
          <a:p>
            <a:pPr>
              <a:spcBef>
                <a:spcPts val="0"/>
              </a:spcBef>
              <a:buFont typeface="Arial" pitchFamily="34" charset="0"/>
              <a:buChar char="•"/>
            </a:pPr>
            <a:endParaRPr lang="en-US" sz="2800" dirty="0" smtClean="0"/>
          </a:p>
          <a:p>
            <a:pPr>
              <a:spcBef>
                <a:spcPts val="0"/>
              </a:spcBef>
              <a:buFont typeface="Arial" pitchFamily="34" charset="0"/>
              <a:buChar char="•"/>
            </a:pPr>
            <a:endParaRPr lang="en-US" sz="2800" dirty="0" smtClean="0"/>
          </a:p>
        </p:txBody>
      </p:sp>
      <p:sp>
        <p:nvSpPr>
          <p:cNvPr id="6" name="Rectangle 5"/>
          <p:cNvSpPr/>
          <p:nvPr/>
        </p:nvSpPr>
        <p:spPr>
          <a:xfrm>
            <a:off x="6948264" y="6165305"/>
            <a:ext cx="2195736" cy="646331"/>
          </a:xfrm>
          <a:prstGeom prst="rect">
            <a:avLst/>
          </a:prstGeom>
        </p:spPr>
        <p:txBody>
          <a:bodyPr wrap="square">
            <a:spAutoFit/>
          </a:bodyPr>
          <a:lstStyle/>
          <a:p>
            <a:r>
              <a:rPr lang="en-US" sz="800" dirty="0" smtClean="0"/>
              <a:t>© http://www.microscopyu.com/tutorials/java/aberrations/curvatureoffield/</a:t>
            </a:r>
          </a:p>
          <a:p>
            <a:r>
              <a:rPr lang="en-US" sz="800" dirty="0" smtClean="0"/>
              <a:t> </a:t>
            </a:r>
            <a:endParaRPr lang="en-US" sz="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0528" y="0"/>
            <a:ext cx="9649072" cy="1143000"/>
          </a:xfrm>
        </p:spPr>
        <p:txBody>
          <a:bodyPr/>
          <a:lstStyle/>
          <a:p>
            <a:r>
              <a:rPr lang="en-US" dirty="0" smtClean="0">
                <a:solidFill>
                  <a:schemeClr val="tx1"/>
                </a:solidFill>
                <a:effectLst/>
              </a:rPr>
              <a:t>Microscope Optics – similar problem (2)</a:t>
            </a:r>
            <a:endParaRPr lang="en-US" dirty="0">
              <a:solidFill>
                <a:schemeClr val="tx1"/>
              </a:solidFill>
              <a:effectLst/>
            </a:endParaRPr>
          </a:p>
        </p:txBody>
      </p:sp>
      <p:pic>
        <p:nvPicPr>
          <p:cNvPr id="6" name="Picture 5"/>
          <p:cNvPicPr>
            <a:picLocks noChangeAspect="1" noChangeArrowheads="1"/>
          </p:cNvPicPr>
          <p:nvPr/>
        </p:nvPicPr>
        <p:blipFill>
          <a:blip r:embed="rId3" cstate="print"/>
          <a:srcRect l="51021" t="31517" r="20422" b="34810"/>
          <a:stretch>
            <a:fillRect/>
          </a:stretch>
        </p:blipFill>
        <p:spPr bwMode="auto">
          <a:xfrm>
            <a:off x="4716016" y="1988840"/>
            <a:ext cx="2808312" cy="3480840"/>
          </a:xfrm>
          <a:prstGeom prst="rect">
            <a:avLst/>
          </a:prstGeom>
          <a:noFill/>
          <a:ln w="9525">
            <a:noFill/>
            <a:miter lim="800000"/>
            <a:headEnd/>
            <a:tailEnd/>
          </a:ln>
        </p:spPr>
      </p:pic>
      <p:sp>
        <p:nvSpPr>
          <p:cNvPr id="8" name="Title 1"/>
          <p:cNvSpPr txBox="1">
            <a:spLocks/>
          </p:cNvSpPr>
          <p:nvPr/>
        </p:nvSpPr>
        <p:spPr bwMode="auto">
          <a:xfrm>
            <a:off x="755576" y="1268760"/>
            <a:ext cx="7787208"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uLnTx/>
                <a:uFillTx/>
                <a:latin typeface="+mj-lt"/>
                <a:ea typeface="+mj-ea"/>
                <a:cs typeface="+mj-cs"/>
              </a:rPr>
              <a:t>Optical correction for </a:t>
            </a:r>
            <a:r>
              <a:rPr kumimoji="0" lang="en-US" sz="2800" b="1" i="0" u="sng" strike="noStrike" kern="0" cap="none" spc="0" normalizeH="0" baseline="0" noProof="0" dirty="0" smtClean="0">
                <a:ln>
                  <a:noFill/>
                </a:ln>
                <a:uLnTx/>
                <a:uFillTx/>
                <a:latin typeface="+mj-lt"/>
                <a:ea typeface="+mj-ea"/>
                <a:cs typeface="+mj-cs"/>
              </a:rPr>
              <a:t>some</a:t>
            </a:r>
            <a:r>
              <a:rPr kumimoji="0" lang="en-US" sz="2800" b="1" i="0" u="none" strike="noStrike" kern="0" cap="none" spc="0" normalizeH="0" baseline="0" noProof="0" dirty="0" smtClean="0">
                <a:ln>
                  <a:noFill/>
                </a:ln>
                <a:uLnTx/>
                <a:uFillTx/>
                <a:latin typeface="+mj-lt"/>
                <a:ea typeface="+mj-ea"/>
                <a:cs typeface="+mj-cs"/>
              </a:rPr>
              <a:t> field curvature:</a:t>
            </a:r>
            <a:endParaRPr kumimoji="0" lang="en-US" sz="2800" b="1" i="0" u="none" strike="noStrike" kern="0" cap="none" spc="0" normalizeH="0" baseline="0" noProof="0" dirty="0">
              <a:ln>
                <a:noFill/>
              </a:ln>
              <a:uLnTx/>
              <a:uFillTx/>
              <a:latin typeface="+mj-lt"/>
              <a:ea typeface="+mj-ea"/>
              <a:cs typeface="+mj-cs"/>
            </a:endParaRPr>
          </a:p>
        </p:txBody>
      </p:sp>
      <p:pic>
        <p:nvPicPr>
          <p:cNvPr id="9" name="Picture 8"/>
          <p:cNvPicPr>
            <a:picLocks noChangeAspect="1" noChangeArrowheads="1"/>
          </p:cNvPicPr>
          <p:nvPr/>
        </p:nvPicPr>
        <p:blipFill>
          <a:blip r:embed="rId3" cstate="print"/>
          <a:srcRect l="20999" t="31517" r="48979" b="34810"/>
          <a:stretch>
            <a:fillRect/>
          </a:stretch>
        </p:blipFill>
        <p:spPr bwMode="auto">
          <a:xfrm>
            <a:off x="1619672" y="1988840"/>
            <a:ext cx="2952328" cy="3480840"/>
          </a:xfrm>
          <a:prstGeom prst="rect">
            <a:avLst/>
          </a:prstGeom>
          <a:noFill/>
          <a:ln w="9525">
            <a:noFill/>
            <a:miter lim="800000"/>
            <a:headEnd/>
            <a:tailEnd/>
          </a:ln>
        </p:spPr>
      </p:pic>
      <p:sp>
        <p:nvSpPr>
          <p:cNvPr id="10" name="Rectangle 9"/>
          <p:cNvSpPr/>
          <p:nvPr/>
        </p:nvSpPr>
        <p:spPr>
          <a:xfrm>
            <a:off x="6948264" y="6165305"/>
            <a:ext cx="2195736" cy="646331"/>
          </a:xfrm>
          <a:prstGeom prst="rect">
            <a:avLst/>
          </a:prstGeom>
        </p:spPr>
        <p:txBody>
          <a:bodyPr wrap="square">
            <a:spAutoFit/>
          </a:bodyPr>
          <a:lstStyle/>
          <a:p>
            <a:r>
              <a:rPr lang="en-US" sz="800" dirty="0" smtClean="0"/>
              <a:t>© http://www.microscopyu.com/tutorials/java/aberrations/curvatureoffield/</a:t>
            </a:r>
          </a:p>
          <a:p>
            <a:r>
              <a:rPr lang="en-US" sz="800" dirty="0" smtClean="0"/>
              <a:t> </a:t>
            </a:r>
            <a:endParaRPr lang="en-US" sz="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0528" y="0"/>
            <a:ext cx="9649072" cy="1143000"/>
          </a:xfrm>
        </p:spPr>
        <p:txBody>
          <a:bodyPr/>
          <a:lstStyle/>
          <a:p>
            <a:r>
              <a:rPr lang="en-US" dirty="0" smtClean="0">
                <a:solidFill>
                  <a:schemeClr val="tx1"/>
                </a:solidFill>
                <a:effectLst/>
              </a:rPr>
              <a:t>Microscope Optics – similar problem (3)</a:t>
            </a:r>
            <a:endParaRPr lang="en-US" dirty="0">
              <a:solidFill>
                <a:schemeClr val="tx1"/>
              </a:solidFill>
              <a:effectLst/>
            </a:endParaRPr>
          </a:p>
        </p:txBody>
      </p:sp>
      <p:sp>
        <p:nvSpPr>
          <p:cNvPr id="10" name="Text Placeholder 2"/>
          <p:cNvSpPr>
            <a:spLocks noGrp="1"/>
          </p:cNvSpPr>
          <p:nvPr>
            <p:ph type="body" sz="quarter" idx="11"/>
          </p:nvPr>
        </p:nvSpPr>
        <p:spPr>
          <a:xfrm>
            <a:off x="2123728" y="1196752"/>
            <a:ext cx="8686800" cy="4648200"/>
          </a:xfrm>
        </p:spPr>
        <p:txBody>
          <a:bodyPr/>
          <a:lstStyle/>
          <a:p>
            <a:pPr>
              <a:buNone/>
            </a:pPr>
            <a:r>
              <a:rPr lang="en-US" b="1" dirty="0" smtClean="0"/>
              <a:t>Correction possible since some years,</a:t>
            </a:r>
          </a:p>
          <a:p>
            <a:pPr>
              <a:buNone/>
            </a:pPr>
            <a:r>
              <a:rPr lang="en-US" b="1" dirty="0" smtClean="0"/>
              <a:t>BUT: </a:t>
            </a:r>
          </a:p>
          <a:p>
            <a:r>
              <a:rPr lang="en-US" b="1" dirty="0" smtClean="0"/>
              <a:t>Large FOV at high magnification is not</a:t>
            </a:r>
          </a:p>
          <a:p>
            <a:pPr>
              <a:buNone/>
            </a:pPr>
            <a:r>
              <a:rPr lang="en-US" b="1" dirty="0" smtClean="0"/>
              <a:t>    correctable (fraction of field only)</a:t>
            </a:r>
          </a:p>
          <a:p>
            <a:r>
              <a:rPr lang="en-US" b="1" dirty="0" smtClean="0"/>
              <a:t>Reduced working distance &lt;&gt; Illumination</a:t>
            </a:r>
          </a:p>
          <a:p>
            <a:r>
              <a:rPr lang="en-US" b="1" dirty="0" smtClean="0"/>
              <a:t>Reduced transmission</a:t>
            </a:r>
          </a:p>
          <a:p>
            <a:r>
              <a:rPr lang="en-US" b="1" dirty="0" smtClean="0"/>
              <a:t>Other optical errors</a:t>
            </a:r>
          </a:p>
          <a:p>
            <a:r>
              <a:rPr lang="en-US" b="1" dirty="0" smtClean="0"/>
              <a:t>Complexity / Cost </a:t>
            </a:r>
          </a:p>
          <a:p>
            <a:pPr>
              <a:buNone/>
            </a:pPr>
            <a:endParaRPr lang="en-US" sz="800" b="1" dirty="0" smtClean="0"/>
          </a:p>
          <a:p>
            <a:pPr>
              <a:buNone/>
            </a:pPr>
            <a:r>
              <a:rPr lang="en-US" b="1" dirty="0" smtClean="0"/>
              <a:t>A curved detector could overcome this – </a:t>
            </a:r>
          </a:p>
          <a:p>
            <a:pPr>
              <a:buNone/>
            </a:pPr>
            <a:r>
              <a:rPr lang="en-US" b="1" dirty="0" smtClean="0"/>
              <a:t>relatively small size, but high curvature</a:t>
            </a:r>
          </a:p>
          <a:p>
            <a:pPr>
              <a:buNone/>
            </a:pPr>
            <a:endParaRPr lang="en-US" dirty="0" smtClean="0"/>
          </a:p>
        </p:txBody>
      </p:sp>
      <p:pic>
        <p:nvPicPr>
          <p:cNvPr id="6" name="Picture 5"/>
          <p:cNvPicPr>
            <a:picLocks noChangeAspect="1" noChangeArrowheads="1"/>
          </p:cNvPicPr>
          <p:nvPr/>
        </p:nvPicPr>
        <p:blipFill>
          <a:blip r:embed="rId3" cstate="print"/>
          <a:srcRect l="51021" t="30820" r="20422" b="34810"/>
          <a:stretch>
            <a:fillRect/>
          </a:stretch>
        </p:blipFill>
        <p:spPr bwMode="auto">
          <a:xfrm>
            <a:off x="179512" y="3068960"/>
            <a:ext cx="1878293" cy="2376264"/>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l="20999" t="31517" r="48979" b="34810"/>
          <a:stretch>
            <a:fillRect/>
          </a:stretch>
        </p:blipFill>
        <p:spPr bwMode="auto">
          <a:xfrm>
            <a:off x="611560" y="1340768"/>
            <a:ext cx="1160419" cy="1368152"/>
          </a:xfrm>
          <a:prstGeom prst="rect">
            <a:avLst/>
          </a:prstGeom>
          <a:noFill/>
          <a:ln w="9525">
            <a:noFill/>
            <a:miter lim="800000"/>
            <a:headEnd/>
            <a:tailEnd/>
          </a:ln>
        </p:spPr>
      </p:pic>
      <p:sp>
        <p:nvSpPr>
          <p:cNvPr id="8" name="Rectangle 7"/>
          <p:cNvSpPr/>
          <p:nvPr/>
        </p:nvSpPr>
        <p:spPr>
          <a:xfrm>
            <a:off x="6948264" y="6165305"/>
            <a:ext cx="2195736" cy="646331"/>
          </a:xfrm>
          <a:prstGeom prst="rect">
            <a:avLst/>
          </a:prstGeom>
        </p:spPr>
        <p:txBody>
          <a:bodyPr wrap="square">
            <a:spAutoFit/>
          </a:bodyPr>
          <a:lstStyle/>
          <a:p>
            <a:r>
              <a:rPr lang="en-US" sz="800" dirty="0" smtClean="0"/>
              <a:t>© http://www.microscopyu.com/tutorials/java/aberrations/curvatureoffield/</a:t>
            </a:r>
          </a:p>
          <a:p>
            <a:r>
              <a:rPr lang="en-US" sz="800" dirty="0" smtClean="0"/>
              <a:t> </a:t>
            </a:r>
            <a:endParaRPr lang="en-US" sz="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e.JPG"/>
          <p:cNvPicPr>
            <a:picLocks noChangeAspect="1"/>
          </p:cNvPicPr>
          <p:nvPr/>
        </p:nvPicPr>
        <p:blipFill>
          <a:blip r:embed="rId2" cstate="print"/>
          <a:stretch>
            <a:fillRect/>
          </a:stretch>
        </p:blipFill>
        <p:spPr>
          <a:xfrm>
            <a:off x="971600" y="404664"/>
            <a:ext cx="7164288" cy="5336787"/>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1143000"/>
          </a:xfrm>
        </p:spPr>
        <p:txBody>
          <a:bodyPr/>
          <a:lstStyle/>
          <a:p>
            <a:r>
              <a:rPr lang="en-US" dirty="0" smtClean="0">
                <a:solidFill>
                  <a:schemeClr val="tx1"/>
                </a:solidFill>
                <a:effectLst/>
              </a:rPr>
              <a:t>Curved Detectors Roundtable</a:t>
            </a:r>
            <a:br>
              <a:rPr lang="en-US" dirty="0" smtClean="0">
                <a:solidFill>
                  <a:schemeClr val="tx1"/>
                </a:solidFill>
                <a:effectLst/>
              </a:rPr>
            </a:br>
            <a:r>
              <a:rPr lang="en-US" i="1" dirty="0" smtClean="0">
                <a:solidFill>
                  <a:schemeClr val="tx1"/>
                </a:solidFill>
                <a:effectLst/>
              </a:rPr>
              <a:t>How we normally think:</a:t>
            </a:r>
            <a:endParaRPr lang="en-US" sz="1400" i="1" dirty="0">
              <a:solidFill>
                <a:schemeClr val="tx1"/>
              </a:solidFill>
              <a:effectLst/>
            </a:endParaRPr>
          </a:p>
        </p:txBody>
      </p:sp>
      <p:pic>
        <p:nvPicPr>
          <p:cNvPr id="93186" name="Picture 2" descr="http://www.appdynamics.com/blog/wp-content/uploads/2013/01/man-in-box-w-sticker.png"/>
          <p:cNvPicPr>
            <a:picLocks noChangeAspect="1" noChangeArrowheads="1"/>
          </p:cNvPicPr>
          <p:nvPr/>
        </p:nvPicPr>
        <p:blipFill>
          <a:blip r:embed="rId3" cstate="print"/>
          <a:srcRect/>
          <a:stretch>
            <a:fillRect/>
          </a:stretch>
        </p:blipFill>
        <p:spPr bwMode="auto">
          <a:xfrm>
            <a:off x="971600" y="1412776"/>
            <a:ext cx="7195776" cy="4420263"/>
          </a:xfrm>
          <a:prstGeom prst="rect">
            <a:avLst/>
          </a:prstGeom>
          <a:noFill/>
        </p:spPr>
      </p:pic>
      <p:sp>
        <p:nvSpPr>
          <p:cNvPr id="6" name="Rectangle 5"/>
          <p:cNvSpPr/>
          <p:nvPr/>
        </p:nvSpPr>
        <p:spPr>
          <a:xfrm>
            <a:off x="7524328" y="6309320"/>
            <a:ext cx="1440160" cy="215444"/>
          </a:xfrm>
          <a:prstGeom prst="rect">
            <a:avLst/>
          </a:prstGeom>
        </p:spPr>
        <p:txBody>
          <a:bodyPr wrap="square">
            <a:spAutoFit/>
          </a:bodyPr>
          <a:lstStyle/>
          <a:p>
            <a:r>
              <a:rPr lang="en-US" sz="800" dirty="0" smtClean="0"/>
              <a:t>© www.appdynamics.com</a:t>
            </a:r>
            <a:endParaRPr lang="en-US" sz="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899592" y="260648"/>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DARPA / IDA / MTO</a:t>
            </a:r>
            <a:r>
              <a:rPr kumimoji="0" lang="en-GB" sz="3200" b="1" i="0" u="none" strike="noStrike" cap="none" normalizeH="0" dirty="0" smtClean="0">
                <a:ln>
                  <a:noFill/>
                </a:ln>
                <a:solidFill>
                  <a:schemeClr val="tx1"/>
                </a:solidFill>
                <a:effectLst/>
                <a:latin typeface="Arial" pitchFamily="34" charset="0"/>
                <a:cs typeface="Arial" pitchFamily="34" charset="0"/>
              </a:rPr>
              <a:t> </a:t>
            </a:r>
            <a:r>
              <a:rPr kumimoji="0" lang="en-GB" sz="3200" b="1" i="0" u="none" strike="noStrike" cap="none" normalizeH="0" baseline="0" dirty="0" smtClean="0">
                <a:ln>
                  <a:noFill/>
                </a:ln>
                <a:solidFill>
                  <a:schemeClr val="tx1"/>
                </a:solidFill>
                <a:effectLst/>
                <a:latin typeface="Arial" pitchFamily="34" charset="0"/>
                <a:cs typeface="Arial" pitchFamily="34" charset="0"/>
              </a:rPr>
              <a:t>activities (1)</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dirty="0" err="1" smtClean="0">
                <a:latin typeface="Arial" pitchFamily="34" charset="0"/>
                <a:cs typeface="Arial" pitchFamily="34" charset="0"/>
              </a:rPr>
              <a:t>Defense</a:t>
            </a:r>
            <a:r>
              <a:rPr lang="en-GB" sz="1600" b="1" dirty="0" smtClean="0">
                <a:latin typeface="Arial" pitchFamily="34" charset="0"/>
                <a:cs typeface="Arial" pitchFamily="34" charset="0"/>
              </a:rPr>
              <a:t> Advanced Research Projects Agency /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dirty="0" smtClean="0">
                <a:latin typeface="Arial" pitchFamily="34" charset="0"/>
                <a:cs typeface="Arial" pitchFamily="34" charset="0"/>
              </a:rPr>
              <a:t>Institute for </a:t>
            </a:r>
            <a:r>
              <a:rPr lang="en-GB" sz="1600" b="1" dirty="0" err="1" smtClean="0">
                <a:latin typeface="Arial" pitchFamily="34" charset="0"/>
                <a:cs typeface="Arial" pitchFamily="34" charset="0"/>
              </a:rPr>
              <a:t>Defense</a:t>
            </a:r>
            <a:r>
              <a:rPr lang="en-GB" sz="1600" b="1" dirty="0" smtClean="0">
                <a:latin typeface="Arial" pitchFamily="34" charset="0"/>
                <a:cs typeface="Arial" pitchFamily="34" charset="0"/>
              </a:rPr>
              <a:t> Analysis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dirty="0" err="1" smtClean="0">
                <a:latin typeface="Arial" pitchFamily="34" charset="0"/>
                <a:cs typeface="Arial" pitchFamily="34" charset="0"/>
              </a:rPr>
              <a:t>Microsystem</a:t>
            </a:r>
            <a:r>
              <a:rPr lang="en-GB" sz="1600" b="1" dirty="0" smtClean="0">
                <a:latin typeface="Arial" pitchFamily="34" charset="0"/>
                <a:cs typeface="Arial" pitchFamily="34" charset="0"/>
              </a:rPr>
              <a:t> Technology Office </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23528" y="764704"/>
            <a:ext cx="8568952" cy="5539978"/>
          </a:xfrm>
          <a:prstGeom prst="rect">
            <a:avLst/>
          </a:prstGeom>
        </p:spPr>
        <p:txBody>
          <a:bodyPr wrap="square">
            <a:spAutoFit/>
          </a:bodyPr>
          <a:lstStyle/>
          <a:p>
            <a:pPr algn="ctr"/>
            <a:endParaRPr lang="en-US" sz="2400" b="1" dirty="0" smtClean="0"/>
          </a:p>
          <a:p>
            <a:pPr>
              <a:spcBef>
                <a:spcPts val="0"/>
              </a:spcBef>
            </a:pPr>
            <a:endParaRPr lang="en-US" sz="2400" b="1" dirty="0" smtClean="0"/>
          </a:p>
          <a:p>
            <a:pPr>
              <a:spcBef>
                <a:spcPts val="0"/>
              </a:spcBef>
            </a:pPr>
            <a:r>
              <a:rPr lang="en-US" sz="2400" b="1" dirty="0" smtClean="0"/>
              <a:t>HARDI Program, Hemispheric Array Detector for Imaging, </a:t>
            </a:r>
          </a:p>
          <a:p>
            <a:pPr>
              <a:spcBef>
                <a:spcPts val="0"/>
              </a:spcBef>
            </a:pPr>
            <a:r>
              <a:rPr lang="en-US" sz="2400" b="1" dirty="0" smtClean="0"/>
              <a:t>                               </a:t>
            </a:r>
            <a:r>
              <a:rPr lang="en-US" sz="1600" b="1" dirty="0" smtClean="0"/>
              <a:t>IDA document NS-D-4268, January 2011</a:t>
            </a:r>
          </a:p>
          <a:p>
            <a:pPr>
              <a:spcBef>
                <a:spcPts val="0"/>
              </a:spcBef>
            </a:pPr>
            <a:endParaRPr lang="en-US" sz="2400" b="1" dirty="0" smtClean="0"/>
          </a:p>
          <a:p>
            <a:pPr>
              <a:spcBef>
                <a:spcPts val="0"/>
              </a:spcBef>
            </a:pPr>
            <a:r>
              <a:rPr lang="en-US" sz="2400" b="1" dirty="0" smtClean="0"/>
              <a:t>MONTAGE Program</a:t>
            </a:r>
          </a:p>
          <a:p>
            <a:endParaRPr lang="en-US" sz="2000" b="1" dirty="0" smtClean="0"/>
          </a:p>
          <a:p>
            <a:r>
              <a:rPr lang="en-US" sz="2000" b="1" dirty="0" smtClean="0"/>
              <a:t>Interest in curved detectors, as of:</a:t>
            </a:r>
          </a:p>
          <a:p>
            <a:pPr>
              <a:buFont typeface="Arial" pitchFamily="34" charset="0"/>
              <a:buChar char="•"/>
            </a:pPr>
            <a:r>
              <a:rPr lang="en-US" sz="2000" b="1" dirty="0" smtClean="0"/>
              <a:t> Off-axis aberrations</a:t>
            </a:r>
          </a:p>
          <a:p>
            <a:pPr>
              <a:buFont typeface="Arial" pitchFamily="34" charset="0"/>
              <a:buChar char="•"/>
            </a:pPr>
            <a:r>
              <a:rPr lang="en-US" sz="2000" b="1" dirty="0" smtClean="0"/>
              <a:t> Limited FOV</a:t>
            </a:r>
          </a:p>
          <a:p>
            <a:pPr>
              <a:buFont typeface="Arial" pitchFamily="34" charset="0"/>
              <a:buChar char="•"/>
            </a:pPr>
            <a:r>
              <a:rPr lang="en-US" sz="2000" b="1" dirty="0" smtClean="0"/>
              <a:t> Image post processing unless exotic optics used </a:t>
            </a:r>
          </a:p>
          <a:p>
            <a:pPr>
              <a:buFont typeface="Arial" pitchFamily="34" charset="0"/>
              <a:buChar char="•"/>
            </a:pPr>
            <a:r>
              <a:rPr lang="en-US" sz="2000" b="1" dirty="0" smtClean="0"/>
              <a:t> Complicated optics / high cost</a:t>
            </a:r>
          </a:p>
          <a:p>
            <a:r>
              <a:rPr lang="en-US" sz="2000" b="1" dirty="0" smtClean="0"/>
              <a:t> </a:t>
            </a:r>
          </a:p>
        </p:txBody>
      </p:sp>
      <p:pic>
        <p:nvPicPr>
          <p:cNvPr id="2050" name="Picture 2"/>
          <p:cNvPicPr>
            <a:picLocks noChangeAspect="1" noChangeArrowheads="1"/>
          </p:cNvPicPr>
          <p:nvPr/>
        </p:nvPicPr>
        <p:blipFill>
          <a:blip r:embed="rId3" cstate="print"/>
          <a:srcRect r="670" b="15524"/>
          <a:stretch>
            <a:fillRect/>
          </a:stretch>
        </p:blipFill>
        <p:spPr bwMode="auto">
          <a:xfrm>
            <a:off x="4932040" y="3284984"/>
            <a:ext cx="3816424" cy="140096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899592" y="260648"/>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DARPA / IDA / MTO</a:t>
            </a:r>
            <a:r>
              <a:rPr kumimoji="0" lang="en-GB" sz="3200" b="1" i="0" u="none" strike="noStrike" cap="none" normalizeH="0" dirty="0" smtClean="0">
                <a:ln>
                  <a:noFill/>
                </a:ln>
                <a:solidFill>
                  <a:schemeClr val="tx1"/>
                </a:solidFill>
                <a:effectLst/>
                <a:latin typeface="Arial" pitchFamily="34" charset="0"/>
                <a:cs typeface="Arial" pitchFamily="34" charset="0"/>
              </a:rPr>
              <a:t> </a:t>
            </a:r>
            <a:r>
              <a:rPr kumimoji="0" lang="en-GB" sz="3200" b="1" i="0" u="none" strike="noStrike" cap="none" normalizeH="0" baseline="0" dirty="0" smtClean="0">
                <a:ln>
                  <a:noFill/>
                </a:ln>
                <a:solidFill>
                  <a:schemeClr val="tx1"/>
                </a:solidFill>
                <a:effectLst/>
                <a:latin typeface="Arial" pitchFamily="34" charset="0"/>
                <a:cs typeface="Arial" pitchFamily="34" charset="0"/>
              </a:rPr>
              <a:t>activities (2)</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dirty="0" err="1" smtClean="0">
                <a:latin typeface="Arial" pitchFamily="34" charset="0"/>
                <a:cs typeface="Arial" pitchFamily="34" charset="0"/>
              </a:rPr>
              <a:t>Defense</a:t>
            </a:r>
            <a:r>
              <a:rPr lang="en-GB" sz="1600" b="1" dirty="0" smtClean="0">
                <a:latin typeface="Arial" pitchFamily="34" charset="0"/>
                <a:cs typeface="Arial" pitchFamily="34" charset="0"/>
              </a:rPr>
              <a:t> Advanced Research Projects Agency /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dirty="0" smtClean="0">
                <a:latin typeface="Arial" pitchFamily="34" charset="0"/>
                <a:cs typeface="Arial" pitchFamily="34" charset="0"/>
              </a:rPr>
              <a:t>Institute for </a:t>
            </a:r>
            <a:r>
              <a:rPr lang="en-GB" sz="1600" b="1" dirty="0" err="1" smtClean="0">
                <a:latin typeface="Arial" pitchFamily="34" charset="0"/>
                <a:cs typeface="Arial" pitchFamily="34" charset="0"/>
              </a:rPr>
              <a:t>Defense</a:t>
            </a:r>
            <a:r>
              <a:rPr lang="en-GB" sz="1600" b="1" dirty="0" smtClean="0">
                <a:latin typeface="Arial" pitchFamily="34" charset="0"/>
                <a:cs typeface="Arial" pitchFamily="34" charset="0"/>
              </a:rPr>
              <a:t> Analysis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dirty="0" err="1" smtClean="0">
                <a:latin typeface="Arial" pitchFamily="34" charset="0"/>
                <a:cs typeface="Arial" pitchFamily="34" charset="0"/>
              </a:rPr>
              <a:t>Microsystem</a:t>
            </a:r>
            <a:r>
              <a:rPr lang="en-GB" sz="1600" b="1" dirty="0" smtClean="0">
                <a:latin typeface="Arial" pitchFamily="34" charset="0"/>
                <a:cs typeface="Arial" pitchFamily="34" charset="0"/>
              </a:rPr>
              <a:t> Technology Office </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70992" y="1556792"/>
            <a:ext cx="9073008" cy="1446550"/>
          </a:xfrm>
          <a:prstGeom prst="rect">
            <a:avLst/>
          </a:prstGeom>
        </p:spPr>
        <p:txBody>
          <a:bodyPr wrap="square">
            <a:spAutoFit/>
          </a:bodyPr>
          <a:lstStyle/>
          <a:p>
            <a:r>
              <a:rPr lang="en-US" sz="2200" b="1" dirty="0" smtClean="0"/>
              <a:t>Robot cameras for Advanced Mine Detection System</a:t>
            </a:r>
          </a:p>
          <a:p>
            <a:r>
              <a:rPr lang="en-US" sz="2200" b="1" dirty="0" smtClean="0"/>
              <a:t>Miniature unmanned aerial vehicles (compact, lightweight)</a:t>
            </a:r>
          </a:p>
          <a:p>
            <a:r>
              <a:rPr lang="en-US" sz="2200" b="1" dirty="0" smtClean="0"/>
              <a:t>WFOV, Variable High Resolution in ROI, </a:t>
            </a:r>
            <a:r>
              <a:rPr lang="en-US" sz="2200" b="1" u="sng" dirty="0" smtClean="0"/>
              <a:t>Zoom capability</a:t>
            </a:r>
            <a:r>
              <a:rPr lang="en-US" sz="2200" b="1" dirty="0" smtClean="0"/>
              <a:t>, 3D, Video</a:t>
            </a:r>
          </a:p>
        </p:txBody>
      </p:sp>
      <p:pic>
        <p:nvPicPr>
          <p:cNvPr id="5" name="Picture 2"/>
          <p:cNvPicPr>
            <a:picLocks noChangeAspect="1" noChangeArrowheads="1"/>
          </p:cNvPicPr>
          <p:nvPr/>
        </p:nvPicPr>
        <p:blipFill>
          <a:blip r:embed="rId3" cstate="print"/>
          <a:srcRect/>
          <a:stretch>
            <a:fillRect/>
          </a:stretch>
        </p:blipFill>
        <p:spPr bwMode="auto">
          <a:xfrm>
            <a:off x="179512" y="3093792"/>
            <a:ext cx="3347864" cy="3764208"/>
          </a:xfrm>
          <a:prstGeom prst="rect">
            <a:avLst/>
          </a:prstGeom>
          <a:noFill/>
          <a:ln w="9525">
            <a:noFill/>
            <a:miter lim="800000"/>
            <a:headEnd/>
            <a:tailEnd/>
          </a:ln>
        </p:spPr>
      </p:pic>
      <p:pic>
        <p:nvPicPr>
          <p:cNvPr id="9" name="Picture 8" descr="Ray-Trace Curved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3068960"/>
            <a:ext cx="2895600" cy="2114172"/>
          </a:xfrm>
          <a:prstGeom prst="rect">
            <a:avLst/>
          </a:prstGeom>
        </p:spPr>
      </p:pic>
      <p:sp>
        <p:nvSpPr>
          <p:cNvPr id="30" name="Rectangle 29"/>
          <p:cNvSpPr/>
          <p:nvPr/>
        </p:nvSpPr>
        <p:spPr>
          <a:xfrm>
            <a:off x="3671392" y="5157192"/>
            <a:ext cx="5472608" cy="938719"/>
          </a:xfrm>
          <a:prstGeom prst="rect">
            <a:avLst/>
          </a:prstGeom>
        </p:spPr>
        <p:txBody>
          <a:bodyPr wrap="square">
            <a:spAutoFit/>
          </a:bodyPr>
          <a:lstStyle/>
          <a:p>
            <a:r>
              <a:rPr lang="en-US" sz="2200" b="1" dirty="0" smtClean="0"/>
              <a:t>MIT: 15 mm Curvature radius</a:t>
            </a:r>
          </a:p>
          <a:p>
            <a:r>
              <a:rPr lang="en-US" sz="2200" b="1" dirty="0" smtClean="0"/>
              <a:t>MTF improvement spectacular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20472" cy="5909310"/>
          </a:xfrm>
          <a:prstGeom prst="rect">
            <a:avLst/>
          </a:prstGeom>
        </p:spPr>
        <p:txBody>
          <a:bodyPr wrap="square">
            <a:spAutoFit/>
          </a:bodyPr>
          <a:lstStyle/>
          <a:p>
            <a:r>
              <a:rPr lang="en-US" b="1" dirty="0" smtClean="0"/>
              <a:t>(U) </a:t>
            </a:r>
            <a:r>
              <a:rPr lang="en-US" b="1" dirty="0" smtClean="0">
                <a:solidFill>
                  <a:srgbClr val="FF0000"/>
                </a:solidFill>
              </a:rPr>
              <a:t>The MONTAGE program </a:t>
            </a:r>
            <a:r>
              <a:rPr lang="en-US" b="1" dirty="0" smtClean="0"/>
              <a:t>aims to implement a revolutionary change in the design principles for imaging sensor systems, enabling radical transformation of the form, fit, and function of these systems for a wide variety of high-value </a:t>
            </a:r>
            <a:r>
              <a:rPr lang="en-US" b="1" dirty="0" err="1" smtClean="0"/>
              <a:t>DoD</a:t>
            </a:r>
            <a:r>
              <a:rPr lang="en-US" b="1" dirty="0" smtClean="0"/>
              <a:t> applications. Significant improvements in the performance, affordability, and </a:t>
            </a:r>
            <a:r>
              <a:rPr lang="en-US" b="1" dirty="0" err="1" smtClean="0"/>
              <a:t>deployability</a:t>
            </a:r>
            <a:r>
              <a:rPr lang="en-US" b="1" dirty="0" smtClean="0"/>
              <a:t> of imaging sensor systems will obtain from rational co-design and joint optimization of the imaging optics, the photo sensor array and the post-processing algorithms.</a:t>
            </a:r>
          </a:p>
          <a:p>
            <a:r>
              <a:rPr lang="en-US" b="1" dirty="0" smtClean="0"/>
              <a:t>Specific demonstrations include reduction of the depth/thickness of an imaging sensor by an order of magnitude without compromising its light gathering ability or resolution. This dramatic reduction in thickness will then allow the imaging sensors to be deployed </a:t>
            </a:r>
            <a:r>
              <a:rPr lang="en-US" b="1" dirty="0" err="1" smtClean="0"/>
              <a:t>conformally</a:t>
            </a:r>
            <a:r>
              <a:rPr lang="en-US" b="1" dirty="0" smtClean="0"/>
              <a:t> around a curved surface of a platform (e.g., UAV, tank, or helmet). Furthermore, the flexibility generated by the incorporation of post-processing in the image formation will allow variable resolution image formation, which in turn reduces the data load for subsequent image exploitation and communication systems. Advanced post-processing algorithms will support video operation at frame rates in excess of 10 frames per second using standard computing platforms.</a:t>
            </a:r>
          </a:p>
          <a:p>
            <a:r>
              <a:rPr lang="en-US" b="1" dirty="0" smtClean="0"/>
              <a:t>Program Plans:</a:t>
            </a:r>
          </a:p>
          <a:p>
            <a:pPr>
              <a:spcBef>
                <a:spcPts val="0"/>
              </a:spcBef>
            </a:pPr>
            <a:r>
              <a:rPr lang="en-US" b="1" dirty="0" smtClean="0"/>
              <a:t>- Develop novel optical designs allowing depth reduction by 10X.</a:t>
            </a:r>
          </a:p>
          <a:p>
            <a:pPr>
              <a:spcBef>
                <a:spcPts val="0"/>
              </a:spcBef>
            </a:pPr>
            <a:r>
              <a:rPr lang="en-US" b="1" dirty="0" smtClean="0"/>
              <a:t>- Concurrent with optics design, develop sensor array design and post-processing algorithms to realize signal-to-noise ratio and resolution of comparable optical aperture.</a:t>
            </a:r>
          </a:p>
          <a:p>
            <a:pPr>
              <a:spcBef>
                <a:spcPts val="0"/>
              </a:spcBef>
            </a:pPr>
            <a:r>
              <a:rPr lang="en-US" b="1" dirty="0" smtClean="0"/>
              <a:t>- Demonstrate ability to allocate highest spatial resolution to specified regions of interest in the image while maintaining medium resolution elsewhere.</a:t>
            </a:r>
          </a:p>
          <a:p>
            <a:pPr>
              <a:spcBef>
                <a:spcPts val="0"/>
              </a:spcBef>
            </a:pPr>
            <a:r>
              <a:rPr lang="en-US" b="1" dirty="0" smtClean="0"/>
              <a:t>- Develop architectures for surpassing detector size-limited resolution and potentially exceed optically limited resolution.</a:t>
            </a:r>
          </a:p>
          <a:p>
            <a:pPr>
              <a:spcBef>
                <a:spcPts val="0"/>
              </a:spcBef>
            </a:pPr>
            <a:r>
              <a:rPr lang="en-US" b="1" dirty="0" smtClean="0"/>
              <a:t>- Demonstrate operation of a thin imaging system deployed on a curved surface.</a:t>
            </a:r>
          </a:p>
          <a:p>
            <a:pPr>
              <a:spcBef>
                <a:spcPts val="0"/>
              </a:spcBef>
            </a:pPr>
            <a:r>
              <a:rPr lang="en-US" b="1" dirty="0" smtClean="0"/>
              <a:t>- Demonstrate real time performance of thin imaging systems in representative </a:t>
            </a:r>
            <a:r>
              <a:rPr lang="en-US" b="1" dirty="0" err="1" smtClean="0"/>
              <a:t>DoD</a:t>
            </a:r>
            <a:r>
              <a:rPr lang="en-US" b="1" dirty="0" smtClean="0"/>
              <a:t> applications with performance evaluated using application-specific metrics for image quality, sensor cost, power consumption, mechanical properties.</a:t>
            </a:r>
            <a:endParaRPr lang="en-US" b="1" dirty="0"/>
          </a:p>
        </p:txBody>
      </p:sp>
      <p:sp>
        <p:nvSpPr>
          <p:cNvPr id="3" name="Rectangle 2"/>
          <p:cNvSpPr/>
          <p:nvPr/>
        </p:nvSpPr>
        <p:spPr>
          <a:xfrm rot="-1560000">
            <a:off x="427230" y="1776288"/>
            <a:ext cx="8835915" cy="317009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C L A S </a:t>
            </a:r>
            <a:r>
              <a:rPr lang="en-US" sz="8000" b="1"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S</a:t>
            </a:r>
            <a:r>
              <a:rPr lang="en-US" sz="80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I F I E D</a:t>
            </a:r>
          </a:p>
          <a:p>
            <a:pPr algn="ctr"/>
            <a:r>
              <a:rPr lang="en-US" sz="80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INFO </a:t>
            </a:r>
            <a:endParaRPr lang="en-US" sz="8000" b="1" cap="none" spc="0" dirty="0">
              <a:ln w="11430"/>
              <a:solidFill>
                <a:srgbClr val="FF0000"/>
              </a:soli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179512" y="188640"/>
            <a:ext cx="874846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It’s not a Trick – it’s a SONY Patent (1)</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Curved Detector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Sony jpn.JPG"/>
          <p:cNvPicPr>
            <a:picLocks noChangeAspect="1"/>
          </p:cNvPicPr>
          <p:nvPr/>
        </p:nvPicPr>
        <p:blipFill>
          <a:blip r:embed="rId3" cstate="print"/>
          <a:stretch>
            <a:fillRect/>
          </a:stretch>
        </p:blipFill>
        <p:spPr>
          <a:xfrm>
            <a:off x="395536" y="1196752"/>
            <a:ext cx="5619077" cy="5661248"/>
          </a:xfrm>
          <a:prstGeom prst="rect">
            <a:avLst/>
          </a:prstGeom>
        </p:spPr>
      </p:pic>
      <p:sp>
        <p:nvSpPr>
          <p:cNvPr id="6" name="Rectangle 5"/>
          <p:cNvSpPr/>
          <p:nvPr/>
        </p:nvSpPr>
        <p:spPr>
          <a:xfrm>
            <a:off x="6084168" y="1052736"/>
            <a:ext cx="2903232" cy="5016758"/>
          </a:xfrm>
          <a:prstGeom prst="rect">
            <a:avLst/>
          </a:prstGeom>
        </p:spPr>
        <p:txBody>
          <a:bodyPr wrap="square">
            <a:spAutoFit/>
          </a:bodyPr>
          <a:lstStyle/>
          <a:p>
            <a:pPr>
              <a:spcBef>
                <a:spcPts val="0"/>
              </a:spcBef>
            </a:pPr>
            <a:r>
              <a:rPr lang="en-US" sz="2000" b="1" dirty="0" smtClean="0"/>
              <a:t>Very detailed patent, suggests actual experimental work:</a:t>
            </a:r>
          </a:p>
          <a:p>
            <a:pPr>
              <a:spcBef>
                <a:spcPts val="0"/>
              </a:spcBef>
              <a:buFont typeface="Arial" pitchFamily="34" charset="0"/>
              <a:buChar char="•"/>
            </a:pPr>
            <a:r>
              <a:rPr lang="en-US" sz="2000" b="1" dirty="0" smtClean="0"/>
              <a:t> CMOS </a:t>
            </a:r>
          </a:p>
          <a:p>
            <a:pPr>
              <a:spcBef>
                <a:spcPts val="0"/>
              </a:spcBef>
              <a:buFont typeface="Arial" pitchFamily="34" charset="0"/>
              <a:buChar char="•"/>
            </a:pPr>
            <a:endParaRPr lang="en-US" sz="2000" b="1" dirty="0" smtClean="0"/>
          </a:p>
          <a:p>
            <a:pPr>
              <a:spcBef>
                <a:spcPts val="0"/>
              </a:spcBef>
            </a:pPr>
            <a:r>
              <a:rPr lang="en-US" sz="2000" b="1" dirty="0" smtClean="0"/>
              <a:t>Different curving    techniques described, e.g.:</a:t>
            </a:r>
          </a:p>
          <a:p>
            <a:pPr>
              <a:spcBef>
                <a:spcPts val="0"/>
              </a:spcBef>
              <a:buFont typeface="Arial" pitchFamily="34" charset="0"/>
              <a:buChar char="•"/>
            </a:pPr>
            <a:r>
              <a:rPr lang="en-US" sz="2000" b="1" dirty="0" smtClean="0"/>
              <a:t> Thermal expansion</a:t>
            </a:r>
          </a:p>
          <a:p>
            <a:pPr>
              <a:spcBef>
                <a:spcPts val="0"/>
              </a:spcBef>
              <a:buFont typeface="Arial" pitchFamily="34" charset="0"/>
              <a:buChar char="•"/>
            </a:pPr>
            <a:r>
              <a:rPr lang="en-US" sz="2000" b="1" dirty="0" smtClean="0"/>
              <a:t> Vacuum suction</a:t>
            </a:r>
          </a:p>
          <a:p>
            <a:pPr>
              <a:spcBef>
                <a:spcPts val="0"/>
              </a:spcBef>
            </a:pPr>
            <a:endParaRPr lang="en-US" sz="2000" b="1" dirty="0" smtClean="0"/>
          </a:p>
          <a:p>
            <a:pPr>
              <a:spcBef>
                <a:spcPts val="0"/>
              </a:spcBef>
            </a:pPr>
            <a:r>
              <a:rPr lang="en-US" sz="2000" b="1" dirty="0" smtClean="0"/>
              <a:t>Modification of curvature on the fly by pressure / magnetic field</a:t>
            </a:r>
          </a:p>
          <a:p>
            <a:pPr>
              <a:spcBef>
                <a:spcPts val="0"/>
              </a:spcBef>
            </a:pPr>
            <a:r>
              <a:rPr lang="en-US" sz="2000" b="1" dirty="0" smtClean="0"/>
              <a:t>(central portion)</a:t>
            </a:r>
          </a:p>
        </p:txBody>
      </p:sp>
      <p:sp>
        <p:nvSpPr>
          <p:cNvPr id="8" name="Rectangle 7"/>
          <p:cNvSpPr/>
          <p:nvPr/>
        </p:nvSpPr>
        <p:spPr>
          <a:xfrm>
            <a:off x="7596336" y="6453336"/>
            <a:ext cx="909223" cy="215444"/>
          </a:xfrm>
          <a:prstGeom prst="rect">
            <a:avLst/>
          </a:prstGeom>
        </p:spPr>
        <p:txBody>
          <a:bodyPr wrap="none">
            <a:spAutoFit/>
          </a:bodyPr>
          <a:lstStyle/>
          <a:p>
            <a:r>
              <a:rPr lang="en-US" sz="800" dirty="0" smtClean="0"/>
              <a:t>© </a:t>
            </a:r>
            <a:r>
              <a:rPr lang="en-US" sz="800" i="1" dirty="0" smtClean="0"/>
              <a:t>SONY Patent</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179512" y="188640"/>
            <a:ext cx="874846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It’s not a Trick – it’s a SONY Patent (1)</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Curved Detector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Sony jpn.JPG"/>
          <p:cNvPicPr>
            <a:picLocks noChangeAspect="1"/>
          </p:cNvPicPr>
          <p:nvPr/>
        </p:nvPicPr>
        <p:blipFill>
          <a:blip r:embed="rId3" cstate="print"/>
          <a:stretch>
            <a:fillRect/>
          </a:stretch>
        </p:blipFill>
        <p:spPr>
          <a:xfrm>
            <a:off x="395536" y="1196752"/>
            <a:ext cx="5619077" cy="5661248"/>
          </a:xfrm>
          <a:prstGeom prst="rect">
            <a:avLst/>
          </a:prstGeom>
        </p:spPr>
      </p:pic>
      <p:sp>
        <p:nvSpPr>
          <p:cNvPr id="6" name="Rectangle 5"/>
          <p:cNvSpPr/>
          <p:nvPr/>
        </p:nvSpPr>
        <p:spPr>
          <a:xfrm>
            <a:off x="6444208" y="1340768"/>
            <a:ext cx="2471184" cy="2354491"/>
          </a:xfrm>
          <a:prstGeom prst="rect">
            <a:avLst/>
          </a:prstGeom>
        </p:spPr>
        <p:txBody>
          <a:bodyPr wrap="square">
            <a:spAutoFit/>
          </a:bodyPr>
          <a:lstStyle/>
          <a:p>
            <a:r>
              <a:rPr lang="en-US" dirty="0" smtClean="0"/>
              <a:t>Do the real thing to overcome the shortcomings of the “adaptor”</a:t>
            </a:r>
          </a:p>
          <a:p>
            <a:r>
              <a:rPr lang="en-US" dirty="0" smtClean="0"/>
              <a:t>Different curving techniques:</a:t>
            </a:r>
          </a:p>
          <a:p>
            <a:r>
              <a:rPr lang="en-US" dirty="0" smtClean="0"/>
              <a:t>Mounting to substrate with different thermal expansion</a:t>
            </a:r>
          </a:p>
          <a:p>
            <a:r>
              <a:rPr lang="en-US" dirty="0" smtClean="0"/>
              <a:t>Pressure / Covers broad range in patent 78 pages) : different techniques + CMOS</a:t>
            </a:r>
          </a:p>
        </p:txBody>
      </p:sp>
      <p:sp>
        <p:nvSpPr>
          <p:cNvPr id="7" name="Rectangle 6"/>
          <p:cNvSpPr/>
          <p:nvPr/>
        </p:nvSpPr>
        <p:spPr>
          <a:xfrm>
            <a:off x="6012160" y="4077072"/>
            <a:ext cx="4572000" cy="738664"/>
          </a:xfrm>
          <a:prstGeom prst="rect">
            <a:avLst/>
          </a:prstGeom>
        </p:spPr>
        <p:txBody>
          <a:bodyPr wrap="square">
            <a:spAutoFit/>
          </a:bodyPr>
          <a:lstStyle/>
          <a:p>
            <a:r>
              <a:rPr lang="en-US" dirty="0" smtClean="0"/>
              <a:t>http://www.heise.de/foto/meldung/Kurz-und-Knapp-Gewoelbte-Sensoren-und-Objektive-fuer-Spiegellose-1837878.html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hotorumors.com/wp-content/uploads/2012/10/Sony-full-frame-sensor.jpg"/>
          <p:cNvPicPr>
            <a:picLocks noChangeAspect="1" noChangeArrowheads="1"/>
          </p:cNvPicPr>
          <p:nvPr/>
        </p:nvPicPr>
        <p:blipFill>
          <a:blip r:embed="rId3" cstate="print"/>
          <a:srcRect/>
          <a:stretch>
            <a:fillRect/>
          </a:stretch>
        </p:blipFill>
        <p:spPr bwMode="auto">
          <a:xfrm>
            <a:off x="5148064" y="3933056"/>
            <a:ext cx="2520280" cy="2222429"/>
          </a:xfrm>
          <a:prstGeom prst="rect">
            <a:avLst/>
          </a:prstGeom>
          <a:noFill/>
        </p:spPr>
      </p:pic>
      <p:sp>
        <p:nvSpPr>
          <p:cNvPr id="6" name="Rectangle 225"/>
          <p:cNvSpPr>
            <a:spLocks noGrp="1" noChangeArrowheads="1"/>
          </p:cNvSpPr>
          <p:nvPr/>
        </p:nvSpPr>
        <p:spPr bwMode="auto">
          <a:xfrm>
            <a:off x="0" y="116632"/>
            <a:ext cx="9144000"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lvl="0" algn="ctr" eaLnBrk="1" hangingPunct="1">
              <a:spcBef>
                <a:spcPct val="0"/>
              </a:spcBef>
            </a:pPr>
            <a:r>
              <a:rPr kumimoji="0" lang="en-GB" sz="3200" b="1" i="0" u="none" strike="noStrike" cap="none" normalizeH="0" baseline="0" dirty="0" smtClean="0">
                <a:ln>
                  <a:noFill/>
                </a:ln>
                <a:solidFill>
                  <a:schemeClr val="tx1"/>
                </a:solidFill>
                <a:effectLst/>
                <a:latin typeface="Arial" pitchFamily="34" charset="0"/>
                <a:cs typeface="Arial" pitchFamily="34" charset="0"/>
              </a:rPr>
              <a:t>New trend: Full frame </a:t>
            </a:r>
            <a:r>
              <a:rPr lang="en-GB" sz="3200" b="1" dirty="0" smtClean="0">
                <a:latin typeface="Arial" pitchFamily="34" charset="0"/>
                <a:cs typeface="Arial" pitchFamily="34" charset="0"/>
              </a:rPr>
              <a:t>sensor (24x36mm</a:t>
            </a:r>
            <a:r>
              <a:rPr kumimoji="0" lang="en-GB" sz="3200" b="1" i="0" u="none" strike="noStrike" cap="none" normalizeH="0" baseline="30000" dirty="0" smtClean="0">
                <a:ln>
                  <a:noFill/>
                </a:ln>
                <a:solidFill>
                  <a:schemeClr val="tx1"/>
                </a:solidFill>
                <a:effectLst/>
                <a:latin typeface="Arial" pitchFamily="34" charset="0"/>
                <a:cs typeface="Arial" pitchFamily="34" charset="0"/>
              </a:rPr>
              <a:t>2</a:t>
            </a:r>
            <a:r>
              <a:rPr kumimoji="0" lang="en-GB" sz="3200" b="1" i="0" u="none" strike="noStrike" cap="none" normalizeH="0" baseline="0" dirty="0" smtClean="0">
                <a:ln>
                  <a:noFill/>
                </a:ln>
                <a:solidFill>
                  <a:schemeClr val="tx1"/>
                </a:solidFill>
                <a:effectLst/>
                <a:latin typeface="Arial" pitchFamily="34" charset="0"/>
                <a:cs typeface="Arial" pitchFamily="34" charset="0"/>
              </a:rPr>
              <a:t>) </a:t>
            </a:r>
            <a:r>
              <a:rPr kumimoji="0" lang="en-GB" sz="3200" b="1" i="0" u="none" strike="noStrike" cap="none" normalizeH="0" baseline="0" dirty="0" err="1" smtClean="0">
                <a:ln>
                  <a:noFill/>
                </a:ln>
                <a:solidFill>
                  <a:schemeClr val="tx1"/>
                </a:solidFill>
                <a:effectLst/>
                <a:latin typeface="Arial" pitchFamily="34" charset="0"/>
                <a:cs typeface="Arial" pitchFamily="34" charset="0"/>
              </a:rPr>
              <a:t>mirror</a:t>
            </a:r>
            <a:r>
              <a:rPr kumimoji="0" lang="en-GB" sz="3200" b="1" i="0" u="sng" strike="noStrike" cap="none" normalizeH="0" baseline="0" dirty="0" err="1" smtClean="0">
                <a:ln>
                  <a:noFill/>
                </a:ln>
                <a:solidFill>
                  <a:schemeClr val="tx1"/>
                </a:solidFill>
                <a:effectLst/>
                <a:latin typeface="Arial" pitchFamily="34" charset="0"/>
                <a:cs typeface="Arial" pitchFamily="34" charset="0"/>
              </a:rPr>
              <a:t>less</a:t>
            </a:r>
            <a:r>
              <a:rPr kumimoji="0" lang="en-GB" sz="3200" b="1" i="0" u="none" strike="noStrike" cap="none" normalizeH="0" baseline="0" dirty="0" smtClean="0">
                <a:ln>
                  <a:noFill/>
                </a:ln>
                <a:solidFill>
                  <a:schemeClr val="tx1"/>
                </a:solidFill>
                <a:effectLst/>
                <a:latin typeface="Arial" pitchFamily="34" charset="0"/>
                <a:cs typeface="Arial" pitchFamily="34" charset="0"/>
              </a:rPr>
              <a:t> cameras</a:t>
            </a:r>
            <a:endParaRPr kumimoji="0" lang="en-GB"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Flange_Focal_Length_(2_types_camera).PNG"/>
          <p:cNvPicPr>
            <a:picLocks noChangeAspect="1"/>
          </p:cNvPicPr>
          <p:nvPr/>
        </p:nvPicPr>
        <p:blipFill>
          <a:blip r:embed="rId4" cstate="print"/>
          <a:srcRect b="43382"/>
          <a:stretch>
            <a:fillRect/>
          </a:stretch>
        </p:blipFill>
        <p:spPr>
          <a:xfrm>
            <a:off x="827584" y="1268760"/>
            <a:ext cx="3672408" cy="2592289"/>
          </a:xfrm>
          <a:prstGeom prst="rect">
            <a:avLst/>
          </a:prstGeom>
        </p:spPr>
      </p:pic>
      <p:sp>
        <p:nvSpPr>
          <p:cNvPr id="8" name="Rectangle 7"/>
          <p:cNvSpPr/>
          <p:nvPr/>
        </p:nvSpPr>
        <p:spPr>
          <a:xfrm>
            <a:off x="827584" y="1196752"/>
            <a:ext cx="2088232" cy="892552"/>
          </a:xfrm>
          <a:prstGeom prst="rect">
            <a:avLst/>
          </a:prstGeom>
        </p:spPr>
        <p:txBody>
          <a:bodyPr wrap="square">
            <a:spAutoFit/>
          </a:bodyPr>
          <a:lstStyle/>
          <a:p>
            <a:pPr>
              <a:spcBef>
                <a:spcPts val="0"/>
              </a:spcBef>
            </a:pPr>
            <a:r>
              <a:rPr lang="en-US" sz="1800" b="1" dirty="0" smtClean="0">
                <a:solidFill>
                  <a:srgbClr val="080808"/>
                </a:solidFill>
              </a:rPr>
              <a:t>Conventional   SLR</a:t>
            </a:r>
            <a:r>
              <a:rPr lang="en-US" sz="1800" b="1" dirty="0">
                <a:solidFill>
                  <a:srgbClr val="080808"/>
                </a:solidFill>
              </a:rPr>
              <a:t> </a:t>
            </a:r>
            <a:r>
              <a:rPr lang="en-US" sz="1600" b="1" dirty="0" smtClean="0">
                <a:solidFill>
                  <a:srgbClr val="080808"/>
                </a:solidFill>
              </a:rPr>
              <a:t>(full frame)</a:t>
            </a:r>
          </a:p>
          <a:p>
            <a:pPr>
              <a:spcBef>
                <a:spcPts val="0"/>
              </a:spcBef>
            </a:pPr>
            <a:r>
              <a:rPr lang="en-US" sz="1600" b="1" dirty="0" smtClean="0">
                <a:solidFill>
                  <a:srgbClr val="080808"/>
                </a:solidFill>
              </a:rPr>
              <a:t>Camera</a:t>
            </a:r>
          </a:p>
        </p:txBody>
      </p:sp>
      <p:sp>
        <p:nvSpPr>
          <p:cNvPr id="9" name="Rectangle 1"/>
          <p:cNvSpPr>
            <a:spLocks noChangeArrowheads="1"/>
          </p:cNvSpPr>
          <p:nvPr/>
        </p:nvSpPr>
        <p:spPr bwMode="auto">
          <a:xfrm>
            <a:off x="4860032" y="1052736"/>
            <a:ext cx="496855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b="1" dirty="0" smtClean="0">
                <a:latin typeface="Arial" pitchFamily="34" charset="0"/>
                <a:cs typeface="Arial" pitchFamily="34" charset="0"/>
              </a:rPr>
              <a:t>Main goals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800" b="1" dirty="0" smtClean="0">
                <a:latin typeface="Arial" pitchFamily="34" charset="0"/>
                <a:cs typeface="Arial" pitchFamily="34" charset="0"/>
              </a:rPr>
              <a:t> Compact</a:t>
            </a:r>
          </a:p>
          <a:p>
            <a:pPr eaLnBrk="1" hangingPunct="1">
              <a:spcBef>
                <a:spcPct val="0"/>
              </a:spcBef>
              <a:buFont typeface="Arial" pitchFamily="34" charset="0"/>
              <a:buChar char="•"/>
            </a:pPr>
            <a:r>
              <a:rPr lang="en-US" sz="1800" b="1" dirty="0" smtClean="0">
                <a:latin typeface="Arial" pitchFamily="34" charset="0"/>
                <a:cs typeface="Arial" pitchFamily="34" charset="0"/>
              </a:rPr>
              <a:t> Lightweight</a:t>
            </a:r>
          </a:p>
          <a:p>
            <a:pPr lvl="0" eaLnBrk="1" hangingPunct="1">
              <a:spcBef>
                <a:spcPct val="0"/>
              </a:spcBef>
              <a:buFont typeface="Arial" pitchFamily="34" charset="0"/>
              <a:buChar char="•"/>
            </a:pPr>
            <a:r>
              <a:rPr lang="en-US" sz="1800" b="1" dirty="0" smtClean="0">
                <a:latin typeface="Arial" pitchFamily="34" charset="0"/>
                <a:cs typeface="Arial" pitchFamily="34" charset="0"/>
              </a:rPr>
              <a:t> Best image quality with least optics,</a:t>
            </a:r>
          </a:p>
          <a:p>
            <a:pPr lvl="0" eaLnBrk="1" hangingPunct="1">
              <a:spcBef>
                <a:spcPct val="0"/>
              </a:spcBef>
            </a:pPr>
            <a:r>
              <a:rPr lang="en-US" sz="1800" b="1" dirty="0" smtClean="0">
                <a:latin typeface="Arial" pitchFamily="34" charset="0"/>
                <a:cs typeface="Arial" pitchFamily="34" charset="0"/>
              </a:rPr>
              <a:t>   especially image corners</a:t>
            </a:r>
          </a:p>
          <a:p>
            <a:pPr lvl="0" eaLnBrk="1" hangingPunct="1">
              <a:spcBef>
                <a:spcPct val="0"/>
              </a:spcBef>
              <a:buFont typeface="Arial" pitchFamily="34" charset="0"/>
              <a:buChar char="•"/>
            </a:pPr>
            <a:r>
              <a:rPr lang="en-US" sz="1800" b="1" dirty="0" smtClean="0">
                <a:latin typeface="Arial" pitchFamily="34" charset="0"/>
                <a:cs typeface="Arial" pitchFamily="34" charset="0"/>
              </a:rPr>
              <a:t> Less back focal distance</a:t>
            </a:r>
          </a:p>
          <a:p>
            <a:pPr lvl="0" eaLnBrk="1" hangingPunct="1">
              <a:spcBef>
                <a:spcPct val="0"/>
              </a:spcBef>
            </a:pPr>
            <a:r>
              <a:rPr lang="en-US" sz="1800" b="1" dirty="0" smtClean="0">
                <a:latin typeface="Arial" pitchFamily="34" charset="0"/>
                <a:cs typeface="Arial" pitchFamily="34" charset="0"/>
              </a:rPr>
              <a:t>    &gt;&gt; No room for field flattener</a:t>
            </a:r>
          </a:p>
          <a:p>
            <a:pPr lvl="0" eaLnBrk="1" hangingPunct="1">
              <a:spcBef>
                <a:spcPct val="0"/>
              </a:spcBef>
            </a:pPr>
            <a:r>
              <a:rPr lang="en-US" sz="1800" b="1" dirty="0" smtClean="0">
                <a:latin typeface="Arial" pitchFamily="34" charset="0"/>
                <a:cs typeface="Arial" pitchFamily="34" charset="0"/>
              </a:rPr>
              <a:t>     &gt;&gt; easier with curved detector</a:t>
            </a:r>
          </a:p>
          <a:p>
            <a:pPr lvl="0" eaLnBrk="1" hangingPunct="1">
              <a:spcBef>
                <a:spcPct val="0"/>
              </a:spcBef>
              <a:buFont typeface="Arial" pitchFamily="34" charset="0"/>
              <a:buChar char="•"/>
            </a:pPr>
            <a:r>
              <a:rPr lang="en-US" sz="1800" b="1" dirty="0" smtClean="0">
                <a:latin typeface="Arial" pitchFamily="34" charset="0"/>
                <a:cs typeface="Arial" pitchFamily="34" charset="0"/>
              </a:rPr>
              <a:t> Lower production cost</a:t>
            </a:r>
          </a:p>
          <a:p>
            <a:pPr lvl="0" eaLnBrk="1" hangingPunct="1">
              <a:spcBef>
                <a:spcPct val="0"/>
              </a:spcBef>
              <a:buFont typeface="Arial" pitchFamily="34" charset="0"/>
              <a:buChar char="•"/>
            </a:pPr>
            <a:r>
              <a:rPr lang="en-US" sz="1800" b="1" dirty="0" smtClean="0">
                <a:latin typeface="Arial" pitchFamily="34" charset="0"/>
                <a:cs typeface="Arial" pitchFamily="34" charset="0"/>
              </a:rPr>
              <a:t> Exchangeable Lenses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descr="Flange_Focal_Length_(2_types_camera).PNG"/>
          <p:cNvPicPr>
            <a:picLocks noChangeAspect="1"/>
          </p:cNvPicPr>
          <p:nvPr/>
        </p:nvPicPr>
        <p:blipFill>
          <a:blip r:embed="rId4" cstate="print"/>
          <a:srcRect t="58274" r="-144"/>
          <a:stretch>
            <a:fillRect/>
          </a:stretch>
        </p:blipFill>
        <p:spPr>
          <a:xfrm>
            <a:off x="827584" y="4005064"/>
            <a:ext cx="3672408" cy="1907704"/>
          </a:xfrm>
          <a:prstGeom prst="rect">
            <a:avLst/>
          </a:prstGeom>
        </p:spPr>
      </p:pic>
      <p:sp>
        <p:nvSpPr>
          <p:cNvPr id="11" name="Rectangle 10"/>
          <p:cNvSpPr/>
          <p:nvPr/>
        </p:nvSpPr>
        <p:spPr>
          <a:xfrm>
            <a:off x="899592" y="4005064"/>
            <a:ext cx="2088232" cy="1200329"/>
          </a:xfrm>
          <a:prstGeom prst="rect">
            <a:avLst/>
          </a:prstGeom>
        </p:spPr>
        <p:txBody>
          <a:bodyPr wrap="square">
            <a:spAutoFit/>
          </a:bodyPr>
          <a:lstStyle/>
          <a:p>
            <a:r>
              <a:rPr lang="en-US" sz="1800" b="1" dirty="0" err="1" smtClean="0">
                <a:solidFill>
                  <a:srgbClr val="080808"/>
                </a:solidFill>
              </a:rPr>
              <a:t>Mirrorless</a:t>
            </a:r>
            <a:endParaRPr lang="en-US" sz="1800" b="1" dirty="0" smtClean="0">
              <a:solidFill>
                <a:srgbClr val="080808"/>
              </a:solidFill>
            </a:endParaRPr>
          </a:p>
          <a:p>
            <a:r>
              <a:rPr lang="en-US" sz="1800" b="1" dirty="0" smtClean="0">
                <a:solidFill>
                  <a:srgbClr val="080808"/>
                </a:solidFill>
              </a:rPr>
              <a:t>Full Frame</a:t>
            </a:r>
          </a:p>
          <a:p>
            <a:r>
              <a:rPr lang="en-US" sz="1800" b="1" dirty="0" smtClean="0">
                <a:solidFill>
                  <a:srgbClr val="080808"/>
                </a:solidFill>
              </a:rPr>
              <a:t>Camera</a:t>
            </a:r>
            <a:endParaRPr lang="en-US" sz="1800" b="1" dirty="0">
              <a:solidFill>
                <a:srgbClr val="080808"/>
              </a:solidFill>
            </a:endParaRPr>
          </a:p>
        </p:txBody>
      </p:sp>
      <p:sp>
        <p:nvSpPr>
          <p:cNvPr id="12" name="Rectangle 11"/>
          <p:cNvSpPr/>
          <p:nvPr/>
        </p:nvSpPr>
        <p:spPr>
          <a:xfrm>
            <a:off x="7271792" y="6237313"/>
            <a:ext cx="1872208" cy="646331"/>
          </a:xfrm>
          <a:prstGeom prst="rect">
            <a:avLst/>
          </a:prstGeom>
        </p:spPr>
        <p:txBody>
          <a:bodyPr wrap="square">
            <a:spAutoFit/>
          </a:bodyPr>
          <a:lstStyle/>
          <a:p>
            <a:r>
              <a:rPr lang="en-US" sz="800" dirty="0" smtClean="0"/>
              <a:t>©http://en.wikipedia.org/wiki/File:Flange_Focal_Length_%282_types_camera%29.PNG#file</a:t>
            </a:r>
          </a:p>
          <a:p>
            <a:endParaRPr lang="en-US" sz="800"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1+#ppt_w/2"/>
                                          </p:val>
                                        </p:tav>
                                        <p:tav tm="100000">
                                          <p:val>
                                            <p:strVal val="#ppt_x"/>
                                          </p:val>
                                        </p:tav>
                                      </p:tavLst>
                                    </p:anim>
                                    <p:anim calcmode="lin" valueType="num">
                                      <p:cBhvr additive="base">
                                        <p:cTn id="3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4088" y="1340768"/>
            <a:ext cx="2985113" cy="307777"/>
          </a:xfrm>
          <a:prstGeom prst="rect">
            <a:avLst/>
          </a:prstGeom>
        </p:spPr>
        <p:txBody>
          <a:bodyPr wrap="none">
            <a:spAutoFit/>
          </a:bodyPr>
          <a:lstStyle/>
          <a:p>
            <a:r>
              <a:rPr lang="en-US" b="1" dirty="0" smtClean="0"/>
              <a:t>Sony patent 2013-61476 in Japan</a:t>
            </a:r>
            <a:endParaRPr lang="en-US" b="1" dirty="0"/>
          </a:p>
        </p:txBody>
      </p:sp>
      <p:pic>
        <p:nvPicPr>
          <p:cNvPr id="5" name="Picture 4" descr="Sony Curved Lenses 1.JPG"/>
          <p:cNvPicPr>
            <a:picLocks noChangeAspect="1"/>
          </p:cNvPicPr>
          <p:nvPr/>
        </p:nvPicPr>
        <p:blipFill>
          <a:blip r:embed="rId3" cstate="print"/>
          <a:stretch>
            <a:fillRect/>
          </a:stretch>
        </p:blipFill>
        <p:spPr>
          <a:xfrm>
            <a:off x="179512" y="1412776"/>
            <a:ext cx="5056967" cy="5256584"/>
          </a:xfrm>
          <a:prstGeom prst="rect">
            <a:avLst/>
          </a:prstGeom>
        </p:spPr>
      </p:pic>
      <p:sp>
        <p:nvSpPr>
          <p:cNvPr id="8" name="Rectangle 7"/>
          <p:cNvSpPr/>
          <p:nvPr/>
        </p:nvSpPr>
        <p:spPr>
          <a:xfrm>
            <a:off x="3491880" y="2780928"/>
            <a:ext cx="1584176" cy="3139321"/>
          </a:xfrm>
          <a:prstGeom prst="rect">
            <a:avLst/>
          </a:prstGeom>
        </p:spPr>
        <p:txBody>
          <a:bodyPr wrap="square">
            <a:spAutoFit/>
          </a:bodyPr>
          <a:lstStyle/>
          <a:p>
            <a:r>
              <a:rPr lang="en-US" sz="1800" dirty="0" smtClean="0">
                <a:solidFill>
                  <a:srgbClr val="FF0000"/>
                </a:solidFill>
              </a:rPr>
              <a:t>Already built with flat detector:</a:t>
            </a:r>
          </a:p>
          <a:p>
            <a:r>
              <a:rPr lang="en-US" sz="1800" dirty="0" smtClean="0">
                <a:solidFill>
                  <a:srgbClr val="FF0000"/>
                </a:solidFill>
              </a:rPr>
              <a:t>&gt;= 8 lenses (Nikon, Olympus)</a:t>
            </a:r>
          </a:p>
          <a:p>
            <a:endParaRPr lang="en-US" sz="1800" dirty="0" smtClean="0">
              <a:solidFill>
                <a:srgbClr val="FF0000"/>
              </a:solidFill>
            </a:endParaRPr>
          </a:p>
          <a:p>
            <a:r>
              <a:rPr lang="en-US" sz="1800" dirty="0" smtClean="0">
                <a:solidFill>
                  <a:srgbClr val="FF0000"/>
                </a:solidFill>
              </a:rPr>
              <a:t>&gt;= 7 lenses</a:t>
            </a:r>
          </a:p>
          <a:p>
            <a:r>
              <a:rPr lang="en-US" sz="1800" dirty="0" smtClean="0">
                <a:solidFill>
                  <a:srgbClr val="FF0000"/>
                </a:solidFill>
              </a:rPr>
              <a:t>(Olympus)</a:t>
            </a:r>
            <a:endParaRPr lang="en-US" sz="1800" dirty="0" smtClean="0"/>
          </a:p>
        </p:txBody>
      </p:sp>
      <p:sp>
        <p:nvSpPr>
          <p:cNvPr id="9" name="Rectangle 8"/>
          <p:cNvSpPr/>
          <p:nvPr/>
        </p:nvSpPr>
        <p:spPr>
          <a:xfrm>
            <a:off x="179512" y="2996952"/>
            <a:ext cx="1584176" cy="1061829"/>
          </a:xfrm>
          <a:prstGeom prst="rect">
            <a:avLst/>
          </a:prstGeom>
        </p:spPr>
        <p:txBody>
          <a:bodyPr wrap="square">
            <a:spAutoFit/>
          </a:bodyPr>
          <a:lstStyle/>
          <a:p>
            <a:r>
              <a:rPr lang="en-US" sz="1800" dirty="0" smtClean="0">
                <a:solidFill>
                  <a:schemeClr val="tx2">
                    <a:lumMod val="50000"/>
                  </a:schemeClr>
                </a:solidFill>
              </a:rPr>
              <a:t>Curved detector:</a:t>
            </a:r>
          </a:p>
          <a:p>
            <a:r>
              <a:rPr lang="en-US" sz="1800" dirty="0" smtClean="0">
                <a:solidFill>
                  <a:schemeClr val="tx2">
                    <a:lumMod val="50000"/>
                  </a:schemeClr>
                </a:solidFill>
              </a:rPr>
              <a:t>4 lenses</a:t>
            </a:r>
          </a:p>
        </p:txBody>
      </p:sp>
      <p:sp>
        <p:nvSpPr>
          <p:cNvPr id="10" name="Rectangle 9"/>
          <p:cNvSpPr/>
          <p:nvPr/>
        </p:nvSpPr>
        <p:spPr>
          <a:xfrm>
            <a:off x="179512" y="4941168"/>
            <a:ext cx="1584176" cy="1061829"/>
          </a:xfrm>
          <a:prstGeom prst="rect">
            <a:avLst/>
          </a:prstGeom>
        </p:spPr>
        <p:txBody>
          <a:bodyPr wrap="square">
            <a:spAutoFit/>
          </a:bodyPr>
          <a:lstStyle/>
          <a:p>
            <a:r>
              <a:rPr lang="en-US" sz="1800" dirty="0" smtClean="0">
                <a:solidFill>
                  <a:schemeClr val="tx2">
                    <a:lumMod val="50000"/>
                  </a:schemeClr>
                </a:solidFill>
              </a:rPr>
              <a:t>Curved detector:</a:t>
            </a:r>
          </a:p>
          <a:p>
            <a:r>
              <a:rPr lang="en-US" sz="1800" dirty="0" smtClean="0">
                <a:solidFill>
                  <a:schemeClr val="tx2">
                    <a:lumMod val="50000"/>
                  </a:schemeClr>
                </a:solidFill>
              </a:rPr>
              <a:t>4 lenses</a:t>
            </a:r>
          </a:p>
        </p:txBody>
      </p:sp>
      <p:pic>
        <p:nvPicPr>
          <p:cNvPr id="12" name="Picture 11" descr="Sony2.JPG"/>
          <p:cNvPicPr>
            <a:picLocks noChangeAspect="1"/>
          </p:cNvPicPr>
          <p:nvPr/>
        </p:nvPicPr>
        <p:blipFill>
          <a:blip r:embed="rId4" cstate="print"/>
          <a:srcRect l="18634" t="61563" r="1508"/>
          <a:stretch>
            <a:fillRect/>
          </a:stretch>
        </p:blipFill>
        <p:spPr>
          <a:xfrm>
            <a:off x="5292080" y="1700808"/>
            <a:ext cx="3851920" cy="2004158"/>
          </a:xfrm>
          <a:prstGeom prst="rect">
            <a:avLst/>
          </a:prstGeom>
        </p:spPr>
      </p:pic>
      <p:sp>
        <p:nvSpPr>
          <p:cNvPr id="11" name="Rectangle 10"/>
          <p:cNvSpPr/>
          <p:nvPr/>
        </p:nvSpPr>
        <p:spPr>
          <a:xfrm>
            <a:off x="7559824" y="1916832"/>
            <a:ext cx="1584176" cy="1615827"/>
          </a:xfrm>
          <a:prstGeom prst="rect">
            <a:avLst/>
          </a:prstGeom>
        </p:spPr>
        <p:txBody>
          <a:bodyPr wrap="square">
            <a:spAutoFit/>
          </a:bodyPr>
          <a:lstStyle/>
          <a:p>
            <a:r>
              <a:rPr lang="en-US" sz="1800" dirty="0" smtClean="0">
                <a:solidFill>
                  <a:srgbClr val="FF0000"/>
                </a:solidFill>
              </a:rPr>
              <a:t>Back focal distance minimized </a:t>
            </a:r>
          </a:p>
          <a:p>
            <a:r>
              <a:rPr lang="en-US" sz="1800" dirty="0" smtClean="0">
                <a:solidFill>
                  <a:srgbClr val="FF0000"/>
                </a:solidFill>
              </a:rPr>
              <a:t>Not possible with flat det.</a:t>
            </a:r>
            <a:endParaRPr lang="en-US" sz="1800" dirty="0" smtClean="0"/>
          </a:p>
        </p:txBody>
      </p:sp>
      <p:sp>
        <p:nvSpPr>
          <p:cNvPr id="14" name="Rectangle 225"/>
          <p:cNvSpPr>
            <a:spLocks noGrp="1" noChangeArrowheads="1"/>
          </p:cNvSpPr>
          <p:nvPr/>
        </p:nvSpPr>
        <p:spPr bwMode="auto">
          <a:xfrm>
            <a:off x="179512" y="188640"/>
            <a:ext cx="874846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It’s not a Trick – it’s a SONY Patent (2)</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Optics for Curved Detector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5508104" y="3861048"/>
            <a:ext cx="3312368" cy="2246769"/>
          </a:xfrm>
          <a:prstGeom prst="rect">
            <a:avLst/>
          </a:prstGeom>
        </p:spPr>
        <p:txBody>
          <a:bodyPr wrap="square">
            <a:spAutoFit/>
          </a:bodyPr>
          <a:lstStyle/>
          <a:p>
            <a:r>
              <a:rPr lang="en-US" sz="2800" b="1" dirty="0" smtClean="0"/>
              <a:t>+ ZOOM in connection with lens shift and curvature modification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5"/>
          <p:cNvSpPr>
            <a:spLocks noGrp="1" noChangeArrowheads="1"/>
          </p:cNvSpPr>
          <p:nvPr/>
        </p:nvSpPr>
        <p:spPr bwMode="auto">
          <a:xfrm>
            <a:off x="467544" y="2636912"/>
            <a:ext cx="8136905" cy="65273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effectLst/>
                <a:latin typeface="Arial" pitchFamily="34" charset="0"/>
                <a:cs typeface="Arial" pitchFamily="34" charset="0"/>
              </a:rPr>
              <a:t>FROM DIFFERENT APPLICATIONS</a:t>
            </a:r>
            <a:r>
              <a:rPr kumimoji="0" lang="en-GB" sz="3200" b="1" i="0" u="none" strike="noStrike" cap="none" normalizeH="0" dirty="0" smtClean="0">
                <a:ln>
                  <a:noFill/>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Arial" pitchFamily="34" charset="0"/>
                <a:cs typeface="Arial" pitchFamily="34" charset="0"/>
              </a:rPr>
              <a:t>TO REALIZATION:</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effectLst>
                  <a:outerShdw blurRad="38100" dist="38100" dir="2700000" algn="tl">
                    <a:srgbClr val="000000">
                      <a:alpha val="43137"/>
                    </a:srgbClr>
                  </a:outerShdw>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effectLst>
                  <a:outerShdw blurRad="38100" dist="38100" dir="2700000" algn="tl">
                    <a:srgbClr val="000000">
                      <a:alpha val="43137"/>
                    </a:srgbClr>
                  </a:outerShdw>
                </a:effectLst>
                <a:latin typeface="Arial" pitchFamily="34" charset="0"/>
                <a:cs typeface="Arial" pitchFamily="34" charset="0"/>
              </a:rPr>
              <a:t>ESO / ITL</a:t>
            </a:r>
            <a:endParaRPr lang="en-GB" sz="3200" b="1" dirty="0" smtClean="0">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effectLst>
                  <a:outerShdw blurRad="38100" dist="38100" dir="2700000" algn="tl">
                    <a:srgbClr val="000000">
                      <a:alpha val="43137"/>
                    </a:srgbClr>
                  </a:outerShdw>
                </a:effectLst>
                <a:latin typeface="Arial" pitchFamily="34" charset="0"/>
                <a:cs typeface="Arial" pitchFamily="34" charset="0"/>
              </a:rPr>
              <a:t>CURVING PROCESS</a:t>
            </a:r>
            <a:endParaRPr lang="en-US" sz="3200" b="1"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611560" y="2204864"/>
            <a:ext cx="8229600" cy="2304256"/>
          </a:xfrm>
        </p:spPr>
        <p:txBody>
          <a:bodyPr/>
          <a:lstStyle/>
          <a:p>
            <a:pPr algn="l" eaLnBrk="1" hangingPunct="1">
              <a:defRPr/>
            </a:pPr>
            <a:r>
              <a:rPr lang="en-US" dirty="0" smtClean="0">
                <a:solidFill>
                  <a:schemeClr val="tx1"/>
                </a:solidFill>
                <a:effectLst/>
              </a:rPr>
              <a:t>Results and potential of a novel curving process for large area scientific imagers</a:t>
            </a:r>
            <a:br>
              <a:rPr lang="en-US" dirty="0" smtClean="0">
                <a:solidFill>
                  <a:schemeClr val="tx1"/>
                </a:solidFill>
                <a:effectLst/>
              </a:rPr>
            </a:br>
            <a:r>
              <a:rPr lang="en-US" dirty="0" smtClean="0">
                <a:solidFill>
                  <a:schemeClr val="tx1"/>
                </a:solidFill>
              </a:rPr>
              <a:t/>
            </a:r>
            <a:br>
              <a:rPr lang="en-US" dirty="0" smtClean="0">
                <a:solidFill>
                  <a:schemeClr val="tx1"/>
                </a:solidFill>
              </a:rPr>
            </a:br>
            <a:r>
              <a:rPr lang="en-US" sz="2000" dirty="0" smtClean="0">
                <a:solidFill>
                  <a:schemeClr val="tx1"/>
                </a:solidFill>
                <a:effectLst/>
              </a:rPr>
              <a:t>Olaf Iwert , ESO</a:t>
            </a:r>
            <a:r>
              <a:rPr lang="en-US" sz="2400" dirty="0" smtClean="0">
                <a:solidFill>
                  <a:schemeClr val="tx1"/>
                </a:solidFill>
                <a:effectLst/>
              </a:rPr>
              <a:t/>
            </a:r>
            <a:br>
              <a:rPr lang="en-US" sz="24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David Ouellette &amp;     </a:t>
            </a:r>
            <a:br>
              <a:rPr lang="en-US" sz="2000" dirty="0" smtClean="0">
                <a:solidFill>
                  <a:schemeClr val="tx1"/>
                </a:solidFill>
                <a:effectLst/>
              </a:rPr>
            </a:br>
            <a:r>
              <a:rPr lang="en-US" sz="2000" dirty="0" smtClean="0">
                <a:solidFill>
                  <a:schemeClr val="tx1"/>
                </a:solidFill>
                <a:effectLst/>
              </a:rPr>
              <a:t>Michael Lesser</a:t>
            </a:r>
            <a:r>
              <a:rPr lang="en-US" sz="1800" dirty="0" smtClean="0">
                <a:solidFill>
                  <a:schemeClr val="tx1"/>
                </a:solidFill>
                <a:effectLst/>
              </a:rPr>
              <a:t/>
            </a:r>
            <a:br>
              <a:rPr lang="en-US" sz="1800" dirty="0" smtClean="0">
                <a:solidFill>
                  <a:schemeClr val="tx1"/>
                </a:solidFill>
                <a:effectLst/>
              </a:rPr>
            </a:br>
            <a:r>
              <a:rPr lang="en-US" sz="1800" dirty="0" smtClean="0">
                <a:solidFill>
                  <a:schemeClr val="tx1"/>
                </a:solidFill>
                <a:effectLst/>
              </a:rPr>
              <a:t>ITL, U. of Arizona, USA</a:t>
            </a:r>
            <a:br>
              <a:rPr lang="en-US" sz="1800" dirty="0" smtClean="0">
                <a:solidFill>
                  <a:schemeClr val="tx1"/>
                </a:solidFill>
                <a:effectLst/>
              </a:rPr>
            </a:br>
            <a:r>
              <a:rPr lang="en-US" sz="1800" dirty="0" smtClean="0">
                <a:solidFill>
                  <a:schemeClr val="tx1"/>
                </a:solidFill>
                <a:effectLst/>
              </a:rPr>
              <a:t/>
            </a:r>
            <a:br>
              <a:rPr lang="en-US" sz="1800" dirty="0" smtClean="0">
                <a:solidFill>
                  <a:schemeClr val="tx1"/>
                </a:solidFill>
                <a:effectLst/>
              </a:rPr>
            </a:br>
            <a:r>
              <a:rPr lang="en-US" sz="1800" dirty="0" smtClean="0">
                <a:solidFill>
                  <a:schemeClr val="tx1"/>
                </a:solidFill>
                <a:effectLst/>
              </a:rPr>
              <a:t>Bernard </a:t>
            </a:r>
            <a:r>
              <a:rPr lang="en-US" sz="1800" dirty="0" err="1" smtClean="0">
                <a:solidFill>
                  <a:schemeClr val="tx1"/>
                </a:solidFill>
                <a:effectLst/>
              </a:rPr>
              <a:t>Delabre</a:t>
            </a:r>
            <a:r>
              <a:rPr lang="en-US" sz="1800" dirty="0" smtClean="0">
                <a:solidFill>
                  <a:schemeClr val="tx1"/>
                </a:solidFill>
                <a:effectLst/>
              </a:rPr>
              <a:t>, ESO</a:t>
            </a:r>
            <a:br>
              <a:rPr lang="en-US" sz="1800" dirty="0" smtClean="0">
                <a:solidFill>
                  <a:schemeClr val="tx1"/>
                </a:solidFill>
                <a:effectLst/>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800" dirty="0" smtClean="0">
              <a:solidFill>
                <a:schemeClr val="tx1"/>
              </a:solidFill>
            </a:endParaRPr>
          </a:p>
        </p:txBody>
      </p:sp>
      <p:pic>
        <p:nvPicPr>
          <p:cNvPr id="3" name="Picture 4" descr="UA_ITLab_200-281"/>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429000"/>
            <a:ext cx="1905000" cy="741362"/>
          </a:xfrm>
          <a:prstGeom prst="rect">
            <a:avLst/>
          </a:prstGeom>
          <a:solidFill>
            <a:schemeClr val="tx1"/>
          </a:solidFill>
          <a:ln w="9525">
            <a:solidFill>
              <a:schemeClr val="tx2"/>
            </a:solidFill>
            <a:miter lim="800000"/>
            <a:headEnd/>
            <a:tailEnd/>
          </a:ln>
        </p:spPr>
      </p:pic>
      <p:pic>
        <p:nvPicPr>
          <p:cNvPr id="4" name="Picture 3" descr="Slide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652120" y="3933056"/>
            <a:ext cx="2730572" cy="2075234"/>
          </a:xfrm>
          <a:prstGeom prst="rect">
            <a:avLst/>
          </a:prstGeom>
        </p:spPr>
      </p:pic>
      <p:pic>
        <p:nvPicPr>
          <p:cNvPr id="1028" name="Picture 4" descr="\\pixel\ITL\Pictures\Curved CCDs\ESO Curved CCD\Machining\Lathe Cutting\IMG_2775.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5580112" y="1700808"/>
            <a:ext cx="3024336" cy="2214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4725144"/>
            <a:ext cx="7920880" cy="1323439"/>
          </a:xfrm>
          <a:prstGeom prst="rect">
            <a:avLst/>
          </a:prstGeom>
        </p:spPr>
        <p:txBody>
          <a:bodyPr wrap="square">
            <a:spAutoFit/>
          </a:bodyPr>
          <a:lstStyle/>
          <a:p>
            <a:r>
              <a:rPr lang="en-US" sz="2000" dirty="0" smtClean="0"/>
              <a:t>Goals: 	Combine state-of the-art CCD performance with curvature</a:t>
            </a:r>
          </a:p>
          <a:p>
            <a:r>
              <a:rPr lang="en-US" sz="2000" dirty="0" smtClean="0"/>
              <a:t>	Get a working curved CCD and test its performance cold</a:t>
            </a:r>
          </a:p>
          <a:p>
            <a:endParaRPr lang="en-US" sz="2000" dirty="0" smtClean="0"/>
          </a:p>
        </p:txBody>
      </p:sp>
      <p:pic>
        <p:nvPicPr>
          <p:cNvPr id="4" name="Picture 3" descr="Figure 8.jpg"/>
          <p:cNvPicPr>
            <a:picLocks noChangeAspect="1"/>
          </p:cNvPicPr>
          <p:nvPr/>
        </p:nvPicPr>
        <p:blipFill>
          <a:blip r:embed="rId3" cstate="print"/>
          <a:stretch>
            <a:fillRect/>
          </a:stretch>
        </p:blipFill>
        <p:spPr>
          <a:xfrm>
            <a:off x="467544" y="1340768"/>
            <a:ext cx="8244408" cy="3246235"/>
          </a:xfrm>
          <a:prstGeom prst="rect">
            <a:avLst/>
          </a:prstGeom>
        </p:spPr>
      </p:pic>
      <p:sp>
        <p:nvSpPr>
          <p:cNvPr id="5" name="Rectangle 225"/>
          <p:cNvSpPr>
            <a:spLocks noGrp="1" noChangeArrowheads="1"/>
          </p:cNvSpPr>
          <p:nvPr/>
        </p:nvSpPr>
        <p:spPr bwMode="auto">
          <a:xfrm>
            <a:off x="611560" y="116632"/>
            <a:ext cx="8136905" cy="65273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Feasibility Study 2010</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755576" y="908720"/>
            <a:ext cx="6984776" cy="400110"/>
          </a:xfrm>
          <a:prstGeom prst="rect">
            <a:avLst/>
          </a:prstGeom>
        </p:spPr>
        <p:txBody>
          <a:bodyPr wrap="square">
            <a:spAutoFit/>
          </a:bodyPr>
          <a:lstStyle/>
          <a:p>
            <a:r>
              <a:rPr lang="en-US" sz="2000" dirty="0" smtClean="0"/>
              <a:t>Basic requirements for monolithic spherically curved CCDs: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d-wafer_jun1997.jpg"/>
          <p:cNvPicPr>
            <a:picLocks noChangeAspect="1"/>
          </p:cNvPicPr>
          <p:nvPr/>
        </p:nvPicPr>
        <p:blipFill>
          <a:blip r:embed="rId3" cstate="print"/>
          <a:srcRect l="11900" t="4859" r="10263"/>
          <a:stretch>
            <a:fillRect/>
          </a:stretch>
        </p:blipFill>
        <p:spPr>
          <a:xfrm>
            <a:off x="4572000" y="908720"/>
            <a:ext cx="4743257" cy="3869676"/>
          </a:xfrm>
          <a:prstGeom prst="rect">
            <a:avLst/>
          </a:prstGeom>
        </p:spPr>
      </p:pic>
      <p:sp>
        <p:nvSpPr>
          <p:cNvPr id="5" name="Rectangle 4"/>
          <p:cNvSpPr/>
          <p:nvPr/>
        </p:nvSpPr>
        <p:spPr>
          <a:xfrm>
            <a:off x="179512" y="1268760"/>
            <a:ext cx="4464684" cy="5016758"/>
          </a:xfrm>
          <a:prstGeom prst="rect">
            <a:avLst/>
          </a:prstGeom>
        </p:spPr>
        <p:txBody>
          <a:bodyPr wrap="none">
            <a:spAutoFit/>
          </a:bodyPr>
          <a:lstStyle/>
          <a:p>
            <a:endParaRPr lang="en-US" sz="2000" b="1" dirty="0" smtClean="0"/>
          </a:p>
          <a:p>
            <a:r>
              <a:rPr lang="en-US" sz="2000" b="1" dirty="0" smtClean="0"/>
              <a:t>So far fighting very hard for the </a:t>
            </a:r>
          </a:p>
          <a:p>
            <a:r>
              <a:rPr lang="en-US" sz="2000" b="1" dirty="0" smtClean="0"/>
              <a:t>State-of-the-Art of flat detectors – </a:t>
            </a:r>
          </a:p>
          <a:p>
            <a:r>
              <a:rPr lang="en-US" sz="2000" b="1" dirty="0" smtClean="0"/>
              <a:t>what a long way it took for them to </a:t>
            </a:r>
          </a:p>
          <a:p>
            <a:r>
              <a:rPr lang="en-US" sz="2000" b="1" dirty="0" smtClean="0"/>
              <a:t>“grow up” and get mature.</a:t>
            </a:r>
          </a:p>
          <a:p>
            <a:endParaRPr lang="en-US" sz="2000" b="1" dirty="0" smtClean="0"/>
          </a:p>
          <a:p>
            <a:endParaRPr lang="en-US" sz="2000" b="1" dirty="0" smtClean="0"/>
          </a:p>
          <a:p>
            <a:r>
              <a:rPr lang="en-US" sz="2000" b="1" dirty="0" smtClean="0"/>
              <a:t>	Thinned silicon &amp;</a:t>
            </a:r>
          </a:p>
          <a:p>
            <a:r>
              <a:rPr lang="en-US" sz="2000" b="1" dirty="0" smtClean="0"/>
              <a:t>	Backside illuminated</a:t>
            </a:r>
          </a:p>
          <a:p>
            <a:r>
              <a:rPr lang="en-US" sz="2000" b="1" dirty="0" smtClean="0"/>
              <a:t>	Cryogenic operation</a:t>
            </a:r>
          </a:p>
          <a:p>
            <a:endParaRPr lang="en-US" sz="2000" dirty="0" smtClean="0"/>
          </a:p>
        </p:txBody>
      </p:sp>
      <p:sp>
        <p:nvSpPr>
          <p:cNvPr id="6" name="Rectangle 2"/>
          <p:cNvSpPr txBox="1">
            <a:spLocks noChangeArrowheads="1"/>
          </p:cNvSpPr>
          <p:nvPr/>
        </p:nvSpPr>
        <p:spPr bwMode="auto">
          <a:xfrm>
            <a:off x="467544"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uLnTx/>
                <a:uFillTx/>
                <a:latin typeface="+mj-lt"/>
                <a:ea typeface="+mj-ea"/>
                <a:cs typeface="+mj-cs"/>
              </a:rPr>
              <a:t>Flat Scientific CCD Detectors </a:t>
            </a:r>
          </a:p>
        </p:txBody>
      </p:sp>
      <p:pic>
        <p:nvPicPr>
          <p:cNvPr id="8" name="Picture 5" descr="DSC01282"/>
          <p:cNvPicPr>
            <a:picLocks noChangeAspect="1" noChangeArrowheads="1"/>
          </p:cNvPicPr>
          <p:nvPr/>
        </p:nvPicPr>
        <p:blipFill>
          <a:blip r:embed="rId4" cstate="print"/>
          <a:srcRect l="7091" t="17279"/>
          <a:stretch>
            <a:fillRect/>
          </a:stretch>
        </p:blipFill>
        <p:spPr bwMode="auto">
          <a:xfrm>
            <a:off x="4752975" y="4077072"/>
            <a:ext cx="4391025" cy="2933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052736"/>
            <a:ext cx="7776864" cy="4247317"/>
          </a:xfrm>
          <a:prstGeom prst="rect">
            <a:avLst/>
          </a:prstGeom>
        </p:spPr>
        <p:txBody>
          <a:bodyPr wrap="square">
            <a:spAutoFit/>
          </a:bodyPr>
          <a:lstStyle/>
          <a:p>
            <a:r>
              <a:rPr lang="en-US" sz="2000" dirty="0" smtClean="0"/>
              <a:t>University of Arizona </a:t>
            </a:r>
            <a:r>
              <a:rPr lang="en-US" sz="2000" u="sng" dirty="0" smtClean="0"/>
              <a:t>I</a:t>
            </a:r>
            <a:r>
              <a:rPr lang="en-US" sz="2000" dirty="0" smtClean="0"/>
              <a:t>maging </a:t>
            </a:r>
            <a:r>
              <a:rPr lang="en-US" sz="2000" u="sng" dirty="0" smtClean="0"/>
              <a:t>T</a:t>
            </a:r>
            <a:r>
              <a:rPr lang="en-US" sz="2000" dirty="0" smtClean="0"/>
              <a:t>echnology </a:t>
            </a:r>
            <a:r>
              <a:rPr lang="en-US" sz="2000" u="sng" dirty="0" smtClean="0"/>
              <a:t>L</a:t>
            </a:r>
            <a:r>
              <a:rPr lang="en-US" sz="2000" dirty="0" smtClean="0"/>
              <a:t>aboratory (ITL) did the main development for the curved detectors under contract with ESO, </a:t>
            </a:r>
          </a:p>
          <a:p>
            <a:r>
              <a:rPr lang="en-US" sz="2000" dirty="0" smtClean="0"/>
              <a:t>with the following goals:</a:t>
            </a:r>
          </a:p>
          <a:p>
            <a:pPr lvl="1">
              <a:buFont typeface="Arial" pitchFamily="34" charset="0"/>
              <a:buChar char="•"/>
            </a:pPr>
            <a:r>
              <a:rPr lang="en-US" sz="2000" dirty="0" smtClean="0"/>
              <a:t> Characterize large CCD detector before curvature </a:t>
            </a:r>
          </a:p>
          <a:p>
            <a:pPr lvl="1">
              <a:buFont typeface="Arial" pitchFamily="34" charset="0"/>
              <a:buChar char="•"/>
            </a:pPr>
            <a:r>
              <a:rPr lang="en-US" sz="2000" dirty="0" smtClean="0"/>
              <a:t> Curve large CCD </a:t>
            </a:r>
            <a:r>
              <a:rPr lang="en-US" sz="2000" b="1" dirty="0" smtClean="0"/>
              <a:t>thick</a:t>
            </a:r>
            <a:r>
              <a:rPr lang="en-US" sz="2000" dirty="0" smtClean="0"/>
              <a:t> (spherically, concave) &gt; 200 </a:t>
            </a:r>
            <a:r>
              <a:rPr lang="en-US" sz="2000" dirty="0" smtClean="0">
                <a:latin typeface="Arial" pitchFamily="34" charset="0"/>
                <a:cs typeface="Arial" pitchFamily="34" charset="0"/>
              </a:rPr>
              <a:t>µ</a:t>
            </a:r>
            <a:r>
              <a:rPr lang="en-US" sz="2000" dirty="0" smtClean="0"/>
              <a:t>m</a:t>
            </a:r>
          </a:p>
          <a:p>
            <a:pPr lvl="1">
              <a:buFont typeface="Arial" pitchFamily="34" charset="0"/>
              <a:buChar char="•"/>
            </a:pPr>
            <a:r>
              <a:rPr lang="en-US" sz="2000" dirty="0" smtClean="0"/>
              <a:t> Achieve curvature radius 500 … 250 mm</a:t>
            </a:r>
          </a:p>
          <a:p>
            <a:pPr lvl="1">
              <a:buFont typeface="Arial" pitchFamily="34" charset="0"/>
              <a:buChar char="•"/>
            </a:pPr>
            <a:r>
              <a:rPr lang="en-US" sz="2000" dirty="0" smtClean="0"/>
              <a:t> Support device permanently </a:t>
            </a:r>
          </a:p>
          <a:p>
            <a:pPr lvl="1">
              <a:buFont typeface="Arial" pitchFamily="34" charset="0"/>
              <a:buChar char="•"/>
            </a:pPr>
            <a:r>
              <a:rPr lang="en-US" sz="2000" dirty="0" smtClean="0"/>
              <a:t> Characterize electro-optical performance cold 	</a:t>
            </a:r>
          </a:p>
          <a:p>
            <a:pPr lvl="2">
              <a:buFont typeface="Arial" pitchFamily="34" charset="0"/>
              <a:buChar char="•"/>
            </a:pPr>
            <a:r>
              <a:rPr lang="en-US" sz="2000" dirty="0" smtClean="0"/>
              <a:t> If successful, extend to thinned CCD</a:t>
            </a:r>
          </a:p>
        </p:txBody>
      </p:sp>
      <p:sp>
        <p:nvSpPr>
          <p:cNvPr id="5" name="Rectangle 225"/>
          <p:cNvSpPr>
            <a:spLocks noGrp="1" noChangeArrowheads="1"/>
          </p:cNvSpPr>
          <p:nvPr/>
        </p:nvSpPr>
        <p:spPr bwMode="auto">
          <a:xfrm>
            <a:off x="827584"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(2)</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980728"/>
            <a:ext cx="8208912" cy="707886"/>
          </a:xfrm>
          <a:prstGeom prst="rect">
            <a:avLst/>
          </a:prstGeom>
        </p:spPr>
        <p:txBody>
          <a:bodyPr wrap="square">
            <a:spAutoFit/>
          </a:bodyPr>
          <a:lstStyle/>
          <a:p>
            <a:pPr>
              <a:spcBef>
                <a:spcPts val="0"/>
              </a:spcBef>
            </a:pPr>
            <a:r>
              <a:rPr lang="en-US" sz="2000" dirty="0" smtClean="0"/>
              <a:t>The first trials to achieve the curvature of working CCDs</a:t>
            </a:r>
          </a:p>
          <a:p>
            <a:pPr>
              <a:spcBef>
                <a:spcPts val="0"/>
              </a:spcBef>
            </a:pPr>
            <a:r>
              <a:rPr lang="en-US" sz="2000" dirty="0" smtClean="0"/>
              <a:t> looked really good:</a:t>
            </a:r>
          </a:p>
        </p:txBody>
      </p:sp>
      <p:pic>
        <p:nvPicPr>
          <p:cNvPr id="5122" name="Picture 82" descr="C:\Users\lesser.ITL\Desktop\Early 1VacDevelopment.jpg"/>
          <p:cNvPicPr>
            <a:picLocks noChangeAspect="1" noChangeArrowheads="1"/>
          </p:cNvPicPr>
          <p:nvPr/>
        </p:nvPicPr>
        <p:blipFill>
          <a:blip r:embed="rId3" cstate="print"/>
          <a:srcRect/>
          <a:stretch>
            <a:fillRect/>
          </a:stretch>
        </p:blipFill>
        <p:spPr bwMode="auto">
          <a:xfrm>
            <a:off x="2267744" y="1700808"/>
            <a:ext cx="4563793" cy="4118508"/>
          </a:xfrm>
          <a:prstGeom prst="rect">
            <a:avLst/>
          </a:prstGeom>
          <a:noFill/>
          <a:ln w="9525">
            <a:noFill/>
            <a:miter lim="800000"/>
            <a:headEnd/>
            <a:tailEnd/>
          </a:ln>
        </p:spPr>
      </p:pic>
      <p:sp>
        <p:nvSpPr>
          <p:cNvPr id="5" name="Rectangle 225"/>
          <p:cNvSpPr>
            <a:spLocks noGrp="1" noChangeArrowheads="1"/>
          </p:cNvSpPr>
          <p:nvPr/>
        </p:nvSpPr>
        <p:spPr bwMode="auto">
          <a:xfrm>
            <a:off x="827584"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(3)</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5"/>
          <p:cNvSpPr>
            <a:spLocks noGrp="1" noChangeArrowheads="1"/>
          </p:cNvSpPr>
          <p:nvPr/>
        </p:nvSpPr>
        <p:spPr bwMode="auto">
          <a:xfrm>
            <a:off x="827584"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(4)</a:t>
            </a:r>
          </a:p>
        </p:txBody>
      </p:sp>
      <p:sp>
        <p:nvSpPr>
          <p:cNvPr id="6" name="Rectangle 5"/>
          <p:cNvSpPr/>
          <p:nvPr/>
        </p:nvSpPr>
        <p:spPr>
          <a:xfrm>
            <a:off x="395536" y="1124744"/>
            <a:ext cx="8208912" cy="400110"/>
          </a:xfrm>
          <a:prstGeom prst="rect">
            <a:avLst/>
          </a:prstGeom>
        </p:spPr>
        <p:txBody>
          <a:bodyPr wrap="square">
            <a:spAutoFit/>
          </a:bodyPr>
          <a:lstStyle/>
          <a:p>
            <a:pPr>
              <a:spcBef>
                <a:spcPts val="0"/>
              </a:spcBef>
            </a:pPr>
            <a:r>
              <a:rPr lang="en-US" sz="2000" dirty="0" smtClean="0"/>
              <a:t>Until this happened:</a:t>
            </a:r>
          </a:p>
        </p:txBody>
      </p:sp>
      <p:sp>
        <p:nvSpPr>
          <p:cNvPr id="7" name="Rectangle 6"/>
          <p:cNvSpPr/>
          <p:nvPr/>
        </p:nvSpPr>
        <p:spPr>
          <a:xfrm>
            <a:off x="6732240" y="2492896"/>
            <a:ext cx="2411760" cy="1631216"/>
          </a:xfrm>
          <a:prstGeom prst="rect">
            <a:avLst/>
          </a:prstGeom>
        </p:spPr>
        <p:txBody>
          <a:bodyPr wrap="square">
            <a:spAutoFit/>
          </a:bodyPr>
          <a:lstStyle/>
          <a:p>
            <a:pPr>
              <a:spcBef>
                <a:spcPts val="0"/>
              </a:spcBef>
            </a:pPr>
            <a:r>
              <a:rPr lang="en-US" sz="2000" i="1" dirty="0" smtClean="0"/>
              <a:t>“At least they take </a:t>
            </a:r>
          </a:p>
          <a:p>
            <a:pPr>
              <a:spcBef>
                <a:spcPts val="0"/>
              </a:spcBef>
            </a:pPr>
            <a:r>
              <a:rPr lang="en-US" sz="2000" i="1" dirty="0" smtClean="0"/>
              <a:t>  some minutes</a:t>
            </a:r>
          </a:p>
          <a:p>
            <a:pPr>
              <a:spcBef>
                <a:spcPts val="0"/>
              </a:spcBef>
            </a:pPr>
            <a:r>
              <a:rPr lang="en-US" sz="2000" i="1" dirty="0" smtClean="0"/>
              <a:t>  now before </a:t>
            </a:r>
          </a:p>
          <a:p>
            <a:pPr>
              <a:spcBef>
                <a:spcPts val="0"/>
              </a:spcBef>
            </a:pPr>
            <a:r>
              <a:rPr lang="en-US" sz="2000" i="1" dirty="0" smtClean="0"/>
              <a:t>  they explode – </a:t>
            </a:r>
          </a:p>
          <a:p>
            <a:pPr>
              <a:spcBef>
                <a:spcPts val="0"/>
              </a:spcBef>
            </a:pPr>
            <a:r>
              <a:rPr lang="en-US" sz="2000" i="1" dirty="0" smtClean="0"/>
              <a:t>  that’s progress…”</a:t>
            </a:r>
          </a:p>
        </p:txBody>
      </p:sp>
      <p:pic>
        <p:nvPicPr>
          <p:cNvPr id="4" name="Picture 83" descr="C:\Users\lesser.ITL\Desktop\Broken 1Vac Development.jpg"/>
          <p:cNvPicPr>
            <a:picLocks noChangeAspect="1" noChangeArrowheads="1"/>
          </p:cNvPicPr>
          <p:nvPr/>
        </p:nvPicPr>
        <p:blipFill>
          <a:blip r:embed="rId3" cstate="print"/>
          <a:srcRect/>
          <a:stretch>
            <a:fillRect/>
          </a:stretch>
        </p:blipFill>
        <p:spPr bwMode="auto">
          <a:xfrm>
            <a:off x="323528" y="1628800"/>
            <a:ext cx="6408712" cy="42724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052736"/>
            <a:ext cx="8208912" cy="1446550"/>
          </a:xfrm>
          <a:prstGeom prst="rect">
            <a:avLst/>
          </a:prstGeom>
        </p:spPr>
        <p:txBody>
          <a:bodyPr wrap="square">
            <a:spAutoFit/>
          </a:bodyPr>
          <a:lstStyle/>
          <a:p>
            <a:pPr>
              <a:spcBef>
                <a:spcPts val="0"/>
              </a:spcBef>
            </a:pPr>
            <a:r>
              <a:rPr lang="en-US" sz="2800" dirty="0" smtClean="0"/>
              <a:t>After process training and </a:t>
            </a:r>
            <a:r>
              <a:rPr lang="en-US" sz="2800" dirty="0" err="1" smtClean="0"/>
              <a:t>optimisation</a:t>
            </a:r>
            <a:r>
              <a:rPr lang="en-US" sz="2800" dirty="0" smtClean="0"/>
              <a:t>:</a:t>
            </a:r>
          </a:p>
          <a:p>
            <a:pPr>
              <a:spcBef>
                <a:spcPts val="0"/>
              </a:spcBef>
            </a:pPr>
            <a:r>
              <a:rPr lang="en-US" sz="2000" dirty="0" smtClean="0"/>
              <a:t>	1</a:t>
            </a:r>
            <a:r>
              <a:rPr lang="en-US" sz="2000" baseline="30000" dirty="0" smtClean="0"/>
              <a:t>st</a:t>
            </a:r>
            <a:r>
              <a:rPr lang="en-US" sz="2000" dirty="0" smtClean="0"/>
              <a:t> curved working CCD, cold first light</a:t>
            </a:r>
          </a:p>
          <a:p>
            <a:pPr>
              <a:spcBef>
                <a:spcPts val="0"/>
              </a:spcBef>
            </a:pPr>
            <a:r>
              <a:rPr lang="en-US" sz="2000" dirty="0" smtClean="0"/>
              <a:t>	Curvature Radius ~500 mm (3D), device size 60 x 60 mm</a:t>
            </a:r>
            <a:r>
              <a:rPr lang="en-US" sz="2000" baseline="30000" dirty="0" smtClean="0"/>
              <a:t>2</a:t>
            </a:r>
          </a:p>
          <a:p>
            <a:pPr>
              <a:spcBef>
                <a:spcPts val="0"/>
              </a:spcBef>
            </a:pPr>
            <a:endParaRPr lang="en-US" sz="2000" dirty="0" smtClean="0"/>
          </a:p>
        </p:txBody>
      </p:sp>
      <p:pic>
        <p:nvPicPr>
          <p:cNvPr id="2050" name="Picture 2" descr="C:\Users\oiwert\Desktop\sn10290 with scale.jpg"/>
          <p:cNvPicPr>
            <a:picLocks noChangeAspect="1" noChangeArrowheads="1"/>
          </p:cNvPicPr>
          <p:nvPr/>
        </p:nvPicPr>
        <p:blipFill>
          <a:blip r:embed="rId3" cstate="print"/>
          <a:srcRect/>
          <a:stretch>
            <a:fillRect/>
          </a:stretch>
        </p:blipFill>
        <p:spPr bwMode="auto">
          <a:xfrm>
            <a:off x="611560" y="2276872"/>
            <a:ext cx="5443464" cy="3622194"/>
          </a:xfrm>
          <a:prstGeom prst="rect">
            <a:avLst/>
          </a:prstGeom>
          <a:noFill/>
        </p:spPr>
      </p:pic>
      <p:sp>
        <p:nvSpPr>
          <p:cNvPr id="6" name="Rectangle 5"/>
          <p:cNvSpPr/>
          <p:nvPr/>
        </p:nvSpPr>
        <p:spPr>
          <a:xfrm>
            <a:off x="6156176" y="2636912"/>
            <a:ext cx="8208912" cy="3231654"/>
          </a:xfrm>
          <a:prstGeom prst="rect">
            <a:avLst/>
          </a:prstGeom>
        </p:spPr>
        <p:txBody>
          <a:bodyPr wrap="square">
            <a:spAutoFit/>
          </a:bodyPr>
          <a:lstStyle/>
          <a:p>
            <a:pPr>
              <a:spcBef>
                <a:spcPts val="0"/>
              </a:spcBef>
            </a:pPr>
            <a:r>
              <a:rPr lang="en-US" sz="2000" dirty="0" err="1" smtClean="0"/>
              <a:t>Frontside</a:t>
            </a:r>
            <a:r>
              <a:rPr lang="en-US" sz="2000" dirty="0" smtClean="0"/>
              <a:t> illuminated,</a:t>
            </a:r>
          </a:p>
          <a:p>
            <a:pPr>
              <a:spcBef>
                <a:spcPts val="0"/>
              </a:spcBef>
            </a:pPr>
            <a:r>
              <a:rPr lang="en-US" sz="2000" dirty="0" smtClean="0"/>
              <a:t>Thickness ~200 um,</a:t>
            </a:r>
          </a:p>
          <a:p>
            <a:pPr>
              <a:spcBef>
                <a:spcPts val="0"/>
              </a:spcBef>
            </a:pPr>
            <a:r>
              <a:rPr lang="en-US" sz="2000" dirty="0" smtClean="0"/>
              <a:t>permanently supported</a:t>
            </a:r>
          </a:p>
          <a:p>
            <a:pPr>
              <a:spcBef>
                <a:spcPts val="0"/>
              </a:spcBef>
            </a:pPr>
            <a:endParaRPr lang="en-US" sz="2000" dirty="0" smtClean="0"/>
          </a:p>
          <a:p>
            <a:pPr>
              <a:spcBef>
                <a:spcPts val="0"/>
              </a:spcBef>
            </a:pPr>
            <a:r>
              <a:rPr lang="en-US" sz="2000" dirty="0" smtClean="0"/>
              <a:t>Three curved </a:t>
            </a:r>
          </a:p>
          <a:p>
            <a:pPr>
              <a:spcBef>
                <a:spcPts val="0"/>
              </a:spcBef>
            </a:pPr>
            <a:r>
              <a:rPr lang="en-US" sz="2000" dirty="0" smtClean="0"/>
              <a:t>CCDs have </a:t>
            </a:r>
          </a:p>
          <a:p>
            <a:pPr>
              <a:spcBef>
                <a:spcPts val="0"/>
              </a:spcBef>
            </a:pPr>
            <a:r>
              <a:rPr lang="en-US" sz="2000" dirty="0" smtClean="0"/>
              <a:t>been produced,</a:t>
            </a:r>
          </a:p>
          <a:p>
            <a:pPr>
              <a:spcBef>
                <a:spcPts val="0"/>
              </a:spcBef>
            </a:pPr>
            <a:r>
              <a:rPr lang="en-US" sz="2000" dirty="0" smtClean="0"/>
              <a:t>two were</a:t>
            </a:r>
          </a:p>
          <a:p>
            <a:pPr>
              <a:spcBef>
                <a:spcPts val="0"/>
              </a:spcBef>
            </a:pPr>
            <a:r>
              <a:rPr lang="en-US" sz="2000" dirty="0" smtClean="0"/>
              <a:t>delivered to ESO</a:t>
            </a:r>
          </a:p>
          <a:p>
            <a:pPr>
              <a:spcBef>
                <a:spcPts val="0"/>
              </a:spcBef>
            </a:pPr>
            <a:endParaRPr lang="en-US" sz="2400" dirty="0" smtClean="0"/>
          </a:p>
        </p:txBody>
      </p:sp>
      <p:sp>
        <p:nvSpPr>
          <p:cNvPr id="7" name="Rectangle 225"/>
          <p:cNvSpPr>
            <a:spLocks noGrp="1" noChangeArrowheads="1"/>
          </p:cNvSpPr>
          <p:nvPr/>
        </p:nvSpPr>
        <p:spPr bwMode="auto">
          <a:xfrm>
            <a:off x="899592"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(5)</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5" descr="IMG_0011 noted"/>
          <p:cNvPicPr>
            <a:picLocks noChangeAspect="1" noChangeArrowheads="1"/>
          </p:cNvPicPr>
          <p:nvPr/>
        </p:nvPicPr>
        <p:blipFill>
          <a:blip r:embed="rId3" cstate="print"/>
          <a:srcRect l="1752" t="11551" r="30695" b="13380"/>
          <a:stretch>
            <a:fillRect/>
          </a:stretch>
        </p:blipFill>
        <p:spPr bwMode="auto">
          <a:xfrm>
            <a:off x="467544" y="1340768"/>
            <a:ext cx="6122889" cy="4536504"/>
          </a:xfrm>
          <a:prstGeom prst="rect">
            <a:avLst/>
          </a:prstGeom>
          <a:noFill/>
          <a:ln w="9525">
            <a:noFill/>
            <a:miter lim="800000"/>
            <a:headEnd/>
            <a:tailEnd/>
          </a:ln>
        </p:spPr>
      </p:pic>
      <p:sp>
        <p:nvSpPr>
          <p:cNvPr id="29" name="Rectangle 28"/>
          <p:cNvSpPr/>
          <p:nvPr/>
        </p:nvSpPr>
        <p:spPr>
          <a:xfrm>
            <a:off x="6804248" y="2708920"/>
            <a:ext cx="2195736" cy="1938992"/>
          </a:xfrm>
          <a:prstGeom prst="rect">
            <a:avLst/>
          </a:prstGeom>
        </p:spPr>
        <p:txBody>
          <a:bodyPr wrap="square">
            <a:spAutoFit/>
          </a:bodyPr>
          <a:lstStyle/>
          <a:p>
            <a:pPr>
              <a:spcBef>
                <a:spcPts val="0"/>
              </a:spcBef>
            </a:pPr>
            <a:r>
              <a:rPr lang="en-US" sz="2000" dirty="0" smtClean="0"/>
              <a:t>Stress Testing :</a:t>
            </a:r>
          </a:p>
          <a:p>
            <a:pPr>
              <a:spcBef>
                <a:spcPts val="0"/>
              </a:spcBef>
            </a:pPr>
            <a:r>
              <a:rPr lang="en-US" sz="2000" dirty="0" smtClean="0"/>
              <a:t>~ 10 cycles of</a:t>
            </a:r>
          </a:p>
          <a:p>
            <a:pPr>
              <a:spcBef>
                <a:spcPts val="0"/>
              </a:spcBef>
            </a:pPr>
            <a:r>
              <a:rPr lang="en-US" sz="2000" dirty="0" smtClean="0"/>
              <a:t>dunking into  liquid Nitrogen</a:t>
            </a:r>
          </a:p>
          <a:p>
            <a:pPr>
              <a:spcBef>
                <a:spcPts val="0"/>
              </a:spcBef>
            </a:pPr>
            <a:r>
              <a:rPr lang="en-US" sz="2000" dirty="0" smtClean="0"/>
              <a:t>did not show</a:t>
            </a:r>
          </a:p>
          <a:p>
            <a:pPr>
              <a:spcBef>
                <a:spcPts val="0"/>
              </a:spcBef>
            </a:pPr>
            <a:r>
              <a:rPr lang="en-US" sz="2000" dirty="0" smtClean="0"/>
              <a:t>any problems</a:t>
            </a:r>
          </a:p>
        </p:txBody>
      </p:sp>
      <p:sp>
        <p:nvSpPr>
          <p:cNvPr id="5" name="Rectangle 225"/>
          <p:cNvSpPr>
            <a:spLocks noGrp="1" noChangeArrowheads="1"/>
          </p:cNvSpPr>
          <p:nvPr/>
        </p:nvSpPr>
        <p:spPr bwMode="auto">
          <a:xfrm>
            <a:off x="971600" y="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(6)</a:t>
            </a:r>
          </a:p>
        </p:txBody>
      </p:sp>
      <p:sp>
        <p:nvSpPr>
          <p:cNvPr id="6" name="Rectangle 5"/>
          <p:cNvSpPr/>
          <p:nvPr/>
        </p:nvSpPr>
        <p:spPr>
          <a:xfrm>
            <a:off x="395536" y="764704"/>
            <a:ext cx="7200800" cy="523220"/>
          </a:xfrm>
          <a:prstGeom prst="rect">
            <a:avLst/>
          </a:prstGeom>
        </p:spPr>
        <p:txBody>
          <a:bodyPr wrap="square">
            <a:spAutoFit/>
          </a:bodyPr>
          <a:lstStyle/>
          <a:p>
            <a:pPr>
              <a:spcBef>
                <a:spcPts val="0"/>
              </a:spcBef>
            </a:pPr>
            <a:r>
              <a:rPr lang="en-US" sz="2800" dirty="0" smtClean="0"/>
              <a:t>Cryogenic Measurement Results (1):</a:t>
            </a:r>
            <a:endParaRPr lang="en-US" sz="24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5"/>
          <p:cNvSpPr>
            <a:spLocks noGrp="1" noChangeArrowheads="1"/>
          </p:cNvSpPr>
          <p:nvPr/>
        </p:nvSpPr>
        <p:spPr bwMode="auto">
          <a:xfrm>
            <a:off x="827584"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(7)</a:t>
            </a:r>
          </a:p>
        </p:txBody>
      </p:sp>
      <p:sp>
        <p:nvSpPr>
          <p:cNvPr id="8" name="Rectangle 7"/>
          <p:cNvSpPr/>
          <p:nvPr/>
        </p:nvSpPr>
        <p:spPr>
          <a:xfrm>
            <a:off x="467544" y="980728"/>
            <a:ext cx="5832648" cy="523220"/>
          </a:xfrm>
          <a:prstGeom prst="rect">
            <a:avLst/>
          </a:prstGeom>
        </p:spPr>
        <p:txBody>
          <a:bodyPr wrap="square">
            <a:spAutoFit/>
          </a:bodyPr>
          <a:lstStyle/>
          <a:p>
            <a:pPr>
              <a:spcBef>
                <a:spcPts val="0"/>
              </a:spcBef>
            </a:pPr>
            <a:r>
              <a:rPr lang="en-US" sz="2800" dirty="0" smtClean="0"/>
              <a:t>Measurement Results (2):</a:t>
            </a:r>
            <a:endParaRPr lang="en-US" sz="2400" dirty="0" smtClean="0"/>
          </a:p>
        </p:txBody>
      </p:sp>
      <p:pic>
        <p:nvPicPr>
          <p:cNvPr id="11" name="Picture 10" descr="Slide3.JPG"/>
          <p:cNvPicPr>
            <a:picLocks noChangeAspect="1"/>
          </p:cNvPicPr>
          <p:nvPr/>
        </p:nvPicPr>
        <p:blipFill>
          <a:blip r:embed="rId3" cstate="print"/>
          <a:srcRect l="2286" t="27431" r="1706" b="35995"/>
          <a:stretch>
            <a:fillRect/>
          </a:stretch>
        </p:blipFill>
        <p:spPr>
          <a:xfrm>
            <a:off x="4355976" y="4149080"/>
            <a:ext cx="4788024" cy="1368007"/>
          </a:xfrm>
          <a:prstGeom prst="rect">
            <a:avLst/>
          </a:prstGeom>
        </p:spPr>
      </p:pic>
      <p:pic>
        <p:nvPicPr>
          <p:cNvPr id="12" name="Picture 11" descr="Slide2.JPG"/>
          <p:cNvPicPr>
            <a:picLocks noChangeAspect="1"/>
          </p:cNvPicPr>
          <p:nvPr/>
        </p:nvPicPr>
        <p:blipFill>
          <a:blip r:embed="rId4" cstate="print"/>
          <a:srcRect l="4131" t="20656" r="2919" b="43541"/>
          <a:stretch>
            <a:fillRect/>
          </a:stretch>
        </p:blipFill>
        <p:spPr>
          <a:xfrm>
            <a:off x="4355976" y="2636912"/>
            <a:ext cx="4788024" cy="1383207"/>
          </a:xfrm>
          <a:prstGeom prst="rect">
            <a:avLst/>
          </a:prstGeom>
        </p:spPr>
      </p:pic>
      <p:pic>
        <p:nvPicPr>
          <p:cNvPr id="13" name="Picture 12" descr="Slide1.JPG"/>
          <p:cNvPicPr>
            <a:picLocks noChangeAspect="1"/>
          </p:cNvPicPr>
          <p:nvPr/>
        </p:nvPicPr>
        <p:blipFill>
          <a:blip r:embed="rId5" cstate="print"/>
          <a:srcRect l="12432" t="11609" r="12936" b="12763"/>
          <a:stretch>
            <a:fillRect/>
          </a:stretch>
        </p:blipFill>
        <p:spPr>
          <a:xfrm>
            <a:off x="179512" y="2564904"/>
            <a:ext cx="4074137" cy="3096344"/>
          </a:xfrm>
          <a:prstGeom prst="rect">
            <a:avLst/>
          </a:prstGeom>
        </p:spPr>
      </p:pic>
      <p:sp>
        <p:nvSpPr>
          <p:cNvPr id="14" name="Rectangle 13"/>
          <p:cNvSpPr/>
          <p:nvPr/>
        </p:nvSpPr>
        <p:spPr>
          <a:xfrm>
            <a:off x="1547664" y="1772816"/>
            <a:ext cx="6192688" cy="707886"/>
          </a:xfrm>
          <a:prstGeom prst="rect">
            <a:avLst/>
          </a:prstGeom>
        </p:spPr>
        <p:txBody>
          <a:bodyPr wrap="square">
            <a:spAutoFit/>
          </a:bodyPr>
          <a:lstStyle/>
          <a:p>
            <a:pPr>
              <a:spcBef>
                <a:spcPts val="0"/>
              </a:spcBef>
            </a:pPr>
            <a:r>
              <a:rPr lang="en-US" sz="2000" dirty="0" smtClean="0"/>
              <a:t>~ 500 mm curvature radius over 60 x 60 mm</a:t>
            </a:r>
            <a:r>
              <a:rPr lang="en-US" sz="2000" baseline="30000" dirty="0" smtClean="0"/>
              <a:t>2</a:t>
            </a:r>
            <a:r>
              <a:rPr lang="en-US" sz="2000" dirty="0" smtClean="0"/>
              <a:t> area, fairly symmetrical:</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6"/>
          <p:cNvPicPr>
            <a:picLocks noChangeAspect="1" noChangeArrowheads="1"/>
          </p:cNvPicPr>
          <p:nvPr/>
        </p:nvPicPr>
        <p:blipFill>
          <a:blip r:embed="rId3" cstate="print"/>
          <a:srcRect l="1922" r="1977" b="459"/>
          <a:stretch>
            <a:fillRect/>
          </a:stretch>
        </p:blipFill>
        <p:spPr bwMode="auto">
          <a:xfrm>
            <a:off x="467544" y="2204864"/>
            <a:ext cx="3600400" cy="3744416"/>
          </a:xfrm>
          <a:prstGeom prst="rect">
            <a:avLst/>
          </a:prstGeom>
          <a:noFill/>
          <a:ln w="9525">
            <a:noFill/>
            <a:miter lim="800000"/>
            <a:headEnd/>
            <a:tailEnd/>
          </a:ln>
        </p:spPr>
      </p:pic>
      <p:pic>
        <p:nvPicPr>
          <p:cNvPr id="4" name="Picture 3" descr="C:\Users\oiwert\Desktop\Curved_STA2900_FirstLight.gif"/>
          <p:cNvPicPr>
            <a:picLocks noChangeAspect="1" noChangeArrowheads="1"/>
          </p:cNvPicPr>
          <p:nvPr/>
        </p:nvPicPr>
        <p:blipFill>
          <a:blip r:embed="rId4" cstate="print"/>
          <a:srcRect/>
          <a:stretch>
            <a:fillRect/>
          </a:stretch>
        </p:blipFill>
        <p:spPr bwMode="auto">
          <a:xfrm>
            <a:off x="4211960" y="2204864"/>
            <a:ext cx="3240360" cy="3734063"/>
          </a:xfrm>
          <a:prstGeom prst="rect">
            <a:avLst/>
          </a:prstGeom>
          <a:noFill/>
        </p:spPr>
      </p:pic>
      <p:sp>
        <p:nvSpPr>
          <p:cNvPr id="5" name="Rectangle 4"/>
          <p:cNvSpPr/>
          <p:nvPr/>
        </p:nvSpPr>
        <p:spPr>
          <a:xfrm>
            <a:off x="395536" y="980728"/>
            <a:ext cx="6408712" cy="523220"/>
          </a:xfrm>
          <a:prstGeom prst="rect">
            <a:avLst/>
          </a:prstGeom>
        </p:spPr>
        <p:txBody>
          <a:bodyPr wrap="square">
            <a:spAutoFit/>
          </a:bodyPr>
          <a:lstStyle/>
          <a:p>
            <a:pPr>
              <a:spcBef>
                <a:spcPts val="0"/>
              </a:spcBef>
            </a:pPr>
            <a:r>
              <a:rPr lang="en-US" sz="2800" dirty="0" smtClean="0"/>
              <a:t>Cryogenic Measurement Results (3):</a:t>
            </a:r>
            <a:endParaRPr lang="en-US" sz="2400" dirty="0" smtClean="0"/>
          </a:p>
        </p:txBody>
      </p:sp>
      <p:sp>
        <p:nvSpPr>
          <p:cNvPr id="6" name="Rectangle 225"/>
          <p:cNvSpPr>
            <a:spLocks noGrp="1" noChangeArrowheads="1"/>
          </p:cNvSpPr>
          <p:nvPr/>
        </p:nvSpPr>
        <p:spPr bwMode="auto">
          <a:xfrm>
            <a:off x="899592"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(8)</a:t>
            </a:r>
          </a:p>
        </p:txBody>
      </p:sp>
      <p:sp>
        <p:nvSpPr>
          <p:cNvPr id="7" name="Rectangle 6"/>
          <p:cNvSpPr/>
          <p:nvPr/>
        </p:nvSpPr>
        <p:spPr>
          <a:xfrm>
            <a:off x="755576" y="1484785"/>
            <a:ext cx="3024336" cy="1015663"/>
          </a:xfrm>
          <a:prstGeom prst="rect">
            <a:avLst/>
          </a:prstGeom>
        </p:spPr>
        <p:txBody>
          <a:bodyPr wrap="square">
            <a:spAutoFit/>
          </a:bodyPr>
          <a:lstStyle/>
          <a:p>
            <a:pPr>
              <a:spcBef>
                <a:spcPts val="0"/>
              </a:spcBef>
            </a:pPr>
            <a:r>
              <a:rPr lang="en-US" sz="2000" dirty="0" smtClean="0"/>
              <a:t>-120 Deg C:</a:t>
            </a:r>
          </a:p>
          <a:p>
            <a:pPr>
              <a:spcBef>
                <a:spcPts val="0"/>
              </a:spcBef>
            </a:pPr>
            <a:r>
              <a:rPr lang="en-US" sz="2000" dirty="0" smtClean="0"/>
              <a:t>600 sec dark exposure				</a:t>
            </a:r>
          </a:p>
        </p:txBody>
      </p:sp>
      <p:sp>
        <p:nvSpPr>
          <p:cNvPr id="8" name="Rectangle 7"/>
          <p:cNvSpPr/>
          <p:nvPr/>
        </p:nvSpPr>
        <p:spPr>
          <a:xfrm>
            <a:off x="7596336" y="2060848"/>
            <a:ext cx="1547664" cy="2923877"/>
          </a:xfrm>
          <a:prstGeom prst="rect">
            <a:avLst/>
          </a:prstGeom>
        </p:spPr>
        <p:txBody>
          <a:bodyPr wrap="square">
            <a:spAutoFit/>
          </a:bodyPr>
          <a:lstStyle/>
          <a:p>
            <a:pPr>
              <a:spcBef>
                <a:spcPts val="0"/>
              </a:spcBef>
            </a:pPr>
            <a:r>
              <a:rPr lang="en-US" sz="2000" dirty="0" smtClean="0"/>
              <a:t>No more </a:t>
            </a:r>
          </a:p>
          <a:p>
            <a:pPr>
              <a:spcBef>
                <a:spcPts val="0"/>
              </a:spcBef>
            </a:pPr>
            <a:r>
              <a:rPr lang="en-US" sz="2000" dirty="0" smtClean="0"/>
              <a:t>cosmetic defects than before</a:t>
            </a:r>
          </a:p>
          <a:p>
            <a:pPr>
              <a:spcBef>
                <a:spcPts val="0"/>
              </a:spcBef>
            </a:pPr>
            <a:endParaRPr lang="en-US" sz="2000" dirty="0" smtClean="0"/>
          </a:p>
          <a:p>
            <a:pPr>
              <a:spcBef>
                <a:spcPts val="0"/>
              </a:spcBef>
            </a:pPr>
            <a:r>
              <a:rPr lang="en-US" dirty="0" smtClean="0"/>
              <a:t>(Strip patterns  </a:t>
            </a:r>
          </a:p>
          <a:p>
            <a:pPr>
              <a:spcBef>
                <a:spcPts val="0"/>
              </a:spcBef>
            </a:pPr>
            <a:r>
              <a:rPr lang="en-US" dirty="0" smtClean="0"/>
              <a:t>  are due to </a:t>
            </a:r>
          </a:p>
          <a:p>
            <a:pPr>
              <a:spcBef>
                <a:spcPts val="0"/>
              </a:spcBef>
            </a:pPr>
            <a:r>
              <a:rPr lang="en-US" dirty="0" smtClean="0"/>
              <a:t>  metal </a:t>
            </a:r>
          </a:p>
          <a:p>
            <a:pPr>
              <a:spcBef>
                <a:spcPts val="0"/>
              </a:spcBef>
            </a:pPr>
            <a:r>
              <a:rPr lang="en-US" dirty="0" smtClean="0"/>
              <a:t>  bussing on</a:t>
            </a:r>
          </a:p>
          <a:p>
            <a:pPr>
              <a:spcBef>
                <a:spcPts val="0"/>
              </a:spcBef>
            </a:pPr>
            <a:r>
              <a:rPr lang="en-US" dirty="0" smtClean="0"/>
              <a:t>  </a:t>
            </a:r>
            <a:r>
              <a:rPr lang="en-US" dirty="0" err="1" smtClean="0"/>
              <a:t>frontside</a:t>
            </a:r>
            <a:r>
              <a:rPr lang="en-US" dirty="0" smtClean="0"/>
              <a:t> of  </a:t>
            </a:r>
          </a:p>
          <a:p>
            <a:pPr>
              <a:spcBef>
                <a:spcPts val="0"/>
              </a:spcBef>
            </a:pPr>
            <a:r>
              <a:rPr lang="en-US" dirty="0" smtClean="0"/>
              <a:t>  this CCD type) </a:t>
            </a:r>
          </a:p>
        </p:txBody>
      </p:sp>
      <p:sp>
        <p:nvSpPr>
          <p:cNvPr id="9" name="Rectangle 8"/>
          <p:cNvSpPr/>
          <p:nvPr/>
        </p:nvSpPr>
        <p:spPr>
          <a:xfrm>
            <a:off x="4788024" y="1772816"/>
            <a:ext cx="2304256" cy="400110"/>
          </a:xfrm>
          <a:prstGeom prst="rect">
            <a:avLst/>
          </a:prstGeom>
        </p:spPr>
        <p:txBody>
          <a:bodyPr wrap="square">
            <a:spAutoFit/>
          </a:bodyPr>
          <a:lstStyle/>
          <a:p>
            <a:pPr>
              <a:spcBef>
                <a:spcPts val="0"/>
              </a:spcBef>
            </a:pPr>
            <a:r>
              <a:rPr lang="en-US" sz="2000" dirty="0" smtClean="0"/>
              <a:t>Flat field exposure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04"/>
          <p:cNvPicPr>
            <a:picLocks noChangeAspect="1" noChangeArrowheads="1"/>
          </p:cNvPicPr>
          <p:nvPr/>
        </p:nvPicPr>
        <p:blipFill>
          <a:blip r:embed="rId3" cstate="print"/>
          <a:srcRect/>
          <a:stretch>
            <a:fillRect/>
          </a:stretch>
        </p:blipFill>
        <p:spPr bwMode="auto">
          <a:xfrm>
            <a:off x="1619672" y="1412776"/>
            <a:ext cx="6583431" cy="3919257"/>
          </a:xfrm>
          <a:prstGeom prst="rect">
            <a:avLst/>
          </a:prstGeom>
          <a:noFill/>
          <a:ln w="9525">
            <a:noFill/>
            <a:miter lim="800000"/>
            <a:headEnd/>
            <a:tailEnd/>
          </a:ln>
        </p:spPr>
      </p:pic>
      <p:sp>
        <p:nvSpPr>
          <p:cNvPr id="7" name="Rectangle 6"/>
          <p:cNvSpPr/>
          <p:nvPr/>
        </p:nvSpPr>
        <p:spPr>
          <a:xfrm>
            <a:off x="467544" y="908720"/>
            <a:ext cx="6480720" cy="523220"/>
          </a:xfrm>
          <a:prstGeom prst="rect">
            <a:avLst/>
          </a:prstGeom>
        </p:spPr>
        <p:txBody>
          <a:bodyPr wrap="square">
            <a:spAutoFit/>
          </a:bodyPr>
          <a:lstStyle/>
          <a:p>
            <a:pPr>
              <a:spcBef>
                <a:spcPts val="0"/>
              </a:spcBef>
            </a:pPr>
            <a:r>
              <a:rPr lang="en-US" sz="2800" dirty="0" smtClean="0"/>
              <a:t>Cryogenic Measurement Results (4):</a:t>
            </a:r>
            <a:endParaRPr lang="en-US" sz="2400" dirty="0" smtClean="0"/>
          </a:p>
        </p:txBody>
      </p:sp>
      <p:sp>
        <p:nvSpPr>
          <p:cNvPr id="8" name="Rectangle 225"/>
          <p:cNvSpPr>
            <a:spLocks noGrp="1" noChangeArrowheads="1"/>
          </p:cNvSpPr>
          <p:nvPr/>
        </p:nvSpPr>
        <p:spPr bwMode="auto">
          <a:xfrm>
            <a:off x="827584"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(9)</a:t>
            </a:r>
          </a:p>
        </p:txBody>
      </p:sp>
      <p:sp>
        <p:nvSpPr>
          <p:cNvPr id="9" name="Rectangle 8"/>
          <p:cNvSpPr/>
          <p:nvPr/>
        </p:nvSpPr>
        <p:spPr>
          <a:xfrm>
            <a:off x="539552" y="5373216"/>
            <a:ext cx="6840760" cy="707886"/>
          </a:xfrm>
          <a:prstGeom prst="rect">
            <a:avLst/>
          </a:prstGeom>
        </p:spPr>
        <p:txBody>
          <a:bodyPr wrap="square">
            <a:spAutoFit/>
          </a:bodyPr>
          <a:lstStyle/>
          <a:p>
            <a:pPr>
              <a:spcBef>
                <a:spcPts val="0"/>
              </a:spcBef>
            </a:pPr>
            <a:r>
              <a:rPr lang="en-US" sz="2000" b="1" dirty="0" smtClean="0"/>
              <a:t>Testing after curvature shows basically no difference </a:t>
            </a:r>
          </a:p>
          <a:p>
            <a:pPr>
              <a:spcBef>
                <a:spcPts val="0"/>
              </a:spcBef>
            </a:pPr>
            <a:r>
              <a:rPr lang="en-US" sz="2000" b="1" dirty="0" smtClean="0"/>
              <a:t>to results before / reference device </a:t>
            </a:r>
          </a:p>
        </p:txBody>
      </p:sp>
      <p:cxnSp>
        <p:nvCxnSpPr>
          <p:cNvPr id="13" name="Straight Arrow Connector 12"/>
          <p:cNvCxnSpPr/>
          <p:nvPr/>
        </p:nvCxnSpPr>
        <p:spPr bwMode="auto">
          <a:xfrm flipV="1">
            <a:off x="611560" y="2348880"/>
            <a:ext cx="648072" cy="72008"/>
          </a:xfrm>
          <a:prstGeom prst="straightConnector1">
            <a:avLst/>
          </a:prstGeom>
          <a:noFill/>
          <a:ln w="9525" cap="flat" cmpd="sng" algn="ctr">
            <a:noFill/>
            <a:prstDash val="solid"/>
            <a:round/>
            <a:headEnd type="none" w="med" len="med"/>
            <a:tailEnd type="arrow"/>
          </a:ln>
          <a:effectLst/>
        </p:spPr>
      </p:cxnSp>
      <p:sp>
        <p:nvSpPr>
          <p:cNvPr id="15" name="Right Arrow 14"/>
          <p:cNvSpPr/>
          <p:nvPr/>
        </p:nvSpPr>
        <p:spPr bwMode="auto">
          <a:xfrm>
            <a:off x="611560" y="2852936"/>
            <a:ext cx="1008112" cy="611386"/>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Arial" charset="0"/>
            </a:endParaRPr>
          </a:p>
        </p:txBody>
      </p:sp>
      <p:sp>
        <p:nvSpPr>
          <p:cNvPr id="16" name="Right Arrow 15"/>
          <p:cNvSpPr/>
          <p:nvPr/>
        </p:nvSpPr>
        <p:spPr bwMode="auto">
          <a:xfrm>
            <a:off x="683568" y="1772816"/>
            <a:ext cx="720080" cy="611386"/>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ight Arrow 17"/>
          <p:cNvSpPr/>
          <p:nvPr/>
        </p:nvSpPr>
        <p:spPr bwMode="auto">
          <a:xfrm>
            <a:off x="611560" y="1772816"/>
            <a:ext cx="1008112" cy="611386"/>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Arial" charset="0"/>
            </a:endParaRPr>
          </a:p>
        </p:txBody>
      </p:sp>
      <p:sp>
        <p:nvSpPr>
          <p:cNvPr id="20" name="Right Arrow 19"/>
          <p:cNvSpPr/>
          <p:nvPr/>
        </p:nvSpPr>
        <p:spPr bwMode="auto">
          <a:xfrm>
            <a:off x="611560" y="3429000"/>
            <a:ext cx="1008112" cy="611386"/>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lumMod val="95000"/>
                  </a:schemeClr>
                </a:solidFill>
                <a:effectLst/>
                <a:latin typeface="Arial" charset="0"/>
              </a:rPr>
              <a:t>4k x 4k</a:t>
            </a:r>
          </a:p>
        </p:txBody>
      </p:sp>
      <p:sp>
        <p:nvSpPr>
          <p:cNvPr id="21" name="Right Arrow 20"/>
          <p:cNvSpPr/>
          <p:nvPr/>
        </p:nvSpPr>
        <p:spPr bwMode="auto">
          <a:xfrm>
            <a:off x="611560" y="4869160"/>
            <a:ext cx="1008112" cy="611386"/>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628800"/>
            <a:ext cx="8208912" cy="4216539"/>
          </a:xfrm>
          <a:prstGeom prst="rect">
            <a:avLst/>
          </a:prstGeom>
        </p:spPr>
        <p:txBody>
          <a:bodyPr wrap="square">
            <a:spAutoFit/>
          </a:bodyPr>
          <a:lstStyle/>
          <a:p>
            <a:pPr>
              <a:spcBef>
                <a:spcPts val="0"/>
              </a:spcBef>
            </a:pPr>
            <a:r>
              <a:rPr lang="en-US" sz="2800" dirty="0" smtClean="0"/>
              <a:t>	</a:t>
            </a:r>
            <a:r>
              <a:rPr lang="en-US" sz="2000" dirty="0" smtClean="0"/>
              <a:t>All cryogenic test results show that the </a:t>
            </a:r>
          </a:p>
          <a:p>
            <a:pPr>
              <a:spcBef>
                <a:spcPts val="0"/>
              </a:spcBef>
            </a:pPr>
            <a:r>
              <a:rPr lang="en-US" sz="2000" dirty="0" smtClean="0"/>
              <a:t>	electro-optical performance before and after</a:t>
            </a:r>
          </a:p>
          <a:p>
            <a:pPr>
              <a:spcBef>
                <a:spcPts val="0"/>
              </a:spcBef>
            </a:pPr>
            <a:r>
              <a:rPr lang="en-US" sz="2000" dirty="0" smtClean="0"/>
              <a:t>	curvature is almost identical:</a:t>
            </a:r>
          </a:p>
          <a:p>
            <a:pPr>
              <a:spcBef>
                <a:spcPts val="0"/>
              </a:spcBef>
            </a:pPr>
            <a:r>
              <a:rPr lang="en-US" sz="2000" dirty="0" smtClean="0"/>
              <a:t>					- Charge Transfer</a:t>
            </a:r>
          </a:p>
          <a:p>
            <a:pPr>
              <a:spcBef>
                <a:spcPts val="0"/>
              </a:spcBef>
            </a:pPr>
            <a:r>
              <a:rPr lang="en-US" sz="2000" dirty="0" smtClean="0"/>
              <a:t>					- Imaging Defects</a:t>
            </a:r>
          </a:p>
          <a:p>
            <a:pPr>
              <a:spcBef>
                <a:spcPts val="0"/>
              </a:spcBef>
            </a:pPr>
            <a:r>
              <a:rPr lang="en-US" sz="2000" dirty="0" smtClean="0"/>
              <a:t>					- Readout Noise</a:t>
            </a:r>
          </a:p>
          <a:p>
            <a:pPr>
              <a:spcBef>
                <a:spcPts val="0"/>
              </a:spcBef>
            </a:pPr>
            <a:r>
              <a:rPr lang="en-US" sz="2000" dirty="0" smtClean="0"/>
              <a:t>					- Dark Current</a:t>
            </a:r>
          </a:p>
          <a:p>
            <a:pPr>
              <a:spcBef>
                <a:spcPts val="0"/>
              </a:spcBef>
            </a:pPr>
            <a:r>
              <a:rPr lang="en-US" sz="2000" dirty="0" smtClean="0"/>
              <a:t>	</a:t>
            </a:r>
          </a:p>
          <a:p>
            <a:pPr>
              <a:spcBef>
                <a:spcPts val="0"/>
              </a:spcBef>
            </a:pPr>
            <a:r>
              <a:rPr lang="en-US" sz="2000" dirty="0" smtClean="0"/>
              <a:t>	(This is in contrast to theoretical performance deterioration)</a:t>
            </a:r>
          </a:p>
          <a:p>
            <a:pPr>
              <a:spcBef>
                <a:spcPts val="0"/>
              </a:spcBef>
            </a:pPr>
            <a:endParaRPr lang="en-US" sz="2000" dirty="0" smtClean="0"/>
          </a:p>
          <a:p>
            <a:pPr>
              <a:spcBef>
                <a:spcPts val="0"/>
              </a:spcBef>
            </a:pPr>
            <a:r>
              <a:rPr lang="en-US" sz="2000" dirty="0" smtClean="0"/>
              <a:t>	Once packaged, no reliability issues occurred</a:t>
            </a:r>
          </a:p>
          <a:p>
            <a:pPr>
              <a:spcBef>
                <a:spcPts val="0"/>
              </a:spcBef>
            </a:pPr>
            <a:endParaRPr lang="en-US" sz="2000" dirty="0" smtClean="0"/>
          </a:p>
          <a:p>
            <a:pPr>
              <a:spcBef>
                <a:spcPts val="0"/>
              </a:spcBef>
            </a:pPr>
            <a:r>
              <a:rPr lang="en-US" sz="2000" dirty="0" smtClean="0"/>
              <a:t>	</a:t>
            </a:r>
            <a:endParaRPr lang="en-US" sz="2800" dirty="0" smtClean="0"/>
          </a:p>
        </p:txBody>
      </p:sp>
      <p:sp>
        <p:nvSpPr>
          <p:cNvPr id="4" name="Rectangle 225"/>
          <p:cNvSpPr>
            <a:spLocks noGrp="1" noChangeArrowheads="1"/>
          </p:cNvSpPr>
          <p:nvPr/>
        </p:nvSpPr>
        <p:spPr bwMode="auto">
          <a:xfrm>
            <a:off x="827584"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(10)</a:t>
            </a:r>
          </a:p>
        </p:txBody>
      </p:sp>
      <p:sp>
        <p:nvSpPr>
          <p:cNvPr id="5" name="Rectangle 4"/>
          <p:cNvSpPr/>
          <p:nvPr/>
        </p:nvSpPr>
        <p:spPr>
          <a:xfrm>
            <a:off x="539552" y="1124744"/>
            <a:ext cx="7056784" cy="523220"/>
          </a:xfrm>
          <a:prstGeom prst="rect">
            <a:avLst/>
          </a:prstGeom>
        </p:spPr>
        <p:txBody>
          <a:bodyPr wrap="square">
            <a:spAutoFit/>
          </a:bodyPr>
          <a:lstStyle/>
          <a:p>
            <a:pPr>
              <a:spcBef>
                <a:spcPts val="0"/>
              </a:spcBef>
            </a:pPr>
            <a:r>
              <a:rPr lang="en-US" sz="2800" b="1" dirty="0" smtClean="0"/>
              <a:t>Measurement  Results Conclusion:</a:t>
            </a:r>
            <a:endParaRPr lang="en-US" sz="2400" b="1"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980728"/>
            <a:ext cx="8604448" cy="3539430"/>
          </a:xfrm>
          <a:prstGeom prst="rect">
            <a:avLst/>
          </a:prstGeom>
        </p:spPr>
        <p:txBody>
          <a:bodyPr wrap="square">
            <a:spAutoFit/>
          </a:bodyPr>
          <a:lstStyle/>
          <a:p>
            <a:pPr>
              <a:spcBef>
                <a:spcPts val="0"/>
              </a:spcBef>
            </a:pPr>
            <a:endParaRPr lang="en-US" sz="2800" dirty="0" smtClean="0"/>
          </a:p>
          <a:p>
            <a:pPr>
              <a:spcBef>
                <a:spcPts val="0"/>
              </a:spcBef>
            </a:pPr>
            <a:r>
              <a:rPr lang="en-US" sz="2800" dirty="0" smtClean="0"/>
              <a:t>Potential for further improvements:</a:t>
            </a:r>
          </a:p>
          <a:p>
            <a:pPr>
              <a:spcBef>
                <a:spcPts val="0"/>
              </a:spcBef>
            </a:pPr>
            <a:r>
              <a:rPr lang="en-US" sz="2800" dirty="0" smtClean="0"/>
              <a:t>	</a:t>
            </a:r>
            <a:endParaRPr lang="en-US" sz="2000" dirty="0" smtClean="0"/>
          </a:p>
          <a:p>
            <a:pPr lvl="2">
              <a:spcBef>
                <a:spcPts val="0"/>
              </a:spcBef>
              <a:buFont typeface="Arial" pitchFamily="34" charset="0"/>
              <a:buChar char="•"/>
            </a:pPr>
            <a:r>
              <a:rPr lang="en-US" sz="2000" dirty="0" smtClean="0"/>
              <a:t> Curvature shape &amp; repeatability</a:t>
            </a:r>
          </a:p>
          <a:p>
            <a:pPr lvl="2">
              <a:spcBef>
                <a:spcPts val="0"/>
              </a:spcBef>
              <a:buFont typeface="Arial" pitchFamily="34" charset="0"/>
              <a:buChar char="•"/>
            </a:pPr>
            <a:r>
              <a:rPr lang="en-US" sz="2000" dirty="0" smtClean="0"/>
              <a:t> Curvature radius &lt;&lt; 500 mm requires more development effort </a:t>
            </a:r>
          </a:p>
          <a:p>
            <a:pPr lvl="2">
              <a:spcBef>
                <a:spcPts val="0"/>
              </a:spcBef>
              <a:buFont typeface="Arial" pitchFamily="34" charset="0"/>
              <a:buChar char="•"/>
            </a:pPr>
            <a:r>
              <a:rPr lang="en-US" sz="2000" dirty="0" smtClean="0"/>
              <a:t> Larger detectors</a:t>
            </a:r>
          </a:p>
          <a:p>
            <a:pPr lvl="2">
              <a:spcBef>
                <a:spcPts val="0"/>
              </a:spcBef>
            </a:pPr>
            <a:endParaRPr lang="en-US" sz="2000" dirty="0" smtClean="0"/>
          </a:p>
          <a:p>
            <a:pPr lvl="2">
              <a:spcBef>
                <a:spcPts val="0"/>
              </a:spcBef>
              <a:buFont typeface="Arial" pitchFamily="34" charset="0"/>
              <a:buChar char="•"/>
            </a:pPr>
            <a:r>
              <a:rPr lang="en-US" sz="2000" dirty="0" smtClean="0"/>
              <a:t> Extension to thinning</a:t>
            </a:r>
          </a:p>
          <a:p>
            <a:pPr lvl="2">
              <a:spcBef>
                <a:spcPts val="0"/>
              </a:spcBef>
              <a:buFont typeface="Arial" pitchFamily="34" charset="0"/>
              <a:buChar char="•"/>
            </a:pPr>
            <a:endParaRPr lang="en-US" sz="2000" dirty="0" smtClean="0"/>
          </a:p>
          <a:p>
            <a:pPr>
              <a:spcBef>
                <a:spcPts val="0"/>
              </a:spcBef>
            </a:pPr>
            <a:endParaRPr lang="en-US" sz="2000" dirty="0" smtClean="0"/>
          </a:p>
        </p:txBody>
      </p:sp>
      <p:sp>
        <p:nvSpPr>
          <p:cNvPr id="4" name="Rectangle 225"/>
          <p:cNvSpPr>
            <a:spLocks noGrp="1" noChangeArrowheads="1"/>
          </p:cNvSpPr>
          <p:nvPr/>
        </p:nvSpPr>
        <p:spPr bwMode="auto">
          <a:xfrm>
            <a:off x="827584" y="188640"/>
            <a:ext cx="741682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approach (11)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smtClean="0">
                <a:solidFill>
                  <a:schemeClr val="tx2"/>
                </a:solidFill>
                <a:latin typeface="+mj-lt"/>
                <a:ea typeface="+mj-ea"/>
                <a:cs typeface="+mj-cs"/>
              </a:rPr>
              <a:t>Detector Mosaic </a:t>
            </a:r>
            <a:r>
              <a:rPr kumimoji="0" lang="en-US" sz="3200" b="1" i="0" u="none" strike="noStrike" kern="0" cap="none" spc="0" normalizeH="0" baseline="0" noProof="0" dirty="0" smtClean="0">
                <a:ln>
                  <a:noFill/>
                </a:ln>
                <a:solidFill>
                  <a:schemeClr val="tx2"/>
                </a:solidFill>
                <a:effectLst/>
                <a:uLnTx/>
                <a:uFillTx/>
                <a:latin typeface="+mj-lt"/>
                <a:ea typeface="+mj-ea"/>
                <a:cs typeface="+mj-cs"/>
              </a:rPr>
              <a:t> for wide field of view</a:t>
            </a:r>
          </a:p>
        </p:txBody>
      </p:sp>
      <p:sp>
        <p:nvSpPr>
          <p:cNvPr id="5" name="Rectangle 3"/>
          <p:cNvSpPr>
            <a:spLocks noChangeArrowheads="1"/>
          </p:cNvSpPr>
          <p:nvPr/>
        </p:nvSpPr>
        <p:spPr bwMode="auto">
          <a:xfrm>
            <a:off x="7510219" y="2420888"/>
            <a:ext cx="1633781" cy="2252924"/>
          </a:xfrm>
          <a:prstGeom prst="rect">
            <a:avLst/>
          </a:prstGeom>
          <a:noFill/>
          <a:ln w="9525">
            <a:noFill/>
            <a:miter lim="800000"/>
            <a:headEnd/>
            <a:tailEnd/>
          </a:ln>
        </p:spPr>
        <p:txBody>
          <a:bodyPr wrap="none">
            <a:spAutoFit/>
          </a:bodyPr>
          <a:lstStyle/>
          <a:p>
            <a:pPr marL="342900" indent="-342900">
              <a:lnSpc>
                <a:spcPct val="80000"/>
              </a:lnSpc>
              <a:spcBef>
                <a:spcPct val="20000"/>
              </a:spcBef>
              <a:buClr>
                <a:schemeClr val="tx2"/>
              </a:buClr>
            </a:pPr>
            <a:r>
              <a:rPr lang="en-US" sz="1800" dirty="0" smtClean="0"/>
              <a:t>ESO </a:t>
            </a:r>
          </a:p>
          <a:p>
            <a:pPr marL="342900" indent="-342900">
              <a:lnSpc>
                <a:spcPct val="80000"/>
              </a:lnSpc>
              <a:spcBef>
                <a:spcPct val="20000"/>
              </a:spcBef>
              <a:buClr>
                <a:schemeClr val="tx2"/>
              </a:buClr>
            </a:pPr>
            <a:r>
              <a:rPr lang="en-US" sz="1800" dirty="0" err="1" smtClean="0"/>
              <a:t>OmegaCAM</a:t>
            </a:r>
            <a:endParaRPr lang="en-US" sz="1800" dirty="0" smtClean="0"/>
          </a:p>
          <a:p>
            <a:pPr marL="342900" indent="-342900">
              <a:lnSpc>
                <a:spcPct val="80000"/>
              </a:lnSpc>
              <a:spcBef>
                <a:spcPct val="20000"/>
              </a:spcBef>
              <a:buClr>
                <a:schemeClr val="tx2"/>
              </a:buClr>
            </a:pPr>
            <a:r>
              <a:rPr lang="en-US" sz="1800" dirty="0" smtClean="0"/>
              <a:t>CCD mosaic</a:t>
            </a:r>
          </a:p>
          <a:p>
            <a:pPr marL="342900" indent="-342900">
              <a:lnSpc>
                <a:spcPct val="80000"/>
              </a:lnSpc>
              <a:spcBef>
                <a:spcPct val="20000"/>
              </a:spcBef>
              <a:buClr>
                <a:schemeClr val="tx2"/>
              </a:buClr>
            </a:pPr>
            <a:r>
              <a:rPr lang="en-US" sz="1800" dirty="0" smtClean="0"/>
              <a:t>268 M Pixel,</a:t>
            </a:r>
          </a:p>
          <a:p>
            <a:pPr marL="342900" indent="-342900">
              <a:lnSpc>
                <a:spcPct val="80000"/>
              </a:lnSpc>
              <a:spcBef>
                <a:spcPct val="20000"/>
              </a:spcBef>
              <a:buClr>
                <a:schemeClr val="tx2"/>
              </a:buClr>
            </a:pPr>
            <a:r>
              <a:rPr lang="en-US" sz="1800" dirty="0" smtClean="0"/>
              <a:t>32 CCDs,</a:t>
            </a:r>
          </a:p>
          <a:p>
            <a:pPr marL="342900" indent="-342900">
              <a:lnSpc>
                <a:spcPct val="80000"/>
              </a:lnSpc>
              <a:spcBef>
                <a:spcPct val="20000"/>
              </a:spcBef>
              <a:buClr>
                <a:schemeClr val="tx2"/>
              </a:buClr>
            </a:pPr>
            <a:r>
              <a:rPr lang="en-US" sz="1800" dirty="0" smtClean="0"/>
              <a:t>~ 24 x 24 cm</a:t>
            </a:r>
            <a:r>
              <a:rPr lang="en-US" sz="1800" baseline="30000" dirty="0" smtClean="0"/>
              <a:t>2</a:t>
            </a:r>
          </a:p>
          <a:p>
            <a:pPr marL="342900" indent="-342900">
              <a:lnSpc>
                <a:spcPct val="80000"/>
              </a:lnSpc>
              <a:spcBef>
                <a:spcPct val="20000"/>
              </a:spcBef>
              <a:buClr>
                <a:schemeClr val="tx2"/>
              </a:buClr>
            </a:pPr>
            <a:r>
              <a:rPr lang="en-US" sz="1800" dirty="0" smtClean="0"/>
              <a:t>light sensitive </a:t>
            </a:r>
          </a:p>
          <a:p>
            <a:pPr marL="342900" indent="-342900">
              <a:lnSpc>
                <a:spcPct val="80000"/>
              </a:lnSpc>
              <a:spcBef>
                <a:spcPct val="20000"/>
              </a:spcBef>
              <a:buClr>
                <a:schemeClr val="tx2"/>
              </a:buClr>
            </a:pPr>
            <a:r>
              <a:rPr lang="en-US" sz="1800" dirty="0" smtClean="0"/>
              <a:t>area </a:t>
            </a:r>
          </a:p>
        </p:txBody>
      </p:sp>
      <p:pic>
        <p:nvPicPr>
          <p:cNvPr id="7" name="Picture 7" descr="1160"/>
          <p:cNvPicPr>
            <a:picLocks noChangeAspect="1" noChangeArrowheads="1"/>
          </p:cNvPicPr>
          <p:nvPr/>
        </p:nvPicPr>
        <p:blipFill>
          <a:blip r:embed="rId3" cstate="print"/>
          <a:srcRect t="10253"/>
          <a:stretch>
            <a:fillRect/>
          </a:stretch>
        </p:blipFill>
        <p:spPr bwMode="auto">
          <a:xfrm>
            <a:off x="467544" y="1196752"/>
            <a:ext cx="7010191" cy="471906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(1)</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87042" name="Object 2"/>
          <p:cNvPicPr>
            <a:picLocks noChangeAspect="1" noChangeArrowheads="1"/>
          </p:cNvPicPr>
          <p:nvPr/>
        </p:nvPicPr>
        <p:blipFill>
          <a:blip r:embed="rId3" cstate="print"/>
          <a:srcRect t="-159" r="-27" b="-221"/>
          <a:stretch>
            <a:fillRect/>
          </a:stretch>
        </p:blipFill>
        <p:spPr bwMode="auto">
          <a:xfrm>
            <a:off x="2339752" y="1844824"/>
            <a:ext cx="4536504" cy="3959237"/>
          </a:xfrm>
          <a:prstGeom prst="rect">
            <a:avLst/>
          </a:prstGeom>
          <a:noFill/>
          <a:ln w="9525">
            <a:noFill/>
            <a:miter lim="800000"/>
            <a:headEnd/>
            <a:tailEnd/>
          </a:ln>
        </p:spPr>
      </p:pic>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Overview of process components: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0" y="6350000"/>
            <a:ext cx="2133600" cy="365125"/>
          </a:xfrm>
          <a:prstGeom prst="rect">
            <a:avLst/>
          </a:prstGeom>
        </p:spPr>
        <p:txBody>
          <a:bodyPr/>
          <a:lstStyle/>
          <a:p>
            <a:fld id="{5B3361F1-C688-41A3-A02C-AAE58D6877A1}" type="slidenum">
              <a:rPr lang="en-US" smtClean="0"/>
              <a:pPr/>
              <a:t>51</a:t>
            </a:fld>
            <a:endParaRPr lang="en-US" dirty="0"/>
          </a:p>
        </p:txBody>
      </p:sp>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(2)</a:t>
            </a:r>
          </a:p>
        </p:txBody>
      </p:sp>
      <p:sp>
        <p:nvSpPr>
          <p:cNvPr id="4" name="Rectangle 3"/>
          <p:cNvSpPr/>
          <p:nvPr/>
        </p:nvSpPr>
        <p:spPr bwMode="auto">
          <a:xfrm>
            <a:off x="0" y="692696"/>
            <a:ext cx="9144000" cy="6165304"/>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a:xfrm>
            <a:off x="395536" y="764704"/>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Overview of process steps:</a:t>
            </a:r>
          </a:p>
        </p:txBody>
      </p:sp>
      <p:sp>
        <p:nvSpPr>
          <p:cNvPr id="9319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97" name="Rectangle 13"/>
          <p:cNvSpPr>
            <a:spLocks noChangeArrowheads="1"/>
          </p:cNvSpPr>
          <p:nvPr/>
        </p:nvSpPr>
        <p:spPr bwMode="auto">
          <a:xfrm>
            <a:off x="0" y="17922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20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22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226" name="Rectangle 42"/>
          <p:cNvSpPr>
            <a:spLocks noChangeArrowheads="1"/>
          </p:cNvSpPr>
          <p:nvPr/>
        </p:nvSpPr>
        <p:spPr bwMode="auto">
          <a:xfrm>
            <a:off x="0" y="2952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235" name="Rectangle 5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3227" name="Group 43"/>
          <p:cNvGrpSpPr>
            <a:grpSpLocks noChangeAspect="1"/>
          </p:cNvGrpSpPr>
          <p:nvPr/>
        </p:nvGrpSpPr>
        <p:grpSpPr bwMode="auto">
          <a:xfrm>
            <a:off x="179512" y="1268760"/>
            <a:ext cx="6172200" cy="1335088"/>
            <a:chOff x="4372" y="14850"/>
            <a:chExt cx="7200" cy="1558"/>
          </a:xfrm>
        </p:grpSpPr>
        <p:sp>
          <p:nvSpPr>
            <p:cNvPr id="93234" name="AutoShape 50"/>
            <p:cNvSpPr>
              <a:spLocks noChangeAspect="1" noChangeArrowheads="1" noTextEdit="1"/>
            </p:cNvSpPr>
            <p:nvPr/>
          </p:nvSpPr>
          <p:spPr bwMode="auto">
            <a:xfrm>
              <a:off x="4372" y="14850"/>
              <a:ext cx="7200" cy="155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233" name="Picture 123"/>
            <p:cNvPicPr>
              <a:picLocks noChangeAspect="1" noChangeArrowheads="1"/>
            </p:cNvPicPr>
            <p:nvPr/>
          </p:nvPicPr>
          <p:blipFill>
            <a:blip r:embed="rId3" cstate="print"/>
            <a:srcRect/>
            <a:stretch>
              <a:fillRect/>
            </a:stretch>
          </p:blipFill>
          <p:spPr bwMode="auto">
            <a:xfrm>
              <a:off x="4468" y="15322"/>
              <a:ext cx="2519" cy="965"/>
            </a:xfrm>
            <a:prstGeom prst="rect">
              <a:avLst/>
            </a:prstGeom>
            <a:noFill/>
          </p:spPr>
        </p:pic>
        <p:sp>
          <p:nvSpPr>
            <p:cNvPr id="93232" name="Text Box 48"/>
            <p:cNvSpPr txBox="1">
              <a:spLocks noChangeArrowheads="1"/>
            </p:cNvSpPr>
            <p:nvPr/>
          </p:nvSpPr>
          <p:spPr bwMode="auto">
            <a:xfrm>
              <a:off x="7683" y="15115"/>
              <a:ext cx="472" cy="4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B</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pic>
          <p:nvPicPr>
            <p:cNvPr id="93231" name="Picture 124"/>
            <p:cNvPicPr>
              <a:picLocks noChangeAspect="1" noChangeArrowheads="1"/>
            </p:cNvPicPr>
            <p:nvPr/>
          </p:nvPicPr>
          <p:blipFill>
            <a:blip r:embed="rId4" cstate="print"/>
            <a:srcRect/>
            <a:stretch>
              <a:fillRect/>
            </a:stretch>
          </p:blipFill>
          <p:spPr bwMode="auto">
            <a:xfrm>
              <a:off x="7228" y="15536"/>
              <a:ext cx="2418" cy="334"/>
            </a:xfrm>
            <a:prstGeom prst="rect">
              <a:avLst/>
            </a:prstGeom>
            <a:noFill/>
          </p:spPr>
        </p:pic>
        <p:pic>
          <p:nvPicPr>
            <p:cNvPr id="93230" name="Picture 125"/>
            <p:cNvPicPr>
              <a:picLocks noChangeAspect="1" noChangeArrowheads="1"/>
            </p:cNvPicPr>
            <p:nvPr/>
          </p:nvPicPr>
          <p:blipFill>
            <a:blip r:embed="rId5" cstate="print"/>
            <a:srcRect/>
            <a:stretch>
              <a:fillRect/>
            </a:stretch>
          </p:blipFill>
          <p:spPr bwMode="auto">
            <a:xfrm>
              <a:off x="9796" y="15536"/>
              <a:ext cx="1562" cy="821"/>
            </a:xfrm>
            <a:prstGeom prst="rect">
              <a:avLst/>
            </a:prstGeom>
            <a:noFill/>
          </p:spPr>
        </p:pic>
        <p:sp>
          <p:nvSpPr>
            <p:cNvPr id="93229" name="Text Box 45"/>
            <p:cNvSpPr txBox="1">
              <a:spLocks noChangeArrowheads="1"/>
            </p:cNvSpPr>
            <p:nvPr/>
          </p:nvSpPr>
          <p:spPr bwMode="auto">
            <a:xfrm>
              <a:off x="10559" y="15115"/>
              <a:ext cx="462" cy="36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C</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93228" name="Text Box 44"/>
            <p:cNvSpPr txBox="1">
              <a:spLocks noChangeArrowheads="1"/>
            </p:cNvSpPr>
            <p:nvPr/>
          </p:nvSpPr>
          <p:spPr bwMode="auto">
            <a:xfrm>
              <a:off x="4829" y="15115"/>
              <a:ext cx="430" cy="35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grpSp>
      <p:sp>
        <p:nvSpPr>
          <p:cNvPr id="93239" name="Rectangle 55"/>
          <p:cNvSpPr>
            <a:spLocks noChangeArrowheads="1"/>
          </p:cNvSpPr>
          <p:nvPr/>
        </p:nvSpPr>
        <p:spPr bwMode="auto">
          <a:xfrm>
            <a:off x="0" y="17922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248" name="Rectangle 6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3240" name="Group 56"/>
          <p:cNvGrpSpPr>
            <a:grpSpLocks noChangeAspect="1"/>
          </p:cNvGrpSpPr>
          <p:nvPr/>
        </p:nvGrpSpPr>
        <p:grpSpPr bwMode="auto">
          <a:xfrm>
            <a:off x="107504" y="1484703"/>
            <a:ext cx="8283442" cy="3118799"/>
            <a:chOff x="2360" y="-2723"/>
            <a:chExt cx="9662" cy="3638"/>
          </a:xfrm>
        </p:grpSpPr>
        <p:sp>
          <p:nvSpPr>
            <p:cNvPr id="93247" name="AutoShape 63"/>
            <p:cNvSpPr>
              <a:spLocks noChangeAspect="1" noChangeArrowheads="1" noTextEdit="1"/>
            </p:cNvSpPr>
            <p:nvPr/>
          </p:nvSpPr>
          <p:spPr bwMode="auto">
            <a:xfrm>
              <a:off x="2360" y="-959"/>
              <a:ext cx="5124" cy="1874"/>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246" name="Picture 126"/>
            <p:cNvPicPr>
              <a:picLocks noChangeAspect="1" noChangeArrowheads="1"/>
            </p:cNvPicPr>
            <p:nvPr/>
          </p:nvPicPr>
          <p:blipFill>
            <a:blip r:embed="rId6" cstate="print"/>
            <a:srcRect/>
            <a:stretch>
              <a:fillRect/>
            </a:stretch>
          </p:blipFill>
          <p:spPr bwMode="auto">
            <a:xfrm>
              <a:off x="10171" y="-2723"/>
              <a:ext cx="1851" cy="778"/>
            </a:xfrm>
            <a:prstGeom prst="rect">
              <a:avLst/>
            </a:prstGeom>
            <a:noFill/>
          </p:spPr>
        </p:pic>
        <p:sp>
          <p:nvSpPr>
            <p:cNvPr id="93245" name="Text Box 61"/>
            <p:cNvSpPr txBox="1">
              <a:spLocks noChangeArrowheads="1"/>
            </p:cNvSpPr>
            <p:nvPr/>
          </p:nvSpPr>
          <p:spPr bwMode="auto">
            <a:xfrm>
              <a:off x="10171" y="-2639"/>
              <a:ext cx="497" cy="3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D</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93244" name="Text Box 60"/>
            <p:cNvSpPr txBox="1">
              <a:spLocks noChangeArrowheads="1"/>
            </p:cNvSpPr>
            <p:nvPr/>
          </p:nvSpPr>
          <p:spPr bwMode="auto">
            <a:xfrm>
              <a:off x="2444" y="-875"/>
              <a:ext cx="425" cy="3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E</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93243" name="Text Box 59"/>
            <p:cNvSpPr txBox="1">
              <a:spLocks noChangeArrowheads="1"/>
            </p:cNvSpPr>
            <p:nvPr/>
          </p:nvSpPr>
          <p:spPr bwMode="auto">
            <a:xfrm>
              <a:off x="4880" y="-875"/>
              <a:ext cx="444" cy="3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F</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pic>
          <p:nvPicPr>
            <p:cNvPr id="93242" name="Picture 128"/>
            <p:cNvPicPr>
              <a:picLocks noChangeAspect="1" noChangeArrowheads="1"/>
            </p:cNvPicPr>
            <p:nvPr/>
          </p:nvPicPr>
          <p:blipFill>
            <a:blip r:embed="rId7" cstate="print"/>
            <a:srcRect/>
            <a:stretch>
              <a:fillRect/>
            </a:stretch>
          </p:blipFill>
          <p:spPr bwMode="auto">
            <a:xfrm>
              <a:off x="5132" y="-707"/>
              <a:ext cx="2196" cy="605"/>
            </a:xfrm>
            <a:prstGeom prst="rect">
              <a:avLst/>
            </a:prstGeom>
            <a:noFill/>
          </p:spPr>
        </p:pic>
        <p:pic>
          <p:nvPicPr>
            <p:cNvPr id="93241" name="Picture 127"/>
            <p:cNvPicPr>
              <a:picLocks noChangeAspect="1" noChangeArrowheads="1"/>
            </p:cNvPicPr>
            <p:nvPr/>
          </p:nvPicPr>
          <p:blipFill>
            <a:blip r:embed="rId8" cstate="print"/>
            <a:srcRect/>
            <a:stretch>
              <a:fillRect/>
            </a:stretch>
          </p:blipFill>
          <p:spPr bwMode="auto">
            <a:xfrm>
              <a:off x="2444" y="-1127"/>
              <a:ext cx="1829" cy="987"/>
            </a:xfrm>
            <a:prstGeom prst="rect">
              <a:avLst/>
            </a:prstGeom>
            <a:noFill/>
          </p:spPr>
        </p:pic>
      </p:grpSp>
      <p:sp>
        <p:nvSpPr>
          <p:cNvPr id="93258" name="Rectangle 7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3252" name="Group 68"/>
          <p:cNvGrpSpPr>
            <a:grpSpLocks noChangeAspect="1"/>
          </p:cNvGrpSpPr>
          <p:nvPr/>
        </p:nvGrpSpPr>
        <p:grpSpPr bwMode="auto">
          <a:xfrm>
            <a:off x="3635896" y="2780934"/>
            <a:ext cx="6305550" cy="1048315"/>
            <a:chOff x="2205" y="3684"/>
            <a:chExt cx="7355" cy="1223"/>
          </a:xfrm>
        </p:grpSpPr>
        <p:sp>
          <p:nvSpPr>
            <p:cNvPr id="93257" name="AutoShape 73"/>
            <p:cNvSpPr>
              <a:spLocks noChangeAspect="1" noChangeArrowheads="1" noTextEdit="1"/>
            </p:cNvSpPr>
            <p:nvPr/>
          </p:nvSpPr>
          <p:spPr bwMode="auto">
            <a:xfrm>
              <a:off x="2205" y="3768"/>
              <a:ext cx="7355" cy="1139"/>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256" name="Text Box 72"/>
            <p:cNvSpPr txBox="1">
              <a:spLocks noChangeArrowheads="1"/>
            </p:cNvSpPr>
            <p:nvPr/>
          </p:nvSpPr>
          <p:spPr bwMode="auto">
            <a:xfrm>
              <a:off x="3213" y="3684"/>
              <a:ext cx="434" cy="4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G</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93255" name="Text Box 71"/>
            <p:cNvSpPr txBox="1">
              <a:spLocks noChangeArrowheads="1"/>
            </p:cNvSpPr>
            <p:nvPr/>
          </p:nvSpPr>
          <p:spPr bwMode="auto">
            <a:xfrm>
              <a:off x="6153" y="3684"/>
              <a:ext cx="435" cy="4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H</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pic>
          <p:nvPicPr>
            <p:cNvPr id="93254" name="Picture 129"/>
            <p:cNvPicPr>
              <a:picLocks noChangeAspect="1" noChangeArrowheads="1"/>
            </p:cNvPicPr>
            <p:nvPr/>
          </p:nvPicPr>
          <p:blipFill>
            <a:blip r:embed="rId9" cstate="print"/>
            <a:srcRect/>
            <a:stretch>
              <a:fillRect/>
            </a:stretch>
          </p:blipFill>
          <p:spPr bwMode="auto">
            <a:xfrm>
              <a:off x="3549" y="4188"/>
              <a:ext cx="1904" cy="618"/>
            </a:xfrm>
            <a:prstGeom prst="rect">
              <a:avLst/>
            </a:prstGeom>
            <a:noFill/>
          </p:spPr>
        </p:pic>
        <p:pic>
          <p:nvPicPr>
            <p:cNvPr id="93253" name="Picture 130"/>
            <p:cNvPicPr>
              <a:picLocks noChangeAspect="1" noChangeArrowheads="1"/>
            </p:cNvPicPr>
            <p:nvPr/>
          </p:nvPicPr>
          <p:blipFill>
            <a:blip r:embed="rId10" cstate="print"/>
            <a:srcRect/>
            <a:stretch>
              <a:fillRect/>
            </a:stretch>
          </p:blipFill>
          <p:spPr bwMode="auto">
            <a:xfrm>
              <a:off x="6069" y="4272"/>
              <a:ext cx="1878" cy="528"/>
            </a:xfrm>
            <a:prstGeom prst="rect">
              <a:avLst/>
            </a:prstGeom>
            <a:noFill/>
          </p:spPr>
        </p:pic>
      </p:grpSp>
      <p:sp>
        <p:nvSpPr>
          <p:cNvPr id="93261" name="Rectangle 77"/>
          <p:cNvSpPr>
            <a:spLocks noChangeArrowheads="1"/>
          </p:cNvSpPr>
          <p:nvPr/>
        </p:nvSpPr>
        <p:spPr bwMode="auto">
          <a:xfrm>
            <a:off x="0" y="1433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269" name="Rectangle 8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3262" name="Group 78"/>
          <p:cNvGrpSpPr>
            <a:grpSpLocks noChangeAspect="1"/>
          </p:cNvGrpSpPr>
          <p:nvPr/>
        </p:nvGrpSpPr>
        <p:grpSpPr bwMode="auto">
          <a:xfrm>
            <a:off x="1475656" y="3933056"/>
            <a:ext cx="6172200" cy="2495550"/>
            <a:chOff x="2360" y="8944"/>
            <a:chExt cx="7200" cy="2910"/>
          </a:xfrm>
        </p:grpSpPr>
        <p:sp>
          <p:nvSpPr>
            <p:cNvPr id="93268" name="AutoShape 84"/>
            <p:cNvSpPr>
              <a:spLocks noChangeAspect="1" noChangeArrowheads="1" noTextEdit="1"/>
            </p:cNvSpPr>
            <p:nvPr/>
          </p:nvSpPr>
          <p:spPr bwMode="auto">
            <a:xfrm>
              <a:off x="2360" y="8944"/>
              <a:ext cx="7200" cy="291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267" name="Picture 131"/>
            <p:cNvPicPr>
              <a:picLocks noChangeAspect="1" noChangeArrowheads="1"/>
            </p:cNvPicPr>
            <p:nvPr/>
          </p:nvPicPr>
          <p:blipFill>
            <a:blip r:embed="rId11" cstate="print"/>
            <a:srcRect/>
            <a:stretch>
              <a:fillRect/>
            </a:stretch>
          </p:blipFill>
          <p:spPr bwMode="auto">
            <a:xfrm>
              <a:off x="3082" y="9553"/>
              <a:ext cx="2428" cy="2242"/>
            </a:xfrm>
            <a:prstGeom prst="rect">
              <a:avLst/>
            </a:prstGeom>
            <a:noFill/>
          </p:spPr>
        </p:pic>
        <p:pic>
          <p:nvPicPr>
            <p:cNvPr id="93266" name="Picture 132"/>
            <p:cNvPicPr>
              <a:picLocks noChangeAspect="1" noChangeArrowheads="1"/>
            </p:cNvPicPr>
            <p:nvPr/>
          </p:nvPicPr>
          <p:blipFill>
            <a:blip r:embed="rId12" cstate="print"/>
            <a:srcRect/>
            <a:stretch>
              <a:fillRect/>
            </a:stretch>
          </p:blipFill>
          <p:spPr bwMode="auto">
            <a:xfrm>
              <a:off x="6980" y="9293"/>
              <a:ext cx="2356" cy="2081"/>
            </a:xfrm>
            <a:prstGeom prst="rect">
              <a:avLst/>
            </a:prstGeom>
            <a:noFill/>
          </p:spPr>
        </p:pic>
        <p:sp>
          <p:nvSpPr>
            <p:cNvPr id="93265" name="Text Box 81"/>
            <p:cNvSpPr txBox="1">
              <a:spLocks noChangeArrowheads="1"/>
            </p:cNvSpPr>
            <p:nvPr/>
          </p:nvSpPr>
          <p:spPr bwMode="auto">
            <a:xfrm>
              <a:off x="2648" y="9084"/>
              <a:ext cx="434" cy="4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I</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93264" name="Text Box 80"/>
            <p:cNvSpPr txBox="1">
              <a:spLocks noChangeArrowheads="1"/>
            </p:cNvSpPr>
            <p:nvPr/>
          </p:nvSpPr>
          <p:spPr bwMode="auto">
            <a:xfrm>
              <a:off x="6548" y="9084"/>
              <a:ext cx="432" cy="46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J</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93263" name="AutoShape 79"/>
            <p:cNvSpPr>
              <a:spLocks noChangeArrowheads="1"/>
            </p:cNvSpPr>
            <p:nvPr/>
          </p:nvSpPr>
          <p:spPr bwMode="auto">
            <a:xfrm>
              <a:off x="6066" y="10093"/>
              <a:ext cx="482" cy="603"/>
            </a:xfrm>
            <a:prstGeom prst="curvedDownArrow">
              <a:avLst>
                <a:gd name="adj1" fmla="val 20000"/>
                <a:gd name="adj2" fmla="val 40000"/>
                <a:gd name="adj3" fmla="val 41701"/>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27432" tIns="45720" rIns="27432" bIns="45720" numCol="1" anchor="t" anchorCtr="0" compatLnSpc="1">
              <a:prstTxWarp prst="textNoShape">
                <a:avLst/>
              </a:prstTxWarp>
            </a:bodyPr>
            <a:lstStyle/>
            <a:p>
              <a:endParaRPr lang="en-US"/>
            </a:p>
          </p:txBody>
        </p:sp>
      </p:grpSp>
      <p:sp>
        <p:nvSpPr>
          <p:cNvPr id="93272" name="Rectangle 88"/>
          <p:cNvSpPr>
            <a:spLocks noChangeArrowheads="1"/>
          </p:cNvSpPr>
          <p:nvPr/>
        </p:nvSpPr>
        <p:spPr bwMode="auto">
          <a:xfrm>
            <a:off x="0" y="2952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(3)</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1:</a:t>
            </a:r>
          </a:p>
        </p:txBody>
      </p:sp>
      <p:pic>
        <p:nvPicPr>
          <p:cNvPr id="92163" name="Picture 123"/>
          <p:cNvPicPr>
            <a:picLocks noChangeAspect="1" noChangeArrowheads="1"/>
          </p:cNvPicPr>
          <p:nvPr/>
        </p:nvPicPr>
        <p:blipFill>
          <a:blip r:embed="rId3" cstate="print"/>
          <a:srcRect/>
          <a:stretch>
            <a:fillRect/>
          </a:stretch>
        </p:blipFill>
        <p:spPr bwMode="auto">
          <a:xfrm>
            <a:off x="1619672" y="2708920"/>
            <a:ext cx="6966808" cy="2667231"/>
          </a:xfrm>
          <a:prstGeom prst="rect">
            <a:avLst/>
          </a:prstGeom>
          <a:noFill/>
          <a:ln w="9525">
            <a:noFill/>
            <a:miter lim="800000"/>
            <a:headEnd/>
            <a:tailEnd/>
          </a:ln>
        </p:spPr>
      </p:pic>
      <p:sp>
        <p:nvSpPr>
          <p:cNvPr id="10" name="Rectangle 9"/>
          <p:cNvSpPr/>
          <p:nvPr/>
        </p:nvSpPr>
        <p:spPr>
          <a:xfrm>
            <a:off x="3635896" y="1196752"/>
            <a:ext cx="4990469" cy="400110"/>
          </a:xfrm>
          <a:prstGeom prst="rect">
            <a:avLst/>
          </a:prstGeom>
        </p:spPr>
        <p:txBody>
          <a:bodyPr wrap="none">
            <a:spAutoFit/>
          </a:bodyPr>
          <a:lstStyle/>
          <a:p>
            <a:r>
              <a:rPr lang="en-US" sz="2000" dirty="0" smtClean="0">
                <a:solidFill>
                  <a:schemeClr val="bg2"/>
                </a:solidFill>
              </a:rPr>
              <a:t>Apply silicon CCD to adhesive overlay film</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(4)</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2:</a:t>
            </a:r>
          </a:p>
        </p:txBody>
      </p:sp>
      <p:pic>
        <p:nvPicPr>
          <p:cNvPr id="91138" name="Picture 124"/>
          <p:cNvPicPr>
            <a:picLocks noChangeAspect="1" noChangeArrowheads="1"/>
          </p:cNvPicPr>
          <p:nvPr/>
        </p:nvPicPr>
        <p:blipFill>
          <a:blip r:embed="rId3" cstate="print"/>
          <a:srcRect/>
          <a:stretch>
            <a:fillRect/>
          </a:stretch>
        </p:blipFill>
        <p:spPr bwMode="auto">
          <a:xfrm>
            <a:off x="1619672" y="3212976"/>
            <a:ext cx="6433362" cy="885521"/>
          </a:xfrm>
          <a:prstGeom prst="rect">
            <a:avLst/>
          </a:prstGeom>
          <a:noFill/>
          <a:ln w="9525">
            <a:noFill/>
            <a:miter lim="800000"/>
            <a:headEnd/>
            <a:tailEnd/>
          </a:ln>
        </p:spPr>
      </p:pic>
      <p:sp>
        <p:nvSpPr>
          <p:cNvPr id="9" name="Rectangle 8"/>
          <p:cNvSpPr/>
          <p:nvPr/>
        </p:nvSpPr>
        <p:spPr>
          <a:xfrm>
            <a:off x="3635896" y="1196752"/>
            <a:ext cx="4965014" cy="400110"/>
          </a:xfrm>
          <a:prstGeom prst="rect">
            <a:avLst/>
          </a:prstGeom>
        </p:spPr>
        <p:txBody>
          <a:bodyPr wrap="none">
            <a:spAutoFit/>
          </a:bodyPr>
          <a:lstStyle/>
          <a:p>
            <a:r>
              <a:rPr lang="en-US" sz="2000" dirty="0" smtClean="0">
                <a:solidFill>
                  <a:schemeClr val="bg2"/>
                </a:solidFill>
              </a:rPr>
              <a:t>Mask off any unnecessary adhesive areas</a:t>
            </a:r>
            <a:endParaRPr lang="en-US" sz="2000" dirty="0">
              <a:solidFill>
                <a:schemeClr val="bg2"/>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(5)</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3:</a:t>
            </a:r>
          </a:p>
        </p:txBody>
      </p:sp>
      <p:pic>
        <p:nvPicPr>
          <p:cNvPr id="90113" name="Picture 125"/>
          <p:cNvPicPr>
            <a:picLocks noChangeAspect="1" noChangeArrowheads="1"/>
          </p:cNvPicPr>
          <p:nvPr/>
        </p:nvPicPr>
        <p:blipFill>
          <a:blip r:embed="rId3" cstate="print"/>
          <a:srcRect/>
          <a:stretch>
            <a:fillRect/>
          </a:stretch>
        </p:blipFill>
        <p:spPr bwMode="auto">
          <a:xfrm>
            <a:off x="2267744" y="3573016"/>
            <a:ext cx="4278239" cy="2251142"/>
          </a:xfrm>
          <a:prstGeom prst="rect">
            <a:avLst/>
          </a:prstGeom>
          <a:noFill/>
          <a:ln w="9525">
            <a:noFill/>
            <a:miter lim="800000"/>
            <a:headEnd/>
            <a:tailEnd/>
          </a:ln>
        </p:spPr>
      </p:pic>
      <p:sp>
        <p:nvSpPr>
          <p:cNvPr id="8" name="Rectangle 7"/>
          <p:cNvSpPr/>
          <p:nvPr/>
        </p:nvSpPr>
        <p:spPr>
          <a:xfrm>
            <a:off x="3707904" y="1196752"/>
            <a:ext cx="4932040" cy="861774"/>
          </a:xfrm>
          <a:prstGeom prst="rect">
            <a:avLst/>
          </a:prstGeom>
        </p:spPr>
        <p:txBody>
          <a:bodyPr wrap="square">
            <a:spAutoFit/>
          </a:bodyPr>
          <a:lstStyle/>
          <a:p>
            <a:r>
              <a:rPr lang="en-US" sz="2000" dirty="0" smtClean="0">
                <a:solidFill>
                  <a:srgbClr val="080808"/>
                </a:solidFill>
              </a:rPr>
              <a:t>Place mounted silicon CCD and masked</a:t>
            </a:r>
          </a:p>
          <a:p>
            <a:r>
              <a:rPr lang="en-US" sz="2000" dirty="0" smtClean="0">
                <a:solidFill>
                  <a:srgbClr val="080808"/>
                </a:solidFill>
              </a:rPr>
              <a:t>overlay film onto lower vacuum chuck</a:t>
            </a:r>
            <a:endParaRPr lang="en-US" sz="2000" dirty="0">
              <a:solidFill>
                <a:srgbClr val="080808"/>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(6)</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4:</a:t>
            </a:r>
          </a:p>
        </p:txBody>
      </p:sp>
      <p:pic>
        <p:nvPicPr>
          <p:cNvPr id="89089" name="Picture 126"/>
          <p:cNvPicPr>
            <a:picLocks noChangeAspect="1" noChangeArrowheads="1"/>
          </p:cNvPicPr>
          <p:nvPr/>
        </p:nvPicPr>
        <p:blipFill>
          <a:blip r:embed="rId3" cstate="print"/>
          <a:srcRect/>
          <a:stretch>
            <a:fillRect/>
          </a:stretch>
        </p:blipFill>
        <p:spPr bwMode="auto">
          <a:xfrm>
            <a:off x="1259632" y="3356992"/>
            <a:ext cx="5899915" cy="2475191"/>
          </a:xfrm>
          <a:prstGeom prst="rect">
            <a:avLst/>
          </a:prstGeom>
          <a:noFill/>
          <a:ln w="9525">
            <a:noFill/>
            <a:miter lim="800000"/>
            <a:headEnd/>
            <a:tailEnd/>
          </a:ln>
        </p:spPr>
      </p:pic>
      <p:sp>
        <p:nvSpPr>
          <p:cNvPr id="8" name="Rectangle 7"/>
          <p:cNvSpPr/>
          <p:nvPr/>
        </p:nvSpPr>
        <p:spPr>
          <a:xfrm>
            <a:off x="3923928" y="1124744"/>
            <a:ext cx="4572000" cy="1169551"/>
          </a:xfrm>
          <a:prstGeom prst="rect">
            <a:avLst/>
          </a:prstGeom>
        </p:spPr>
        <p:txBody>
          <a:bodyPr>
            <a:spAutoFit/>
          </a:bodyPr>
          <a:lstStyle/>
          <a:p>
            <a:r>
              <a:rPr lang="en-US" sz="2000" dirty="0" smtClean="0">
                <a:solidFill>
                  <a:srgbClr val="080808"/>
                </a:solidFill>
              </a:rPr>
              <a:t>Open vacuum valve and evacuate lower chuck. </a:t>
            </a:r>
          </a:p>
          <a:p>
            <a:r>
              <a:rPr lang="en-US" sz="2000" dirty="0" smtClean="0">
                <a:solidFill>
                  <a:srgbClr val="080808"/>
                </a:solidFill>
              </a:rPr>
              <a:t>(Masking not shown.)</a:t>
            </a:r>
            <a:endParaRPr lang="en-US" sz="2000" dirty="0">
              <a:solidFill>
                <a:srgbClr val="080808"/>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(7)</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5:</a:t>
            </a:r>
          </a:p>
        </p:txBody>
      </p:sp>
      <p:pic>
        <p:nvPicPr>
          <p:cNvPr id="88065" name="Picture 127"/>
          <p:cNvPicPr>
            <a:picLocks noChangeAspect="1" noChangeArrowheads="1"/>
          </p:cNvPicPr>
          <p:nvPr/>
        </p:nvPicPr>
        <p:blipFill>
          <a:blip r:embed="rId3" cstate="print"/>
          <a:srcRect/>
          <a:stretch>
            <a:fillRect/>
          </a:stretch>
        </p:blipFill>
        <p:spPr bwMode="auto">
          <a:xfrm>
            <a:off x="1187624" y="2636912"/>
            <a:ext cx="5899915" cy="3179339"/>
          </a:xfrm>
          <a:prstGeom prst="rect">
            <a:avLst/>
          </a:prstGeom>
          <a:noFill/>
          <a:ln w="9525">
            <a:noFill/>
            <a:miter lim="800000"/>
            <a:headEnd/>
            <a:tailEnd/>
          </a:ln>
        </p:spPr>
      </p:pic>
      <p:sp>
        <p:nvSpPr>
          <p:cNvPr id="8" name="Rectangle 7"/>
          <p:cNvSpPr/>
          <p:nvPr/>
        </p:nvSpPr>
        <p:spPr>
          <a:xfrm>
            <a:off x="3707904" y="1124744"/>
            <a:ext cx="4968552" cy="1169551"/>
          </a:xfrm>
          <a:prstGeom prst="rect">
            <a:avLst/>
          </a:prstGeom>
        </p:spPr>
        <p:txBody>
          <a:bodyPr wrap="square">
            <a:spAutoFit/>
          </a:bodyPr>
          <a:lstStyle/>
          <a:p>
            <a:r>
              <a:rPr lang="en-US" sz="2000" dirty="0" smtClean="0">
                <a:solidFill>
                  <a:srgbClr val="080808"/>
                </a:solidFill>
              </a:rPr>
              <a:t>Place upper chuck onto stack. </a:t>
            </a:r>
          </a:p>
          <a:p>
            <a:r>
              <a:rPr lang="en-US" sz="2000" dirty="0" smtClean="0">
                <a:solidFill>
                  <a:srgbClr val="080808"/>
                </a:solidFill>
              </a:rPr>
              <a:t>(Note that vacuum is still applied to lower chuck.)</a:t>
            </a:r>
            <a:endParaRPr lang="en-US" sz="2000" dirty="0">
              <a:solidFill>
                <a:srgbClr val="080808"/>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(8)</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6:</a:t>
            </a:r>
          </a:p>
        </p:txBody>
      </p:sp>
      <p:pic>
        <p:nvPicPr>
          <p:cNvPr id="114690" name="Picture 128"/>
          <p:cNvPicPr>
            <a:picLocks noChangeAspect="1" noChangeArrowheads="1"/>
          </p:cNvPicPr>
          <p:nvPr/>
        </p:nvPicPr>
        <p:blipFill>
          <a:blip r:embed="rId3" cstate="print"/>
          <a:srcRect/>
          <a:stretch>
            <a:fillRect/>
          </a:stretch>
        </p:blipFill>
        <p:spPr bwMode="auto">
          <a:xfrm>
            <a:off x="1115616" y="3933056"/>
            <a:ext cx="6774768" cy="1877731"/>
          </a:xfrm>
          <a:prstGeom prst="rect">
            <a:avLst/>
          </a:prstGeom>
          <a:noFill/>
          <a:ln w="9525">
            <a:noFill/>
            <a:miter lim="800000"/>
            <a:headEnd/>
            <a:tailEnd/>
          </a:ln>
        </p:spPr>
      </p:pic>
      <p:sp>
        <p:nvSpPr>
          <p:cNvPr id="8" name="Rectangle 7"/>
          <p:cNvSpPr/>
          <p:nvPr/>
        </p:nvSpPr>
        <p:spPr>
          <a:xfrm>
            <a:off x="3923928" y="1196752"/>
            <a:ext cx="4572000" cy="707886"/>
          </a:xfrm>
          <a:prstGeom prst="rect">
            <a:avLst/>
          </a:prstGeom>
        </p:spPr>
        <p:txBody>
          <a:bodyPr>
            <a:spAutoFit/>
          </a:bodyPr>
          <a:lstStyle/>
          <a:p>
            <a:r>
              <a:rPr lang="en-US" sz="2000" dirty="0" smtClean="0">
                <a:solidFill>
                  <a:srgbClr val="080808"/>
                </a:solidFill>
              </a:rPr>
              <a:t>Apply adhesive sealant to outside of upper chuck and onto overlay film</a:t>
            </a:r>
            <a:endParaRPr lang="en-US" sz="2000" dirty="0">
              <a:solidFill>
                <a:srgbClr val="080808"/>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(9)</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7:</a:t>
            </a:r>
          </a:p>
        </p:txBody>
      </p:sp>
      <p:pic>
        <p:nvPicPr>
          <p:cNvPr id="115714" name="Picture 129"/>
          <p:cNvPicPr>
            <a:picLocks noChangeAspect="1" noChangeArrowheads="1"/>
          </p:cNvPicPr>
          <p:nvPr/>
        </p:nvPicPr>
        <p:blipFill>
          <a:blip r:embed="rId3" cstate="print"/>
          <a:srcRect/>
          <a:stretch>
            <a:fillRect/>
          </a:stretch>
        </p:blipFill>
        <p:spPr bwMode="auto">
          <a:xfrm>
            <a:off x="1403648" y="3933056"/>
            <a:ext cx="5899915" cy="1920406"/>
          </a:xfrm>
          <a:prstGeom prst="rect">
            <a:avLst/>
          </a:prstGeom>
          <a:noFill/>
          <a:ln w="9525">
            <a:noFill/>
            <a:miter lim="800000"/>
            <a:headEnd/>
            <a:tailEnd/>
          </a:ln>
        </p:spPr>
      </p:pic>
      <p:sp>
        <p:nvSpPr>
          <p:cNvPr id="8" name="Rectangle 7"/>
          <p:cNvSpPr/>
          <p:nvPr/>
        </p:nvSpPr>
        <p:spPr>
          <a:xfrm>
            <a:off x="3923928" y="1124744"/>
            <a:ext cx="4572000" cy="707886"/>
          </a:xfrm>
          <a:prstGeom prst="rect">
            <a:avLst/>
          </a:prstGeom>
        </p:spPr>
        <p:txBody>
          <a:bodyPr>
            <a:spAutoFit/>
          </a:bodyPr>
          <a:lstStyle/>
          <a:p>
            <a:r>
              <a:rPr lang="en-US" sz="2000" dirty="0" smtClean="0">
                <a:solidFill>
                  <a:srgbClr val="080808"/>
                </a:solidFill>
              </a:rPr>
              <a:t>Apply vacuum to upper chuck while maintaining lower chuck vacuum</a:t>
            </a:r>
            <a:endParaRPr lang="en-US" sz="2000" dirty="0">
              <a:solidFill>
                <a:srgbClr val="080808"/>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395536" y="0"/>
            <a:ext cx="842493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(10)</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8:</a:t>
            </a:r>
          </a:p>
        </p:txBody>
      </p:sp>
      <p:pic>
        <p:nvPicPr>
          <p:cNvPr id="116738" name="Picture 130"/>
          <p:cNvPicPr>
            <a:picLocks noChangeAspect="1" noChangeArrowheads="1"/>
          </p:cNvPicPr>
          <p:nvPr/>
        </p:nvPicPr>
        <p:blipFill>
          <a:blip r:embed="rId3" cstate="print"/>
          <a:srcRect/>
          <a:stretch>
            <a:fillRect/>
          </a:stretch>
        </p:blipFill>
        <p:spPr bwMode="auto">
          <a:xfrm>
            <a:off x="1619672" y="4005064"/>
            <a:ext cx="6081287" cy="1707029"/>
          </a:xfrm>
          <a:prstGeom prst="rect">
            <a:avLst/>
          </a:prstGeom>
          <a:noFill/>
          <a:ln w="9525">
            <a:noFill/>
            <a:miter lim="800000"/>
            <a:headEnd/>
            <a:tailEnd/>
          </a:ln>
        </p:spPr>
      </p:pic>
      <p:sp>
        <p:nvSpPr>
          <p:cNvPr id="7" name="Rectangle 6"/>
          <p:cNvSpPr/>
          <p:nvPr/>
        </p:nvSpPr>
        <p:spPr>
          <a:xfrm>
            <a:off x="3203848" y="1124744"/>
            <a:ext cx="5616624" cy="2554545"/>
          </a:xfrm>
          <a:prstGeom prst="rect">
            <a:avLst/>
          </a:prstGeom>
        </p:spPr>
        <p:txBody>
          <a:bodyPr wrap="square">
            <a:spAutoFit/>
          </a:bodyPr>
          <a:lstStyle/>
          <a:p>
            <a:r>
              <a:rPr lang="en-US" sz="2000" dirty="0" smtClean="0">
                <a:solidFill>
                  <a:srgbClr val="080808"/>
                </a:solidFill>
              </a:rPr>
              <a:t>Continue process of “crossing over” the vacuum. Eventually, upper chuck will be at full vacuum, and lower chuck will be vented to atmosphere, causing the silicon to transfer onto the upper chuck. The imaging surface is protected by the overlay film. Note that the overlay film’s adhesive must have very high strength, but also be easily removed.</a:t>
            </a:r>
            <a:endParaRPr lang="en-US" sz="2000" dirty="0">
              <a:solidFill>
                <a:srgbClr val="080808"/>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solidFill>
                  <a:schemeClr val="tx1"/>
                </a:solidFill>
                <a:effectLst/>
              </a:rPr>
              <a:t>Curved Detectors Roundtable</a:t>
            </a:r>
            <a:br>
              <a:rPr lang="en-US" dirty="0" smtClean="0">
                <a:solidFill>
                  <a:schemeClr val="tx1"/>
                </a:solidFill>
                <a:effectLst/>
              </a:rPr>
            </a:br>
            <a:r>
              <a:rPr lang="en-US" dirty="0" smtClean="0">
                <a:solidFill>
                  <a:schemeClr val="tx1"/>
                </a:solidFill>
                <a:effectLst/>
              </a:rPr>
              <a:t>What we sometimes should do:</a:t>
            </a:r>
            <a:endParaRPr lang="en-US" dirty="0">
              <a:solidFill>
                <a:schemeClr val="tx1"/>
              </a:solidFill>
              <a:effectLst/>
            </a:endParaRPr>
          </a:p>
        </p:txBody>
      </p:sp>
      <p:pic>
        <p:nvPicPr>
          <p:cNvPr id="76804" name="Picture 4" descr="http://media.licdn.com/mpr/mpr/p/6/000/21f/3ed/27c268b.jpg"/>
          <p:cNvPicPr>
            <a:picLocks noChangeAspect="1" noChangeArrowheads="1"/>
          </p:cNvPicPr>
          <p:nvPr/>
        </p:nvPicPr>
        <p:blipFill>
          <a:blip r:embed="rId3" cstate="print"/>
          <a:srcRect/>
          <a:stretch>
            <a:fillRect/>
          </a:stretch>
        </p:blipFill>
        <p:spPr bwMode="auto">
          <a:xfrm>
            <a:off x="1979712" y="1111495"/>
            <a:ext cx="5184576" cy="4707596"/>
          </a:xfrm>
          <a:prstGeom prst="rect">
            <a:avLst/>
          </a:prstGeom>
          <a:noFill/>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(11)</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9:</a:t>
            </a:r>
          </a:p>
        </p:txBody>
      </p:sp>
      <p:pic>
        <p:nvPicPr>
          <p:cNvPr id="117762" name="Picture 131"/>
          <p:cNvPicPr>
            <a:picLocks noChangeAspect="1" noChangeArrowheads="1"/>
          </p:cNvPicPr>
          <p:nvPr/>
        </p:nvPicPr>
        <p:blipFill>
          <a:blip r:embed="rId3" cstate="print"/>
          <a:srcRect/>
          <a:stretch>
            <a:fillRect/>
          </a:stretch>
        </p:blipFill>
        <p:spPr bwMode="auto">
          <a:xfrm>
            <a:off x="1475656" y="1988840"/>
            <a:ext cx="4182218" cy="3865199"/>
          </a:xfrm>
          <a:prstGeom prst="rect">
            <a:avLst/>
          </a:prstGeom>
          <a:noFill/>
          <a:ln w="9525">
            <a:noFill/>
            <a:miter lim="800000"/>
            <a:headEnd/>
            <a:tailEnd/>
          </a:ln>
        </p:spPr>
      </p:pic>
      <p:sp>
        <p:nvSpPr>
          <p:cNvPr id="8" name="Rectangle 7"/>
          <p:cNvSpPr/>
          <p:nvPr/>
        </p:nvSpPr>
        <p:spPr>
          <a:xfrm>
            <a:off x="6156176" y="1268760"/>
            <a:ext cx="2448272" cy="3170099"/>
          </a:xfrm>
          <a:prstGeom prst="rect">
            <a:avLst/>
          </a:prstGeom>
        </p:spPr>
        <p:txBody>
          <a:bodyPr wrap="square">
            <a:spAutoFit/>
          </a:bodyPr>
          <a:lstStyle/>
          <a:p>
            <a:r>
              <a:rPr lang="en-US" sz="2000" dirty="0" smtClean="0">
                <a:solidFill>
                  <a:srgbClr val="080808"/>
                </a:solidFill>
              </a:rPr>
              <a:t>The upper chuck and stack is removed from the lower chuck. </a:t>
            </a:r>
            <a:br>
              <a:rPr lang="en-US" sz="2000" dirty="0" smtClean="0">
                <a:solidFill>
                  <a:srgbClr val="080808"/>
                </a:solidFill>
              </a:rPr>
            </a:br>
            <a:r>
              <a:rPr lang="en-US" sz="2000" dirty="0" smtClean="0">
                <a:solidFill>
                  <a:srgbClr val="080808"/>
                </a:solidFill>
              </a:rPr>
              <a:t>The function of the masking (shown again here) is to allow easy release of the unit from the lower chuck</a:t>
            </a:r>
            <a:endParaRPr lang="en-US" sz="2000" dirty="0">
              <a:solidFill>
                <a:srgbClr val="080808"/>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323528" y="0"/>
            <a:ext cx="849694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(12)</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10:</a:t>
            </a:r>
          </a:p>
        </p:txBody>
      </p:sp>
      <p:sp>
        <p:nvSpPr>
          <p:cNvPr id="117763" name="AutoShape 3"/>
          <p:cNvSpPr>
            <a:spLocks noChangeArrowheads="1"/>
          </p:cNvSpPr>
          <p:nvPr/>
        </p:nvSpPr>
        <p:spPr bwMode="auto">
          <a:xfrm>
            <a:off x="2195736" y="3140968"/>
            <a:ext cx="1296144" cy="1104480"/>
          </a:xfrm>
          <a:prstGeom prst="curvedDownArrow">
            <a:avLst>
              <a:gd name="adj1" fmla="val 20000"/>
              <a:gd name="adj2" fmla="val 40000"/>
              <a:gd name="adj3" fmla="val 41795"/>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27432" tIns="45720" rIns="27432" bIns="45720" numCol="1" anchor="t" anchorCtr="0" compatLnSpc="1">
            <a:prstTxWarp prst="textNoShape">
              <a:avLst/>
            </a:prstTxWarp>
          </a:bodyPr>
          <a:lstStyle/>
          <a:p>
            <a:endParaRPr lang="en-US"/>
          </a:p>
        </p:txBody>
      </p:sp>
      <p:sp>
        <p:nvSpPr>
          <p:cNvPr id="8" name="Rectangle 7"/>
          <p:cNvSpPr/>
          <p:nvPr/>
        </p:nvSpPr>
        <p:spPr>
          <a:xfrm>
            <a:off x="3923928" y="1196752"/>
            <a:ext cx="4572000" cy="707886"/>
          </a:xfrm>
          <a:prstGeom prst="rect">
            <a:avLst/>
          </a:prstGeom>
        </p:spPr>
        <p:txBody>
          <a:bodyPr>
            <a:spAutoFit/>
          </a:bodyPr>
          <a:lstStyle/>
          <a:p>
            <a:r>
              <a:rPr lang="en-US" sz="2000" dirty="0" smtClean="0">
                <a:solidFill>
                  <a:srgbClr val="080808"/>
                </a:solidFill>
              </a:rPr>
              <a:t>The upper chuck is still under vacuum. It is flipped over onto the bench.</a:t>
            </a:r>
            <a:endParaRPr lang="en-US" sz="2000" dirty="0">
              <a:solidFill>
                <a:srgbClr val="080808"/>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25"/>
          <p:cNvSpPr>
            <a:spLocks noGrp="1" noChangeArrowheads="1"/>
          </p:cNvSpPr>
          <p:nvPr/>
        </p:nvSpPr>
        <p:spPr bwMode="auto">
          <a:xfrm>
            <a:off x="395536" y="0"/>
            <a:ext cx="842493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 2 Vac (13)</a:t>
            </a:r>
          </a:p>
        </p:txBody>
      </p:sp>
      <p:sp>
        <p:nvSpPr>
          <p:cNvPr id="4" name="Rectangle 3"/>
          <p:cNvSpPr/>
          <p:nvPr/>
        </p:nvSpPr>
        <p:spPr bwMode="auto">
          <a:xfrm>
            <a:off x="467544" y="980728"/>
            <a:ext cx="8280920" cy="4968552"/>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a:xfrm>
            <a:off x="539552" y="1052736"/>
            <a:ext cx="8604448" cy="523220"/>
          </a:xfrm>
          <a:prstGeom prst="rect">
            <a:avLst/>
          </a:prstGeom>
        </p:spPr>
        <p:txBody>
          <a:bodyPr wrap="square">
            <a:spAutoFit/>
          </a:bodyPr>
          <a:lstStyle/>
          <a:p>
            <a:pPr>
              <a:spcBef>
                <a:spcPts val="0"/>
              </a:spcBef>
            </a:pPr>
            <a:r>
              <a:rPr lang="en-US" sz="2800" dirty="0" smtClean="0">
                <a:solidFill>
                  <a:schemeClr val="accent5">
                    <a:lumMod val="10000"/>
                  </a:schemeClr>
                </a:solidFill>
              </a:rPr>
              <a:t>Process Step 11:</a:t>
            </a:r>
          </a:p>
        </p:txBody>
      </p:sp>
      <p:pic>
        <p:nvPicPr>
          <p:cNvPr id="118787" name="Picture 132"/>
          <p:cNvPicPr>
            <a:picLocks noChangeAspect="1" noChangeArrowheads="1"/>
          </p:cNvPicPr>
          <p:nvPr/>
        </p:nvPicPr>
        <p:blipFill>
          <a:blip r:embed="rId3" cstate="print"/>
          <a:srcRect/>
          <a:stretch>
            <a:fillRect/>
          </a:stretch>
        </p:blipFill>
        <p:spPr bwMode="auto">
          <a:xfrm>
            <a:off x="1331640" y="1628800"/>
            <a:ext cx="4823878" cy="4259949"/>
          </a:xfrm>
          <a:prstGeom prst="rect">
            <a:avLst/>
          </a:prstGeom>
          <a:noFill/>
          <a:ln w="9525">
            <a:noFill/>
            <a:miter lim="800000"/>
            <a:headEnd/>
            <a:tailEnd/>
          </a:ln>
        </p:spPr>
      </p:pic>
      <p:sp>
        <p:nvSpPr>
          <p:cNvPr id="9" name="Rectangle 8"/>
          <p:cNvSpPr/>
          <p:nvPr/>
        </p:nvSpPr>
        <p:spPr>
          <a:xfrm>
            <a:off x="4572000" y="1124744"/>
            <a:ext cx="4176464" cy="4108817"/>
          </a:xfrm>
          <a:prstGeom prst="rect">
            <a:avLst/>
          </a:prstGeom>
        </p:spPr>
        <p:txBody>
          <a:bodyPr wrap="square">
            <a:spAutoFit/>
          </a:bodyPr>
          <a:lstStyle/>
          <a:p>
            <a:r>
              <a:rPr lang="en-US" sz="1800" dirty="0" smtClean="0">
                <a:solidFill>
                  <a:srgbClr val="000066"/>
                </a:solidFill>
              </a:rPr>
              <a:t>The “die attach” side of the CCD is now exposed – ready for packaging:</a:t>
            </a:r>
          </a:p>
          <a:p>
            <a:r>
              <a:rPr lang="en-US" sz="1800" dirty="0" smtClean="0">
                <a:solidFill>
                  <a:srgbClr val="000066"/>
                </a:solidFill>
              </a:rPr>
              <a:t>Epoxy and Invar package are applied. </a:t>
            </a:r>
          </a:p>
          <a:p>
            <a:r>
              <a:rPr lang="en-US" sz="1800" dirty="0" smtClean="0">
                <a:solidFill>
                  <a:srgbClr val="000066"/>
                </a:solidFill>
              </a:rPr>
              <a:t>The epoxy is cured.</a:t>
            </a:r>
          </a:p>
          <a:p>
            <a:r>
              <a:rPr lang="en-US" sz="1800" dirty="0" smtClean="0">
                <a:solidFill>
                  <a:srgbClr val="000066"/>
                </a:solidFill>
              </a:rPr>
              <a:t>After the die attach epoxy is fully cured, the vacuum is shut off. The adhesive seal (red) is peeled away.</a:t>
            </a:r>
          </a:p>
          <a:p>
            <a:r>
              <a:rPr lang="en-US" sz="1800" dirty="0" smtClean="0">
                <a:solidFill>
                  <a:srgbClr val="000066"/>
                </a:solidFill>
              </a:rPr>
              <a:t>The overlay film is removed from the packaged curved CCD, exposing the imaging surface.</a:t>
            </a:r>
          </a:p>
          <a:p>
            <a:r>
              <a:rPr lang="en-US" sz="1800" dirty="0" err="1" smtClean="0">
                <a:solidFill>
                  <a:srgbClr val="000066"/>
                </a:solidFill>
              </a:rPr>
              <a:t>Wirebonding</a:t>
            </a:r>
            <a:r>
              <a:rPr lang="en-US" sz="1800" dirty="0" smtClean="0">
                <a:solidFill>
                  <a:srgbClr val="000066"/>
                </a:solidFill>
              </a:rPr>
              <a:t> and other processing follows.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2" descr="01 Overview Noted"/>
          <p:cNvPicPr>
            <a:picLocks noChangeAspect="1" noChangeArrowheads="1"/>
          </p:cNvPicPr>
          <p:nvPr/>
        </p:nvPicPr>
        <p:blipFill>
          <a:blip r:embed="rId3" cstate="print"/>
          <a:srcRect l="6999" t="32025" r="601" b="10753"/>
          <a:stretch>
            <a:fillRect/>
          </a:stretch>
        </p:blipFill>
        <p:spPr bwMode="auto">
          <a:xfrm>
            <a:off x="251520" y="1556792"/>
            <a:ext cx="8722481" cy="3600400"/>
          </a:xfrm>
          <a:prstGeom prst="rect">
            <a:avLst/>
          </a:prstGeom>
          <a:noFill/>
          <a:ln w="9525">
            <a:noFill/>
            <a:miter lim="800000"/>
            <a:headEnd/>
            <a:tailEnd/>
          </a:ln>
        </p:spPr>
      </p:pic>
      <p:sp>
        <p:nvSpPr>
          <p:cNvPr id="5" name="Rectangle 4"/>
          <p:cNvSpPr/>
          <p:nvPr/>
        </p:nvSpPr>
        <p:spPr>
          <a:xfrm>
            <a:off x="251520" y="908720"/>
            <a:ext cx="6120680" cy="400110"/>
          </a:xfrm>
          <a:prstGeom prst="rect">
            <a:avLst/>
          </a:prstGeom>
        </p:spPr>
        <p:txBody>
          <a:bodyPr wrap="square">
            <a:spAutoFit/>
          </a:bodyPr>
          <a:lstStyle/>
          <a:p>
            <a:pPr>
              <a:spcBef>
                <a:spcPts val="0"/>
              </a:spcBef>
            </a:pPr>
            <a:r>
              <a:rPr lang="en-US" sz="2000" dirty="0" smtClean="0"/>
              <a:t>CURVING PROCESS HARDWARE:</a:t>
            </a:r>
          </a:p>
        </p:txBody>
      </p:sp>
      <p:sp>
        <p:nvSpPr>
          <p:cNvPr id="7" name="Rectangle 225"/>
          <p:cNvSpPr>
            <a:spLocks noGrp="1" noChangeArrowheads="1"/>
          </p:cNvSpPr>
          <p:nvPr/>
        </p:nvSpPr>
        <p:spPr bwMode="auto">
          <a:xfrm>
            <a:off x="395536" y="0"/>
            <a:ext cx="842493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cs typeface="Arial" pitchFamily="34" charset="0"/>
              </a:rPr>
              <a:t>ESO / ITL curving process: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7544" y="0"/>
            <a:ext cx="8229600" cy="785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mj-ea"/>
                <a:cs typeface="+mj-cs"/>
              </a:rPr>
              <a:t>Conclusions</a:t>
            </a:r>
          </a:p>
        </p:txBody>
      </p:sp>
      <p:sp>
        <p:nvSpPr>
          <p:cNvPr id="5" name="Rectangle 4"/>
          <p:cNvSpPr/>
          <p:nvPr/>
        </p:nvSpPr>
        <p:spPr>
          <a:xfrm>
            <a:off x="611560" y="476672"/>
            <a:ext cx="7920880" cy="5801588"/>
          </a:xfrm>
          <a:prstGeom prst="rect">
            <a:avLst/>
          </a:prstGeom>
        </p:spPr>
        <p:txBody>
          <a:bodyPr wrap="square">
            <a:spAutoFit/>
          </a:bodyPr>
          <a:lstStyle/>
          <a:p>
            <a:pPr marL="457200" indent="-457200">
              <a:spcBef>
                <a:spcPts val="0"/>
              </a:spcBef>
            </a:pPr>
            <a:r>
              <a:rPr lang="en-US" sz="2000" b="1" dirty="0" smtClean="0"/>
              <a:t>General View:</a:t>
            </a:r>
          </a:p>
          <a:p>
            <a:pPr marL="457200" indent="-457200">
              <a:spcBef>
                <a:spcPts val="0"/>
              </a:spcBef>
            </a:pPr>
            <a:endParaRPr lang="en-US" sz="900" dirty="0" smtClean="0"/>
          </a:p>
          <a:p>
            <a:pPr marL="914400" lvl="1" indent="-457200">
              <a:spcBef>
                <a:spcPts val="0"/>
              </a:spcBef>
              <a:buFont typeface="Arial" pitchFamily="34" charset="0"/>
              <a:buChar char="•"/>
            </a:pPr>
            <a:r>
              <a:rPr lang="en-US" sz="2000" dirty="0" smtClean="0"/>
              <a:t>Curved detectors have core applications in different fields </a:t>
            </a:r>
          </a:p>
          <a:p>
            <a:pPr marL="914400" lvl="1" indent="-457200">
              <a:spcBef>
                <a:spcPts val="0"/>
              </a:spcBef>
              <a:buFont typeface="Arial" pitchFamily="34" charset="0"/>
              <a:buChar char="•"/>
            </a:pPr>
            <a:r>
              <a:rPr lang="en-US" sz="2000" dirty="0" smtClean="0"/>
              <a:t>Our application is the extreme case for size &amp; backside illumination, but also has the highest demand from the optical point of view (e.g., ELT instruments)</a:t>
            </a:r>
          </a:p>
          <a:p>
            <a:pPr marL="457200" indent="-457200">
              <a:spcBef>
                <a:spcPts val="0"/>
              </a:spcBef>
              <a:buFont typeface="Arial" pitchFamily="34" charset="0"/>
              <a:buChar char="•"/>
            </a:pPr>
            <a:endParaRPr lang="en-US" sz="1600" dirty="0" smtClean="0"/>
          </a:p>
          <a:p>
            <a:pPr marL="457200" indent="-457200">
              <a:spcBef>
                <a:spcPts val="0"/>
              </a:spcBef>
            </a:pPr>
            <a:r>
              <a:rPr lang="en-US" sz="2000" b="1" dirty="0" smtClean="0"/>
              <a:t>Curved Detectors:</a:t>
            </a:r>
          </a:p>
          <a:p>
            <a:pPr marL="914400" lvl="1" indent="-457200">
              <a:spcBef>
                <a:spcPts val="0"/>
              </a:spcBef>
              <a:buFont typeface="Arial" pitchFamily="34" charset="0"/>
              <a:buChar char="•"/>
            </a:pPr>
            <a:endParaRPr lang="en-US" sz="900" dirty="0" smtClean="0"/>
          </a:p>
          <a:p>
            <a:pPr marL="914400" lvl="1" indent="-457200">
              <a:spcBef>
                <a:spcPts val="0"/>
              </a:spcBef>
              <a:buFont typeface="Arial" pitchFamily="34" charset="0"/>
              <a:buChar char="•"/>
            </a:pPr>
            <a:r>
              <a:rPr lang="en-US" sz="2000" dirty="0" smtClean="0"/>
              <a:t>For the first time ever a detector of  60 x 60 mm</a:t>
            </a:r>
            <a:r>
              <a:rPr lang="en-US" sz="2000" baseline="30000" dirty="0" smtClean="0"/>
              <a:t>2</a:t>
            </a:r>
            <a:r>
              <a:rPr lang="en-US" sz="2000" dirty="0" smtClean="0"/>
              <a:t> size has been curved to ~ 500 mm radius – fully functional</a:t>
            </a:r>
          </a:p>
          <a:p>
            <a:pPr marL="457200" indent="-457200">
              <a:spcBef>
                <a:spcPts val="0"/>
              </a:spcBef>
              <a:buFont typeface="Arial" pitchFamily="34" charset="0"/>
              <a:buChar char="•"/>
            </a:pPr>
            <a:endParaRPr lang="en-US" sz="900" dirty="0" smtClean="0"/>
          </a:p>
          <a:p>
            <a:pPr marL="914400" lvl="1" indent="-457200">
              <a:spcBef>
                <a:spcPts val="0"/>
              </a:spcBef>
              <a:buFont typeface="Arial" pitchFamily="34" charset="0"/>
              <a:buChar char="•"/>
            </a:pPr>
            <a:r>
              <a:rPr lang="en-US" sz="2000" dirty="0" smtClean="0"/>
              <a:t>Reliability in cold operation and measurement results show no noticeable performance degradation</a:t>
            </a:r>
          </a:p>
          <a:p>
            <a:pPr marL="457200" indent="-457200">
              <a:spcBef>
                <a:spcPts val="0"/>
              </a:spcBef>
              <a:buFont typeface="Arial" pitchFamily="34" charset="0"/>
              <a:buChar char="•"/>
            </a:pPr>
            <a:endParaRPr lang="en-US" sz="900" dirty="0" smtClean="0"/>
          </a:p>
          <a:p>
            <a:pPr marL="914400" lvl="1" indent="-457200">
              <a:spcBef>
                <a:spcPts val="0"/>
              </a:spcBef>
              <a:buFont typeface="Arial" pitchFamily="34" charset="0"/>
              <a:buChar char="•"/>
            </a:pPr>
            <a:r>
              <a:rPr lang="en-US" sz="2000" dirty="0" smtClean="0"/>
              <a:t>Thinning of the curved detector is compatible with the developed process</a:t>
            </a:r>
          </a:p>
          <a:p>
            <a:pPr marL="914400" lvl="1" indent="-457200">
              <a:spcBef>
                <a:spcPts val="0"/>
              </a:spcBef>
              <a:buFont typeface="Arial" pitchFamily="34" charset="0"/>
              <a:buChar char="•"/>
            </a:pPr>
            <a:endParaRPr lang="en-US" sz="1000" dirty="0" smtClean="0"/>
          </a:p>
          <a:p>
            <a:pPr marL="914400" lvl="1" indent="-457200">
              <a:spcBef>
                <a:spcPts val="0"/>
              </a:spcBef>
              <a:buFont typeface="Arial" pitchFamily="34" charset="0"/>
              <a:buChar char="•"/>
            </a:pPr>
            <a:r>
              <a:rPr lang="en-US" sz="2000" dirty="0" smtClean="0"/>
              <a:t>All objectives of this R&amp;D project have been reached</a:t>
            </a:r>
          </a:p>
          <a:p>
            <a:pPr marL="457200" indent="-457200">
              <a:spcBef>
                <a:spcPts val="0"/>
              </a:spcBef>
              <a:buFont typeface="Arial" pitchFamily="34" charset="0"/>
              <a:buChar char="•"/>
            </a:pPr>
            <a:endParaRPr lang="en-US" sz="900" dirty="0" smtClean="0"/>
          </a:p>
          <a:p>
            <a:pPr marL="914400" lvl="1" indent="-457200">
              <a:spcBef>
                <a:spcPts val="0"/>
              </a:spcBef>
              <a:buFont typeface="Arial" pitchFamily="34" charset="0"/>
              <a:buChar char="•"/>
            </a:pPr>
            <a:r>
              <a:rPr lang="en-US" sz="2000" dirty="0" smtClean="0"/>
              <a:t>We are interested in partners for further development</a:t>
            </a:r>
          </a:p>
          <a:p>
            <a:pPr>
              <a:spcBef>
                <a:spcPts val="0"/>
              </a:spcBef>
            </a:pPr>
            <a:endParaRPr lang="en-US" sz="2000" dirty="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512" y="4005064"/>
            <a:ext cx="9361040" cy="785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2"/>
                </a:solidFill>
                <a:latin typeface="+mj-lt"/>
                <a:ea typeface="+mj-ea"/>
                <a:cs typeface="+mj-cs"/>
              </a:rPr>
              <a:t>Credits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200" b="1" kern="0" dirty="0" smtClean="0">
              <a:solidFill>
                <a:schemeClr val="tx2"/>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chemeClr val="tx2"/>
                </a:solidFill>
                <a:effectLst/>
                <a:uLnTx/>
                <a:uFillTx/>
                <a:latin typeface="+mj-lt"/>
                <a:ea typeface="+mj-ea"/>
                <a:cs typeface="+mj-cs"/>
              </a:rPr>
              <a:t>This R&amp;D project illustrates:</a:t>
            </a:r>
            <a:endParaRPr kumimoji="0" lang="en-US" sz="2400" b="1" i="1" u="none" strike="noStrike" kern="0" cap="none" spc="0" normalizeH="0" noProof="0" dirty="0" smtClean="0">
              <a:ln>
                <a:noFill/>
              </a:ln>
              <a:solidFill>
                <a:schemeClr val="tx2"/>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2400" b="1" i="1" kern="0" baseline="0" dirty="0" smtClean="0">
                <a:solidFill>
                  <a:schemeClr val="tx2"/>
                </a:solidFill>
                <a:latin typeface="+mj-lt"/>
                <a:ea typeface="+mj-ea"/>
                <a:cs typeface="+mj-cs"/>
              </a:rPr>
              <a:t>	In Theory:     Theory</a:t>
            </a:r>
            <a:r>
              <a:rPr lang="en-US" sz="2400" b="1" i="1" kern="0" dirty="0" smtClean="0">
                <a:solidFill>
                  <a:schemeClr val="tx2"/>
                </a:solidFill>
                <a:latin typeface="+mj-lt"/>
                <a:ea typeface="+mj-ea"/>
                <a:cs typeface="+mj-cs"/>
              </a:rPr>
              <a:t> and Practice are the same</a:t>
            </a:r>
          </a:p>
          <a:p>
            <a:pPr marL="0" marR="0" lvl="0" indent="0" defTabSz="914400" rtl="0" eaLnBrk="1" fontAlgn="base" latinLnBrk="0" hangingPunct="1">
              <a:lnSpc>
                <a:spcPct val="100000"/>
              </a:lnSpc>
              <a:spcBef>
                <a:spcPct val="0"/>
              </a:spcBef>
              <a:spcAft>
                <a:spcPct val="0"/>
              </a:spcAft>
              <a:buClrTx/>
              <a:buSzTx/>
              <a:buFontTx/>
              <a:buNone/>
              <a:tabLst/>
              <a:defRPr/>
            </a:pPr>
            <a:r>
              <a:rPr lang="en-US" sz="2400" b="1" i="1" kern="0" dirty="0" smtClean="0">
                <a:solidFill>
                  <a:schemeClr val="tx2"/>
                </a:solidFill>
                <a:latin typeface="+mj-lt"/>
                <a:ea typeface="+mj-ea"/>
                <a:cs typeface="+mj-cs"/>
              </a:rPr>
              <a:t>	In Practice:   They are not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i="1" kern="0" dirty="0" smtClean="0">
              <a:solidFill>
                <a:schemeClr val="tx2"/>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chemeClr val="tx2"/>
                </a:solidFill>
                <a:latin typeface="+mj-lt"/>
                <a:ea typeface="+mj-ea"/>
                <a:cs typeface="+mj-cs"/>
              </a:rPr>
              <a:t>All CCD curving work for this project done by ITL,</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chemeClr val="tx2"/>
                </a:solidFill>
                <a:latin typeface="+mj-lt"/>
                <a:ea typeface="+mj-ea"/>
                <a:cs typeface="+mj-cs"/>
              </a:rPr>
              <a:t>U. of Arizona, USA under contract to ESO.</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chemeClr val="tx2"/>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chemeClr val="tx2"/>
                </a:solidFill>
                <a:latin typeface="+mj-lt"/>
                <a:ea typeface="+mj-ea"/>
                <a:cs typeface="+mj-cs"/>
              </a:rPr>
              <a:t>All CCDs supplied by Semiconductor Technology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chemeClr val="tx2"/>
                </a:solidFill>
                <a:latin typeface="+mj-lt"/>
                <a:ea typeface="+mj-ea"/>
                <a:cs typeface="+mj-cs"/>
              </a:rPr>
              <a:t> Associates (STA).</a:t>
            </a:r>
          </a:p>
          <a:p>
            <a:pPr lvl="0" algn="ctr" eaLnBrk="1" hangingPunct="1">
              <a:spcBef>
                <a:spcPct val="0"/>
              </a:spcBef>
              <a:defRPr/>
            </a:pPr>
            <a:endParaRPr lang="en-US" sz="2400" b="1" kern="0" dirty="0" smtClean="0">
              <a:solidFill>
                <a:schemeClr val="tx2"/>
              </a:solidFill>
            </a:endParaRPr>
          </a:p>
          <a:p>
            <a:pPr lvl="0" algn="ctr" eaLnBrk="1" hangingPunct="1">
              <a:spcBef>
                <a:spcPct val="0"/>
              </a:spcBef>
              <a:defRPr/>
            </a:pPr>
            <a:r>
              <a:rPr lang="en-US" sz="2800" b="1" i="1" kern="0" dirty="0" smtClean="0">
                <a:solidFill>
                  <a:schemeClr val="tx2"/>
                </a:solidFill>
              </a:rPr>
              <a:t>Thank you very much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i="0" u="none" strike="noStrike" kern="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200" b="1" kern="0" dirty="0" smtClean="0">
              <a:solidFill>
                <a:schemeClr val="tx2"/>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200" b="1" kern="0" dirty="0" smtClean="0">
              <a:solidFill>
                <a:schemeClr val="tx2"/>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2"/>
                </a:solidFill>
                <a:latin typeface="+mj-lt"/>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387"/>
          <p:cNvPicPr>
            <a:picLocks noChangeAspect="1" noChangeArrowheads="1"/>
          </p:cNvPicPr>
          <p:nvPr/>
        </p:nvPicPr>
        <p:blipFill>
          <a:blip r:embed="rId3" cstate="print"/>
          <a:srcRect/>
          <a:stretch>
            <a:fillRect/>
          </a:stretch>
        </p:blipFill>
        <p:spPr bwMode="auto">
          <a:xfrm>
            <a:off x="1331640" y="1746813"/>
            <a:ext cx="6480720" cy="4140460"/>
          </a:xfrm>
          <a:prstGeom prst="rect">
            <a:avLst/>
          </a:prstGeom>
          <a:noFill/>
        </p:spPr>
      </p:pic>
      <p:sp>
        <p:nvSpPr>
          <p:cNvPr id="5" name="Title 1"/>
          <p:cNvSpPr>
            <a:spLocks noGrp="1"/>
          </p:cNvSpPr>
          <p:nvPr>
            <p:ph type="title"/>
          </p:nvPr>
        </p:nvSpPr>
        <p:spPr>
          <a:xfrm>
            <a:off x="395536" y="332656"/>
            <a:ext cx="8229600" cy="1143000"/>
          </a:xfrm>
        </p:spPr>
        <p:txBody>
          <a:bodyPr/>
          <a:lstStyle/>
          <a:p>
            <a:r>
              <a:rPr lang="en-US" dirty="0" smtClean="0">
                <a:solidFill>
                  <a:schemeClr val="tx1"/>
                </a:solidFill>
                <a:effectLst/>
              </a:rPr>
              <a:t>Curved Detectors Roundtable</a:t>
            </a:r>
            <a:br>
              <a:rPr lang="en-US"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i="1" dirty="0" smtClean="0">
                <a:solidFill>
                  <a:schemeClr val="tx1"/>
                </a:solidFill>
                <a:effectLst/>
              </a:rPr>
              <a:t>What then often happens:</a:t>
            </a:r>
            <a:endParaRPr lang="en-US" i="1" dirty="0">
              <a:solidFill>
                <a:schemeClr val="tx1"/>
              </a:solidFill>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68760"/>
            <a:ext cx="8686800" cy="4248472"/>
          </a:xfrm>
        </p:spPr>
        <p:txBody>
          <a:bodyPr/>
          <a:lstStyle/>
          <a:p>
            <a:pPr lvl="0">
              <a:buNone/>
              <a:tabLst>
                <a:tab pos="531813" algn="l"/>
              </a:tabLst>
            </a:pPr>
            <a:r>
              <a:rPr lang="en-US" sz="3200" b="1" dirty="0" smtClean="0">
                <a:effectLst>
                  <a:outerShdw blurRad="38100" dist="38100" dir="2700000" algn="tl">
                    <a:srgbClr val="000000"/>
                  </a:outerShdw>
                </a:effectLst>
              </a:rPr>
              <a:t>This  shows:</a:t>
            </a:r>
          </a:p>
          <a:p>
            <a:pPr lvl="0">
              <a:buNone/>
              <a:tabLst>
                <a:tab pos="531813" algn="l"/>
              </a:tabLst>
            </a:pPr>
            <a:r>
              <a:rPr lang="en-US" sz="3200" dirty="0" smtClean="0"/>
              <a:t>	</a:t>
            </a:r>
          </a:p>
          <a:p>
            <a:pPr lvl="0">
              <a:buNone/>
              <a:tabLst>
                <a:tab pos="531813" algn="l"/>
              </a:tabLst>
            </a:pPr>
            <a:r>
              <a:rPr lang="en-US" sz="3200" b="1" dirty="0" smtClean="0"/>
              <a:t>      If you want to think outside the box:</a:t>
            </a:r>
          </a:p>
          <a:p>
            <a:pPr algn="ctr">
              <a:buNone/>
              <a:tabLst>
                <a:tab pos="531813" algn="l"/>
              </a:tabLst>
            </a:pPr>
            <a:r>
              <a:rPr lang="en-US" sz="3200" b="1" dirty="0" smtClean="0"/>
              <a:t>Get mentally rid of your box now !</a:t>
            </a:r>
          </a:p>
          <a:p>
            <a:pPr algn="ctr">
              <a:buNone/>
              <a:tabLst>
                <a:tab pos="531813" algn="l"/>
              </a:tabLst>
            </a:pPr>
            <a:endParaRPr lang="en-US" sz="3200" b="1" dirty="0" smtClean="0"/>
          </a:p>
          <a:p>
            <a:pPr algn="ctr">
              <a:buNone/>
              <a:tabLst>
                <a:tab pos="531813" algn="l"/>
              </a:tabLst>
            </a:pPr>
            <a:r>
              <a:rPr lang="en-US" sz="3200" b="1" i="1" dirty="0" smtClean="0"/>
              <a:t>Purpose of this roundtable session</a:t>
            </a:r>
          </a:p>
          <a:p>
            <a:pPr>
              <a:buNone/>
              <a:tabLst>
                <a:tab pos="531813" algn="l"/>
              </a:tabLst>
            </a:pPr>
            <a:endParaRPr lang="en-US" dirty="0" smtClean="0"/>
          </a:p>
          <a:p>
            <a:pPr>
              <a:tabLst>
                <a:tab pos="531813" algn="l"/>
              </a:tabLst>
            </a:pPr>
            <a:endParaRPr lang="en-US" dirty="0" smtClean="0"/>
          </a:p>
          <a:p>
            <a:endParaRPr lang="en-US" dirty="0" smtClean="0"/>
          </a:p>
          <a:p>
            <a:endParaRPr lang="en-US" dirty="0"/>
          </a:p>
        </p:txBody>
      </p:sp>
      <p:sp>
        <p:nvSpPr>
          <p:cNvPr id="4" name="Title 1"/>
          <p:cNvSpPr txBox="1">
            <a:spLocks/>
          </p:cNvSpPr>
          <p:nvPr/>
        </p:nvSpPr>
        <p:spPr bwMode="auto">
          <a:xfrm>
            <a:off x="467544" y="11663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uLnTx/>
                <a:uFillTx/>
                <a:latin typeface="+mj-lt"/>
                <a:ea typeface="+mj-ea"/>
                <a:cs typeface="+mj-cs"/>
              </a:rPr>
              <a:t>Curved Detectors Roundtable</a:t>
            </a:r>
            <a:endParaRPr kumimoji="0" lang="en-US" sz="3600" b="1" i="1" u="none" strike="noStrike" kern="0" cap="none" spc="0" normalizeH="0" baseline="0" noProof="0" dirty="0">
              <a:ln>
                <a:noFill/>
              </a:ln>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icroscopyu.com/articles/optics/images/aberrations/fieldcurvaturefig1.jpg"/>
          <p:cNvPicPr>
            <a:picLocks noChangeAspect="1" noChangeArrowheads="1"/>
          </p:cNvPicPr>
          <p:nvPr/>
        </p:nvPicPr>
        <p:blipFill>
          <a:blip r:embed="rId3" cstate="print"/>
          <a:srcRect r="2182" b="6818"/>
          <a:stretch>
            <a:fillRect/>
          </a:stretch>
        </p:blipFill>
        <p:spPr bwMode="auto">
          <a:xfrm>
            <a:off x="323528" y="1988840"/>
            <a:ext cx="4824536" cy="2952328"/>
          </a:xfrm>
          <a:prstGeom prst="rect">
            <a:avLst/>
          </a:prstGeom>
          <a:noFill/>
        </p:spPr>
      </p:pic>
      <p:sp>
        <p:nvSpPr>
          <p:cNvPr id="7" name="Title 1"/>
          <p:cNvSpPr>
            <a:spLocks noGrp="1"/>
          </p:cNvSpPr>
          <p:nvPr>
            <p:ph type="title"/>
          </p:nvPr>
        </p:nvSpPr>
        <p:spPr>
          <a:xfrm>
            <a:off x="446856" y="332656"/>
            <a:ext cx="8229600" cy="1143000"/>
          </a:xfrm>
        </p:spPr>
        <p:txBody>
          <a:bodyPr/>
          <a:lstStyle/>
          <a:p>
            <a:r>
              <a:rPr lang="en-US" dirty="0" smtClean="0">
                <a:solidFill>
                  <a:schemeClr val="tx1"/>
                </a:solidFill>
                <a:effectLst/>
              </a:rPr>
              <a:t>From an optical point of view:</a:t>
            </a:r>
            <a:br>
              <a:rPr lang="en-US" dirty="0" smtClean="0">
                <a:solidFill>
                  <a:schemeClr val="tx1"/>
                </a:solidFill>
                <a:effectLst/>
              </a:rPr>
            </a:br>
            <a:r>
              <a:rPr lang="en-US" dirty="0" smtClean="0">
                <a:solidFill>
                  <a:schemeClr val="tx1"/>
                </a:solidFill>
                <a:effectLst/>
              </a:rPr>
              <a:t>The first detector to think about is </a:t>
            </a:r>
            <a:r>
              <a:rPr lang="en-US" smtClean="0">
                <a:solidFill>
                  <a:schemeClr val="tx1"/>
                </a:solidFill>
                <a:effectLst/>
              </a:rPr>
              <a:t>a 3 </a:t>
            </a:r>
            <a:r>
              <a:rPr lang="en-US" dirty="0" smtClean="0">
                <a:solidFill>
                  <a:schemeClr val="tx1"/>
                </a:solidFill>
                <a:effectLst/>
              </a:rPr>
              <a:t>dimensionally curved detector</a:t>
            </a:r>
            <a:endParaRPr lang="en-US" dirty="0">
              <a:solidFill>
                <a:schemeClr val="tx1"/>
              </a:solidFill>
              <a:effectLst/>
            </a:endParaRPr>
          </a:p>
        </p:txBody>
      </p:sp>
      <p:sp>
        <p:nvSpPr>
          <p:cNvPr id="9" name="Text Placeholder 2"/>
          <p:cNvSpPr>
            <a:spLocks noGrp="1"/>
          </p:cNvSpPr>
          <p:nvPr>
            <p:ph type="body" sz="quarter" idx="11"/>
          </p:nvPr>
        </p:nvSpPr>
        <p:spPr>
          <a:xfrm>
            <a:off x="5292080" y="1844824"/>
            <a:ext cx="3995936" cy="2736304"/>
          </a:xfrm>
        </p:spPr>
        <p:txBody>
          <a:bodyPr/>
          <a:lstStyle/>
          <a:p>
            <a:pPr>
              <a:buNone/>
            </a:pPr>
            <a:r>
              <a:rPr lang="en-US" b="1" dirty="0" err="1" smtClean="0"/>
              <a:t>Petzval</a:t>
            </a:r>
            <a:r>
              <a:rPr lang="en-US" b="1" dirty="0" smtClean="0"/>
              <a:t> Field Curvature</a:t>
            </a:r>
          </a:p>
          <a:p>
            <a:pPr>
              <a:buNone/>
            </a:pPr>
            <a:endParaRPr lang="en-US" sz="1200" b="1" dirty="0" smtClean="0"/>
          </a:p>
          <a:p>
            <a:pPr>
              <a:buNone/>
            </a:pPr>
            <a:r>
              <a:rPr lang="en-US" b="1" dirty="0" smtClean="0"/>
              <a:t>Flat detectors:</a:t>
            </a:r>
          </a:p>
          <a:p>
            <a:r>
              <a:rPr lang="en-US" b="1" dirty="0" smtClean="0"/>
              <a:t>require field flattener</a:t>
            </a:r>
          </a:p>
          <a:p>
            <a:r>
              <a:rPr lang="en-US" b="1" dirty="0" smtClean="0"/>
              <a:t>more optics &amp; errors</a:t>
            </a:r>
          </a:p>
          <a:p>
            <a:r>
              <a:rPr lang="en-US" b="1" dirty="0" smtClean="0"/>
              <a:t>less transmission (faint objects!)</a:t>
            </a:r>
          </a:p>
          <a:p>
            <a:r>
              <a:rPr lang="en-US" b="1" dirty="0" smtClean="0"/>
              <a:t>large FOV not correctable</a:t>
            </a:r>
          </a:p>
          <a:p>
            <a:r>
              <a:rPr lang="en-US" b="1" dirty="0" smtClean="0"/>
              <a:t>optics complex &amp; expensive</a:t>
            </a:r>
          </a:p>
          <a:p>
            <a:endParaRPr lang="en-US" dirty="0" smtClean="0"/>
          </a:p>
          <a:p>
            <a:endParaRPr lang="en-US" dirty="0"/>
          </a:p>
        </p:txBody>
      </p:sp>
      <p:sp>
        <p:nvSpPr>
          <p:cNvPr id="8" name="Rectangle 7"/>
          <p:cNvSpPr/>
          <p:nvPr/>
        </p:nvSpPr>
        <p:spPr>
          <a:xfrm>
            <a:off x="251520" y="5157192"/>
            <a:ext cx="4572000" cy="215444"/>
          </a:xfrm>
          <a:prstGeom prst="rect">
            <a:avLst/>
          </a:prstGeom>
        </p:spPr>
        <p:txBody>
          <a:bodyPr>
            <a:spAutoFit/>
          </a:bodyPr>
          <a:lstStyle/>
          <a:p>
            <a:r>
              <a:rPr lang="en-US" sz="800" dirty="0" smtClean="0"/>
              <a:t>©  http://www.microscopyu.com/tutorials/java/aberrations/curvatureoffield/</a:t>
            </a:r>
            <a:endParaRPr lang="en-US" sz="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36944</TotalTime>
  <Words>3162</Words>
  <Application>Microsoft Office PowerPoint</Application>
  <PresentationFormat>Presentazione su schermo (4:3)</PresentationFormat>
  <Paragraphs>694</Paragraphs>
  <Slides>65</Slides>
  <Notes>64</Notes>
  <HiddenSlides>12</HiddenSlides>
  <MMClips>0</MMClips>
  <ScaleCrop>false</ScaleCrop>
  <HeadingPairs>
    <vt:vector size="4" baseType="variant">
      <vt:variant>
        <vt:lpstr>Tema</vt:lpstr>
      </vt:variant>
      <vt:variant>
        <vt:i4>1</vt:i4>
      </vt:variant>
      <vt:variant>
        <vt:lpstr>Titoli diapositive</vt:lpstr>
      </vt:variant>
      <vt:variant>
        <vt:i4>65</vt:i4>
      </vt:variant>
    </vt:vector>
  </HeadingPairs>
  <TitlesOfParts>
    <vt:vector size="66" baseType="lpstr">
      <vt:lpstr>Mountain Top</vt:lpstr>
      <vt:lpstr>Curved Detectors Roundtable</vt:lpstr>
      <vt:lpstr>Curved Roundtable Challenge</vt:lpstr>
      <vt:lpstr>Curved Detectors Roundtable How we normally think:</vt:lpstr>
      <vt:lpstr>Presentazione standard di PowerPoint</vt:lpstr>
      <vt:lpstr>Presentazione standard di PowerPoint</vt:lpstr>
      <vt:lpstr>Curved Detectors Roundtable What we sometimes should do:</vt:lpstr>
      <vt:lpstr>Curved Detectors Roundtable  What then often happens:</vt:lpstr>
      <vt:lpstr>Presentazione standard di PowerPoint</vt:lpstr>
      <vt:lpstr>From an optical point of view: The first detector to think about is a 3 dimensionally curved detector</vt:lpstr>
      <vt:lpstr>Presentazione standard di PowerPoint</vt:lpstr>
      <vt:lpstr>So, why not  curve electronic detectors ?</vt:lpstr>
      <vt:lpstr>Presentazione standard di PowerPoint</vt:lpstr>
      <vt:lpstr>Roundtable    Cast of Characters:</vt:lpstr>
      <vt:lpstr>Cylindrical versus 3D curvature</vt:lpstr>
      <vt:lpstr>Presentazione standard di PowerPoint</vt:lpstr>
      <vt:lpstr>Presentazione standard di PowerPoint</vt:lpstr>
      <vt:lpstr>Prime Focus 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Microscope Optics – similar problem (1)</vt:lpstr>
      <vt:lpstr>Microscope Optics – similar problem (2)</vt:lpstr>
      <vt:lpstr>Microscope Optics – similar problem (3)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Results and potential of a novel curving process for large area scientific imagers  Olaf Iwert , ESO  David Ouellette &amp;      Michael Lesser ITL, U. of Arizona, USA  Bernard Delabre, ESO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oiwert</dc:creator>
  <cp:lastModifiedBy>tecno</cp:lastModifiedBy>
  <cp:revision>4118</cp:revision>
  <dcterms:created xsi:type="dcterms:W3CDTF">2009-01-14T08:58:37Z</dcterms:created>
  <dcterms:modified xsi:type="dcterms:W3CDTF">2013-10-10T08:53:01Z</dcterms:modified>
</cp:coreProperties>
</file>