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72" r:id="rId4"/>
    <p:sldId id="258" r:id="rId5"/>
    <p:sldId id="259" r:id="rId6"/>
    <p:sldId id="262" r:id="rId7"/>
    <p:sldId id="269" r:id="rId8"/>
    <p:sldId id="263" r:id="rId9"/>
    <p:sldId id="264" r:id="rId10"/>
    <p:sldId id="265" r:id="rId11"/>
    <p:sldId id="271" r:id="rId12"/>
    <p:sldId id="273" r:id="rId13"/>
    <p:sldId id="274" r:id="rId14"/>
    <p:sldId id="279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916D3-5B94-4098-886F-93FDF965F63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C6E29-DED2-40AB-BBC1-E9F676F8746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2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4E96D68-63FB-423B-A7D8-8BBF6D99BB4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92275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92275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057400" cy="611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19800" cy="611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D7E5-0F8C-4D58-878E-C14600992FB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F5C7-CD0E-4EB3-9304-9A86711869E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92275"/>
            <a:ext cx="685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CCFF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FF00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FF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183070"/>
            <a:ext cx="752263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Welcome to the</a:t>
            </a:r>
          </a:p>
          <a:p>
            <a:pPr algn="ctr"/>
            <a:r>
              <a:rPr lang="en-US" sz="4000" b="1" dirty="0" smtClean="0"/>
              <a:t>Scientific Detector Workshop 2013</a:t>
            </a:r>
            <a:endParaRPr lang="en-US" sz="4000" dirty="0" smtClean="0"/>
          </a:p>
          <a:p>
            <a:pPr algn="ctr"/>
            <a:r>
              <a:rPr lang="en-US" sz="3600" dirty="0" smtClean="0"/>
              <a:t>7-11 October 2013</a:t>
            </a:r>
          </a:p>
          <a:p>
            <a:pPr algn="ctr"/>
            <a:r>
              <a:rPr lang="en-US" sz="3600" dirty="0" smtClean="0"/>
              <a:t>Florence, Italy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76749"/>
            <a:ext cx="2246426" cy="2112233"/>
          </a:xfrm>
          <a:prstGeom prst="rect">
            <a:avLst/>
          </a:prstGeom>
        </p:spPr>
      </p:pic>
      <p:pic>
        <p:nvPicPr>
          <p:cNvPr id="16388" name="Picture 4" descr="http://www.sdw2013.org/images/panorama-floren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552950"/>
            <a:ext cx="6010275" cy="2076450"/>
          </a:xfrm>
          <a:prstGeom prst="rect">
            <a:avLst/>
          </a:prstGeom>
          <a:noFill/>
        </p:spPr>
      </p:pic>
      <p:pic>
        <p:nvPicPr>
          <p:cNvPr id="16390" name="Picture 6" descr="http://www.sdw2013.org/images/earth%20image%20-%20modis_wonderglobe_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25" y="228600"/>
            <a:ext cx="1752600" cy="1752600"/>
          </a:xfrm>
          <a:prstGeom prst="rect">
            <a:avLst/>
          </a:prstGeom>
          <a:noFill/>
        </p:spPr>
      </p:pic>
      <p:pic>
        <p:nvPicPr>
          <p:cNvPr id="16392" name="Picture 8" descr="http://www.sdw2013.org/images/esr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228600"/>
            <a:ext cx="2162175" cy="1752600"/>
          </a:xfrm>
          <a:prstGeom prst="rect">
            <a:avLst/>
          </a:prstGeom>
          <a:noFill/>
        </p:spPr>
      </p:pic>
      <p:pic>
        <p:nvPicPr>
          <p:cNvPr id="16394" name="Picture 10" descr="http://www.sdw2013.org/images/beautiful-galax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2114550" cy="175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67909"/>
            <a:ext cx="8458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U.S. government shutdown prevented NASA employees from attending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Five Goddard Space Flight Center staff have withdrawn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Fortunately, JPL and </a:t>
            </a:r>
            <a:r>
              <a:rPr lang="en-US" sz="2000" dirty="0" err="1" smtClean="0"/>
              <a:t>STScI</a:t>
            </a:r>
            <a:r>
              <a:rPr lang="en-US" sz="2000" dirty="0" smtClean="0"/>
              <a:t> staff are still able to join us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Some other papers withdrawn at the last minute</a:t>
            </a:r>
            <a:endParaRPr lang="en-US" sz="24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The schedule is different than what you have in the program pamphlet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See printed schedules in the lobby to be certain of the time of the talks, especially your talk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All talks must be loaded on the presentation computer the day before your </a:t>
            </a:r>
            <a:r>
              <a:rPr lang="en-US" sz="2400" dirty="0" smtClean="0"/>
              <a:t>session</a:t>
            </a:r>
            <a:endParaRPr lang="en-US" sz="24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One computer for loading and verifying talks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Tied by a server to the presentation computer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These are PCs, and you must use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to present your talk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Apologies to Apple and Keynote fans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296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Many changes to the printed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6" y="152401"/>
            <a:ext cx="97249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jpe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r="16822"/>
          <a:stretch/>
        </p:blipFill>
        <p:spPr>
          <a:xfrm>
            <a:off x="4094529" y="838200"/>
            <a:ext cx="3288323" cy="28067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3854450"/>
            <a:ext cx="5533781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800" dirty="0" smtClean="0">
                <a:solidFill>
                  <a:srgbClr val="1CA5FF"/>
                </a:solidFill>
                <a:cs typeface="+mj-cs"/>
              </a:rPr>
              <a:t>Highlights</a:t>
            </a:r>
            <a:br>
              <a:rPr lang="en-US" sz="4800" dirty="0" smtClean="0">
                <a:solidFill>
                  <a:srgbClr val="1CA5FF"/>
                </a:solidFill>
                <a:cs typeface="+mj-cs"/>
              </a:rPr>
            </a:br>
            <a:r>
              <a:rPr lang="en-US" sz="4800" dirty="0" smtClean="0">
                <a:solidFill>
                  <a:srgbClr val="1CA5FF"/>
                </a:solidFill>
                <a:cs typeface="+mj-cs"/>
              </a:rPr>
              <a:t>Monday, October 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799" y="203200"/>
            <a:ext cx="7731125" cy="1193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5400" kern="1200" dirty="0" smtClean="0">
                <a:solidFill>
                  <a:srgbClr val="FF8000"/>
                </a:solidFill>
              </a:rPr>
              <a:t>Changes to the schedule</a:t>
            </a:r>
            <a:endParaRPr lang="en-US" sz="5400" kern="1200" dirty="0">
              <a:solidFill>
                <a:srgbClr val="FF8000"/>
              </a:solidFill>
            </a:endParaRPr>
          </a:p>
        </p:txBody>
      </p:sp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1889125" y="1539875"/>
            <a:ext cx="695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FFFF"/>
                </a:solidFill>
              </a:rPr>
              <a:t>Many… last minute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FFFF"/>
                </a:solidFill>
              </a:rPr>
              <a:t>Check the program outside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FFFF"/>
                </a:solidFill>
              </a:rPr>
              <a:t> </a:t>
            </a:r>
            <a:r>
              <a:rPr lang="en-US" sz="3600" dirty="0" smtClean="0">
                <a:solidFill>
                  <a:srgbClr val="00FFFF"/>
                </a:solidFill>
              </a:rPr>
              <a:t>		…or online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FFFF"/>
                </a:solidFill>
              </a:rPr>
              <a:t>Especially if you are a speaker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FFFF"/>
                </a:solidFill>
              </a:rPr>
              <a:t>		...or a session chair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380" y="76200"/>
            <a:ext cx="531902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ffe'.jpe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80339"/>
            <a:ext cx="1181100" cy="14173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39899" y="381000"/>
            <a:ext cx="4975225" cy="1193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6000" kern="1200" dirty="0" smtClean="0"/>
              <a:t>Coffee/</a:t>
            </a:r>
            <a:r>
              <a:rPr lang="en-US" sz="6000" kern="1200" dirty="0" err="1" smtClean="0"/>
              <a:t>caffe</a:t>
            </a:r>
            <a:r>
              <a:rPr lang="en-US" sz="6000" kern="1200" dirty="0" smtClean="0"/>
              <a:t>’</a:t>
            </a:r>
            <a:endParaRPr lang="en-US" sz="6000" kern="1200" dirty="0"/>
          </a:p>
        </p:txBody>
      </p:sp>
      <p:pic>
        <p:nvPicPr>
          <p:cNvPr id="6147" name="Picture 1" descr="passi_perduti_e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1722438"/>
            <a:ext cx="373380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6121400" y="1905000"/>
            <a:ext cx="27813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CCF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FF0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00F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6000" dirty="0" smtClean="0"/>
              <a:t>10:30</a:t>
            </a:r>
            <a:endParaRPr lang="en-US" sz="6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6121400" y="3746500"/>
            <a:ext cx="27813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CCF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FF0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00F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6000" dirty="0" smtClean="0"/>
              <a:t>15:45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130800" y="3695700"/>
            <a:ext cx="3911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CCF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FF0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00F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6000" dirty="0" smtClean="0"/>
              <a:t>Lunch</a:t>
            </a:r>
          </a:p>
          <a:p>
            <a:pPr marL="0" indent="0" algn="ctr">
              <a:buFontTx/>
              <a:buNone/>
              <a:defRPr/>
            </a:pPr>
            <a:r>
              <a:rPr lang="en-US" sz="6000" dirty="0" smtClean="0"/>
              <a:t>12:30-14:00</a:t>
            </a:r>
            <a:endParaRPr lang="en-US" sz="4800" dirty="0"/>
          </a:p>
        </p:txBody>
      </p:sp>
      <p:pic>
        <p:nvPicPr>
          <p:cNvPr id="7171" name="Picture 9" descr="pianta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92100"/>
            <a:ext cx="39751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457200"/>
            <a:ext cx="2095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12464" y="2438400"/>
            <a:ext cx="2348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Catering provided by</a:t>
            </a:r>
          </a:p>
          <a:p>
            <a:pPr algn="ctr"/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Gerist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3000" y="203200"/>
            <a:ext cx="5349875" cy="1193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6000" kern="1200" dirty="0" smtClean="0">
                <a:solidFill>
                  <a:srgbClr val="FF8000"/>
                </a:solidFill>
              </a:rPr>
              <a:t>WIFI</a:t>
            </a:r>
            <a:endParaRPr lang="en-US" sz="6000" kern="1200" dirty="0">
              <a:solidFill>
                <a:srgbClr val="FF8000"/>
              </a:solidFill>
            </a:endParaRPr>
          </a:p>
        </p:txBody>
      </p:sp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2085975" y="1778000"/>
            <a:ext cx="695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FFFF"/>
                </a:solidFill>
              </a:rPr>
              <a:t>Username:   sensors</a:t>
            </a:r>
            <a:endParaRPr lang="en-US" sz="4800" dirty="0">
              <a:solidFill>
                <a:srgbClr val="00FFFF"/>
              </a:solidFill>
            </a:endParaRPr>
          </a:p>
        </p:txBody>
      </p:sp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085975" y="3041650"/>
            <a:ext cx="695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FF00"/>
                </a:solidFill>
              </a:rPr>
              <a:t>Password:    dwj2013</a:t>
            </a:r>
            <a:endParaRPr lang="en-US" sz="4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28600"/>
            <a:ext cx="7705724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Speak Italian, one gesture a day</a:t>
            </a:r>
            <a:endParaRPr lang="en-US" sz="44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666875" y="1589088"/>
            <a:ext cx="7343775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CCF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FF0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00F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600" dirty="0" smtClean="0"/>
              <a:t>Consider them </a:t>
            </a:r>
            <a:r>
              <a:rPr lang="en-US" sz="3600" dirty="0" err="1" smtClean="0"/>
              <a:t>multiparametric</a:t>
            </a:r>
            <a:r>
              <a:rPr lang="en-US" sz="3600" dirty="0" smtClean="0"/>
              <a:t>: </a:t>
            </a:r>
          </a:p>
          <a:p>
            <a:pPr marL="0" indent="0" algn="ctr">
              <a:buFontTx/>
              <a:buNone/>
              <a:defRPr/>
            </a:pPr>
            <a:r>
              <a:rPr lang="en-US" sz="3600" dirty="0" smtClean="0"/>
              <a:t>value, direction, frequency, amplitude, symmetry, </a:t>
            </a:r>
            <a:r>
              <a:rPr lang="en-US" sz="3600" dirty="0" err="1" smtClean="0"/>
              <a:t>multiplicability</a:t>
            </a:r>
            <a:r>
              <a:rPr lang="en-US" sz="3600" dirty="0" smtClean="0"/>
              <a:t>, etc.</a:t>
            </a:r>
            <a:endParaRPr lang="en-US" sz="28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81175" y="4051300"/>
            <a:ext cx="7121525" cy="2374900"/>
            <a:chOff x="1781175" y="4051300"/>
            <a:chExt cx="7121525" cy="2374900"/>
          </a:xfrm>
        </p:grpSpPr>
        <p:pic>
          <p:nvPicPr>
            <p:cNvPr id="8196" name="Picture 4" descr="mano apert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1175" y="4051300"/>
              <a:ext cx="3084513" cy="231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ontent Placeholder 5"/>
            <p:cNvSpPr txBox="1">
              <a:spLocks/>
            </p:cNvSpPr>
            <p:nvPr/>
          </p:nvSpPr>
          <p:spPr bwMode="auto">
            <a:xfrm>
              <a:off x="4775200" y="4256088"/>
              <a:ext cx="4127500" cy="217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FFFF00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CCFF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FF00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FF00FF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FontTx/>
                <a:buNone/>
                <a:defRPr/>
              </a:pPr>
              <a:r>
                <a:rPr lang="en-US" sz="4000" dirty="0" smtClean="0">
                  <a:solidFill>
                    <a:srgbClr val="00FFFF"/>
                  </a:solidFill>
                </a:rPr>
                <a:t>Go to the point</a:t>
              </a:r>
            </a:p>
            <a:p>
              <a:pPr marL="0" indent="0" algn="ctr">
                <a:buFontTx/>
                <a:buNone/>
                <a:defRPr/>
              </a:pPr>
              <a:r>
                <a:rPr lang="en-US" sz="4000" dirty="0" smtClean="0">
                  <a:solidFill>
                    <a:srgbClr val="00FFFF"/>
                  </a:solidFill>
                </a:rPr>
                <a:t>Summarize</a:t>
              </a:r>
            </a:p>
            <a:p>
              <a:pPr marL="0" indent="0" algn="ctr">
                <a:buFontTx/>
                <a:buNone/>
                <a:defRPr/>
              </a:pPr>
              <a:r>
                <a:rPr lang="en-US" sz="4000" dirty="0" smtClean="0">
                  <a:solidFill>
                    <a:srgbClr val="00FFFF"/>
                  </a:solidFill>
                </a:rPr>
                <a:t>Conclude</a:t>
              </a:r>
              <a:endParaRPr lang="en-US" dirty="0">
                <a:solidFill>
                  <a:srgbClr val="00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1/Winkel_triple_projection_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" y="1268952"/>
            <a:ext cx="8896350" cy="5457486"/>
          </a:xfrm>
          <a:prstGeom prst="rect">
            <a:avLst/>
          </a:prstGeom>
          <a:noFill/>
        </p:spPr>
      </p:pic>
      <p:grpSp>
        <p:nvGrpSpPr>
          <p:cNvPr id="123" name="Group 122"/>
          <p:cNvGrpSpPr/>
          <p:nvPr/>
        </p:nvGrpSpPr>
        <p:grpSpPr>
          <a:xfrm>
            <a:off x="685800" y="2209800"/>
            <a:ext cx="7239000" cy="2996184"/>
            <a:chOff x="685800" y="2209800"/>
            <a:chExt cx="7239000" cy="2996184"/>
          </a:xfrm>
        </p:grpSpPr>
        <p:sp>
          <p:nvSpPr>
            <p:cNvPr id="41" name="Oval 40"/>
            <p:cNvSpPr>
              <a:spLocks/>
            </p:cNvSpPr>
            <p:nvPr/>
          </p:nvSpPr>
          <p:spPr>
            <a:xfrm>
              <a:off x="4495800" y="2362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/>
            </p:cNvSpPr>
            <p:nvPr/>
          </p:nvSpPr>
          <p:spPr>
            <a:xfrm>
              <a:off x="4724400" y="2362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/>
            </p:cNvSpPr>
            <p:nvPr/>
          </p:nvSpPr>
          <p:spPr>
            <a:xfrm>
              <a:off x="4572000" y="2514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/>
            </p:cNvSpPr>
            <p:nvPr/>
          </p:nvSpPr>
          <p:spPr>
            <a:xfrm>
              <a:off x="2895600" y="4876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/>
            </p:cNvSpPr>
            <p:nvPr/>
          </p:nvSpPr>
          <p:spPr>
            <a:xfrm>
              <a:off x="4419600" y="2743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/>
            </p:cNvSpPr>
            <p:nvPr/>
          </p:nvSpPr>
          <p:spPr>
            <a:xfrm>
              <a:off x="4572000" y="2438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/>
            </p:cNvSpPr>
            <p:nvPr/>
          </p:nvSpPr>
          <p:spPr>
            <a:xfrm>
              <a:off x="4648200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/>
            </p:cNvSpPr>
            <p:nvPr/>
          </p:nvSpPr>
          <p:spPr>
            <a:xfrm>
              <a:off x="762000" y="3124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/>
            </p:cNvSpPr>
            <p:nvPr/>
          </p:nvSpPr>
          <p:spPr>
            <a:xfrm>
              <a:off x="4724400" y="2514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/>
            </p:cNvSpPr>
            <p:nvPr/>
          </p:nvSpPr>
          <p:spPr>
            <a:xfrm>
              <a:off x="4648200" y="2438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/>
            </p:cNvSpPr>
            <p:nvPr/>
          </p:nvSpPr>
          <p:spPr>
            <a:xfrm>
              <a:off x="1828800" y="2743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/>
            </p:cNvSpPr>
            <p:nvPr/>
          </p:nvSpPr>
          <p:spPr>
            <a:xfrm>
              <a:off x="297180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/>
            </p:cNvSpPr>
            <p:nvPr/>
          </p:nvSpPr>
          <p:spPr>
            <a:xfrm>
              <a:off x="3048000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/>
            </p:cNvSpPr>
            <p:nvPr/>
          </p:nvSpPr>
          <p:spPr>
            <a:xfrm>
              <a:off x="2057400" y="2895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/>
            </p:cNvSpPr>
            <p:nvPr/>
          </p:nvSpPr>
          <p:spPr>
            <a:xfrm>
              <a:off x="2718816" y="2718816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/>
            </p:cNvSpPr>
            <p:nvPr/>
          </p:nvSpPr>
          <p:spPr>
            <a:xfrm>
              <a:off x="762000" y="3200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/>
            </p:cNvSpPr>
            <p:nvPr/>
          </p:nvSpPr>
          <p:spPr>
            <a:xfrm>
              <a:off x="723900" y="305752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/>
            </p:cNvSpPr>
            <p:nvPr/>
          </p:nvSpPr>
          <p:spPr>
            <a:xfrm>
              <a:off x="4381500" y="229552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/>
            </p:cNvSpPr>
            <p:nvPr/>
          </p:nvSpPr>
          <p:spPr>
            <a:xfrm>
              <a:off x="2019300" y="286702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/>
            </p:cNvSpPr>
            <p:nvPr/>
          </p:nvSpPr>
          <p:spPr>
            <a:xfrm>
              <a:off x="1828800" y="2819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/>
            </p:cNvSpPr>
            <p:nvPr/>
          </p:nvSpPr>
          <p:spPr>
            <a:xfrm>
              <a:off x="800100" y="305752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/>
            </p:cNvSpPr>
            <p:nvPr/>
          </p:nvSpPr>
          <p:spPr>
            <a:xfrm>
              <a:off x="3028950" y="253365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/>
            </p:cNvSpPr>
            <p:nvPr/>
          </p:nvSpPr>
          <p:spPr>
            <a:xfrm>
              <a:off x="2590800" y="2514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/>
            </p:cNvSpPr>
            <p:nvPr/>
          </p:nvSpPr>
          <p:spPr>
            <a:xfrm>
              <a:off x="1762125" y="2795016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/>
            </p:cNvSpPr>
            <p:nvPr/>
          </p:nvSpPr>
          <p:spPr>
            <a:xfrm>
              <a:off x="4362450" y="235267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/>
            </p:cNvSpPr>
            <p:nvPr/>
          </p:nvSpPr>
          <p:spPr>
            <a:xfrm>
              <a:off x="2886075" y="2514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/>
            </p:cNvSpPr>
            <p:nvPr/>
          </p:nvSpPr>
          <p:spPr>
            <a:xfrm>
              <a:off x="1905000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/>
            </p:cNvSpPr>
            <p:nvPr/>
          </p:nvSpPr>
          <p:spPr>
            <a:xfrm>
              <a:off x="2057400" y="2819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/>
            </p:cNvSpPr>
            <p:nvPr/>
          </p:nvSpPr>
          <p:spPr>
            <a:xfrm>
              <a:off x="7543800" y="2743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/>
            </p:cNvSpPr>
            <p:nvPr/>
          </p:nvSpPr>
          <p:spPr>
            <a:xfrm>
              <a:off x="457200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/>
            </p:cNvSpPr>
            <p:nvPr/>
          </p:nvSpPr>
          <p:spPr>
            <a:xfrm>
              <a:off x="4495800" y="2438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/>
            </p:cNvSpPr>
            <p:nvPr/>
          </p:nvSpPr>
          <p:spPr>
            <a:xfrm>
              <a:off x="182880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/>
            </p:cNvSpPr>
            <p:nvPr/>
          </p:nvSpPr>
          <p:spPr>
            <a:xfrm>
              <a:off x="6324600" y="3352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/>
            </p:cNvSpPr>
            <p:nvPr/>
          </p:nvSpPr>
          <p:spPr>
            <a:xfrm>
              <a:off x="4495800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/>
            </p:cNvSpPr>
            <p:nvPr/>
          </p:nvSpPr>
          <p:spPr>
            <a:xfrm>
              <a:off x="4724400" y="2743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/>
            </p:cNvSpPr>
            <p:nvPr/>
          </p:nvSpPr>
          <p:spPr>
            <a:xfrm>
              <a:off x="4648200" y="2514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/>
            </p:cNvSpPr>
            <p:nvPr/>
          </p:nvSpPr>
          <p:spPr>
            <a:xfrm>
              <a:off x="4495800" y="2362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/>
            </p:cNvSpPr>
            <p:nvPr/>
          </p:nvSpPr>
          <p:spPr>
            <a:xfrm>
              <a:off x="2743200" y="2819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/>
            </p:cNvSpPr>
            <p:nvPr/>
          </p:nvSpPr>
          <p:spPr>
            <a:xfrm>
              <a:off x="4572000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/>
            </p:cNvSpPr>
            <p:nvPr/>
          </p:nvSpPr>
          <p:spPr>
            <a:xfrm>
              <a:off x="685800" y="3124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/>
            </p:cNvSpPr>
            <p:nvPr/>
          </p:nvSpPr>
          <p:spPr>
            <a:xfrm>
              <a:off x="289560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/>
            </p:cNvSpPr>
            <p:nvPr/>
          </p:nvSpPr>
          <p:spPr>
            <a:xfrm>
              <a:off x="685800" y="3200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/>
            </p:cNvSpPr>
            <p:nvPr/>
          </p:nvSpPr>
          <p:spPr>
            <a:xfrm>
              <a:off x="1905000" y="2819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/>
            </p:cNvSpPr>
            <p:nvPr/>
          </p:nvSpPr>
          <p:spPr>
            <a:xfrm>
              <a:off x="480060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/>
            </p:cNvSpPr>
            <p:nvPr/>
          </p:nvSpPr>
          <p:spPr>
            <a:xfrm>
              <a:off x="4800600" y="2743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/>
            </p:cNvSpPr>
            <p:nvPr/>
          </p:nvSpPr>
          <p:spPr>
            <a:xfrm>
              <a:off x="472440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/>
            </p:cNvSpPr>
            <p:nvPr/>
          </p:nvSpPr>
          <p:spPr>
            <a:xfrm>
              <a:off x="4530969" y="2514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/>
            </p:cNvSpPr>
            <p:nvPr/>
          </p:nvSpPr>
          <p:spPr>
            <a:xfrm>
              <a:off x="7315200" y="2743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/>
            </p:cNvSpPr>
            <p:nvPr/>
          </p:nvSpPr>
          <p:spPr>
            <a:xfrm>
              <a:off x="2819400" y="2819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/>
            </p:cNvSpPr>
            <p:nvPr/>
          </p:nvSpPr>
          <p:spPr>
            <a:xfrm>
              <a:off x="190500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/>
            </p:cNvSpPr>
            <p:nvPr/>
          </p:nvSpPr>
          <p:spPr>
            <a:xfrm>
              <a:off x="4267200" y="2895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/>
            </p:cNvSpPr>
            <p:nvPr/>
          </p:nvSpPr>
          <p:spPr>
            <a:xfrm>
              <a:off x="4800600" y="2209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/>
            </p:cNvSpPr>
            <p:nvPr/>
          </p:nvSpPr>
          <p:spPr>
            <a:xfrm>
              <a:off x="2819400" y="2743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/>
            </p:cNvSpPr>
            <p:nvPr/>
          </p:nvSpPr>
          <p:spPr>
            <a:xfrm>
              <a:off x="7080739" y="270217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/>
            </p:cNvSpPr>
            <p:nvPr/>
          </p:nvSpPr>
          <p:spPr>
            <a:xfrm>
              <a:off x="1905000" y="2743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/>
            </p:cNvSpPr>
            <p:nvPr/>
          </p:nvSpPr>
          <p:spPr>
            <a:xfrm>
              <a:off x="4800600" y="2438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/>
            </p:cNvSpPr>
            <p:nvPr/>
          </p:nvSpPr>
          <p:spPr>
            <a:xfrm>
              <a:off x="4648200" y="2362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/>
            </p:cNvSpPr>
            <p:nvPr/>
          </p:nvSpPr>
          <p:spPr>
            <a:xfrm>
              <a:off x="7824216" y="5105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>
              <a:spLocks/>
            </p:cNvSpPr>
            <p:nvPr/>
          </p:nvSpPr>
          <p:spPr>
            <a:xfrm>
              <a:off x="2185416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>
              <a:spLocks/>
            </p:cNvSpPr>
            <p:nvPr/>
          </p:nvSpPr>
          <p:spPr>
            <a:xfrm>
              <a:off x="7595616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>
              <a:spLocks/>
            </p:cNvSpPr>
            <p:nvPr/>
          </p:nvSpPr>
          <p:spPr>
            <a:xfrm>
              <a:off x="466725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>
              <a:spLocks/>
            </p:cNvSpPr>
            <p:nvPr/>
          </p:nvSpPr>
          <p:spPr>
            <a:xfrm>
              <a:off x="3048000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/>
            </p:cNvSpPr>
            <p:nvPr/>
          </p:nvSpPr>
          <p:spPr>
            <a:xfrm>
              <a:off x="1775841" y="261937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/>
            </p:cNvSpPr>
            <p:nvPr/>
          </p:nvSpPr>
          <p:spPr>
            <a:xfrm>
              <a:off x="2952750" y="272415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/>
            </p:cNvSpPr>
            <p:nvPr/>
          </p:nvSpPr>
          <p:spPr>
            <a:xfrm>
              <a:off x="1832991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/>
            </p:cNvSpPr>
            <p:nvPr/>
          </p:nvSpPr>
          <p:spPr>
            <a:xfrm>
              <a:off x="2133600" y="286702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/>
            </p:cNvSpPr>
            <p:nvPr/>
          </p:nvSpPr>
          <p:spPr>
            <a:xfrm>
              <a:off x="2971800" y="257175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/>
            </p:cNvSpPr>
            <p:nvPr/>
          </p:nvSpPr>
          <p:spPr>
            <a:xfrm>
              <a:off x="1895475" y="2895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/>
            </p:cNvSpPr>
            <p:nvPr/>
          </p:nvSpPr>
          <p:spPr>
            <a:xfrm>
              <a:off x="5124450" y="486727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/>
            </p:cNvSpPr>
            <p:nvPr/>
          </p:nvSpPr>
          <p:spPr>
            <a:xfrm>
              <a:off x="5019675" y="488632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/>
            </p:cNvSpPr>
            <p:nvPr/>
          </p:nvSpPr>
          <p:spPr>
            <a:xfrm>
              <a:off x="4724400" y="2438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/>
            </p:cNvSpPr>
            <p:nvPr/>
          </p:nvSpPr>
          <p:spPr>
            <a:xfrm>
              <a:off x="4419600" y="239077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/>
            </p:cNvSpPr>
            <p:nvPr/>
          </p:nvSpPr>
          <p:spPr>
            <a:xfrm>
              <a:off x="4495800" y="2286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/>
            </p:cNvSpPr>
            <p:nvPr/>
          </p:nvSpPr>
          <p:spPr>
            <a:xfrm>
              <a:off x="1828800" y="28194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/>
            </p:cNvSpPr>
            <p:nvPr/>
          </p:nvSpPr>
          <p:spPr>
            <a:xfrm>
              <a:off x="4572000" y="23622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>
              <a:spLocks/>
            </p:cNvSpPr>
            <p:nvPr/>
          </p:nvSpPr>
          <p:spPr>
            <a:xfrm>
              <a:off x="4419600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/>
            </p:cNvSpPr>
            <p:nvPr/>
          </p:nvSpPr>
          <p:spPr>
            <a:xfrm>
              <a:off x="2924175" y="479107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/>
            </p:cNvSpPr>
            <p:nvPr/>
          </p:nvSpPr>
          <p:spPr>
            <a:xfrm>
              <a:off x="4419600" y="25146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/>
            </p:cNvSpPr>
            <p:nvPr/>
          </p:nvSpPr>
          <p:spPr>
            <a:xfrm>
              <a:off x="4724400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/>
            </p:cNvSpPr>
            <p:nvPr/>
          </p:nvSpPr>
          <p:spPr>
            <a:xfrm>
              <a:off x="4505325" y="26670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/>
            </p:cNvSpPr>
            <p:nvPr/>
          </p:nvSpPr>
          <p:spPr>
            <a:xfrm>
              <a:off x="4438650" y="229552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/>
            </p:cNvSpPr>
            <p:nvPr/>
          </p:nvSpPr>
          <p:spPr>
            <a:xfrm>
              <a:off x="2962275" y="249555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/>
            </p:cNvSpPr>
            <p:nvPr/>
          </p:nvSpPr>
          <p:spPr>
            <a:xfrm>
              <a:off x="4219575" y="2943225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/>
            </p:cNvSpPr>
            <p:nvPr/>
          </p:nvSpPr>
          <p:spPr>
            <a:xfrm>
              <a:off x="1785366" y="27051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/>
            </p:cNvSpPr>
            <p:nvPr/>
          </p:nvSpPr>
          <p:spPr>
            <a:xfrm>
              <a:off x="2895600" y="25908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/>
            </p:cNvSpPr>
            <p:nvPr/>
          </p:nvSpPr>
          <p:spPr>
            <a:xfrm>
              <a:off x="2905125" y="4991100"/>
              <a:ext cx="100584" cy="100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228600"/>
            <a:ext cx="65532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gathering of the leaders in high performance detectors </a:t>
            </a:r>
          </a:p>
          <a:p>
            <a:pPr algn="ctr"/>
            <a:r>
              <a:rPr lang="en-US" sz="2000" b="1" dirty="0" smtClean="0"/>
              <a:t>for scientific applications from the x-ray to the infrared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5181600"/>
            <a:ext cx="1752600" cy="990600"/>
          </a:xfrm>
          <a:prstGeom prst="roundRect">
            <a:avLst/>
          </a:prstGeom>
          <a:solidFill>
            <a:srgbClr val="FFFFCC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/>
            <a:r>
              <a:rPr lang="en-US" sz="1600" b="1" dirty="0" smtClean="0">
                <a:solidFill>
                  <a:schemeClr val="tx1"/>
                </a:solidFill>
              </a:rPr>
              <a:t>162 attendees</a:t>
            </a:r>
          </a:p>
          <a:p>
            <a:pPr marL="171450" indent="-171450"/>
            <a:r>
              <a:rPr lang="en-US" sz="1600" b="1" dirty="0" smtClean="0">
                <a:solidFill>
                  <a:schemeClr val="tx1"/>
                </a:solidFill>
              </a:rPr>
              <a:t>  90 organizations</a:t>
            </a:r>
          </a:p>
          <a:p>
            <a:pPr marL="171450" indent="-171450"/>
            <a:r>
              <a:rPr lang="en-US" sz="1600" b="1" dirty="0" smtClean="0">
                <a:solidFill>
                  <a:schemeClr val="tx1"/>
                </a:solidFill>
              </a:rPr>
              <a:t>  18 countries</a:t>
            </a:r>
          </a:p>
          <a:p>
            <a:pPr marL="171450" indent="-171450"/>
            <a:r>
              <a:rPr lang="en-US" sz="1600" b="1" dirty="0" smtClean="0">
                <a:solidFill>
                  <a:schemeClr val="tx1"/>
                </a:solidFill>
              </a:rPr>
              <a:t>    6 continents 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6" y="152401"/>
            <a:ext cx="97249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81000"/>
            <a:ext cx="701039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Grazie mille </a:t>
            </a:r>
            <a:r>
              <a:rPr lang="en-US" sz="2400" i="1" dirty="0" smtClean="0"/>
              <a:t>(a thousand thanks) </a:t>
            </a:r>
            <a:r>
              <a:rPr lang="en-US" sz="2400" b="1" dirty="0" smtClean="0"/>
              <a:t>to the host organizations and sponsors who have generously supported the workshop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Host organizations				</a:t>
            </a:r>
            <a:r>
              <a:rPr lang="en-US" b="1" u="sng" dirty="0" smtClean="0"/>
              <a:t>Co-chairs</a:t>
            </a:r>
          </a:p>
          <a:p>
            <a:pPr defTabSz="400050"/>
            <a:r>
              <a:rPr lang="en-US" dirty="0"/>
              <a:t>	</a:t>
            </a:r>
            <a:r>
              <a:rPr lang="en-US" dirty="0" smtClean="0"/>
              <a:t>Astrophysical Institute of Potsdam		    	  Martin Roth</a:t>
            </a:r>
          </a:p>
          <a:p>
            <a:pPr defTabSz="400050"/>
            <a:r>
              <a:rPr lang="en-US" dirty="0" smtClean="0"/>
              <a:t>	European Southern Observatory			  Paola Amico</a:t>
            </a:r>
          </a:p>
          <a:p>
            <a:pPr defTabSz="400050"/>
            <a:r>
              <a:rPr lang="en-US" dirty="0" smtClean="0"/>
              <a:t>	Teledyne Technologies, Inc.				  James Beletic</a:t>
            </a:r>
          </a:p>
          <a:p>
            <a:pPr defTabSz="400050"/>
            <a:endParaRPr lang="en-US" sz="800" dirty="0" smtClean="0"/>
          </a:p>
          <a:p>
            <a:pPr defTabSz="400050"/>
            <a:r>
              <a:rPr lang="en-US" dirty="0" smtClean="0"/>
              <a:t>	Lead organizer:							  Katherine Beletic</a:t>
            </a:r>
          </a:p>
          <a:p>
            <a:endParaRPr lang="en-US" dirty="0"/>
          </a:p>
          <a:p>
            <a:r>
              <a:rPr lang="en-US" b="1" dirty="0" smtClean="0"/>
              <a:t>Local partner</a:t>
            </a:r>
          </a:p>
          <a:p>
            <a:pPr defTabSz="400050"/>
            <a:r>
              <a:rPr lang="en-US" dirty="0"/>
              <a:t>	</a:t>
            </a:r>
            <a:r>
              <a:rPr lang="en-US" dirty="0" err="1" smtClean="0"/>
              <a:t>Arcetri</a:t>
            </a:r>
            <a:r>
              <a:rPr lang="en-US" dirty="0" smtClean="0"/>
              <a:t> Observatory</a:t>
            </a:r>
          </a:p>
          <a:p>
            <a:endParaRPr lang="en-US" dirty="0"/>
          </a:p>
          <a:p>
            <a:r>
              <a:rPr lang="en-US" b="1" dirty="0" smtClean="0"/>
              <a:t>Sponsors</a:t>
            </a:r>
          </a:p>
          <a:p>
            <a:pPr defTabSz="400050"/>
            <a:r>
              <a:rPr lang="en-US" dirty="0"/>
              <a:t>	</a:t>
            </a:r>
            <a:r>
              <a:rPr lang="en-US" dirty="0" smtClean="0"/>
              <a:t>National Astronomical Observatory of Japan</a:t>
            </a:r>
          </a:p>
          <a:p>
            <a:pPr defTabSz="400050"/>
            <a:r>
              <a:rPr lang="en-US" dirty="0"/>
              <a:t>	</a:t>
            </a:r>
            <a:r>
              <a:rPr lang="en-US" dirty="0" smtClean="0"/>
              <a:t>Conceptual Analytics</a:t>
            </a:r>
          </a:p>
          <a:p>
            <a:pPr defTabSz="400050"/>
            <a:r>
              <a:rPr lang="en-US" dirty="0"/>
              <a:t>	</a:t>
            </a:r>
            <a:r>
              <a:rPr lang="en-US" dirty="0" smtClean="0"/>
              <a:t>e2v technologies</a:t>
            </a:r>
          </a:p>
          <a:p>
            <a:pPr defTabSz="400050"/>
            <a:r>
              <a:rPr lang="en-US" dirty="0"/>
              <a:t>	</a:t>
            </a:r>
            <a:r>
              <a:rPr lang="en-US" dirty="0" smtClean="0"/>
              <a:t>Semiconductor Technology Associates (STA)</a:t>
            </a:r>
          </a:p>
          <a:p>
            <a:pPr defTabSz="400050"/>
            <a:r>
              <a:rPr lang="en-US" dirty="0"/>
              <a:t>	</a:t>
            </a:r>
            <a:r>
              <a:rPr lang="en-US" dirty="0" smtClean="0"/>
              <a:t>GL Scientific</a:t>
            </a:r>
            <a:endParaRPr lang="en-US" dirty="0"/>
          </a:p>
        </p:txBody>
      </p:sp>
      <p:pic>
        <p:nvPicPr>
          <p:cNvPr id="10242" name="Picture 2" descr="http://www.sdw2013.org/images/ccastac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029200"/>
            <a:ext cx="1019175" cy="476250"/>
          </a:xfrm>
          <a:prstGeom prst="rect">
            <a:avLst/>
          </a:prstGeom>
          <a:noFill/>
        </p:spPr>
      </p:pic>
      <p:pic>
        <p:nvPicPr>
          <p:cNvPr id="10244" name="Picture 4" descr="http://www.sdw2013.org/images/naoj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33962"/>
            <a:ext cx="828675" cy="466726"/>
          </a:xfrm>
          <a:prstGeom prst="rect">
            <a:avLst/>
          </a:prstGeom>
          <a:noFill/>
        </p:spPr>
      </p:pic>
      <p:pic>
        <p:nvPicPr>
          <p:cNvPr id="10246" name="Picture 6" descr="http://www.sdw2013.org/images/slid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862637"/>
            <a:ext cx="1447800" cy="361951"/>
          </a:xfrm>
          <a:prstGeom prst="rect">
            <a:avLst/>
          </a:prstGeom>
          <a:noFill/>
        </p:spPr>
      </p:pic>
      <p:pic>
        <p:nvPicPr>
          <p:cNvPr id="10248" name="Picture 8" descr="http://www.sdw2013.org/images/e2v_mast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124450"/>
            <a:ext cx="666750" cy="285750"/>
          </a:xfrm>
          <a:prstGeom prst="rect">
            <a:avLst/>
          </a:prstGeom>
          <a:noFill/>
        </p:spPr>
      </p:pic>
      <p:pic>
        <p:nvPicPr>
          <p:cNvPr id="10250" name="Picture 10" descr="http://www.sdw2013.org/images/semiconductor-technology-associates-inc1.png"/>
          <p:cNvPicPr>
            <a:picLocks noChangeAspect="1" noChangeArrowheads="1"/>
          </p:cNvPicPr>
          <p:nvPr/>
        </p:nvPicPr>
        <p:blipFill>
          <a:blip r:embed="rId6" cstate="print"/>
          <a:srcRect r="54634"/>
          <a:stretch>
            <a:fillRect/>
          </a:stretch>
        </p:blipFill>
        <p:spPr bwMode="auto">
          <a:xfrm>
            <a:off x="5667375" y="5838825"/>
            <a:ext cx="885825" cy="409575"/>
          </a:xfrm>
          <a:prstGeom prst="rect">
            <a:avLst/>
          </a:prstGeom>
          <a:noFill/>
        </p:spPr>
      </p:pic>
      <p:pic>
        <p:nvPicPr>
          <p:cNvPr id="10252" name="Picture 12" descr="http://www.sdw2013.org/images/aip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228849"/>
            <a:ext cx="2066925" cy="723900"/>
          </a:xfrm>
          <a:prstGeom prst="rect">
            <a:avLst/>
          </a:prstGeom>
          <a:noFill/>
        </p:spPr>
      </p:pic>
      <p:pic>
        <p:nvPicPr>
          <p:cNvPr id="10254" name="Picture 14" descr="http://www.sdw2013.org/images/tdy-logo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162299"/>
            <a:ext cx="1657350" cy="400050"/>
          </a:xfrm>
          <a:prstGeom prst="rect">
            <a:avLst/>
          </a:prstGeom>
          <a:noFill/>
        </p:spPr>
      </p:pic>
      <p:pic>
        <p:nvPicPr>
          <p:cNvPr id="10256" name="Picture 16" descr="http://www.sdw2013.org/images/eso-logo-p300575x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4400" y="2300286"/>
            <a:ext cx="447675" cy="581026"/>
          </a:xfrm>
          <a:prstGeom prst="rect">
            <a:avLst/>
          </a:prstGeom>
          <a:noFill/>
        </p:spPr>
      </p:pic>
      <p:pic>
        <p:nvPicPr>
          <p:cNvPr id="10258" name="Picture 18" descr="http://www.sdw2013.org/images/logoarcetr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3905249"/>
            <a:ext cx="581025" cy="581026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6" y="152401"/>
            <a:ext cx="97249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rcetri.inaf.it/~filippo/filippo_mannucci.jpg"/>
          <p:cNvPicPr>
            <a:picLocks noChangeAspect="1" noChangeArrowheads="1"/>
          </p:cNvPicPr>
          <p:nvPr/>
        </p:nvPicPr>
        <p:blipFill>
          <a:blip r:embed="rId2" cstate="print"/>
          <a:srcRect b="156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5943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Director:    Filippo Mannucci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Welcome from </a:t>
            </a:r>
            <a:r>
              <a:rPr lang="en-US" sz="3200" b="1" dirty="0" err="1" smtClean="0"/>
              <a:t>Osservatorio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Arcetri</a:t>
            </a:r>
            <a:endParaRPr lang="en-US" sz="3200" b="1" dirty="0" smtClean="0"/>
          </a:p>
        </p:txBody>
      </p:sp>
      <p:pic>
        <p:nvPicPr>
          <p:cNvPr id="9220" name="Picture 4" descr="arcetr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267200" cy="2857500"/>
          </a:xfrm>
          <a:prstGeom prst="rect">
            <a:avLst/>
          </a:prstGeom>
          <a:noFill/>
          <a:ln w="635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Outstanding technical program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752600"/>
            <a:ext cx="7391400" cy="4825901"/>
            <a:chOff x="990600" y="1752600"/>
            <a:chExt cx="7391400" cy="4825901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1752600"/>
              <a:ext cx="3124200" cy="169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tabLst>
                  <a:tab pos="57150" algn="l"/>
                </a:tabLst>
              </a:pPr>
              <a:r>
                <a:rPr lang="en-US" sz="2400" b="1" dirty="0" smtClean="0"/>
                <a:t>Science</a:t>
              </a:r>
            </a:p>
            <a:p>
              <a:pPr marL="574675" lvl="1" indent="-234950">
                <a:buFont typeface="Arial" pitchFamily="34" charset="0"/>
                <a:buChar char="•"/>
              </a:pPr>
              <a:r>
                <a:rPr lang="en-US" sz="2000" dirty="0"/>
                <a:t>Astronomy</a:t>
              </a:r>
            </a:p>
            <a:p>
              <a:pPr marL="574675" lvl="1" indent="-234950">
                <a:buFont typeface="Arial" pitchFamily="34" charset="0"/>
                <a:buChar char="•"/>
              </a:pPr>
              <a:r>
                <a:rPr lang="en-US" sz="2000" dirty="0" smtClean="0"/>
                <a:t>Earth Science</a:t>
              </a:r>
            </a:p>
            <a:p>
              <a:pPr marL="574675" lvl="1" indent="-234950">
                <a:buFont typeface="Arial" pitchFamily="34" charset="0"/>
                <a:buChar char="•"/>
              </a:pPr>
              <a:r>
                <a:rPr lang="en-US" sz="2000" dirty="0" smtClean="0"/>
                <a:t>Synchrotrons</a:t>
              </a:r>
            </a:p>
            <a:p>
              <a:pPr marL="574675" lvl="1" indent="-234950">
                <a:buFont typeface="Arial" pitchFamily="34" charset="0"/>
                <a:buChar char="•"/>
              </a:pPr>
              <a:r>
                <a:rPr lang="en-US" sz="2000" dirty="0" smtClean="0"/>
                <a:t>Analytical Chemistry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15000" y="1752600"/>
              <a:ext cx="2667000" cy="20005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/>
              <a:r>
                <a:rPr lang="en-US" sz="2400" b="1" dirty="0" smtClean="0"/>
                <a:t>Wavelengths</a:t>
              </a:r>
              <a:endParaRPr lang="en-US" sz="2400" b="1" dirty="0"/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Gamma rays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X-rays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UV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Visible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Infrared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3962400"/>
              <a:ext cx="7391400" cy="26161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/>
              <a:r>
                <a:rPr lang="en-US" sz="2400" b="1" dirty="0" smtClean="0"/>
                <a:t>Technologies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Observatories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Instrumentation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Detector materials (Si, HgCdTe, </a:t>
              </a:r>
              <a:r>
                <a:rPr lang="en-US" sz="2000" dirty="0" err="1" smtClean="0"/>
                <a:t>InSb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Si:As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CdTe</a:t>
              </a:r>
              <a:r>
                <a:rPr lang="en-US" sz="2000" dirty="0" smtClean="0"/>
                <a:t>, III-Nitrides)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Detector architectures:  CCD, Monolithic CMOS, Hybrid CMOS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Focal plane electronics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Cryostats and cryogenic controllers</a:t>
              </a: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sz="2000" dirty="0" smtClean="0"/>
                <a:t>Detector characterization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257300" y="9144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r>
              <a:rPr lang="en-US" sz="2400" b="1" dirty="0" smtClean="0">
                <a:solidFill>
                  <a:srgbClr val="FFFF99"/>
                </a:solidFill>
              </a:rPr>
              <a:t>Papers on a wide range of subjects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6" y="152401"/>
            <a:ext cx="97249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89422"/>
            <a:ext cx="845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Invited talks: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/>
              <a:t>30 minutes </a:t>
            </a:r>
            <a:r>
              <a:rPr lang="en-US" dirty="0" smtClean="0"/>
              <a:t>each  (25 min. presentation, 5 min. Q&amp;A)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25 pages in the proceedings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Oral presentations: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56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20 minutes each  (15 min. presentation, 5 min. Q&amp;A)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10 pages in the proceedings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Poster papers:  42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Posters are up all week long – put them up today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2 minute poster pop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Stand by your paper during the coffee break following the poster pop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600" dirty="0" smtClean="0"/>
              <a:t>These posters will be “flagged” to make them easy to find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10 pages in the proceedings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Roundtables:  2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Curved Si detectors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Focal Plane Electronics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Special talk on the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Museo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Galileo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Tuesday afternoon – followed by private visit to </a:t>
            </a:r>
            <a:r>
              <a:rPr lang="en-US" dirty="0" err="1" smtClean="0"/>
              <a:t>Museo</a:t>
            </a:r>
            <a:r>
              <a:rPr lang="en-US" dirty="0" smtClean="0"/>
              <a:t> Galileo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Special evening talk on imaging spectroscopy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At </a:t>
            </a:r>
            <a:r>
              <a:rPr lang="en-US" dirty="0" err="1" smtClean="0"/>
              <a:t>Teatro</a:t>
            </a:r>
            <a:r>
              <a:rPr lang="en-US" dirty="0" smtClean="0"/>
              <a:t> Odeon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Outstanding technical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6" y="152401"/>
            <a:ext cx="97249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33929"/>
            <a:ext cx="8534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All talks to be distributed to participants on Friday afternoon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USB memory stick (provided by SDW2013)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Talks distributed as </a:t>
            </a:r>
            <a:r>
              <a:rPr lang="en-US" sz="2000" dirty="0" err="1" smtClean="0"/>
              <a:t>Powerpoint</a:t>
            </a:r>
            <a:r>
              <a:rPr lang="en-US" sz="2000" dirty="0"/>
              <a:t> </a:t>
            </a:r>
            <a:r>
              <a:rPr lang="en-US" sz="2000" dirty="0" smtClean="0"/>
              <a:t>unless the author requests .</a:t>
            </a:r>
            <a:r>
              <a:rPr lang="en-US" sz="2000" dirty="0" err="1" smtClean="0"/>
              <a:t>pdf</a:t>
            </a:r>
            <a:r>
              <a:rPr lang="en-US" sz="2000" dirty="0" smtClean="0"/>
              <a:t> 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Audio of all talks digitally recorded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Audio will be synchronized to the slide presentation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DVDs will be distributed to all participants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Speak into the microphones, both speakers and questioners</a:t>
            </a:r>
          </a:p>
          <a:p>
            <a:pPr marL="1371600" lvl="2" indent="-228600">
              <a:buFont typeface="Arial" pitchFamily="34" charset="0"/>
              <a:buChar char="•"/>
            </a:pPr>
            <a:r>
              <a:rPr lang="en-US" sz="2000" dirty="0" smtClean="0"/>
              <a:t>Workshop</a:t>
            </a:r>
            <a:r>
              <a:rPr lang="en-US" dirty="0" smtClean="0"/>
              <a:t> volunteers will bring microphones to the audience for Q&amp;A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Please respect your fellow attendees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Do not run over your allotted speaking time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Please attend all sessions – schedule allows time to visit Florence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Please turn off your cell phone ringers!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This workshop is for sharing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6" y="152401"/>
            <a:ext cx="97249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19748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Manuscripts due on October 31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Black &amp; white (gray scale) printing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 extra charge, you can print some or all of your pages in color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~$100 per color page (TBC)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As </a:t>
            </a:r>
            <a:r>
              <a:rPr lang="en-US" sz="2400" dirty="0" smtClean="0"/>
              <a:t>previously, </a:t>
            </a:r>
            <a:r>
              <a:rPr lang="en-US" sz="2400" dirty="0"/>
              <a:t>we </a:t>
            </a:r>
            <a:r>
              <a:rPr lang="en-US" sz="2400" dirty="0" smtClean="0"/>
              <a:t>fill </a:t>
            </a:r>
            <a:r>
              <a:rPr lang="en-US" sz="2400" dirty="0"/>
              <a:t>all empty white space in </a:t>
            </a:r>
            <a:r>
              <a:rPr lang="en-US" sz="2400" dirty="0" smtClean="0"/>
              <a:t>book </a:t>
            </a:r>
            <a:r>
              <a:rPr lang="en-US" sz="2400" dirty="0"/>
              <a:t>with photos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Please send photos and identify people in the photos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Send entertaining captions if you wish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 smtClean="0"/>
              <a:t>We cannot make a commitment to use submitted photos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We project 1300 to 1400 pages, in two </a:t>
            </a:r>
            <a:r>
              <a:rPr lang="en-US" sz="2400" dirty="0" smtClean="0"/>
              <a:t>volumes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need your photo for the proceedings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/>
              <a:t>Photos taken at each break, “20 persons per break</a:t>
            </a:r>
          </a:p>
          <a:p>
            <a:pPr marL="857250" lvl="1" indent="-228600">
              <a:buFont typeface="Arial" pitchFamily="34" charset="0"/>
              <a:buChar char="•"/>
            </a:pPr>
            <a:r>
              <a:rPr lang="en-US" sz="2000" dirty="0"/>
              <a:t>See Thomas Craven-Bartle, </a:t>
            </a:r>
            <a:r>
              <a:rPr lang="en-US" sz="2000" dirty="0" smtClean="0"/>
              <a:t>official SDW2013 </a:t>
            </a:r>
            <a:r>
              <a:rPr lang="en-US" sz="2000" dirty="0"/>
              <a:t>portrait photographer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296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Proceedings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6" y="152401"/>
            <a:ext cx="97249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98925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don’t all know each other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Some of us suffer from poor memories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Badges are required to control access to catered events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The catering has been scaled to the number of registered persons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Your registered guests need to wear their badges to </a:t>
            </a:r>
            <a:r>
              <a:rPr lang="en-US" sz="2400" dirty="0" smtClean="0"/>
              <a:t>social </a:t>
            </a:r>
            <a:r>
              <a:rPr lang="en-US" sz="2400" dirty="0"/>
              <a:t>events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Galileo </a:t>
            </a:r>
            <a:r>
              <a:rPr lang="en-US" sz="2000" dirty="0" err="1" smtClean="0"/>
              <a:t>Museo</a:t>
            </a:r>
            <a:endParaRPr lang="en-US" sz="20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err="1" smtClean="0"/>
              <a:t>Aperitivo</a:t>
            </a:r>
            <a:r>
              <a:rPr lang="en-US" sz="2000" dirty="0" smtClean="0"/>
              <a:t> &amp; </a:t>
            </a:r>
            <a:r>
              <a:rPr lang="en-US" sz="2000" dirty="0" err="1" smtClean="0"/>
              <a:t>Teatro</a:t>
            </a:r>
            <a:r>
              <a:rPr lang="en-US" sz="2000" dirty="0" smtClean="0"/>
              <a:t> Odeon talk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Workshop dinner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296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Wear your badges at all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6" y="152401"/>
            <a:ext cx="97249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725</Words>
  <Application>Microsoft Office PowerPoint</Application>
  <PresentationFormat>Presentazione su schermo (4:3)</PresentationFormat>
  <Paragraphs>151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Speak Italian, one gesture a day</vt:lpstr>
    </vt:vector>
  </TitlesOfParts>
  <Company>Teledyne Scientific &amp; Imaging,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Beletic</dc:creator>
  <cp:lastModifiedBy>tecno</cp:lastModifiedBy>
  <cp:revision>69</cp:revision>
  <dcterms:created xsi:type="dcterms:W3CDTF">2013-10-05T17:15:33Z</dcterms:created>
  <dcterms:modified xsi:type="dcterms:W3CDTF">2013-10-07T06:01:30Z</dcterms:modified>
</cp:coreProperties>
</file>