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8"/>
  </p:normalViewPr>
  <p:slideViewPr>
    <p:cSldViewPr snapToGrid="0" snapToObjects="1">
      <p:cViewPr varScale="1">
        <p:scale>
          <a:sx n="155" d="100"/>
          <a:sy n="155" d="100"/>
        </p:scale>
        <p:origin x="400" y="-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6ED5B8-96E5-0047-B7CA-826B8EBA9A89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gradFill>
            <a:gsLst>
              <a:gs pos="0">
                <a:srgbClr val="3D5775"/>
              </a:gs>
              <a:gs pos="17000">
                <a:srgbClr val="0C2344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1CBD94-2B79-0140-961E-11777D54D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6556" y="0"/>
            <a:ext cx="2002250" cy="17784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A0B7EE-5DF6-564A-BDDF-E35FAF0F2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396135" cy="2554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FB2B46-3F8C-0B44-A68E-4D4CCFB3E4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031" y="83843"/>
            <a:ext cx="386761" cy="663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BC130E-74DF-AE4B-A57F-1DB0CD8614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31174" y="83843"/>
            <a:ext cx="418914" cy="5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7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010-BC3D-DA47-ACF2-95E0222B3B50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553-A7F3-BF4D-8D25-0D2A40D8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4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010-BC3D-DA47-ACF2-95E0222B3B50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553-A7F3-BF4D-8D25-0D2A40D8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8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010-BC3D-DA47-ACF2-95E0222B3B50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553-A7F3-BF4D-8D25-0D2A40D8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010-BC3D-DA47-ACF2-95E0222B3B50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553-A7F3-BF4D-8D25-0D2A40D8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9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010-BC3D-DA47-ACF2-95E0222B3B50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553-A7F3-BF4D-8D25-0D2A40D8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010-BC3D-DA47-ACF2-95E0222B3B50}" type="datetimeFigureOut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553-A7F3-BF4D-8D25-0D2A40D8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010-BC3D-DA47-ACF2-95E0222B3B50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553-A7F3-BF4D-8D25-0D2A40D8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5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010-BC3D-DA47-ACF2-95E0222B3B50}" type="datetimeFigureOut">
              <a:rPr lang="en-US" smtClean="0"/>
              <a:t>7/6/20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553-A7F3-BF4D-8D25-0D2A40D8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8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010-BC3D-DA47-ACF2-95E0222B3B50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553-A7F3-BF4D-8D25-0D2A40D8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2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A010-BC3D-DA47-ACF2-95E0222B3B50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D553-A7F3-BF4D-8D25-0D2A40D8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A010-BC3D-DA47-ACF2-95E0222B3B50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D553-A7F3-BF4D-8D25-0D2A40D8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9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F6EA1E-033C-A943-A7AC-EA70474E66BC}"/>
              </a:ext>
            </a:extLst>
          </p:cNvPr>
          <p:cNvSpPr txBox="1">
            <a:spLocks/>
          </p:cNvSpPr>
          <p:nvPr/>
        </p:nvSpPr>
        <p:spPr>
          <a:xfrm>
            <a:off x="1022703" y="126604"/>
            <a:ext cx="7078403" cy="5029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ctr" defTabSz="43891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charset="-128"/>
                <a:cs typeface="Arial"/>
              </a:defRPr>
            </a:lvl1pPr>
            <a:lvl2pPr marL="3566160" indent="-1371600" algn="l" defTabSz="219456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4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2pPr>
            <a:lvl3pPr marL="5486400" indent="-1097280" algn="l" defTabSz="219456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5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3pPr>
            <a:lvl4pPr marL="7680960" indent="-1097280" algn="l" defTabSz="219456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6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4pPr>
            <a:lvl5pPr marL="9875520" indent="-1097280" algn="l" defTabSz="219456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6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/>
              <a:t>A Quantum Computer Architecture Based on Silicon Donor Qubits Coupled by Photons</a:t>
            </a:r>
            <a:endParaRPr lang="en-CA" sz="2000" baseline="-25000" dirty="0"/>
          </a:p>
          <a:p>
            <a:endParaRPr lang="en-CA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36E19-A3F8-6F43-BD1C-94665F7F130A}"/>
              </a:ext>
            </a:extLst>
          </p:cNvPr>
          <p:cNvSpPr txBox="1"/>
          <p:nvPr/>
        </p:nvSpPr>
        <p:spPr>
          <a:xfrm>
            <a:off x="1883940" y="692197"/>
            <a:ext cx="5630512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+mj-lt"/>
                <a:cs typeface="Calibri"/>
              </a:rPr>
              <a:t>Xiruo Yan</a:t>
            </a:r>
            <a:r>
              <a:rPr lang="en-US" sz="800" baseline="30000" dirty="0">
                <a:solidFill>
                  <a:schemeClr val="bg1"/>
                </a:solidFill>
                <a:cs typeface="Calibri"/>
              </a:rPr>
              <a:t>1,2</a:t>
            </a:r>
            <a:r>
              <a:rPr lang="en-US" sz="800" dirty="0">
                <a:solidFill>
                  <a:schemeClr val="bg1"/>
                </a:solidFill>
                <a:latin typeface="+mj-lt"/>
                <a:cs typeface="Calibri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+mj-lt"/>
                <a:cs typeface="Calibri"/>
              </a:rPr>
              <a:t>Warit</a:t>
            </a:r>
            <a:r>
              <a:rPr lang="en-US" sz="800" dirty="0">
                <a:solidFill>
                  <a:schemeClr val="bg1"/>
                </a:solidFill>
                <a:latin typeface="+mj-lt"/>
                <a:cs typeface="Calibri"/>
              </a:rPr>
              <a:t> Asavanant</a:t>
            </a:r>
            <a:r>
              <a:rPr lang="en-US" sz="800" baseline="30000" dirty="0">
                <a:solidFill>
                  <a:schemeClr val="bg1"/>
                </a:solidFill>
                <a:latin typeface="+mj-lt"/>
                <a:cs typeface="Calibri"/>
              </a:rPr>
              <a:t>3</a:t>
            </a:r>
            <a:r>
              <a:rPr lang="en-US" sz="800" dirty="0">
                <a:solidFill>
                  <a:schemeClr val="bg1"/>
                </a:solidFill>
                <a:latin typeface="+mj-lt"/>
                <a:cs typeface="Calibri"/>
              </a:rPr>
              <a:t>, Hirsh Kamakari</a:t>
            </a:r>
            <a:r>
              <a:rPr lang="en-US" sz="800" baseline="30000" dirty="0">
                <a:solidFill>
                  <a:schemeClr val="bg1"/>
                </a:solidFill>
                <a:latin typeface="+mj-lt"/>
                <a:cs typeface="Calibri"/>
              </a:rPr>
              <a:t>1</a:t>
            </a:r>
            <a:r>
              <a:rPr lang="en-US" sz="800" dirty="0">
                <a:solidFill>
                  <a:schemeClr val="bg1"/>
                </a:solidFill>
                <a:latin typeface="+mj-lt"/>
                <a:cs typeface="Calibri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+mj-lt"/>
                <a:cs typeface="Calibri"/>
              </a:rPr>
              <a:t>Jingda</a:t>
            </a:r>
            <a:r>
              <a:rPr lang="en-US" sz="800" dirty="0">
                <a:solidFill>
                  <a:schemeClr val="bg1"/>
                </a:solidFill>
                <a:latin typeface="+mj-lt"/>
                <a:cs typeface="Calibri"/>
              </a:rPr>
              <a:t> Wu</a:t>
            </a:r>
            <a:r>
              <a:rPr lang="en-US" sz="800" baseline="30000" dirty="0">
                <a:solidFill>
                  <a:schemeClr val="bg1"/>
                </a:solidFill>
                <a:latin typeface="+mj-lt"/>
                <a:cs typeface="Calibri"/>
              </a:rPr>
              <a:t>2</a:t>
            </a:r>
            <a:r>
              <a:rPr lang="en-US" sz="800" dirty="0">
                <a:solidFill>
                  <a:schemeClr val="bg1"/>
                </a:solidFill>
                <a:latin typeface="+mj-lt"/>
                <a:cs typeface="Calibri"/>
              </a:rPr>
              <a:t>, Jeff F. Young</a:t>
            </a:r>
            <a:r>
              <a:rPr lang="en-US" sz="800" baseline="30000" dirty="0">
                <a:solidFill>
                  <a:schemeClr val="bg1"/>
                </a:solidFill>
                <a:latin typeface="+mj-lt"/>
                <a:cs typeface="Calibri"/>
              </a:rPr>
              <a:t>1,2</a:t>
            </a:r>
            <a:r>
              <a:rPr lang="en-US" sz="800" dirty="0">
                <a:solidFill>
                  <a:schemeClr val="bg1"/>
                </a:solidFill>
                <a:latin typeface="+mj-lt"/>
                <a:cs typeface="Calibri"/>
              </a:rPr>
              <a:t> and Robert Raussendorf</a:t>
            </a:r>
            <a:r>
              <a:rPr lang="en-US" sz="800" baseline="30000" dirty="0">
                <a:solidFill>
                  <a:schemeClr val="bg1"/>
                </a:solidFill>
                <a:latin typeface="+mj-lt"/>
                <a:cs typeface="Calibri"/>
              </a:rPr>
              <a:t>1,2</a:t>
            </a:r>
            <a:endParaRPr lang="en-US" sz="8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68FCA-B172-DE49-8866-4C180781C046}"/>
              </a:ext>
            </a:extLst>
          </p:cNvPr>
          <p:cNvSpPr txBox="1"/>
          <p:nvPr/>
        </p:nvSpPr>
        <p:spPr>
          <a:xfrm>
            <a:off x="2668145" y="845818"/>
            <a:ext cx="378751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" i="1" baseline="30000" dirty="0">
                <a:solidFill>
                  <a:schemeClr val="bg1"/>
                </a:solidFill>
                <a:latin typeface="+mn-lt"/>
                <a:cs typeface="Calibri"/>
              </a:rPr>
              <a:t>1</a:t>
            </a:r>
            <a:r>
              <a:rPr lang="en-US" sz="600" i="1" dirty="0">
                <a:solidFill>
                  <a:schemeClr val="bg1"/>
                </a:solidFill>
                <a:latin typeface="+mn-lt"/>
                <a:cs typeface="Calibri"/>
              </a:rPr>
              <a:t>Department of Physics and Astronomy, University of British Columbia</a:t>
            </a:r>
          </a:p>
          <a:p>
            <a:pPr algn="ctr"/>
            <a:r>
              <a:rPr lang="en-US" sz="600" i="1" baseline="30000" dirty="0">
                <a:solidFill>
                  <a:schemeClr val="bg1"/>
                </a:solidFill>
                <a:cs typeface="Calibri"/>
              </a:rPr>
              <a:t>2</a:t>
            </a:r>
            <a:r>
              <a:rPr lang="en-US" sz="600" i="1" dirty="0">
                <a:solidFill>
                  <a:schemeClr val="bg1"/>
                </a:solidFill>
                <a:cs typeface="Calibri"/>
              </a:rPr>
              <a:t>Stewart </a:t>
            </a:r>
            <a:r>
              <a:rPr lang="en-US" sz="600" i="1" dirty="0" err="1">
                <a:solidFill>
                  <a:schemeClr val="bg1"/>
                </a:solidFill>
                <a:cs typeface="Calibri"/>
              </a:rPr>
              <a:t>Blusson</a:t>
            </a:r>
            <a:r>
              <a:rPr lang="en-US" sz="600" i="1" dirty="0">
                <a:solidFill>
                  <a:schemeClr val="bg1"/>
                </a:solidFill>
                <a:cs typeface="Calibri"/>
              </a:rPr>
              <a:t> Quantum Matter Institute, University of British Columbia</a:t>
            </a:r>
          </a:p>
          <a:p>
            <a:pPr algn="ctr"/>
            <a:r>
              <a:rPr lang="en-US" sz="600" i="1" baseline="30000" dirty="0">
                <a:solidFill>
                  <a:schemeClr val="bg1"/>
                </a:solidFill>
                <a:latin typeface="+mn-lt"/>
                <a:cs typeface="Calibri"/>
              </a:rPr>
              <a:t>3</a:t>
            </a:r>
            <a:r>
              <a:rPr lang="en-US" sz="600" i="1" dirty="0">
                <a:solidFill>
                  <a:schemeClr val="bg1"/>
                </a:solidFill>
                <a:latin typeface="+mn-lt"/>
                <a:cs typeface="Calibri"/>
              </a:rPr>
              <a:t>Department of Applied Physics, The University of Tokyo</a:t>
            </a:r>
            <a:endParaRPr lang="en-US" sz="600" i="1" baseline="300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40AC7DF1-7BBF-2E4D-B581-882459A32CDD}"/>
              </a:ext>
            </a:extLst>
          </p:cNvPr>
          <p:cNvSpPr/>
          <p:nvPr/>
        </p:nvSpPr>
        <p:spPr>
          <a:xfrm>
            <a:off x="67213" y="1240289"/>
            <a:ext cx="2487069" cy="203493"/>
          </a:xfrm>
          <a:prstGeom prst="round2SameRect">
            <a:avLst/>
          </a:prstGeom>
          <a:solidFill>
            <a:srgbClr val="E3685F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Introduction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A68D85-7206-2043-A8F7-4EEA009AA8C4}"/>
              </a:ext>
            </a:extLst>
          </p:cNvPr>
          <p:cNvSpPr/>
          <p:nvPr/>
        </p:nvSpPr>
        <p:spPr>
          <a:xfrm>
            <a:off x="67213" y="1469183"/>
            <a:ext cx="2487069" cy="3588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42A686-F1C2-A548-8E33-40CC0C7FA863}"/>
              </a:ext>
            </a:extLst>
          </p:cNvPr>
          <p:cNvCxnSpPr>
            <a:cxnSpLocks/>
          </p:cNvCxnSpPr>
          <p:nvPr/>
        </p:nvCxnSpPr>
        <p:spPr>
          <a:xfrm>
            <a:off x="341722" y="2694688"/>
            <a:ext cx="17023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724B20-4B62-254E-98D5-C549BAD63057}"/>
              </a:ext>
            </a:extLst>
          </p:cNvPr>
          <p:cNvGrpSpPr/>
          <p:nvPr/>
        </p:nvGrpSpPr>
        <p:grpSpPr>
          <a:xfrm>
            <a:off x="561629" y="1749877"/>
            <a:ext cx="1005007" cy="632107"/>
            <a:chOff x="561629" y="2146740"/>
            <a:chExt cx="1005007" cy="63210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7893D3-1D15-F441-91ED-B3B1EF448664}"/>
                </a:ext>
              </a:extLst>
            </p:cNvPr>
            <p:cNvCxnSpPr>
              <a:cxnSpLocks/>
            </p:cNvCxnSpPr>
            <p:nvPr/>
          </p:nvCxnSpPr>
          <p:spPr>
            <a:xfrm>
              <a:off x="587532" y="2197464"/>
              <a:ext cx="959670" cy="367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1C2D0F-BA1B-B447-B8B5-57977FF308A2}"/>
                </a:ext>
              </a:extLst>
            </p:cNvPr>
            <p:cNvCxnSpPr>
              <a:cxnSpLocks/>
            </p:cNvCxnSpPr>
            <p:nvPr/>
          </p:nvCxnSpPr>
          <p:spPr>
            <a:xfrm>
              <a:off x="561629" y="2469394"/>
              <a:ext cx="959670" cy="367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DE5D8C-D46A-B446-94F6-1AEC894F101D}"/>
                </a:ext>
              </a:extLst>
            </p:cNvPr>
            <p:cNvCxnSpPr>
              <a:cxnSpLocks/>
            </p:cNvCxnSpPr>
            <p:nvPr/>
          </p:nvCxnSpPr>
          <p:spPr>
            <a:xfrm>
              <a:off x="570895" y="2738414"/>
              <a:ext cx="959670" cy="367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40378D-2699-794A-AA29-C6F7FB4F1B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966" y="2169200"/>
              <a:ext cx="367" cy="588717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468805-870F-A148-9EAC-48C9B85C8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7763" y="2180213"/>
              <a:ext cx="367" cy="588717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BA4981C-C8BC-9043-9D94-208C410D63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9768" y="2169200"/>
              <a:ext cx="367" cy="588717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D888C44-43F7-7243-A23C-E7867C5BDF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1299" y="2176572"/>
              <a:ext cx="367" cy="588717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9488692-A994-5E4B-8E43-E2B63B70417F}"/>
                </a:ext>
              </a:extLst>
            </p:cNvPr>
            <p:cNvSpPr/>
            <p:nvPr/>
          </p:nvSpPr>
          <p:spPr>
            <a:xfrm>
              <a:off x="561629" y="2146740"/>
              <a:ext cx="90673" cy="90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68CD7A7-28E2-A949-9B0C-6BE2B0F64D04}"/>
                </a:ext>
              </a:extLst>
            </p:cNvPr>
            <p:cNvSpPr/>
            <p:nvPr/>
          </p:nvSpPr>
          <p:spPr>
            <a:xfrm>
              <a:off x="561629" y="2414766"/>
              <a:ext cx="90673" cy="90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0B5EAF3-CE9B-DC4B-9772-4EAF05BA27EC}"/>
                </a:ext>
              </a:extLst>
            </p:cNvPr>
            <p:cNvSpPr/>
            <p:nvPr/>
          </p:nvSpPr>
          <p:spPr>
            <a:xfrm>
              <a:off x="561629" y="2682790"/>
              <a:ext cx="90673" cy="90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6C30A76-6E75-F34D-9E86-49CF55FB8840}"/>
                </a:ext>
              </a:extLst>
            </p:cNvPr>
            <p:cNvSpPr/>
            <p:nvPr/>
          </p:nvSpPr>
          <p:spPr>
            <a:xfrm>
              <a:off x="872793" y="2147110"/>
              <a:ext cx="90673" cy="90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9DB3BB-F2B0-0447-AEF6-53F4B5EAE4D3}"/>
                </a:ext>
              </a:extLst>
            </p:cNvPr>
            <p:cNvSpPr/>
            <p:nvPr/>
          </p:nvSpPr>
          <p:spPr>
            <a:xfrm>
              <a:off x="872793" y="2414766"/>
              <a:ext cx="90673" cy="90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B0292E-146B-EC4E-83C7-B195E5470154}"/>
                </a:ext>
              </a:extLst>
            </p:cNvPr>
            <p:cNvSpPr/>
            <p:nvPr/>
          </p:nvSpPr>
          <p:spPr>
            <a:xfrm>
              <a:off x="872793" y="2682790"/>
              <a:ext cx="90673" cy="90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28AE5DD-BD32-7E4C-995F-0DA3588F07B7}"/>
                </a:ext>
              </a:extLst>
            </p:cNvPr>
            <p:cNvSpPr/>
            <p:nvPr/>
          </p:nvSpPr>
          <p:spPr>
            <a:xfrm>
              <a:off x="1164798" y="2152124"/>
              <a:ext cx="90673" cy="90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3D0B3EF-3D76-D94E-B511-2849548809A7}"/>
                </a:ext>
              </a:extLst>
            </p:cNvPr>
            <p:cNvSpPr/>
            <p:nvPr/>
          </p:nvSpPr>
          <p:spPr>
            <a:xfrm>
              <a:off x="1164798" y="2420149"/>
              <a:ext cx="90673" cy="90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5A5B844-DE04-534F-987C-744DABF10217}"/>
                </a:ext>
              </a:extLst>
            </p:cNvPr>
            <p:cNvSpPr/>
            <p:nvPr/>
          </p:nvSpPr>
          <p:spPr>
            <a:xfrm>
              <a:off x="1164798" y="2688174"/>
              <a:ext cx="90673" cy="90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9D3B48-3FFD-2945-A8FB-4E49E6092907}"/>
                </a:ext>
              </a:extLst>
            </p:cNvPr>
            <p:cNvSpPr/>
            <p:nvPr/>
          </p:nvSpPr>
          <p:spPr>
            <a:xfrm>
              <a:off x="1475963" y="2152494"/>
              <a:ext cx="90673" cy="90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36E6648-C6AA-114D-A4AD-BBE4758188BA}"/>
                </a:ext>
              </a:extLst>
            </p:cNvPr>
            <p:cNvSpPr/>
            <p:nvPr/>
          </p:nvSpPr>
          <p:spPr>
            <a:xfrm>
              <a:off x="1475963" y="2420149"/>
              <a:ext cx="90673" cy="90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9592B23-2930-BC46-8776-C67EDAB11EA5}"/>
                </a:ext>
              </a:extLst>
            </p:cNvPr>
            <p:cNvSpPr/>
            <p:nvPr/>
          </p:nvSpPr>
          <p:spPr>
            <a:xfrm>
              <a:off x="1475963" y="2688174"/>
              <a:ext cx="90673" cy="90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A3C569-FABC-404A-9191-C6187AC0ED1E}"/>
              </a:ext>
            </a:extLst>
          </p:cNvPr>
          <p:cNvCxnSpPr>
            <a:cxnSpLocks/>
          </p:cNvCxnSpPr>
          <p:nvPr/>
        </p:nvCxnSpPr>
        <p:spPr>
          <a:xfrm>
            <a:off x="1562938" y="2174188"/>
            <a:ext cx="294279" cy="145131"/>
          </a:xfrm>
          <a:prstGeom prst="straightConnector1">
            <a:avLst/>
          </a:prstGeom>
          <a:ln>
            <a:solidFill>
              <a:schemeClr val="accent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27FBFCD-ECB1-FF46-A46B-1E46302ABF66}"/>
              </a:ext>
            </a:extLst>
          </p:cNvPr>
          <p:cNvSpPr txBox="1"/>
          <p:nvPr/>
        </p:nvSpPr>
        <p:spPr>
          <a:xfrm>
            <a:off x="1587206" y="2298079"/>
            <a:ext cx="9476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Entanglement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7A5924-EEC1-EA47-8462-9549B6B0E798}"/>
              </a:ext>
            </a:extLst>
          </p:cNvPr>
          <p:cNvSpPr txBox="1"/>
          <p:nvPr/>
        </p:nvSpPr>
        <p:spPr>
          <a:xfrm>
            <a:off x="1603339" y="2655779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Dimension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033957-ECDA-854E-8562-7B920A606BC2}"/>
              </a:ext>
            </a:extLst>
          </p:cNvPr>
          <p:cNvSpPr txBox="1"/>
          <p:nvPr/>
        </p:nvSpPr>
        <p:spPr>
          <a:xfrm>
            <a:off x="15982" y="1449275"/>
            <a:ext cx="2630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Measurement based quantum computation [1]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4928CE-7192-F248-8CC9-C0BBAE5AF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3" y="2972678"/>
            <a:ext cx="2399745" cy="134931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23882D0-5028-2548-AA2E-B27A23B3D77E}"/>
              </a:ext>
            </a:extLst>
          </p:cNvPr>
          <p:cNvSpPr txBox="1"/>
          <p:nvPr/>
        </p:nvSpPr>
        <p:spPr>
          <a:xfrm>
            <a:off x="587532" y="2396199"/>
            <a:ext cx="1139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2D Cluster state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42EDD1-36B7-A845-BB43-48CE69170201}"/>
              </a:ext>
            </a:extLst>
          </p:cNvPr>
          <p:cNvSpPr txBox="1"/>
          <p:nvPr/>
        </p:nvSpPr>
        <p:spPr>
          <a:xfrm>
            <a:off x="125820" y="4341896"/>
            <a:ext cx="2358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3D (2D space + 1D time) cluster state [2,3]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E5A5A4-B1F5-2646-9ADF-715B1AB61533}"/>
              </a:ext>
            </a:extLst>
          </p:cNvPr>
          <p:cNvCxnSpPr>
            <a:cxnSpLocks/>
          </p:cNvCxnSpPr>
          <p:nvPr/>
        </p:nvCxnSpPr>
        <p:spPr>
          <a:xfrm>
            <a:off x="1589123" y="1823935"/>
            <a:ext cx="269810" cy="122572"/>
          </a:xfrm>
          <a:prstGeom prst="straightConnector1">
            <a:avLst/>
          </a:prstGeom>
          <a:ln>
            <a:solidFill>
              <a:srgbClr val="C0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49B98BF-4FE0-B049-A26E-90420F7B64F8}"/>
              </a:ext>
            </a:extLst>
          </p:cNvPr>
          <p:cNvSpPr txBox="1"/>
          <p:nvPr/>
        </p:nvSpPr>
        <p:spPr>
          <a:xfrm>
            <a:off x="1794161" y="1893884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Qubit </a:t>
            </a:r>
          </a:p>
        </p:txBody>
      </p:sp>
      <p:sp>
        <p:nvSpPr>
          <p:cNvPr id="45" name="Round Same Side Corner Rectangle 44">
            <a:extLst>
              <a:ext uri="{FF2B5EF4-FFF2-40B4-BE49-F238E27FC236}">
                <a16:creationId xmlns:a16="http://schemas.microsoft.com/office/drawing/2014/main" id="{C0A5F97B-326E-5746-AD3B-4F912D2E7427}"/>
              </a:ext>
            </a:extLst>
          </p:cNvPr>
          <p:cNvSpPr/>
          <p:nvPr/>
        </p:nvSpPr>
        <p:spPr>
          <a:xfrm>
            <a:off x="2695238" y="1240289"/>
            <a:ext cx="2757295" cy="203493"/>
          </a:xfrm>
          <a:prstGeom prst="round2SameRect">
            <a:avLst/>
          </a:prstGeom>
          <a:solidFill>
            <a:srgbClr val="E3685F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Building Blocks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56FF46-6A92-7845-AD1A-FE253D23683A}"/>
              </a:ext>
            </a:extLst>
          </p:cNvPr>
          <p:cNvSpPr/>
          <p:nvPr/>
        </p:nvSpPr>
        <p:spPr>
          <a:xfrm>
            <a:off x="2695238" y="1469183"/>
            <a:ext cx="2757295" cy="3588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1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CBBADB-3D2F-084B-BBAB-C99B93B55228}"/>
              </a:ext>
            </a:extLst>
          </p:cNvPr>
          <p:cNvGrpSpPr/>
          <p:nvPr/>
        </p:nvGrpSpPr>
        <p:grpSpPr>
          <a:xfrm>
            <a:off x="2734583" y="1517998"/>
            <a:ext cx="2654294" cy="1477765"/>
            <a:chOff x="2867085" y="1282821"/>
            <a:chExt cx="2654294" cy="147776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A6E1A9B-6B22-2948-A7C4-FB2F02039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7085" y="1282821"/>
              <a:ext cx="2654294" cy="1477765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9A6B9ED-3343-DB4B-808F-5DEED09FFF1D}"/>
                </a:ext>
              </a:extLst>
            </p:cNvPr>
            <p:cNvCxnSpPr>
              <a:cxnSpLocks/>
            </p:cNvCxnSpPr>
            <p:nvPr/>
          </p:nvCxnSpPr>
          <p:spPr>
            <a:xfrm>
              <a:off x="3794049" y="1490133"/>
              <a:ext cx="400183" cy="4137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CEE75A8-5E23-5943-9FFB-F7B837F2F5D0}"/>
                </a:ext>
              </a:extLst>
            </p:cNvPr>
            <p:cNvSpPr txBox="1"/>
            <p:nvPr/>
          </p:nvSpPr>
          <p:spPr>
            <a:xfrm>
              <a:off x="3588077" y="1306657"/>
              <a:ext cx="6061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Se</a:t>
              </a:r>
              <a:r>
                <a:rPr lang="en-US" sz="1000" baseline="30000" dirty="0"/>
                <a:t>+</a:t>
              </a:r>
              <a:r>
                <a:rPr lang="en-US" sz="1000" dirty="0"/>
                <a:t> [4]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B42C244-6353-4043-B8B1-7C506E4561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7879" y="2159063"/>
              <a:ext cx="557833" cy="3261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26E2622-37EA-C14E-B3F7-F487EA10913D}"/>
                </a:ext>
              </a:extLst>
            </p:cNvPr>
            <p:cNvSpPr txBox="1"/>
            <p:nvPr/>
          </p:nvSpPr>
          <p:spPr>
            <a:xfrm>
              <a:off x="4313707" y="2421700"/>
              <a:ext cx="12076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Silicon microcavity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6F2D2C-4F3F-F843-9CA9-5BBE7EC44A2B}"/>
                  </a:ext>
                </a:extLst>
              </p:cNvPr>
              <p:cNvSpPr/>
              <p:nvPr/>
            </p:nvSpPr>
            <p:spPr>
              <a:xfrm>
                <a:off x="3428086" y="2553433"/>
                <a:ext cx="37074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x-none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sz="1000"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x-none" sz="100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6F2D2C-4F3F-F843-9CA9-5BBE7EC44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86" y="2553433"/>
                <a:ext cx="370743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1B8BC32-F7F6-6440-8114-767B55AB8908}"/>
                  </a:ext>
                </a:extLst>
              </p:cNvPr>
              <p:cNvSpPr/>
              <p:nvPr/>
            </p:nvSpPr>
            <p:spPr>
              <a:xfrm>
                <a:off x="3270203" y="2094426"/>
                <a:ext cx="37074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x-none" sz="1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none" sz="1000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x-none" sz="100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1B8BC32-F7F6-6440-8114-767B55AB8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203" y="2094426"/>
                <a:ext cx="370743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B3E502F0-28C6-A045-A351-54322E924A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24" t="28208" r="16185" b="22412"/>
          <a:stretch/>
        </p:blipFill>
        <p:spPr>
          <a:xfrm>
            <a:off x="2721217" y="3071673"/>
            <a:ext cx="2667660" cy="150854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03C5D3F-3B45-494C-90E8-154E825BB72E}"/>
              </a:ext>
            </a:extLst>
          </p:cNvPr>
          <p:cNvSpPr txBox="1"/>
          <p:nvPr/>
        </p:nvSpPr>
        <p:spPr>
          <a:xfrm>
            <a:off x="82383" y="4638726"/>
            <a:ext cx="2471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Entanglement requires non-local operations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C498F9-D3C1-8E43-98DB-040A7632BFE1}"/>
              </a:ext>
            </a:extLst>
          </p:cNvPr>
          <p:cNvSpPr txBox="1"/>
          <p:nvPr/>
        </p:nvSpPr>
        <p:spPr>
          <a:xfrm>
            <a:off x="2626018" y="4641387"/>
            <a:ext cx="3110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Non-local operations achieved by measurement only</a:t>
            </a:r>
          </a:p>
        </p:txBody>
      </p:sp>
      <p:sp>
        <p:nvSpPr>
          <p:cNvPr id="58" name="Round Same Side Corner Rectangle 57">
            <a:extLst>
              <a:ext uri="{FF2B5EF4-FFF2-40B4-BE49-F238E27FC236}">
                <a16:creationId xmlns:a16="http://schemas.microsoft.com/office/drawing/2014/main" id="{ACC6D128-6102-FD4D-BCD0-C1E0CE6E2CB0}"/>
              </a:ext>
            </a:extLst>
          </p:cNvPr>
          <p:cNvSpPr/>
          <p:nvPr/>
        </p:nvSpPr>
        <p:spPr>
          <a:xfrm>
            <a:off x="5593489" y="1240289"/>
            <a:ext cx="3457914" cy="203493"/>
          </a:xfrm>
          <a:prstGeom prst="round2SameRect">
            <a:avLst/>
          </a:prstGeom>
          <a:solidFill>
            <a:srgbClr val="E3685F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Architecture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48282E-09CF-EA4C-80C3-F2412CB44A58}"/>
              </a:ext>
            </a:extLst>
          </p:cNvPr>
          <p:cNvSpPr/>
          <p:nvPr/>
        </p:nvSpPr>
        <p:spPr>
          <a:xfrm>
            <a:off x="5593489" y="1469184"/>
            <a:ext cx="3457914" cy="252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1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D19C830-6C22-8746-BB6C-D1BDC37A3C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732" t="15139" r="11695" b="23045"/>
          <a:stretch/>
        </p:blipFill>
        <p:spPr>
          <a:xfrm>
            <a:off x="6300319" y="1729739"/>
            <a:ext cx="2718309" cy="21154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04D4F6F-2A38-784E-A5F8-12A26EA2C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5648" y="1476918"/>
            <a:ext cx="2415199" cy="1358550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1129F5C-ABE6-AB4F-866F-67197CB9EB45}"/>
              </a:ext>
            </a:extLst>
          </p:cNvPr>
          <p:cNvCxnSpPr>
            <a:cxnSpLocks/>
          </p:cNvCxnSpPr>
          <p:nvPr/>
        </p:nvCxnSpPr>
        <p:spPr>
          <a:xfrm>
            <a:off x="6671806" y="1919354"/>
            <a:ext cx="934179" cy="39996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42FADB-158C-B543-9120-3B9938FC1727}"/>
              </a:ext>
            </a:extLst>
          </p:cNvPr>
          <p:cNvCxnSpPr>
            <a:cxnSpLocks/>
          </p:cNvCxnSpPr>
          <p:nvPr/>
        </p:nvCxnSpPr>
        <p:spPr>
          <a:xfrm>
            <a:off x="6159363" y="2435117"/>
            <a:ext cx="739792" cy="65595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CC1A015-4C4D-894B-9E30-9CC121CFD0FF}"/>
              </a:ext>
            </a:extLst>
          </p:cNvPr>
          <p:cNvSpPr txBox="1"/>
          <p:nvPr/>
        </p:nvSpPr>
        <p:spPr>
          <a:xfrm>
            <a:off x="5606474" y="1639000"/>
            <a:ext cx="1050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Unit-cell clusters</a:t>
            </a:r>
          </a:p>
        </p:txBody>
      </p:sp>
      <p:sp>
        <p:nvSpPr>
          <p:cNvPr id="69" name="Round Same Side Corner Rectangle 68">
            <a:extLst>
              <a:ext uri="{FF2B5EF4-FFF2-40B4-BE49-F238E27FC236}">
                <a16:creationId xmlns:a16="http://schemas.microsoft.com/office/drawing/2014/main" id="{2AB432AE-58C6-9640-8B13-16F070742C2C}"/>
              </a:ext>
            </a:extLst>
          </p:cNvPr>
          <p:cNvSpPr/>
          <p:nvPr/>
        </p:nvSpPr>
        <p:spPr>
          <a:xfrm>
            <a:off x="5593489" y="4037403"/>
            <a:ext cx="3457914" cy="203493"/>
          </a:xfrm>
          <a:prstGeom prst="round2SameRect">
            <a:avLst/>
          </a:prstGeom>
          <a:solidFill>
            <a:srgbClr val="E3685F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References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6E3712D-8BD8-9C44-8CB0-F690A8D0D147}"/>
              </a:ext>
            </a:extLst>
          </p:cNvPr>
          <p:cNvSpPr/>
          <p:nvPr/>
        </p:nvSpPr>
        <p:spPr>
          <a:xfrm>
            <a:off x="5593489" y="4254723"/>
            <a:ext cx="3457914" cy="8034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BCFCC84-165C-5D44-84FA-FE8F4C442A91}"/>
              </a:ext>
            </a:extLst>
          </p:cNvPr>
          <p:cNvSpPr txBox="1"/>
          <p:nvPr/>
        </p:nvSpPr>
        <p:spPr>
          <a:xfrm>
            <a:off x="5478512" y="4254723"/>
            <a:ext cx="3665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450"/>
            <a:r>
              <a:rPr lang="en-CA" sz="600" dirty="0"/>
              <a:t>[1] R. </a:t>
            </a:r>
            <a:r>
              <a:rPr lang="en-CA" sz="600" dirty="0" err="1"/>
              <a:t>Raussendorf</a:t>
            </a:r>
            <a:r>
              <a:rPr lang="en-CA" sz="600" dirty="0"/>
              <a:t>, H. J. </a:t>
            </a:r>
            <a:r>
              <a:rPr lang="en-CA" sz="600" dirty="0" err="1"/>
              <a:t>Briegel</a:t>
            </a:r>
            <a:r>
              <a:rPr lang="en-CA" sz="600" dirty="0"/>
              <a:t>, </a:t>
            </a:r>
            <a:r>
              <a:rPr lang="en-CA" sz="600" i="1" dirty="0"/>
              <a:t>Phys. Rev. Lett</a:t>
            </a:r>
            <a:r>
              <a:rPr lang="en-CA" sz="600" dirty="0"/>
              <a:t>. </a:t>
            </a:r>
            <a:r>
              <a:rPr lang="en-CA" sz="600" b="1" dirty="0"/>
              <a:t>2001</a:t>
            </a:r>
            <a:r>
              <a:rPr lang="en-CA" sz="600" dirty="0"/>
              <a:t>, 86, 5188. </a:t>
            </a:r>
          </a:p>
          <a:p>
            <a:pPr marL="135450"/>
            <a:r>
              <a:rPr lang="en-CA" sz="600" dirty="0"/>
              <a:t>[2] R. </a:t>
            </a:r>
            <a:r>
              <a:rPr lang="en-CA" sz="600" dirty="0" err="1"/>
              <a:t>Raussendorf</a:t>
            </a:r>
            <a:r>
              <a:rPr lang="en-CA" sz="600" dirty="0"/>
              <a:t>, J. Harrington, </a:t>
            </a:r>
            <a:r>
              <a:rPr lang="en-CA" sz="600" i="1" dirty="0"/>
              <a:t>Phys. Rev. Lett. </a:t>
            </a:r>
            <a:r>
              <a:rPr lang="en-CA" sz="600" b="1" dirty="0"/>
              <a:t>2007</a:t>
            </a:r>
            <a:r>
              <a:rPr lang="en-CA" sz="600" dirty="0"/>
              <a:t>, </a:t>
            </a:r>
            <a:r>
              <a:rPr lang="en-CA" sz="600" i="1" dirty="0"/>
              <a:t>98</a:t>
            </a:r>
            <a:r>
              <a:rPr lang="en-CA" sz="600" dirty="0"/>
              <a:t>, 190504.</a:t>
            </a:r>
          </a:p>
          <a:p>
            <a:pPr marL="135450"/>
            <a:r>
              <a:rPr lang="en-CA" sz="600" dirty="0"/>
              <a:t>[3] K. </a:t>
            </a:r>
            <a:r>
              <a:rPr lang="en-CA" sz="600" dirty="0" err="1"/>
              <a:t>Nemoto</a:t>
            </a:r>
            <a:r>
              <a:rPr lang="en-CA" sz="600" dirty="0"/>
              <a:t>, M. </a:t>
            </a:r>
            <a:r>
              <a:rPr lang="en-CA" sz="600" dirty="0" err="1"/>
              <a:t>Trupke</a:t>
            </a:r>
            <a:r>
              <a:rPr lang="en-CA" sz="600" dirty="0"/>
              <a:t>, S. J. Devitt, A. M. Stephens, B. </a:t>
            </a:r>
            <a:r>
              <a:rPr lang="en-CA" sz="600" dirty="0" err="1"/>
              <a:t>Scharfenberger</a:t>
            </a:r>
            <a:r>
              <a:rPr lang="en-CA" sz="600" dirty="0"/>
              <a:t>, K. </a:t>
            </a:r>
            <a:r>
              <a:rPr lang="en-CA" sz="600" dirty="0" err="1"/>
              <a:t>Buczak</a:t>
            </a:r>
            <a:r>
              <a:rPr lang="en-CA" sz="600" dirty="0"/>
              <a:t>, T. </a:t>
            </a:r>
            <a:r>
              <a:rPr lang="en-CA" sz="600" dirty="0" err="1"/>
              <a:t>Nöbauer</a:t>
            </a:r>
            <a:r>
              <a:rPr lang="en-CA" sz="600" dirty="0"/>
              <a:t>, M. S. </a:t>
            </a:r>
            <a:r>
              <a:rPr lang="en-CA" sz="600" dirty="0" err="1"/>
              <a:t>Everitt</a:t>
            </a:r>
            <a:r>
              <a:rPr lang="en-CA" sz="600" dirty="0"/>
              <a:t>, J. </a:t>
            </a:r>
            <a:r>
              <a:rPr lang="en-CA" sz="600" dirty="0" err="1"/>
              <a:t>Schmiedmayer</a:t>
            </a:r>
            <a:r>
              <a:rPr lang="en-CA" sz="600" dirty="0"/>
              <a:t>, W. J. Munro, </a:t>
            </a:r>
            <a:r>
              <a:rPr lang="en-CA" sz="600" i="1" dirty="0"/>
              <a:t>Phys. Rev. X </a:t>
            </a:r>
            <a:r>
              <a:rPr lang="en-CA" sz="600" b="1" dirty="0"/>
              <a:t>2014</a:t>
            </a:r>
            <a:r>
              <a:rPr lang="en-CA" sz="600" dirty="0"/>
              <a:t>, </a:t>
            </a:r>
            <a:r>
              <a:rPr lang="en-CA" sz="600" i="1" dirty="0"/>
              <a:t>4</a:t>
            </a:r>
            <a:r>
              <a:rPr lang="en-CA" sz="600" dirty="0"/>
              <a:t>, 031022.</a:t>
            </a:r>
          </a:p>
          <a:p>
            <a:pPr marL="135450"/>
            <a:r>
              <a:rPr lang="en-CA" sz="600" dirty="0"/>
              <a:t>[4] K. J. Morse, R. J. Abraham, A. </a:t>
            </a:r>
            <a:r>
              <a:rPr lang="en-CA" sz="600" dirty="0" err="1"/>
              <a:t>DeAbreu</a:t>
            </a:r>
            <a:r>
              <a:rPr lang="en-CA" sz="600" dirty="0"/>
              <a:t>, C. Bowness, T. S. Richards, H. Riemann, N. V. </a:t>
            </a:r>
            <a:r>
              <a:rPr lang="en-CA" sz="600" dirty="0" err="1"/>
              <a:t>Abrosimov</a:t>
            </a:r>
            <a:r>
              <a:rPr lang="en-CA" sz="600" dirty="0"/>
              <a:t>, P. Becker, H.-J. Pohl, M. L. </a:t>
            </a:r>
            <a:r>
              <a:rPr lang="en-CA" sz="600" dirty="0" err="1"/>
              <a:t>Thewalt</a:t>
            </a:r>
            <a:r>
              <a:rPr lang="en-CA" sz="600" dirty="0"/>
              <a:t>, S. Simmons, </a:t>
            </a:r>
            <a:r>
              <a:rPr lang="en-CA" sz="600" i="1" dirty="0"/>
              <a:t>Sci. Adv. </a:t>
            </a:r>
            <a:r>
              <a:rPr lang="en-CA" sz="600" b="1" dirty="0"/>
              <a:t>2017</a:t>
            </a:r>
            <a:r>
              <a:rPr lang="en-CA" sz="600" dirty="0"/>
              <a:t>, </a:t>
            </a:r>
            <a:r>
              <a:rPr lang="en-CA" sz="600" i="1" dirty="0"/>
              <a:t>3</a:t>
            </a:r>
            <a:r>
              <a:rPr lang="en-CA" sz="600" dirty="0"/>
              <a:t>, e1700930.</a:t>
            </a:r>
          </a:p>
          <a:p>
            <a:pPr marL="135450"/>
            <a:r>
              <a:rPr lang="en-CA" sz="600" dirty="0"/>
              <a:t>[5] E.Waks,J.Vuckovic,</a:t>
            </a:r>
            <a:r>
              <a:rPr lang="en-CA" sz="600" i="1" dirty="0"/>
              <a:t>Phys.Rev.Lett.</a:t>
            </a:r>
            <a:r>
              <a:rPr lang="en-CA" sz="600" b="1" dirty="0"/>
              <a:t>2006</a:t>
            </a:r>
            <a:r>
              <a:rPr lang="en-CA" sz="600" dirty="0"/>
              <a:t>,</a:t>
            </a:r>
            <a:r>
              <a:rPr lang="en-CA" sz="600" i="1" dirty="0"/>
              <a:t>96</a:t>
            </a:r>
            <a:r>
              <a:rPr lang="en-CA" sz="600" dirty="0"/>
              <a:t>,153601.</a:t>
            </a:r>
          </a:p>
          <a:p>
            <a:pPr marL="135450"/>
            <a:r>
              <a:rPr lang="en-CA" sz="600" dirty="0"/>
              <a:t>[6] X. Yan, W. </a:t>
            </a:r>
            <a:r>
              <a:rPr lang="en-CA" sz="600" dirty="0" err="1"/>
              <a:t>Asavanant</a:t>
            </a:r>
            <a:r>
              <a:rPr lang="en-CA" sz="600" dirty="0"/>
              <a:t>, H. </a:t>
            </a:r>
            <a:r>
              <a:rPr lang="en-CA" sz="600" dirty="0" err="1"/>
              <a:t>Kamakari</a:t>
            </a:r>
            <a:r>
              <a:rPr lang="en-CA" sz="600" dirty="0"/>
              <a:t>, J. Wu, J. F. Young, R. </a:t>
            </a:r>
            <a:r>
              <a:rPr lang="en-CA" sz="600" dirty="0" err="1"/>
              <a:t>Raussendorf</a:t>
            </a:r>
            <a:r>
              <a:rPr lang="en-CA" sz="600" dirty="0"/>
              <a:t>, </a:t>
            </a:r>
            <a:r>
              <a:rPr lang="en-CA" sz="600" i="1" dirty="0"/>
              <a:t>Adv. Quant. Tech. </a:t>
            </a:r>
            <a:r>
              <a:rPr lang="en-CA" sz="600" b="1" dirty="0"/>
              <a:t>2020</a:t>
            </a:r>
            <a:r>
              <a:rPr lang="en-CA" sz="600" dirty="0"/>
              <a:t>, 2000011</a:t>
            </a:r>
          </a:p>
          <a:p>
            <a:pPr marL="135450"/>
            <a:r>
              <a:rPr lang="en-CA" sz="600" dirty="0"/>
              <a:t> </a:t>
            </a:r>
            <a:br>
              <a:rPr lang="en-CA" sz="600" dirty="0"/>
            </a:br>
            <a:endParaRPr lang="en-CA" sz="600" dirty="0"/>
          </a:p>
          <a:p>
            <a:pPr marL="171450" indent="-36000">
              <a:buFontTx/>
              <a:buChar char="-"/>
            </a:pPr>
            <a:endParaRPr lang="en-CA" sz="600" dirty="0"/>
          </a:p>
          <a:p>
            <a:pPr marL="171450" indent="-36000">
              <a:buFontTx/>
              <a:buChar char="-"/>
            </a:pPr>
            <a:endParaRPr lang="en-CA" sz="600" dirty="0"/>
          </a:p>
          <a:p>
            <a:pPr indent="-36000"/>
            <a:endParaRPr lang="en-US" sz="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62B5D34-AAE7-524E-B21D-90699D1E32CB}"/>
              </a:ext>
            </a:extLst>
          </p:cNvPr>
          <p:cNvSpPr txBox="1"/>
          <p:nvPr/>
        </p:nvSpPr>
        <p:spPr>
          <a:xfrm>
            <a:off x="6057791" y="3783190"/>
            <a:ext cx="2913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Fault-tolerant threshold for photon loss: ~1%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FF5A47-DEAB-8249-A71C-A4AD08372BD1}"/>
              </a:ext>
            </a:extLst>
          </p:cNvPr>
          <p:cNvSpPr txBox="1"/>
          <p:nvPr/>
        </p:nvSpPr>
        <p:spPr>
          <a:xfrm>
            <a:off x="7138895" y="3573394"/>
            <a:ext cx="384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[6]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1D249A8-4AD0-F44B-8250-ABE0DC51A6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2327" y="512352"/>
            <a:ext cx="508545" cy="50854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6E598BD-C105-F341-8B57-06BF89EA39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910" y="643747"/>
            <a:ext cx="602366" cy="26375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390E45C-AF64-3C4F-8F7B-4C8DBE4D8CF4}"/>
              </a:ext>
            </a:extLst>
          </p:cNvPr>
          <p:cNvSpPr txBox="1"/>
          <p:nvPr/>
        </p:nvSpPr>
        <p:spPr>
          <a:xfrm>
            <a:off x="4699196" y="3914820"/>
            <a:ext cx="384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2601382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367</Words>
  <Application>Microsoft Macintosh PowerPoint</Application>
  <PresentationFormat>On-screen Show (16:9)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Xiruo Yan</dc:creator>
  <cp:lastModifiedBy>Xiruo Yan</cp:lastModifiedBy>
  <cp:revision>9</cp:revision>
  <dcterms:created xsi:type="dcterms:W3CDTF">2020-07-04T22:20:00Z</dcterms:created>
  <dcterms:modified xsi:type="dcterms:W3CDTF">2020-07-06T16:33:47Z</dcterms:modified>
</cp:coreProperties>
</file>