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91" r:id="rId2"/>
    <p:sldId id="444" r:id="rId3"/>
    <p:sldId id="420" r:id="rId4"/>
    <p:sldId id="418" r:id="rId5"/>
    <p:sldId id="419" r:id="rId6"/>
    <p:sldId id="421" r:id="rId7"/>
    <p:sldId id="422" r:id="rId8"/>
    <p:sldId id="423" r:id="rId9"/>
    <p:sldId id="438" r:id="rId10"/>
    <p:sldId id="398" r:id="rId11"/>
    <p:sldId id="405" r:id="rId12"/>
    <p:sldId id="406" r:id="rId13"/>
    <p:sldId id="409" r:id="rId14"/>
    <p:sldId id="408" r:id="rId15"/>
    <p:sldId id="439" r:id="rId16"/>
    <p:sldId id="345" r:id="rId17"/>
    <p:sldId id="313" r:id="rId18"/>
    <p:sldId id="445" r:id="rId19"/>
    <p:sldId id="446" r:id="rId20"/>
    <p:sldId id="442" r:id="rId21"/>
    <p:sldId id="443" r:id="rId22"/>
    <p:sldId id="412" r:id="rId23"/>
    <p:sldId id="388" r:id="rId24"/>
    <p:sldId id="440" r:id="rId25"/>
    <p:sldId id="450" r:id="rId26"/>
    <p:sldId id="451" r:id="rId27"/>
    <p:sldId id="452" r:id="rId28"/>
    <p:sldId id="453" r:id="rId29"/>
    <p:sldId id="454" r:id="rId30"/>
    <p:sldId id="455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F53"/>
    <a:srgbClr val="F7A8FF"/>
    <a:srgbClr val="FF80C2"/>
    <a:srgbClr val="D40000"/>
    <a:srgbClr val="CD0000"/>
    <a:srgbClr val="B10000"/>
    <a:srgbClr val="669966"/>
    <a:srgbClr val="339933"/>
    <a:srgbClr val="3366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7"/>
    <p:restoredTop sz="50000" autoAdjust="0"/>
  </p:normalViewPr>
  <p:slideViewPr>
    <p:cSldViewPr>
      <p:cViewPr varScale="1">
        <p:scale>
          <a:sx n="131" d="100"/>
          <a:sy n="131" d="100"/>
        </p:scale>
        <p:origin x="18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39B78D-A390-0D48-BC57-021A6B4404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29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DSC_7292_sm_blue.jpg                                           0007D097Spiffy                         B75E31B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81000"/>
            <a:ext cx="457200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4" descr="DSC_7292_sm_blue.jpg                                           0007D097Spiffy                         B75E31B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381000"/>
            <a:ext cx="457200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5"/>
          <p:cNvSpPr>
            <a:spLocks noChangeArrowheads="1"/>
          </p:cNvSpPr>
          <p:nvPr userDrawn="1"/>
        </p:nvSpPr>
        <p:spPr bwMode="auto">
          <a:xfrm>
            <a:off x="0" y="20874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0" y="2819399"/>
            <a:ext cx="9144000" cy="3273429"/>
          </a:xfrm>
          <a:prstGeom prst="rect">
            <a:avLst/>
          </a:prstGeom>
          <a:solidFill>
            <a:srgbClr val="66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8" name="Picture 6" descr="logo_red.bmp                                                   00035640Spiffy                         B75E31B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804863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2819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8" descr="MIT_logo.jpg                                                   000526ECSpiffy                         B75E31B5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4700" y="254000"/>
            <a:ext cx="5969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9" descr="bottom_left_address_PPT01.bmp                                  00035640Spiffy                         B75E31B5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535738"/>
            <a:ext cx="24336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4440238" y="5771780"/>
            <a:ext cx="464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Arial" charset="0"/>
              </a:rPr>
              <a:t>Optical and Quantum Communications Group</a:t>
            </a: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7688263" y="6581775"/>
            <a:ext cx="14049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Gill Sans" charset="0"/>
              </a:rPr>
              <a:t>www.rle.mit.edu/qoptics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200400"/>
            <a:ext cx="7391400" cy="1066800"/>
          </a:xfrm>
          <a:ln w="9525">
            <a:noFill/>
          </a:ln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4267200"/>
            <a:ext cx="6705600" cy="1447800"/>
          </a:xfrm>
        </p:spPr>
        <p:txBody>
          <a:bodyPr/>
          <a:lstStyle>
            <a:lvl1pPr marL="0" indent="0">
              <a:buFont typeface="Wingdings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66800" y="2971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520B1B-FCDC-694B-B2E2-C086F4854D73}" type="datetime1">
              <a:rPr lang="en-US"/>
              <a:pPr/>
              <a:t>7/21/20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E5AC26B-EAD2-3E46-9A91-2283FB77B3A7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46050"/>
            <a:ext cx="2209800" cy="617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46050"/>
            <a:ext cx="6477000" cy="617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050F814A-45D0-B342-9193-E6865AD3D4A8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5CC9F02-8ED6-BB45-A02D-A6E1AB278ADF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5120EDF9-3EBB-3845-AEC1-A2DAD9EED34A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343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343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6CC2593-D315-A24E-A342-7E76F794EAFE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F522F4AB-5DA1-ED44-A950-ACFA5AB2993D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A1FF033-AD8F-6944-AF30-1E784BF10AB8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FEAE548F-978B-9944-80CA-1A2D79349537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9F78EA4-C267-344E-8F2E-C8C1E65129EE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EE0BB79-2F78-534F-B12D-6CF4D0FD4FC1}" type="slidenum">
              <a:rPr lang="en-US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46050"/>
            <a:ext cx="8839200" cy="4048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883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8" descr="MIT_logo.jpg                                                   000526ECSpiffy                         B75E31B5: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6438" y="6507162"/>
            <a:ext cx="36036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9" descr="rle_box_logo.jpg                                               000526ECSpiffy                         B75E31B5: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6506632"/>
            <a:ext cx="365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152400" y="1524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7688263" y="6581775"/>
            <a:ext cx="14049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latin typeface="Gill Sans" charset="0"/>
              </a:rPr>
              <a:t>www.rle.mit.edu</a:t>
            </a:r>
            <a:r>
              <a:rPr lang="en-US" sz="900" dirty="0">
                <a:latin typeface="Gill Sans" charset="0"/>
              </a:rPr>
              <a:t>/</a:t>
            </a:r>
            <a:r>
              <a:rPr lang="en-US" sz="900" dirty="0" err="1">
                <a:latin typeface="Gill Sans" charset="0"/>
              </a:rPr>
              <a:t>qoptics</a:t>
            </a:r>
            <a:endParaRPr lang="en-US" sz="900" dirty="0">
              <a:latin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24.em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14.emf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27.emf"/><Relationship Id="rId9" Type="http://schemas.openxmlformats.org/officeDocument/2006/relationships/image" Target="../media/image29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276600"/>
            <a:ext cx="7543800" cy="562285"/>
          </a:xfrm>
          <a:ln w="12700"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The Quantum Illumination Story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038600"/>
            <a:ext cx="4648200" cy="516684"/>
          </a:xfrm>
        </p:spPr>
        <p:txBody>
          <a:bodyPr/>
          <a:lstStyle/>
          <a:p>
            <a:pPr eaLnBrk="1" hangingPunct="1"/>
            <a:r>
              <a:rPr lang="en-US" sz="2800" dirty="0"/>
              <a:t>Jeffrey H. Shapiro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00200" y="4800599"/>
            <a:ext cx="5486400" cy="7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None/>
              <a:defRPr sz="240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1800" dirty="0"/>
              <a:t>Photonics for Quantum 2 Workshop</a:t>
            </a:r>
          </a:p>
          <a:p>
            <a:pPr eaLnBrk="1" hangingPunct="1"/>
            <a:r>
              <a:rPr lang="en-US" sz="1800" dirty="0"/>
              <a:t>July 30, 2020</a:t>
            </a:r>
          </a:p>
        </p:txBody>
      </p:sp>
    </p:spTree>
    <p:extLst>
      <p:ext uri="{BB962C8B-B14F-4D97-AF65-F5344CB8AC3E}">
        <p14:creationId xmlns:p14="http://schemas.microsoft.com/office/powerpoint/2010/main" val="2335792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Prologue:  Classical versus Quantum Radars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2505960"/>
          </a:xfrm>
        </p:spPr>
        <p:txBody>
          <a:bodyPr/>
          <a:lstStyle/>
          <a:p>
            <a:r>
              <a:rPr lang="en-US" dirty="0"/>
              <a:t>Semiclassical photodetection theory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light is a classical (possibly stochastic) electromagnetic wave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photodetection’s fundamental noise is shot noise</a:t>
            </a:r>
          </a:p>
          <a:p>
            <a:r>
              <a:rPr lang="en-US" dirty="0"/>
              <a:t>Quantum photodetection theory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light is quantum mechanical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photodetection is a quantum measurement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3A8C43-FE31-D441-BBE9-E77421A8FB4E}"/>
              </a:ext>
            </a:extLst>
          </p:cNvPr>
          <p:cNvSpPr txBox="1">
            <a:spLocks/>
          </p:cNvSpPr>
          <p:nvPr/>
        </p:nvSpPr>
        <p:spPr bwMode="auto">
          <a:xfrm>
            <a:off x="152400" y="4123440"/>
            <a:ext cx="8839200" cy="250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Classical radar</a:t>
            </a:r>
          </a:p>
          <a:p>
            <a:pPr lvl="1"/>
            <a:r>
              <a:rPr lang="en-US" kern="0" dirty="0">
                <a:solidFill>
                  <a:srgbClr val="0070C0"/>
                </a:solidFill>
              </a:rPr>
              <a:t>measurement statistics correctly obtained semiclassically</a:t>
            </a:r>
          </a:p>
          <a:p>
            <a:pPr lvl="1"/>
            <a:r>
              <a:rPr lang="en-US" kern="0" dirty="0">
                <a:solidFill>
                  <a:srgbClr val="0070C0"/>
                </a:solidFill>
              </a:rPr>
              <a:t>laser (coherent-state) radars are classical radars</a:t>
            </a:r>
          </a:p>
          <a:p>
            <a:r>
              <a:rPr lang="en-US" kern="0" dirty="0"/>
              <a:t>Quantum radar</a:t>
            </a:r>
          </a:p>
          <a:p>
            <a:pPr lvl="1"/>
            <a:r>
              <a:rPr lang="en-US" kern="0" dirty="0">
                <a:solidFill>
                  <a:srgbClr val="0070C0"/>
                </a:solidFill>
              </a:rPr>
              <a:t>measurement statistics </a:t>
            </a:r>
            <a:r>
              <a:rPr lang="en-US" i="1" kern="0" dirty="0">
                <a:solidFill>
                  <a:srgbClr val="0070C0"/>
                </a:solidFill>
              </a:rPr>
              <a:t>must </a:t>
            </a:r>
            <a:r>
              <a:rPr lang="en-US" kern="0" dirty="0">
                <a:solidFill>
                  <a:srgbClr val="0070C0"/>
                </a:solidFill>
              </a:rPr>
              <a:t>be obtained quantum mechanically</a:t>
            </a:r>
          </a:p>
          <a:p>
            <a:pPr lvl="1"/>
            <a:r>
              <a:rPr lang="en-US" kern="0" dirty="0">
                <a:solidFill>
                  <a:srgbClr val="0070C0"/>
                </a:solidFill>
              </a:rPr>
              <a:t>single-photon and entangled-state radars are quantum radars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2917124"/>
            <a:ext cx="8839200" cy="128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Definition:  </a:t>
            </a:r>
            <a:r>
              <a:rPr lang="en-US" i="1" dirty="0"/>
              <a:t>classical</a:t>
            </a:r>
            <a:r>
              <a:rPr lang="en-US" dirty="0"/>
              <a:t> state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semiclassical and quantum photodetection give same predictions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laser light, LED light, sunlight</a:t>
            </a:r>
            <a:r>
              <a:rPr lang="is-IS">
                <a:solidFill>
                  <a:srgbClr val="0070C0"/>
                </a:solidFill>
              </a:rPr>
              <a:t>… are </a:t>
            </a:r>
            <a:r>
              <a:rPr lang="is-IS" i="1">
                <a:solidFill>
                  <a:srgbClr val="0070C0"/>
                </a:solidFill>
              </a:rPr>
              <a:t>classical</a:t>
            </a:r>
            <a:r>
              <a:rPr lang="is-IS">
                <a:solidFill>
                  <a:srgbClr val="0070C0"/>
                </a:solidFill>
              </a:rPr>
              <a:t> states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Tan </a:t>
            </a:r>
            <a:r>
              <a:rPr lang="en-US" i="1" dirty="0"/>
              <a:t>et al</a:t>
            </a:r>
            <a:r>
              <a:rPr lang="en-US" dirty="0"/>
              <a:t>.’s Bosonic-Channel CS Radar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457200"/>
          </a:xfrm>
        </p:spPr>
        <p:txBody>
          <a:bodyPr/>
          <a:lstStyle/>
          <a:p>
            <a:r>
              <a:rPr lang="en-US" dirty="0"/>
              <a:t>Coherent-state target detection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319745" y="1066800"/>
            <a:ext cx="6241692" cy="2820805"/>
            <a:chOff x="310" y="810"/>
            <a:chExt cx="5174" cy="2205"/>
          </a:xfrm>
        </p:grpSpPr>
        <p:pic>
          <p:nvPicPr>
            <p:cNvPr id="8" name="Picture 7" descr="&#10;image-425.pdf                                                  000CE898Macintosh HD                   BC2CE8E4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" y="1472"/>
              <a:ext cx="495" cy="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&#10;image-437.pdf                                                  000CE898Macintosh HD                   BC2CE8E4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4" y="1192"/>
              <a:ext cx="1510" cy="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310" y="810"/>
              <a:ext cx="5157" cy="2205"/>
              <a:chOff x="268" y="840"/>
              <a:chExt cx="5157" cy="2205"/>
            </a:xfrm>
          </p:grpSpPr>
          <p:sp>
            <p:nvSpPr>
              <p:cNvPr id="11" name="AutoShape 10"/>
              <p:cNvSpPr>
                <a:spLocks noChangeArrowheads="1"/>
              </p:cNvSpPr>
              <p:nvPr/>
            </p:nvSpPr>
            <p:spPr bwMode="auto">
              <a:xfrm rot="8167764">
                <a:off x="1180" y="2232"/>
                <a:ext cx="1008" cy="96"/>
              </a:xfrm>
              <a:prstGeom prst="rightArrow">
                <a:avLst>
                  <a:gd name="adj1" fmla="val 50000"/>
                  <a:gd name="adj2" fmla="val 262500"/>
                </a:avLst>
              </a:prstGeom>
              <a:solidFill>
                <a:srgbClr val="DD121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268" y="840"/>
                <a:ext cx="3576" cy="2064"/>
                <a:chOff x="376" y="1032"/>
                <a:chExt cx="3576" cy="2064"/>
              </a:xfrm>
            </p:grpSpPr>
            <p:sp>
              <p:nvSpPr>
                <p:cNvPr id="17" name="Rectangle 12"/>
                <p:cNvSpPr>
                  <a:spLocks noChangeArrowheads="1"/>
                </p:cNvSpPr>
                <p:nvPr/>
              </p:nvSpPr>
              <p:spPr bwMode="auto">
                <a:xfrm>
                  <a:off x="376" y="1320"/>
                  <a:ext cx="816" cy="48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" name="AutoShape 13"/>
                <p:cNvSpPr>
                  <a:spLocks noChangeArrowheads="1"/>
                </p:cNvSpPr>
                <p:nvPr/>
              </p:nvSpPr>
              <p:spPr bwMode="auto">
                <a:xfrm>
                  <a:off x="1336" y="1464"/>
                  <a:ext cx="528" cy="192"/>
                </a:xfrm>
                <a:prstGeom prst="rightArrow">
                  <a:avLst>
                    <a:gd name="adj1" fmla="val 50000"/>
                    <a:gd name="adj2" fmla="val 68750"/>
                  </a:avLst>
                </a:prstGeom>
                <a:solidFill>
                  <a:srgbClr val="DD121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pic>
              <p:nvPicPr>
                <p:cNvPr id="19" name="Picture 1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4" y="1032"/>
                  <a:ext cx="1848" cy="12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Rectangle 15"/>
                <p:cNvSpPr>
                  <a:spLocks noChangeArrowheads="1"/>
                </p:cNvSpPr>
                <p:nvPr/>
              </p:nvSpPr>
              <p:spPr bwMode="auto">
                <a:xfrm>
                  <a:off x="376" y="2616"/>
                  <a:ext cx="816" cy="48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pic>
              <p:nvPicPr>
                <p:cNvPr id="21" name="Picture 16" descr="&#10;image-424.pdf                                                  000CE898Macintosh HD                   BC2CE8E4: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" y="2743"/>
                  <a:ext cx="725" cy="1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17" descr="&#10;image-427.pdf                                                  000CE898Macintosh HD                   BC2CE8E4: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3" y="1266"/>
                  <a:ext cx="283" cy="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18" descr="&#10;image-429.pdf                                                  000CE898Macintosh HD                   BC2CE8E4: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9" y="2200"/>
                  <a:ext cx="302" cy="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19" descr="&#10;image-430.pdf                                                  000CE898Macintosh HD                   BC2CE8E4: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9" y="2411"/>
                  <a:ext cx="546" cy="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0" descr="image-1466.pdf                                                 0018DE1BMacintosh HD                   BC3632DF: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" y="1462"/>
                  <a:ext cx="759" cy="1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694" y="1270"/>
                  <a:ext cx="562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4000" dirty="0">
                      <a:latin typeface="Arial" charset="0"/>
                    </a:rPr>
                    <a:t>?</a:t>
                  </a:r>
                </a:p>
              </p:txBody>
            </p:sp>
          </p:grpSp>
          <p:pic>
            <p:nvPicPr>
              <p:cNvPr id="13" name="Picture 22" descr="image-1404.pdf                                                 0018BA41Macintosh HD                   BC3632DF: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6" y="2155"/>
                <a:ext cx="2632" cy="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3" descr="image-1496.pdf                                                 0018E1CCMacintosh HD                   BC3632DF: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" y="1799"/>
                <a:ext cx="1010" cy="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4" descr="image-1661.pdf                                                 001B3247Macintosh HD                   BC3632DF: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4" y="2892"/>
                <a:ext cx="1463" cy="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5" descr="image-1913.pdf                                                 001C905BMacintosh HD                   BC84D2A8: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3" y="2672"/>
                <a:ext cx="2332" cy="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1023521" y="4114800"/>
            <a:ext cx="2474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/>
              <a:t>coherent-state signal: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30" y="4133824"/>
            <a:ext cx="1859407" cy="322707"/>
          </a:xfrm>
          <a:prstGeom prst="rect">
            <a:avLst/>
          </a:prstGeom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42DC48E-F4BF-CE49-97F3-A8E384D457C3}"/>
              </a:ext>
            </a:extLst>
          </p:cNvPr>
          <p:cNvSpPr txBox="1">
            <a:spLocks/>
          </p:cNvSpPr>
          <p:nvPr/>
        </p:nvSpPr>
        <p:spPr bwMode="auto">
          <a:xfrm>
            <a:off x="1030837" y="4896283"/>
            <a:ext cx="2474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/>
              <a:t>thermal background: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5" name="Picture 4" descr="image-1401.pdf                                                 0018BA41Macintosh HD                   BC3632DF:">
            <a:extLst>
              <a:ext uri="{FF2B5EF4-FFF2-40B4-BE49-F238E27FC236}">
                <a16:creationId xmlns:a16="http://schemas.microsoft.com/office/drawing/2014/main" id="{20783E06-BBE2-C147-A609-88B9D183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34" y="4665312"/>
            <a:ext cx="3282110" cy="8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BCE78D71-9500-5840-B142-C5E27F05E338}"/>
              </a:ext>
            </a:extLst>
          </p:cNvPr>
          <p:cNvSpPr txBox="1">
            <a:spLocks/>
          </p:cNvSpPr>
          <p:nvPr/>
        </p:nvSpPr>
        <p:spPr bwMode="auto">
          <a:xfrm>
            <a:off x="1030837" y="5793060"/>
            <a:ext cx="2474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/>
              <a:t>Chernoff bound: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39F1389-01A9-4C45-9D62-43585654EE28}"/>
              </a:ext>
            </a:extLst>
          </p:cNvPr>
          <p:cNvSpPr txBox="1"/>
          <p:nvPr/>
        </p:nvSpPr>
        <p:spPr>
          <a:xfrm>
            <a:off x="2667000" y="629689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Tan, </a:t>
            </a:r>
            <a:r>
              <a:rPr lang="en-US" sz="1400" i="1" dirty="0">
                <a:latin typeface="+mn-lt"/>
              </a:rPr>
              <a:t>et al</a:t>
            </a:r>
            <a:r>
              <a:rPr lang="en-US" sz="1400" dirty="0">
                <a:latin typeface="+mn-lt"/>
              </a:rPr>
              <a:t>., </a:t>
            </a:r>
            <a:r>
              <a:rPr lang="en-US" sz="1400" i="1" dirty="0">
                <a:latin typeface="+mn-lt"/>
              </a:rPr>
              <a:t>Phys. Rev. Lett</a:t>
            </a:r>
            <a:r>
              <a:rPr lang="en-US" sz="1400" dirty="0">
                <a:latin typeface="+mn-lt"/>
              </a:rPr>
              <a:t>. </a:t>
            </a:r>
            <a:r>
              <a:rPr lang="en-US" sz="1400" b="1" dirty="0">
                <a:latin typeface="+mn-lt"/>
              </a:rPr>
              <a:t>101,</a:t>
            </a:r>
            <a:r>
              <a:rPr lang="en-US" sz="1400" dirty="0">
                <a:latin typeface="+mn-lt"/>
              </a:rPr>
              <a:t> 253601 (2008)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E539E-B2D3-BE45-BE33-E8CE413776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5543" y="5841466"/>
            <a:ext cx="2565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Tan </a:t>
            </a:r>
            <a:r>
              <a:rPr lang="en-US" i="1" dirty="0"/>
              <a:t>et al</a:t>
            </a:r>
            <a:r>
              <a:rPr lang="en-US" dirty="0"/>
              <a:t>.’s Bosonic-Channel QI Radar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457200"/>
          </a:xfrm>
        </p:spPr>
        <p:txBody>
          <a:bodyPr/>
          <a:lstStyle/>
          <a:p>
            <a:r>
              <a:rPr lang="en-US" dirty="0"/>
              <a:t>Coherent-state target detection</a:t>
            </a: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1023521" y="4114800"/>
            <a:ext cx="2474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/>
              <a:t>thermal-state signal: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30" y="4133824"/>
            <a:ext cx="1859407" cy="322707"/>
          </a:xfrm>
          <a:prstGeom prst="rect">
            <a:avLst/>
          </a:prstGeom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42DC48E-F4BF-CE49-97F3-A8E384D457C3}"/>
              </a:ext>
            </a:extLst>
          </p:cNvPr>
          <p:cNvSpPr txBox="1">
            <a:spLocks/>
          </p:cNvSpPr>
          <p:nvPr/>
        </p:nvSpPr>
        <p:spPr bwMode="auto">
          <a:xfrm>
            <a:off x="1030837" y="4896283"/>
            <a:ext cx="2474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/>
              <a:t>thermal background: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5" name="Picture 4" descr="image-1401.pdf                                                 0018BA41Macintosh HD                   BC3632DF:">
            <a:extLst>
              <a:ext uri="{FF2B5EF4-FFF2-40B4-BE49-F238E27FC236}">
                <a16:creationId xmlns:a16="http://schemas.microsoft.com/office/drawing/2014/main" id="{20783E06-BBE2-C147-A609-88B9D183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34" y="4665312"/>
            <a:ext cx="3282110" cy="8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BCE78D71-9500-5840-B142-C5E27F05E338}"/>
              </a:ext>
            </a:extLst>
          </p:cNvPr>
          <p:cNvSpPr txBox="1">
            <a:spLocks/>
          </p:cNvSpPr>
          <p:nvPr/>
        </p:nvSpPr>
        <p:spPr bwMode="auto">
          <a:xfrm>
            <a:off x="1030837" y="5793060"/>
            <a:ext cx="2474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/>
              <a:t>Chernoff bound: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39F1389-01A9-4C45-9D62-43585654EE28}"/>
              </a:ext>
            </a:extLst>
          </p:cNvPr>
          <p:cNvSpPr txBox="1"/>
          <p:nvPr/>
        </p:nvSpPr>
        <p:spPr>
          <a:xfrm>
            <a:off x="2667000" y="629689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Tan, </a:t>
            </a:r>
            <a:r>
              <a:rPr lang="en-US" sz="1400" i="1" dirty="0">
                <a:latin typeface="+mn-lt"/>
              </a:rPr>
              <a:t>et al</a:t>
            </a:r>
            <a:r>
              <a:rPr lang="en-US" sz="1400" dirty="0">
                <a:latin typeface="+mn-lt"/>
              </a:rPr>
              <a:t>., </a:t>
            </a:r>
            <a:r>
              <a:rPr lang="en-US" sz="1400" i="1" dirty="0">
                <a:latin typeface="+mn-lt"/>
              </a:rPr>
              <a:t>Phys. Rev. Lett</a:t>
            </a:r>
            <a:r>
              <a:rPr lang="en-US" sz="1400" dirty="0">
                <a:latin typeface="+mn-lt"/>
              </a:rPr>
              <a:t>. </a:t>
            </a:r>
            <a:r>
              <a:rPr lang="en-US" sz="1400" b="1" dirty="0">
                <a:latin typeface="+mn-lt"/>
              </a:rPr>
              <a:t>101,</a:t>
            </a:r>
            <a:r>
              <a:rPr lang="en-US" sz="1400" dirty="0">
                <a:latin typeface="+mn-lt"/>
              </a:rPr>
              <a:t> 253601 (2008)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83C51-5D4A-1245-9AFF-BA28EBE16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372" y="5835426"/>
            <a:ext cx="2438400" cy="292100"/>
          </a:xfrm>
          <a:prstGeom prst="rect">
            <a:avLst/>
          </a:prstGeom>
        </p:spPr>
      </p:pic>
      <p:grpSp>
        <p:nvGrpSpPr>
          <p:cNvPr id="58" name="Group 7">
            <a:extLst>
              <a:ext uri="{FF2B5EF4-FFF2-40B4-BE49-F238E27FC236}">
                <a16:creationId xmlns:a16="http://schemas.microsoft.com/office/drawing/2014/main" id="{73CACC63-50A5-2744-8833-FE6A46938A69}"/>
              </a:ext>
            </a:extLst>
          </p:cNvPr>
          <p:cNvGrpSpPr>
            <a:grpSpLocks/>
          </p:cNvGrpSpPr>
          <p:nvPr/>
        </p:nvGrpSpPr>
        <p:grpSpPr bwMode="auto">
          <a:xfrm>
            <a:off x="1116090" y="1066800"/>
            <a:ext cx="6429570" cy="2858146"/>
            <a:chOff x="128" y="810"/>
            <a:chExt cx="5356" cy="2205"/>
          </a:xfrm>
        </p:grpSpPr>
        <p:grpSp>
          <p:nvGrpSpPr>
            <p:cNvPr id="59" name="Group 8">
              <a:extLst>
                <a:ext uri="{FF2B5EF4-FFF2-40B4-BE49-F238E27FC236}">
                  <a16:creationId xmlns:a16="http://schemas.microsoft.com/office/drawing/2014/main" id="{3C793AAD-D34C-044D-B708-39182A932F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" y="810"/>
              <a:ext cx="5356" cy="2205"/>
              <a:chOff x="194" y="1050"/>
              <a:chExt cx="5356" cy="2205"/>
            </a:xfrm>
          </p:grpSpPr>
          <p:grpSp>
            <p:nvGrpSpPr>
              <p:cNvPr id="61" name="Group 9">
                <a:extLst>
                  <a:ext uri="{FF2B5EF4-FFF2-40B4-BE49-F238E27FC236}">
                    <a16:creationId xmlns:a16="http://schemas.microsoft.com/office/drawing/2014/main" id="{68D4686F-DFA7-B34E-8535-89DDDA0CBC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" y="1050"/>
                <a:ext cx="3758" cy="2064"/>
                <a:chOff x="890" y="1033"/>
                <a:chExt cx="3758" cy="2064"/>
              </a:xfrm>
            </p:grpSpPr>
            <p:grpSp>
              <p:nvGrpSpPr>
                <p:cNvPr id="70" name="Group 10">
                  <a:extLst>
                    <a:ext uri="{FF2B5EF4-FFF2-40B4-BE49-F238E27FC236}">
                      <a16:creationId xmlns:a16="http://schemas.microsoft.com/office/drawing/2014/main" id="{B236AAAC-9A51-7D4E-A52C-A841942365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90" y="1033"/>
                  <a:ext cx="3758" cy="2064"/>
                  <a:chOff x="730" y="1248"/>
                  <a:chExt cx="3758" cy="2064"/>
                </a:xfrm>
              </p:grpSpPr>
              <p:sp>
                <p:nvSpPr>
                  <p:cNvPr id="72" name="Rectangle 11">
                    <a:extLst>
                      <a:ext uri="{FF2B5EF4-FFF2-40B4-BE49-F238E27FC236}">
                        <a16:creationId xmlns:a16="http://schemas.microsoft.com/office/drawing/2014/main" id="{77E3C45F-888B-BA4D-A0AF-16D2DE2C10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536"/>
                    <a:ext cx="816" cy="48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" name="AutoShape 12">
                    <a:extLst>
                      <a:ext uri="{FF2B5EF4-FFF2-40B4-BE49-F238E27FC236}">
                        <a16:creationId xmlns:a16="http://schemas.microsoft.com/office/drawing/2014/main" id="{4CFA1B3F-94DA-B344-A921-CEB0F0F262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680"/>
                    <a:ext cx="528" cy="192"/>
                  </a:xfrm>
                  <a:prstGeom prst="rightArrow">
                    <a:avLst>
                      <a:gd name="adj1" fmla="val 50000"/>
                      <a:gd name="adj2" fmla="val 68750"/>
                    </a:avLst>
                  </a:prstGeom>
                  <a:solidFill>
                    <a:srgbClr val="DD121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" name="AutoShape 13">
                    <a:extLst>
                      <a:ext uri="{FF2B5EF4-FFF2-40B4-BE49-F238E27FC236}">
                        <a16:creationId xmlns:a16="http://schemas.microsoft.com/office/drawing/2014/main" id="{4C12E05A-CA4F-1149-9FE0-13B0BC446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32" y="2328"/>
                    <a:ext cx="528" cy="192"/>
                  </a:xfrm>
                  <a:prstGeom prst="rightArrow">
                    <a:avLst>
                      <a:gd name="adj1" fmla="val 50000"/>
                      <a:gd name="adj2" fmla="val 68750"/>
                    </a:avLst>
                  </a:prstGeom>
                  <a:solidFill>
                    <a:srgbClr val="DD121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pic>
                <p:nvPicPr>
                  <p:cNvPr id="75" name="Picture 14">
                    <a:extLst>
                      <a:ext uri="{FF2B5EF4-FFF2-40B4-BE49-F238E27FC236}">
                        <a16:creationId xmlns:a16="http://schemas.microsoft.com/office/drawing/2014/main" id="{9B5A4F78-DAF2-8F41-93BD-1F4A39C49B7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40" y="1248"/>
                    <a:ext cx="1848" cy="12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6" name="Rectangle 15">
                    <a:extLst>
                      <a:ext uri="{FF2B5EF4-FFF2-40B4-BE49-F238E27FC236}">
                        <a16:creationId xmlns:a16="http://schemas.microsoft.com/office/drawing/2014/main" id="{4D04195F-72C5-CC4B-A69C-37BD1D4CAC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832"/>
                    <a:ext cx="816" cy="48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7" name="AutoShape 16">
                    <a:extLst>
                      <a:ext uri="{FF2B5EF4-FFF2-40B4-BE49-F238E27FC236}">
                        <a16:creationId xmlns:a16="http://schemas.microsoft.com/office/drawing/2014/main" id="{94B44F13-B647-2344-9BF2-F337E5EA77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8167764">
                    <a:off x="1824" y="2640"/>
                    <a:ext cx="1008" cy="96"/>
                  </a:xfrm>
                  <a:prstGeom prst="rightArrow">
                    <a:avLst>
                      <a:gd name="adj1" fmla="val 50000"/>
                      <a:gd name="adj2" fmla="val 262500"/>
                    </a:avLst>
                  </a:prstGeom>
                  <a:solidFill>
                    <a:srgbClr val="DD121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pic>
                <p:nvPicPr>
                  <p:cNvPr id="78" name="Picture 17" descr="&#10;image-423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6859F846-C8E1-B049-84A1-C429A6155F0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0" y="1669"/>
                    <a:ext cx="720" cy="18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9" name="Picture 18" descr="&#10;image-424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7D61A9F2-5348-D243-8F84-3778142B009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55" y="2959"/>
                    <a:ext cx="725" cy="17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0" name="Picture 19" descr="&#10;image-425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69DD92D3-A8BB-4D4B-B3A4-45773A7DC7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55" y="1910"/>
                    <a:ext cx="495" cy="18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1" name="Picture 20" descr="&#10;image-426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3DFE6F3C-8C03-6949-87CC-E6F016DD597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0" y="2418"/>
                    <a:ext cx="386" cy="14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2" name="Picture 21" descr="&#10;image-427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1E992E38-ACE4-7F45-83D6-692BEE5300E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79" y="1482"/>
                    <a:ext cx="283" cy="2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3" name="Picture 22" descr="&#10;image-428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7B7A231E-843C-7047-AB25-37E5DA2DE2B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04" y="2155"/>
                    <a:ext cx="259" cy="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4" name="Picture 23" descr="&#10;image-429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63265E2A-5140-B04E-9F4D-DBB986F2909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15" y="2416"/>
                    <a:ext cx="302" cy="2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5" name="Picture 24" descr="&#10;image-430.pdf                                                  000CE898Macintosh HD                   BC2CE8E4:">
                    <a:extLst>
                      <a:ext uri="{FF2B5EF4-FFF2-40B4-BE49-F238E27FC236}">
                        <a16:creationId xmlns:a16="http://schemas.microsoft.com/office/drawing/2014/main" id="{1722883C-52FC-A044-866C-8A9CC6D334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05" y="2627"/>
                    <a:ext cx="546" cy="13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71" name="Text Box 25">
                  <a:extLst>
                    <a:ext uri="{FF2B5EF4-FFF2-40B4-BE49-F238E27FC236}">
                      <a16:creationId xmlns:a16="http://schemas.microsoft.com/office/drawing/2014/main" id="{5955D39F-1C7F-484B-B976-91BE18FA4C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0" y="1289"/>
                  <a:ext cx="562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4000" dirty="0">
                      <a:latin typeface="Arial" charset="0"/>
                    </a:rPr>
                    <a:t>?</a:t>
                  </a:r>
                </a:p>
              </p:txBody>
            </p:sp>
          </p:grpSp>
          <p:pic>
            <p:nvPicPr>
              <p:cNvPr id="62" name="Picture 26" descr="&#10;image-437.pdf                                                  000CE898Macintosh HD                   BC2CE8E4:">
                <a:extLst>
                  <a:ext uri="{FF2B5EF4-FFF2-40B4-BE49-F238E27FC236}">
                    <a16:creationId xmlns:a16="http://schemas.microsoft.com/office/drawing/2014/main" id="{D26B7004-A43D-AC4D-B659-2125F38A1F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0" y="1432"/>
                <a:ext cx="1510" cy="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7" descr="image-1404.pdf                                                 0018BA41Macintosh HD                   BC3632DF:">
                <a:extLst>
                  <a:ext uri="{FF2B5EF4-FFF2-40B4-BE49-F238E27FC236}">
                    <a16:creationId xmlns:a16="http://schemas.microsoft.com/office/drawing/2014/main" id="{0AB46056-AB8F-A64F-9B72-0DA780EDB5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4" y="2365"/>
                <a:ext cx="2632" cy="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8" descr="image-1496.pdf                                                 0018E1CCMacintosh HD                   BC3632DF:">
                <a:extLst>
                  <a:ext uri="{FF2B5EF4-FFF2-40B4-BE49-F238E27FC236}">
                    <a16:creationId xmlns:a16="http://schemas.microsoft.com/office/drawing/2014/main" id="{4CD251F0-3F21-3C4E-8FB4-AA490F6D61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0" y="2009"/>
                <a:ext cx="1010" cy="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9" descr="image-1661.pdf                                                 001B3247Macintosh HD                   BC3632DF:">
                <a:extLst>
                  <a:ext uri="{FF2B5EF4-FFF2-40B4-BE49-F238E27FC236}">
                    <a16:creationId xmlns:a16="http://schemas.microsoft.com/office/drawing/2014/main" id="{7F3596FC-4989-764A-9567-FF43596B5B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2" y="3102"/>
                <a:ext cx="1463" cy="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0" name="Picture 30" descr="image-1914.pdf                                                 001C905BMacintosh HD                   BC84D2A8:">
              <a:extLst>
                <a:ext uri="{FF2B5EF4-FFF2-40B4-BE49-F238E27FC236}">
                  <a16:creationId xmlns:a16="http://schemas.microsoft.com/office/drawing/2014/main" id="{273A4011-FC3F-C446-B0B2-5934866CF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" y="2645"/>
              <a:ext cx="2313" cy="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5603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Tan </a:t>
            </a:r>
            <a:r>
              <a:rPr lang="en-US" i="1" dirty="0"/>
              <a:t>et al</a:t>
            </a:r>
            <a:r>
              <a:rPr lang="en-US" dirty="0"/>
              <a:t>.’s Error-Probability Bounds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14400"/>
            <a:ext cx="4495800" cy="2133600"/>
          </a:xfrm>
        </p:spPr>
        <p:txBody>
          <a:bodyPr/>
          <a:lstStyle/>
          <a:p>
            <a:r>
              <a:rPr lang="en-US" sz="2000" dirty="0"/>
              <a:t>Upper bounds (UBs) are Chernoff bounds:  exponentially tight</a:t>
            </a:r>
          </a:p>
          <a:p>
            <a:r>
              <a:rPr lang="en-US" sz="2000" dirty="0"/>
              <a:t>Lower bound (LB) is Bhattacharyya bound:  known to be loose</a:t>
            </a:r>
          </a:p>
          <a:p>
            <a:r>
              <a:rPr lang="en-US" sz="2000" dirty="0"/>
              <a:t>All bounds are for optimum quantum receivers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9F1389-01A9-4C45-9D62-43585654EE28}"/>
              </a:ext>
            </a:extLst>
          </p:cNvPr>
          <p:cNvSpPr txBox="1"/>
          <p:nvPr/>
        </p:nvSpPr>
        <p:spPr>
          <a:xfrm>
            <a:off x="2667000" y="629689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Tan, </a:t>
            </a:r>
            <a:r>
              <a:rPr lang="en-US" sz="1400" i="1" dirty="0">
                <a:latin typeface="+mn-lt"/>
              </a:rPr>
              <a:t>et al</a:t>
            </a:r>
            <a:r>
              <a:rPr lang="en-US" sz="1400" dirty="0">
                <a:latin typeface="+mn-lt"/>
              </a:rPr>
              <a:t>., </a:t>
            </a:r>
            <a:r>
              <a:rPr lang="en-US" sz="1400" i="1" dirty="0">
                <a:latin typeface="+mn-lt"/>
              </a:rPr>
              <a:t>Phys. Rev. Lett</a:t>
            </a:r>
            <a:r>
              <a:rPr lang="en-US" sz="1400" dirty="0">
                <a:latin typeface="+mn-lt"/>
              </a:rPr>
              <a:t>. </a:t>
            </a:r>
            <a:r>
              <a:rPr lang="en-US" sz="1400" b="1" dirty="0">
                <a:latin typeface="+mn-lt"/>
              </a:rPr>
              <a:t>101,</a:t>
            </a:r>
            <a:r>
              <a:rPr lang="en-US" sz="1400" dirty="0">
                <a:latin typeface="+mn-lt"/>
              </a:rPr>
              <a:t> 253601 (2008)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4114800" cy="40386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9600" y="2971800"/>
            <a:ext cx="4495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/>
              <a:t>No QI receiver known in 2008 provided any advantage over CS</a:t>
            </a:r>
          </a:p>
          <a:p>
            <a:r>
              <a:rPr lang="en-US" sz="2000" dirty="0"/>
              <a:t>Homodyne reception for CS radar achieves CS Chernoff bound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04800" y="4953000"/>
            <a:ext cx="868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The CS lower bound applies to </a:t>
            </a:r>
            <a:r>
              <a:rPr lang="en-US" sz="2000" i="1" dirty="0">
                <a:solidFill>
                  <a:srgbClr val="0000FF"/>
                </a:solidFill>
              </a:rPr>
              <a:t>all</a:t>
            </a:r>
            <a:r>
              <a:rPr lang="en-US" sz="2000" dirty="0">
                <a:solidFill>
                  <a:srgbClr val="0000FF"/>
                </a:solidFill>
              </a:rPr>
              <a:t> classical radars of the same </a:t>
            </a:r>
            <a:r>
              <a:rPr lang="en-US" sz="2000" i="1" dirty="0">
                <a:solidFill>
                  <a:srgbClr val="0000FF"/>
                </a:solidFill>
              </a:rPr>
              <a:t>N</a:t>
            </a:r>
            <a:r>
              <a:rPr lang="en-US" sz="2000" i="1" baseline="-25000" dirty="0">
                <a:solidFill>
                  <a:srgbClr val="0000FF"/>
                </a:solidFill>
              </a:rPr>
              <a:t>S</a:t>
            </a:r>
            <a:r>
              <a:rPr lang="en-US" sz="2000" dirty="0">
                <a:solidFill>
                  <a:srgbClr val="0000FF"/>
                </a:solidFill>
              </a:rPr>
              <a:t> value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4800" y="5486400"/>
            <a:ext cx="8686800" cy="381000"/>
            <a:chOff x="304800" y="5486400"/>
            <a:chExt cx="8686800" cy="381000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304800" y="5486400"/>
              <a:ext cx="86868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</a:rPr>
                <a:t>QI’s upper bound &lt; CS’s lower bound           QI beats </a:t>
              </a:r>
              <a:r>
                <a:rPr lang="en-US" sz="2000" i="1" dirty="0">
                  <a:solidFill>
                    <a:srgbClr val="FF0000"/>
                  </a:solidFill>
                </a:rPr>
                <a:t>all </a:t>
              </a:r>
              <a:r>
                <a:rPr lang="en-US" sz="2000" dirty="0">
                  <a:solidFill>
                    <a:srgbClr val="FF0000"/>
                  </a:solidFill>
                </a:rPr>
                <a:t>classical radars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5105400" y="57150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175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7FE1-B358-BD4A-A73B-85E67198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The Why and How Questions for Tan </a:t>
            </a:r>
            <a:r>
              <a:rPr lang="en-US" i="1" dirty="0"/>
              <a:t>et al</a:t>
            </a:r>
            <a:r>
              <a:rPr lang="en-US" dirty="0"/>
              <a:t>.’s QI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76E4E-5F3A-504C-B5FE-30FC0414E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2362200"/>
          </a:xfrm>
        </p:spPr>
        <p:txBody>
          <a:bodyPr/>
          <a:lstStyle/>
          <a:p>
            <a:r>
              <a:rPr lang="en-US" i="1" dirty="0"/>
              <a:t>Why</a:t>
            </a:r>
            <a:r>
              <a:rPr lang="en-US" dirty="0"/>
              <a:t> does entanglement provide an advantage?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signal-idler entanglement is in the phase-sensitive cross correlation…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but… loss (𝜅 &lt;&lt; 1) and noise (</a:t>
            </a:r>
            <a:r>
              <a:rPr lang="en-US" i="1" dirty="0">
                <a:solidFill>
                  <a:srgbClr val="0070C0"/>
                </a:solidFill>
              </a:rPr>
              <a:t>N</a:t>
            </a:r>
            <a:r>
              <a:rPr lang="en-US" i="1" baseline="-25000" dirty="0">
                <a:solidFill>
                  <a:srgbClr val="0070C0"/>
                </a:solidFill>
              </a:rPr>
              <a:t>B</a:t>
            </a:r>
            <a:r>
              <a:rPr lang="en-US" dirty="0">
                <a:solidFill>
                  <a:srgbClr val="0070C0"/>
                </a:solidFill>
              </a:rPr>
              <a:t> &gt;&gt; 1) kill that entanglement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even so, classical resources cannot produce as strong a signature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2C7DC-895B-2440-AEE6-A873FA8A3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0"/>
            <a:ext cx="4749800" cy="2921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A8885AE-D687-114E-9D31-8EC675DDCEBE}"/>
              </a:ext>
            </a:extLst>
          </p:cNvPr>
          <p:cNvGrpSpPr/>
          <p:nvPr/>
        </p:nvGrpSpPr>
        <p:grpSpPr>
          <a:xfrm>
            <a:off x="152400" y="3276600"/>
            <a:ext cx="8839200" cy="2362200"/>
            <a:chOff x="152400" y="3276600"/>
            <a:chExt cx="8839200" cy="2362200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857613D6-8C9C-854C-AEBF-4D3A7B36E98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400" y="3276600"/>
              <a:ext cx="8839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i="1" kern="0" dirty="0"/>
                <a:t>How</a:t>
              </a:r>
              <a:r>
                <a:rPr lang="en-US" kern="0" dirty="0"/>
                <a:t> can we realize the predicted quantum advantage?</a:t>
              </a:r>
            </a:p>
            <a:p>
              <a:pPr lvl="1"/>
              <a:r>
                <a:rPr lang="en-US" kern="0" dirty="0">
                  <a:solidFill>
                    <a:srgbClr val="0070C0"/>
                  </a:solidFill>
                </a:rPr>
                <a:t>the usual signal-idler coincidence counting doesn’t work…</a:t>
              </a:r>
              <a:endParaRPr lang="en-US" kern="0" dirty="0"/>
            </a:p>
            <a:p>
              <a:pPr lvl="2"/>
              <a:r>
                <a:rPr lang="en-US" sz="1600" kern="0" dirty="0">
                  <a:solidFill>
                    <a:srgbClr val="0070C0"/>
                  </a:solidFill>
                </a:rPr>
                <a:t>high-brightness background implies every idler detection yields a coincidence</a:t>
              </a:r>
            </a:p>
            <a:p>
              <a:pPr lvl="1"/>
              <a:r>
                <a:rPr lang="en-US" kern="0" dirty="0">
                  <a:solidFill>
                    <a:srgbClr val="0070C0"/>
                  </a:solidFill>
                </a:rPr>
                <a:t>coherent (heterodyne/homodyne) detection doesn’t work…</a:t>
              </a:r>
            </a:p>
            <a:p>
              <a:pPr lvl="2"/>
              <a:r>
                <a:rPr lang="en-US" sz="1600" kern="0" dirty="0">
                  <a:solidFill>
                    <a:srgbClr val="0070C0"/>
                  </a:solidFill>
                </a:rPr>
                <a:t>error-probability Chernoff bounds obey </a:t>
              </a:r>
            </a:p>
            <a:p>
              <a:pPr lvl="1"/>
              <a:r>
                <a:rPr lang="en-US" kern="0" dirty="0">
                  <a:solidFill>
                    <a:srgbClr val="FF0000"/>
                  </a:solidFill>
                </a:rPr>
                <a:t>…we need a quantum phase-sensitive cross-correlation measurement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F1F6DC-4D8A-DE43-87FF-0BD4DB762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8220" y="4787745"/>
              <a:ext cx="2082800" cy="2413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77EEF84-725E-E94A-B7BA-F8B9D2505AEE}"/>
              </a:ext>
            </a:extLst>
          </p:cNvPr>
          <p:cNvSpPr/>
          <p:nvPr/>
        </p:nvSpPr>
        <p:spPr bwMode="auto">
          <a:xfrm>
            <a:off x="512956" y="5029045"/>
            <a:ext cx="8478644" cy="5093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3946-9F46-6B48-A518-E2C231A8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Optical Parametric Amplifier (OPA) Receiver for QI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DE7DB5-C701-9F41-8E27-2D60F160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59023"/>
            <a:ext cx="8839200" cy="1371600"/>
          </a:xfrm>
        </p:spPr>
        <p:txBody>
          <a:bodyPr/>
          <a:lstStyle/>
          <a:p>
            <a:r>
              <a:rPr lang="en-US" dirty="0"/>
              <a:t>Low-gain OPA generates</a:t>
            </a:r>
          </a:p>
          <a:p>
            <a:r>
              <a:rPr lang="en-US" dirty="0"/>
              <a:t>Photon counter measures</a:t>
            </a:r>
          </a:p>
          <a:p>
            <a:r>
              <a:rPr lang="en-US" dirty="0"/>
              <a:t>Error probability:  </a:t>
            </a:r>
          </a:p>
        </p:txBody>
      </p:sp>
      <p:pic>
        <p:nvPicPr>
          <p:cNvPr id="6" name="Picture 5" descr="image-2202.pdf                                                 001ED617Macintosh HD                   BC84D2A8:">
            <a:extLst>
              <a:ext uri="{FF2B5EF4-FFF2-40B4-BE49-F238E27FC236}">
                <a16:creationId xmlns:a16="http://schemas.microsoft.com/office/drawing/2014/main" id="{C1B01FF1-A14E-1A4F-8000-131D6754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5223"/>
            <a:ext cx="37401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-2208.pdf                                                 001ED617Macintosh HD                   BC84D2A8:">
            <a:extLst>
              <a:ext uri="{FF2B5EF4-FFF2-40B4-BE49-F238E27FC236}">
                <a16:creationId xmlns:a16="http://schemas.microsoft.com/office/drawing/2014/main" id="{8CC8CE81-E8DB-7942-8A3C-63C2F00A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35273"/>
            <a:ext cx="15335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0881D-1C87-EE4D-AD21-E2514DE983A9}"/>
              </a:ext>
            </a:extLst>
          </p:cNvPr>
          <p:cNvSpPr txBox="1"/>
          <p:nvPr/>
        </p:nvSpPr>
        <p:spPr>
          <a:xfrm>
            <a:off x="2362200" y="2206823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Guha and Erkmen, </a:t>
            </a:r>
            <a:r>
              <a:rPr lang="en-US" sz="1400" i="1" dirty="0">
                <a:latin typeface="+mn-lt"/>
              </a:rPr>
              <a:t>Phys. Rev. A</a:t>
            </a:r>
            <a:r>
              <a:rPr lang="en-US" sz="1400" dirty="0"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80,</a:t>
            </a:r>
            <a:r>
              <a:rPr lang="en-US" sz="1400" dirty="0">
                <a:latin typeface="+mn-lt"/>
              </a:rPr>
              <a:t> 052310 (2009)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3193B-FCEF-7448-A9DE-CA18B6AD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980" y="1726143"/>
            <a:ext cx="3022600" cy="304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AA4F-F2DA-E44E-878B-495C3F21394C}"/>
              </a:ext>
            </a:extLst>
          </p:cNvPr>
          <p:cNvSpPr txBox="1">
            <a:spLocks/>
          </p:cNvSpPr>
          <p:nvPr/>
        </p:nvSpPr>
        <p:spPr bwMode="auto">
          <a:xfrm>
            <a:off x="76200" y="26670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Quantum-illumination (QI) setup</a:t>
            </a:r>
          </a:p>
        </p:txBody>
      </p:sp>
      <p:pic>
        <p:nvPicPr>
          <p:cNvPr id="11" name="Picture 10" descr="QITD_exp-eps-converted-to.pdf">
            <a:extLst>
              <a:ext uri="{FF2B5EF4-FFF2-40B4-BE49-F238E27FC236}">
                <a16:creationId xmlns:a16="http://schemas.microsoft.com/office/drawing/2014/main" id="{2612DF4E-FEAA-5A4E-9DFE-96FA79D59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0" y="3320055"/>
            <a:ext cx="5161550" cy="170914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324D28-ABFA-2244-8DD1-846E31014798}"/>
              </a:ext>
            </a:extLst>
          </p:cNvPr>
          <p:cNvSpPr txBox="1">
            <a:spLocks/>
          </p:cNvSpPr>
          <p:nvPr/>
        </p:nvSpPr>
        <p:spPr bwMode="auto">
          <a:xfrm>
            <a:off x="5562600" y="2652059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SNR gain with QI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25666D-184C-C340-A8B6-C7277CCEBA3E}"/>
              </a:ext>
            </a:extLst>
          </p:cNvPr>
          <p:cNvGrpSpPr/>
          <p:nvPr/>
        </p:nvGrpSpPr>
        <p:grpSpPr>
          <a:xfrm>
            <a:off x="5541795" y="3276600"/>
            <a:ext cx="3297405" cy="2819400"/>
            <a:chOff x="5160795" y="1600200"/>
            <a:chExt cx="3907005" cy="2910541"/>
          </a:xfrm>
        </p:grpSpPr>
        <p:pic>
          <p:nvPicPr>
            <p:cNvPr id="14" name="Picture 13" descr="QI_SNR_vs_kappa_S.pdf">
              <a:extLst>
                <a:ext uri="{FF2B5EF4-FFF2-40B4-BE49-F238E27FC236}">
                  <a16:creationId xmlns:a16="http://schemas.microsoft.com/office/drawing/2014/main" id="{129F39D1-D36D-EA42-9635-A5EE35D70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795" y="1600200"/>
              <a:ext cx="3907005" cy="291054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12152AC-170E-854C-B3ED-AF28CFB46F5F}"/>
                </a:ext>
              </a:extLst>
            </p:cNvPr>
            <p:cNvGrpSpPr/>
            <p:nvPr/>
          </p:nvGrpSpPr>
          <p:grpSpPr>
            <a:xfrm>
              <a:off x="7391400" y="3200400"/>
              <a:ext cx="1143000" cy="635608"/>
              <a:chOff x="7391400" y="3200400"/>
              <a:chExt cx="1143000" cy="635608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8B55EDF-67B6-C745-90B6-5E68120C1D8C}"/>
                  </a:ext>
                </a:extLst>
              </p:cNvPr>
              <p:cNvCxnSpPr/>
              <p:nvPr/>
            </p:nvCxnSpPr>
            <p:spPr bwMode="auto">
              <a:xfrm>
                <a:off x="7391400" y="3674754"/>
                <a:ext cx="5334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3288DB3-8417-934C-ACA9-F88A4E8AFA72}"/>
                  </a:ext>
                </a:extLst>
              </p:cNvPr>
              <p:cNvCxnSpPr/>
              <p:nvPr/>
            </p:nvCxnSpPr>
            <p:spPr bwMode="auto">
              <a:xfrm>
                <a:off x="7391400" y="3369954"/>
                <a:ext cx="5334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D4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9CCFF-1CDE-494B-B7F9-62AAE57A906F}"/>
                  </a:ext>
                </a:extLst>
              </p:cNvPr>
              <p:cNvSpPr txBox="1"/>
              <p:nvPr/>
            </p:nvSpPr>
            <p:spPr>
              <a:xfrm>
                <a:off x="8001000" y="3497454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CI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B34D8E-FCF8-5840-B71E-7E6B8BE0A9CE}"/>
                  </a:ext>
                </a:extLst>
              </p:cNvPr>
              <p:cNvSpPr txBox="1"/>
              <p:nvPr/>
            </p:nvSpPr>
            <p:spPr>
              <a:xfrm>
                <a:off x="8001000" y="3200400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QI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0E8693D-7A9A-1B44-B499-09B16F120695}"/>
              </a:ext>
            </a:extLst>
          </p:cNvPr>
          <p:cNvSpPr txBox="1"/>
          <p:nvPr/>
        </p:nvSpPr>
        <p:spPr>
          <a:xfrm>
            <a:off x="1371600" y="5188803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20% SNR improvement despite 14 dB of loss and noise 75 dB stronger than the returned signal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E27EF-0E43-B342-AE12-FB633AAB62D9}"/>
              </a:ext>
            </a:extLst>
          </p:cNvPr>
          <p:cNvSpPr txBox="1"/>
          <p:nvPr/>
        </p:nvSpPr>
        <p:spPr>
          <a:xfrm>
            <a:off x="4800600" y="6321623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Zhang,</a:t>
            </a:r>
            <a:r>
              <a:rPr lang="en-US" sz="1400" i="1" dirty="0">
                <a:latin typeface="+mn-lt"/>
              </a:rPr>
              <a:t> et al</a:t>
            </a:r>
            <a:r>
              <a:rPr lang="en-US" sz="1400" dirty="0">
                <a:latin typeface="+mn-lt"/>
              </a:rPr>
              <a:t>., </a:t>
            </a:r>
            <a:r>
              <a:rPr lang="en-US" sz="1400" i="1" dirty="0">
                <a:latin typeface="+mn-lt"/>
              </a:rPr>
              <a:t>Phys. Rev. Lett</a:t>
            </a:r>
            <a:r>
              <a:rPr lang="en-US" sz="1400" dirty="0">
                <a:latin typeface="+mn-lt"/>
              </a:rPr>
              <a:t>. </a:t>
            </a:r>
            <a:r>
              <a:rPr lang="en-US" sz="1400" b="1" dirty="0">
                <a:latin typeface="+mn-lt"/>
              </a:rPr>
              <a:t>114,</a:t>
            </a:r>
            <a:r>
              <a:rPr lang="en-US" sz="1400" dirty="0">
                <a:latin typeface="+mn-lt"/>
              </a:rPr>
              <a:t> 110506 (2015)</a:t>
            </a:r>
          </a:p>
        </p:txBody>
      </p:sp>
    </p:spTree>
    <p:extLst>
      <p:ext uri="{BB962C8B-B14F-4D97-AF65-F5344CB8AC3E}">
        <p14:creationId xmlns:p14="http://schemas.microsoft.com/office/powerpoint/2010/main" val="20297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Microwave Quantum 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1295400"/>
          </a:xfrm>
        </p:spPr>
        <p:txBody>
          <a:bodyPr/>
          <a:lstStyle/>
          <a:p>
            <a:r>
              <a:rPr lang="en-US" sz="2200" dirty="0"/>
              <a:t>QI needs low-brightness signal, high-brightness background, and high time-bandwidth product</a:t>
            </a:r>
          </a:p>
          <a:p>
            <a:r>
              <a:rPr lang="en-US" sz="2200" dirty="0"/>
              <a:t>High-brightness background not present at optical wavelengths…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800" y="1931313"/>
            <a:ext cx="830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</a:rPr>
              <a:t>but it is at microwave wavelengths… so let’s do microwave QI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2590800"/>
            <a:ext cx="8991600" cy="3886200"/>
            <a:chOff x="152400" y="2590800"/>
            <a:chExt cx="8991600" cy="388620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4724400" y="2590800"/>
              <a:ext cx="434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sz="2000" dirty="0"/>
                <a:t>Electro-optomechanical converter</a:t>
              </a:r>
            </a:p>
          </p:txBody>
        </p:sp>
        <p:pic>
          <p:nvPicPr>
            <p:cNvPr id="6" name="Picture 5" descr="EOM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208" y="3352800"/>
              <a:ext cx="3731792" cy="1905000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152400" y="2590800"/>
              <a:ext cx="434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sz="2000" dirty="0"/>
                <a:t>Target-detection configuration</a:t>
              </a:r>
            </a:p>
          </p:txBody>
        </p:sp>
        <p:pic>
          <p:nvPicPr>
            <p:cNvPr id="9" name="Picture 8" descr="MicroWaveQI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33" y="3352800"/>
              <a:ext cx="4884267" cy="1992764"/>
            </a:xfrm>
            <a:prstGeom prst="rect">
              <a:avLst/>
            </a:prstGeom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2057400" y="6172200"/>
              <a:ext cx="510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Arial" charset="0"/>
                </a:rPr>
                <a:t>Barzanjeh, </a:t>
              </a:r>
              <a:r>
                <a:rPr lang="en-US" sz="1400" i="1" dirty="0">
                  <a:latin typeface="Arial" charset="0"/>
                </a:rPr>
                <a:t>et al</a:t>
              </a:r>
              <a:r>
                <a:rPr lang="en-US" sz="1400" dirty="0">
                  <a:latin typeface="Arial" charset="0"/>
                </a:rPr>
                <a:t>., </a:t>
              </a:r>
              <a:r>
                <a:rPr lang="en-US" sz="1400" i="1" dirty="0">
                  <a:latin typeface="Arial" charset="0"/>
                </a:rPr>
                <a:t>Phys. Rev. Lett. </a:t>
              </a:r>
              <a:r>
                <a:rPr lang="en-US" sz="1400" b="1" dirty="0">
                  <a:latin typeface="Arial" charset="0"/>
                </a:rPr>
                <a:t>114,</a:t>
              </a:r>
              <a:r>
                <a:rPr lang="en-US" sz="1400" dirty="0">
                  <a:latin typeface="Arial" charset="0"/>
                </a:rPr>
                <a:t> 080503 (2015)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8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Microwave Quantum Illumination… and its Hype</a:t>
            </a:r>
          </a:p>
        </p:txBody>
      </p:sp>
      <p:pic>
        <p:nvPicPr>
          <p:cNvPr id="5" name="Picture 4" descr="Screen Shot 2017-05-02 at 9.24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925055" cy="5410200"/>
          </a:xfrm>
          <a:prstGeom prst="rect">
            <a:avLst/>
          </a:prstGeom>
        </p:spPr>
      </p:pic>
      <p:pic>
        <p:nvPicPr>
          <p:cNvPr id="6" name="Picture 5" descr="Screen Shot 2017-05-02 at 9.2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85800"/>
            <a:ext cx="2590800" cy="4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6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97FB6-D3EB-2C43-956F-24B786DF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And the Hype Goes 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F208AA-0C39-D84D-A46F-A8011F52C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9274"/>
            <a:ext cx="5943600" cy="5364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7489A-4F26-EB45-9B1B-1CB06D927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019800"/>
            <a:ext cx="6324600" cy="7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48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8DED1D-742B-4040-BC20-DE313C1AAB7B}"/>
              </a:ext>
            </a:extLst>
          </p:cNvPr>
          <p:cNvSpPr txBox="1">
            <a:spLocks/>
          </p:cNvSpPr>
          <p:nvPr/>
        </p:nvSpPr>
        <p:spPr bwMode="auto">
          <a:xfrm>
            <a:off x="152400" y="51816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SPDC transmitter with heterodyne receiver is a QCN radar… </a:t>
            </a:r>
          </a:p>
          <a:p>
            <a:pPr lvl="1"/>
            <a:r>
              <a:rPr lang="en-US" kern="0" dirty="0">
                <a:solidFill>
                  <a:srgbClr val="FF0000"/>
                </a:solidFill>
              </a:rPr>
              <a:t>but amplifying the transmitter beam will make it a CCN radar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744580-5AF2-284E-A50C-E19400ECC0C4}"/>
              </a:ext>
            </a:extLst>
          </p:cNvPr>
          <p:cNvSpPr/>
          <p:nvPr/>
        </p:nvSpPr>
        <p:spPr bwMode="auto">
          <a:xfrm>
            <a:off x="609600" y="5638800"/>
            <a:ext cx="7315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1EB9E-97E2-E147-AA47-72D3BE90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A Digression… Correlated Noise Radars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39C14-F245-F94C-94FD-F3E465BD6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2362200"/>
          </a:xfrm>
        </p:spPr>
        <p:txBody>
          <a:bodyPr/>
          <a:lstStyle/>
          <a:p>
            <a:r>
              <a:rPr lang="en-US" dirty="0"/>
              <a:t>A correlated noise radar…</a:t>
            </a:r>
          </a:p>
          <a:p>
            <a:pPr lvl="1"/>
            <a:r>
              <a:rPr lang="en-US" dirty="0"/>
              <a:t>prepares correlated signal and reference beams </a:t>
            </a:r>
          </a:p>
          <a:p>
            <a:pPr lvl="1"/>
            <a:r>
              <a:rPr lang="en-US" dirty="0"/>
              <a:t>detects the reference beam immediately</a:t>
            </a:r>
          </a:p>
          <a:p>
            <a:pPr lvl="1"/>
            <a:r>
              <a:rPr lang="en-US" dirty="0"/>
              <a:t>interrogates the region of interest with the signal beam</a:t>
            </a:r>
          </a:p>
          <a:p>
            <a:pPr lvl="1"/>
            <a:r>
              <a:rPr lang="en-US" dirty="0"/>
              <a:t>detects the return from the region of interest</a:t>
            </a:r>
          </a:p>
          <a:p>
            <a:pPr lvl="1"/>
            <a:r>
              <a:rPr lang="en-US" dirty="0"/>
              <a:t>correlates the detected reference and return to sense target presence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BC8AD0-8FCB-DC45-AFBD-66B4476C4363}"/>
              </a:ext>
            </a:extLst>
          </p:cNvPr>
          <p:cNvSpPr txBox="1">
            <a:spLocks/>
          </p:cNvSpPr>
          <p:nvPr/>
        </p:nvSpPr>
        <p:spPr bwMode="auto">
          <a:xfrm>
            <a:off x="152400" y="32004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A </a:t>
            </a:r>
            <a:r>
              <a:rPr lang="en-US" i="1" kern="0" dirty="0"/>
              <a:t>quantum</a:t>
            </a:r>
            <a:r>
              <a:rPr lang="en-US" kern="0" dirty="0"/>
              <a:t>-correlated noise (QCN) radar…</a:t>
            </a:r>
          </a:p>
          <a:p>
            <a:pPr lvl="1"/>
            <a:r>
              <a:rPr lang="en-US" kern="0" dirty="0"/>
              <a:t>employs </a:t>
            </a:r>
            <a:r>
              <a:rPr lang="en-US" i="1" kern="0" dirty="0"/>
              <a:t>entangled</a:t>
            </a:r>
            <a:r>
              <a:rPr lang="en-US" kern="0" dirty="0"/>
              <a:t> signal and reference beams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D7EC7D-5672-9144-8D57-F4BF2BB1A9D8}"/>
              </a:ext>
            </a:extLst>
          </p:cNvPr>
          <p:cNvSpPr txBox="1">
            <a:spLocks/>
          </p:cNvSpPr>
          <p:nvPr/>
        </p:nvSpPr>
        <p:spPr bwMode="auto">
          <a:xfrm>
            <a:off x="152400" y="41910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A </a:t>
            </a:r>
            <a:r>
              <a:rPr lang="en-US" i="1" kern="0" dirty="0"/>
              <a:t>classically</a:t>
            </a:r>
            <a:r>
              <a:rPr lang="en-US" kern="0" dirty="0"/>
              <a:t>-correlated noise (CCN) radar…</a:t>
            </a:r>
          </a:p>
          <a:p>
            <a:pPr lvl="1"/>
            <a:r>
              <a:rPr lang="en-US" kern="0" dirty="0"/>
              <a:t>employs </a:t>
            </a:r>
            <a:r>
              <a:rPr lang="en-US" i="1" kern="0" dirty="0"/>
              <a:t>classical-state</a:t>
            </a:r>
            <a:r>
              <a:rPr lang="en-US" kern="0" dirty="0"/>
              <a:t> signal and reference beams</a:t>
            </a:r>
          </a:p>
        </p:txBody>
      </p:sp>
    </p:spTree>
    <p:extLst>
      <p:ext uri="{BB962C8B-B14F-4D97-AF65-F5344CB8AC3E}">
        <p14:creationId xmlns:p14="http://schemas.microsoft.com/office/powerpoint/2010/main" val="16439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B066-1061-A941-BB09-10AB371F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Stealth Aircraft…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6D1A1-3100-2B44-BC0C-4071E07E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82700"/>
            <a:ext cx="7797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25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Microwave QI Experiments</a:t>
            </a:r>
            <a:r>
              <a:rPr lang="is-IS"/>
              <a:t>…</a:t>
            </a:r>
            <a:r>
              <a:rPr lang="en-US" dirty="0"/>
              <a:t> and Their Limitations</a:t>
            </a:r>
          </a:p>
        </p:txBody>
      </p:sp>
      <p:pic>
        <p:nvPicPr>
          <p:cNvPr id="5" name="Picture 4" descr="Luong_titl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010400" cy="133267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33400"/>
          </a:xfrm>
        </p:spPr>
        <p:txBody>
          <a:bodyPr/>
          <a:lstStyle/>
          <a:p>
            <a:r>
              <a:rPr lang="en-US" sz="2200" dirty="0"/>
              <a:t>Luong </a:t>
            </a:r>
            <a:r>
              <a:rPr lang="en-US" sz="2200" i="1" dirty="0"/>
              <a:t>et al</a:t>
            </a:r>
            <a:r>
              <a:rPr lang="en-US" sz="2200" dirty="0"/>
              <a:t>., IEEE Trans. </a:t>
            </a:r>
            <a:r>
              <a:rPr lang="en-US" sz="2200" dirty="0" err="1"/>
              <a:t>Aerosp</a:t>
            </a:r>
            <a:r>
              <a:rPr lang="en-US" sz="2200" dirty="0"/>
              <a:t>. Electron. Sys. </a:t>
            </a:r>
            <a:r>
              <a:rPr lang="en-US" sz="2200" b="1" dirty="0"/>
              <a:t>56</a:t>
            </a:r>
            <a:r>
              <a:rPr lang="en-US" sz="2200" dirty="0"/>
              <a:t>, 2041 (2020)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2743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Luong </a:t>
            </a:r>
            <a:r>
              <a:rPr lang="en-US" i="1" dirty="0">
                <a:solidFill>
                  <a:srgbClr val="0000FF"/>
                </a:solidFill>
              </a:rPr>
              <a:t>et al</a:t>
            </a:r>
            <a:r>
              <a:rPr lang="en-US" dirty="0">
                <a:solidFill>
                  <a:srgbClr val="0000FF"/>
                </a:solidFill>
              </a:rPr>
              <a:t>.’s is a </a:t>
            </a:r>
            <a:r>
              <a:rPr lang="en-US" i="1" dirty="0">
                <a:solidFill>
                  <a:srgbClr val="0000FF"/>
                </a:solidFill>
              </a:rPr>
              <a:t>classically</a:t>
            </a:r>
            <a:r>
              <a:rPr lang="en-US" dirty="0">
                <a:solidFill>
                  <a:srgbClr val="0000FF"/>
                </a:solidFill>
              </a:rPr>
              <a:t>-correlated noise radar</a:t>
            </a:r>
            <a:r>
              <a:rPr lang="is-IS" dirty="0">
                <a:solidFill>
                  <a:srgbClr val="0000FF"/>
                </a:solidFill>
              </a:rPr>
              <a:t>…</a:t>
            </a:r>
          </a:p>
          <a:p>
            <a:pPr lvl="1"/>
            <a:r>
              <a:rPr lang="is-IS" dirty="0">
                <a:solidFill>
                  <a:srgbClr val="0000FF"/>
                </a:solidFill>
              </a:rPr>
              <a:t>transmits the amplified SPDC-produced signal</a:t>
            </a:r>
          </a:p>
          <a:p>
            <a:pPr lvl="1"/>
            <a:r>
              <a:rPr lang="is-IS" dirty="0">
                <a:solidFill>
                  <a:srgbClr val="0000FF"/>
                </a:solidFill>
              </a:rPr>
              <a:t>heterodyne detects the SPDC-produced idler and returned signal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396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Luong </a:t>
            </a:r>
            <a:r>
              <a:rPr lang="en-US" i="1" dirty="0">
                <a:solidFill>
                  <a:srgbClr val="0000FF"/>
                </a:solidFill>
              </a:rPr>
              <a:t>et al</a:t>
            </a:r>
            <a:r>
              <a:rPr lang="en-US" dirty="0">
                <a:solidFill>
                  <a:srgbClr val="0000FF"/>
                </a:solidFill>
              </a:rPr>
              <a:t>. compare to a suboptimum classically-correlated noise radar</a:t>
            </a:r>
            <a:r>
              <a:rPr lang="is-IS" dirty="0">
                <a:solidFill>
                  <a:srgbClr val="0000FF"/>
                </a:solidFill>
              </a:rPr>
              <a:t>…</a:t>
            </a:r>
          </a:p>
          <a:p>
            <a:pPr lvl="1"/>
            <a:r>
              <a:rPr lang="is-IS" dirty="0">
                <a:solidFill>
                  <a:srgbClr val="0000FF"/>
                </a:solidFill>
              </a:rPr>
              <a:t>heterodyne detects the classically-correlated idler and returned signal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5181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Their QTMS </a:t>
            </a:r>
            <a:r>
              <a:rPr lang="en-US" dirty="0">
                <a:solidFill>
                  <a:srgbClr val="FF0000"/>
                </a:solidFill>
              </a:rPr>
              <a:t>radar outperforms </a:t>
            </a:r>
            <a:r>
              <a:rPr lang="en-US" i="1" dirty="0">
                <a:solidFill>
                  <a:srgbClr val="FF0000"/>
                </a:solidFill>
              </a:rPr>
              <a:t>neither</a:t>
            </a:r>
            <a:r>
              <a:rPr lang="en-US" dirty="0">
                <a:solidFill>
                  <a:srgbClr val="FF0000"/>
                </a:solidFill>
              </a:rPr>
              <a:t> a CS-</a:t>
            </a:r>
            <a:r>
              <a:rPr lang="en-US" dirty="0" err="1">
                <a:solidFill>
                  <a:srgbClr val="FF0000"/>
                </a:solidFill>
              </a:rPr>
              <a:t>Hom</a:t>
            </a:r>
            <a:r>
              <a:rPr lang="en-US" dirty="0">
                <a:solidFill>
                  <a:srgbClr val="FF0000"/>
                </a:solidFill>
              </a:rPr>
              <a:t> radar </a:t>
            </a:r>
            <a:r>
              <a:rPr lang="en-US" i="1" dirty="0">
                <a:solidFill>
                  <a:srgbClr val="FF0000"/>
                </a:solidFill>
              </a:rPr>
              <a:t>nor</a:t>
            </a:r>
            <a:r>
              <a:rPr lang="en-US" dirty="0">
                <a:solidFill>
                  <a:srgbClr val="FF0000"/>
                </a:solidFill>
              </a:rPr>
              <a:t> an optimized classically-correlated noise radar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685800"/>
            <a:ext cx="9067800" cy="5181600"/>
            <a:chOff x="76200" y="685800"/>
            <a:chExt cx="9067800" cy="51816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76200" y="685800"/>
              <a:ext cx="8991600" cy="5181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 bwMode="auto">
            <a:xfrm>
              <a:off x="304800" y="685800"/>
              <a:ext cx="88392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dirty="0"/>
                <a:t>Barzanjeh </a:t>
              </a:r>
              <a:r>
                <a:rPr lang="en-US" i="1" dirty="0"/>
                <a:t>et al</a:t>
              </a:r>
              <a:r>
                <a:rPr lang="en-US" dirty="0"/>
                <a:t>., Sci. Adv. </a:t>
              </a:r>
              <a:r>
                <a:rPr lang="en-US" b="1" dirty="0"/>
                <a:t>6</a:t>
              </a:r>
              <a:r>
                <a:rPr lang="en-US" dirty="0"/>
                <a:t>, eabb0451 (2020)</a:t>
              </a:r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52400" y="44958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200" dirty="0">
                <a:solidFill>
                  <a:srgbClr val="0000FF"/>
                </a:solidFill>
              </a:rPr>
              <a:t>Barzanjeh </a:t>
            </a:r>
            <a:r>
              <a:rPr lang="en-US" sz="2200" i="1" dirty="0">
                <a:solidFill>
                  <a:srgbClr val="0000FF"/>
                </a:solidFill>
              </a:rPr>
              <a:t>et al</a:t>
            </a:r>
            <a:r>
              <a:rPr lang="en-US" sz="2200" dirty="0">
                <a:solidFill>
                  <a:srgbClr val="0000FF"/>
                </a:solidFill>
              </a:rPr>
              <a:t>. compare to a suboptimum non-SPDC classically-correlated noise radar and an optically-amplified CS-transmitter radar</a:t>
            </a:r>
            <a:r>
              <a:rPr lang="is-IS" sz="2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52400" y="32766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200" dirty="0">
                <a:solidFill>
                  <a:srgbClr val="0000FF"/>
                </a:solidFill>
              </a:rPr>
              <a:t>Barzanjeh </a:t>
            </a:r>
            <a:r>
              <a:rPr lang="en-US" sz="2200" i="1" dirty="0">
                <a:solidFill>
                  <a:srgbClr val="0000FF"/>
                </a:solidFill>
              </a:rPr>
              <a:t>et al</a:t>
            </a:r>
            <a:r>
              <a:rPr lang="en-US" sz="2200" dirty="0">
                <a:solidFill>
                  <a:srgbClr val="0000FF"/>
                </a:solidFill>
              </a:rPr>
              <a:t>.’s is a </a:t>
            </a:r>
            <a:r>
              <a:rPr lang="en-US" sz="2200" i="1" dirty="0">
                <a:solidFill>
                  <a:srgbClr val="0000FF"/>
                </a:solidFill>
              </a:rPr>
              <a:t>classically</a:t>
            </a:r>
            <a:r>
              <a:rPr lang="en-US" sz="2200" dirty="0">
                <a:solidFill>
                  <a:srgbClr val="0000FF"/>
                </a:solidFill>
              </a:rPr>
              <a:t>-correlated noise radar</a:t>
            </a:r>
            <a:r>
              <a:rPr lang="is-IS" sz="2200" dirty="0">
                <a:solidFill>
                  <a:srgbClr val="0000FF"/>
                </a:solidFill>
              </a:rPr>
              <a:t>…</a:t>
            </a:r>
          </a:p>
          <a:p>
            <a:pPr lvl="1"/>
            <a:r>
              <a:rPr lang="is-IS" dirty="0">
                <a:solidFill>
                  <a:srgbClr val="0000FF"/>
                </a:solidFill>
              </a:rPr>
              <a:t>transmits the amplified SPDC-produced signal</a:t>
            </a:r>
          </a:p>
          <a:p>
            <a:pPr lvl="1"/>
            <a:r>
              <a:rPr lang="is-IS" dirty="0">
                <a:solidFill>
                  <a:srgbClr val="0000FF"/>
                </a:solidFill>
              </a:rPr>
              <a:t>heterodyne detects the SPDC-produced idler and returned signal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Microwave QI Experiments</a:t>
            </a:r>
            <a:r>
              <a:rPr lang="is-IS"/>
              <a:t>…</a:t>
            </a:r>
            <a:r>
              <a:rPr lang="en-US" dirty="0"/>
              <a:t> and Their Limitations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52400" y="56388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200" dirty="0">
                <a:solidFill>
                  <a:srgbClr val="FF0000"/>
                </a:solidFill>
              </a:rPr>
              <a:t>Their SPDC radar outperforms </a:t>
            </a:r>
            <a:r>
              <a:rPr lang="en-US" sz="2200" i="1" dirty="0">
                <a:solidFill>
                  <a:srgbClr val="FF0000"/>
                </a:solidFill>
              </a:rPr>
              <a:t>neither</a:t>
            </a:r>
            <a:r>
              <a:rPr lang="en-US" sz="2200" dirty="0">
                <a:solidFill>
                  <a:srgbClr val="FF0000"/>
                </a:solidFill>
              </a:rPr>
              <a:t> a true CS-</a:t>
            </a:r>
            <a:r>
              <a:rPr lang="en-US" sz="2200" dirty="0" err="1">
                <a:solidFill>
                  <a:srgbClr val="FF0000"/>
                </a:solidFill>
              </a:rPr>
              <a:t>Hom</a:t>
            </a:r>
            <a:r>
              <a:rPr lang="en-US" sz="2200" dirty="0">
                <a:solidFill>
                  <a:srgbClr val="FF0000"/>
                </a:solidFill>
              </a:rPr>
              <a:t> radar </a:t>
            </a:r>
            <a:r>
              <a:rPr lang="en-US" sz="2200" i="1" dirty="0">
                <a:solidFill>
                  <a:srgbClr val="FF0000"/>
                </a:solidFill>
              </a:rPr>
              <a:t>nor</a:t>
            </a:r>
            <a:r>
              <a:rPr lang="en-US" sz="2200" dirty="0">
                <a:solidFill>
                  <a:srgbClr val="FF0000"/>
                </a:solidFill>
              </a:rPr>
              <a:t> an optimized classically-correlated noise radar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A85B4-443C-8D4F-9924-D29713763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5791200" cy="207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Receiver Operating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43890"/>
            <a:ext cx="4038600" cy="5951220"/>
          </a:xfrm>
        </p:spPr>
        <p:txBody>
          <a:bodyPr/>
          <a:lstStyle/>
          <a:p>
            <a:r>
              <a:rPr lang="en-US" sz="2000" dirty="0"/>
              <a:t>Miss probability (</a:t>
            </a:r>
            <a:r>
              <a:rPr lang="en-US" sz="2000" i="1" dirty="0"/>
              <a:t>P</a:t>
            </a:r>
            <a:r>
              <a:rPr lang="en-US" sz="2000" i="1" baseline="-25000" dirty="0"/>
              <a:t>M</a:t>
            </a:r>
            <a:r>
              <a:rPr lang="en-US" sz="2000" dirty="0"/>
              <a:t>) versus false-alarm probability (</a:t>
            </a:r>
            <a:r>
              <a:rPr lang="en-US" sz="2000" i="1" dirty="0"/>
              <a:t>P</a:t>
            </a:r>
            <a:r>
              <a:rPr lang="en-US" sz="2000" i="1" baseline="-25000" dirty="0"/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CS-Het is coherent-state radar with heterodyne reception</a:t>
            </a:r>
          </a:p>
          <a:p>
            <a:r>
              <a:rPr lang="en-US" sz="2000" dirty="0"/>
              <a:t>CCN is classically-correlated noise radar:  perfectly correlated low-brightness signal and high-brightness idler with heterodyne reception</a:t>
            </a:r>
          </a:p>
          <a:p>
            <a:r>
              <a:rPr lang="en-US" sz="2000" dirty="0"/>
              <a:t>QCN is quantum-correlated noise radar:  SPDC source with heterodyne reception</a:t>
            </a:r>
          </a:p>
          <a:p>
            <a:r>
              <a:rPr lang="en-US" sz="2000" dirty="0"/>
              <a:t>CS-Hom is coherent-state radar with homodyne reception</a:t>
            </a:r>
          </a:p>
          <a:p>
            <a:r>
              <a:rPr lang="en-US" sz="2000" dirty="0"/>
              <a:t>QI-OPA is quantum illumination with OPA receiver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02640"/>
            <a:ext cx="4487164" cy="43027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51816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No surprises here</a:t>
            </a:r>
            <a:r>
              <a:rPr lang="is-IS"/>
              <a:t>…</a:t>
            </a:r>
          </a:p>
          <a:p>
            <a:pPr lvl="1"/>
            <a:r>
              <a:rPr lang="is-IS">
                <a:solidFill>
                  <a:srgbClr val="0000FF"/>
                </a:solidFill>
              </a:rPr>
              <a:t>CS-Hom is best classical radar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Heterodyne</a:t>
            </a:r>
            <a:r>
              <a:rPr lang="is-IS">
                <a:solidFill>
                  <a:srgbClr val="0000FF"/>
                </a:solidFill>
              </a:rPr>
              <a:t> receiver offers no QI advantage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8703D79-8321-B14D-9235-222B46EC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81800"/>
            <a:ext cx="4544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Arial" charset="0"/>
              </a:rPr>
              <a:t>Shapiro, </a:t>
            </a:r>
            <a:r>
              <a:rPr lang="en-US" sz="1400" i="1" dirty="0">
                <a:latin typeface="Arial" charset="0"/>
              </a:rPr>
              <a:t>IEEE </a:t>
            </a:r>
            <a:r>
              <a:rPr lang="en-US" sz="1400" i="1" dirty="0" err="1">
                <a:latin typeface="Arial" charset="0"/>
              </a:rPr>
              <a:t>Aerosp</a:t>
            </a:r>
            <a:r>
              <a:rPr lang="en-US" sz="1400" i="1" dirty="0">
                <a:latin typeface="Arial" charset="0"/>
              </a:rPr>
              <a:t>. Electron. Sys. Mag</a:t>
            </a:r>
            <a:r>
              <a:rPr lang="en-US" sz="1400" dirty="0">
                <a:latin typeface="Arial" charset="0"/>
              </a:rPr>
              <a:t>. </a:t>
            </a:r>
            <a:r>
              <a:rPr lang="en-US" sz="1400" b="1" dirty="0">
                <a:latin typeface="Arial" charset="0"/>
              </a:rPr>
              <a:t>35</a:t>
            </a:r>
            <a:r>
              <a:rPr lang="en-US" sz="1400" dirty="0">
                <a:latin typeface="Arial" charset="0"/>
              </a:rPr>
              <a:t>, 8 (2020)</a:t>
            </a:r>
          </a:p>
        </p:txBody>
      </p:sp>
    </p:spTree>
    <p:extLst>
      <p:ext uri="{BB962C8B-B14F-4D97-AF65-F5344CB8AC3E}">
        <p14:creationId xmlns:p14="http://schemas.microsoft.com/office/powerpoint/2010/main" val="3606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The End (?) of the QI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4800600"/>
          </a:xfrm>
        </p:spPr>
        <p:txBody>
          <a:bodyPr/>
          <a:lstStyle/>
          <a:p>
            <a:r>
              <a:rPr lang="en-US" dirty="0"/>
              <a:t>Optical QI not advantageous</a:t>
            </a:r>
            <a:r>
              <a:rPr lang="is-IS"/>
              <a:t>…</a:t>
            </a:r>
          </a:p>
          <a:p>
            <a:pPr lvl="1"/>
            <a:r>
              <a:rPr lang="en-US" dirty="0"/>
              <a:t>n</a:t>
            </a:r>
            <a:r>
              <a:rPr lang="is-IS"/>
              <a:t>o performance gain because of low-brightness background</a:t>
            </a:r>
            <a:endParaRPr lang="is-IS" sz="400"/>
          </a:p>
          <a:p>
            <a:r>
              <a:rPr lang="is-IS"/>
              <a:t>Microwave QI not advantageous...</a:t>
            </a:r>
          </a:p>
          <a:p>
            <a:pPr lvl="1"/>
            <a:r>
              <a:rPr lang="en-US" dirty="0"/>
              <a:t>m</a:t>
            </a:r>
            <a:r>
              <a:rPr lang="is-IS"/>
              <a:t>inimal performance gain because of limited time-bandwidth product</a:t>
            </a:r>
            <a:endParaRPr lang="is-IS" sz="400"/>
          </a:p>
          <a:p>
            <a:r>
              <a:rPr lang="is-IS"/>
              <a:t>Optimum QI suffers from single resolution-bin interrogation...</a:t>
            </a:r>
          </a:p>
          <a:p>
            <a:pPr lvl="1"/>
            <a:r>
              <a:rPr lang="en-US" dirty="0"/>
              <a:t>6 dB gain for single azimuth-elevation-range-Doppler-polarization bin</a:t>
            </a:r>
          </a:p>
          <a:p>
            <a:pPr lvl="1"/>
            <a:r>
              <a:rPr lang="en-US" dirty="0"/>
              <a:t>3 dB gain for two azimuth-elevation-range-Doppler-polarization bins</a:t>
            </a:r>
          </a:p>
          <a:p>
            <a:pPr lvl="1"/>
            <a:r>
              <a:rPr lang="en-US" dirty="0"/>
              <a:t>no gain for four azimuth-elevation-range-Doppler-polarization bins</a:t>
            </a:r>
            <a:endParaRPr lang="en-US" sz="400" dirty="0"/>
          </a:p>
          <a:p>
            <a:r>
              <a:rPr lang="is-IS"/>
              <a:t>Idler storage is a big problem...</a:t>
            </a:r>
          </a:p>
          <a:p>
            <a:pPr lvl="1"/>
            <a:r>
              <a:rPr lang="en-US" dirty="0"/>
              <a:t>currently best choice is optical idler stored in an optical fiber</a:t>
            </a:r>
          </a:p>
          <a:p>
            <a:pPr lvl="1"/>
            <a:r>
              <a:rPr lang="en-US" dirty="0"/>
              <a:t>OPA receiver offers no performance gain for range beyond 11.25 km</a:t>
            </a:r>
          </a:p>
          <a:p>
            <a:pPr lvl="1"/>
            <a:r>
              <a:rPr lang="en-US" dirty="0"/>
              <a:t>Optimum receiver offers no gain for range beyond 22.5 km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5410200"/>
            <a:ext cx="8839200" cy="91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i="1" dirty="0">
                <a:solidFill>
                  <a:srgbClr val="0000FF"/>
                </a:solidFill>
              </a:rPr>
              <a:t>Remember</a:t>
            </a:r>
            <a:r>
              <a:rPr lang="en-US" dirty="0">
                <a:solidFill>
                  <a:srgbClr val="0000FF"/>
                </a:solidFill>
              </a:rPr>
              <a:t> QI’s meta-lesson:  entanglement can be beneficial for an entanglement-breaking bosonic channel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5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A1AE-4414-6E45-9F78-D652DEA4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Further Reading:  The Rest of the QI 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49802-1FBC-0046-B8B3-9CE360EF6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79302"/>
            <a:ext cx="7848600" cy="2473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763D0B-8C03-B549-B625-8882552A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703622"/>
            <a:ext cx="7543800" cy="1755240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0D21BE42-A317-0444-9CA4-6728AFA9F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15000"/>
            <a:ext cx="746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Arial" charset="0"/>
              </a:rPr>
              <a:t>IEEE </a:t>
            </a:r>
            <a:r>
              <a:rPr lang="en-US" sz="1400" dirty="0" err="1">
                <a:latin typeface="Arial" charset="0"/>
              </a:rPr>
              <a:t>Aerosp</a:t>
            </a:r>
            <a:r>
              <a:rPr lang="en-US" sz="1400" dirty="0">
                <a:latin typeface="Arial" charset="0"/>
              </a:rPr>
              <a:t>. Electron. Sys. Mag. </a:t>
            </a:r>
            <a:r>
              <a:rPr lang="en-US" sz="1400" b="1" dirty="0">
                <a:latin typeface="Arial" charset="0"/>
              </a:rPr>
              <a:t>35,</a:t>
            </a:r>
            <a:r>
              <a:rPr lang="en-US" sz="1400" dirty="0">
                <a:latin typeface="Arial" charset="0"/>
              </a:rPr>
              <a:t> 8  (2020), available online at IEEE Xplore</a:t>
            </a:r>
          </a:p>
        </p:txBody>
      </p:sp>
    </p:spTree>
    <p:extLst>
      <p:ext uri="{BB962C8B-B14F-4D97-AF65-F5344CB8AC3E}">
        <p14:creationId xmlns:p14="http://schemas.microsoft.com/office/powerpoint/2010/main" val="3046195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A630-5C66-564F-AD15-98D624B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Quantum Illumination’s Important Spinoffs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5EDA2D-E8A9-6C4C-8FFD-3112A6A942EA}"/>
              </a:ext>
            </a:extLst>
          </p:cNvPr>
          <p:cNvSpPr txBox="1">
            <a:spLocks/>
          </p:cNvSpPr>
          <p:nvPr/>
        </p:nvSpPr>
        <p:spPr>
          <a:xfrm>
            <a:off x="152400" y="609600"/>
            <a:ext cx="8839200" cy="121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200" kern="0"/>
              <a:t>Quantum key distribution (QKD) — if pushed to high enough secret-key rates (SKRs) — will enable one-time-pad (OTP) encryption, i.e., information-theoretic-secure transmission</a:t>
            </a:r>
            <a:endParaRPr lang="en-US" sz="2200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BB3676-20B7-214C-A476-2C44886DCDD1}"/>
              </a:ext>
            </a:extLst>
          </p:cNvPr>
          <p:cNvSpPr txBox="1">
            <a:spLocks/>
          </p:cNvSpPr>
          <p:nvPr/>
        </p:nvSpPr>
        <p:spPr bwMode="auto">
          <a:xfrm>
            <a:off x="152400" y="41910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200" i="1" dirty="0">
                <a:solidFill>
                  <a:srgbClr val="0000FF"/>
                </a:solidFill>
              </a:rPr>
              <a:t>But, </a:t>
            </a:r>
            <a:r>
              <a:rPr lang="en-US" sz="2200" dirty="0">
                <a:solidFill>
                  <a:srgbClr val="0000FF"/>
                </a:solidFill>
              </a:rPr>
              <a:t>suppose an adversary has somehow acquired your cryptosystem’s decryption key</a:t>
            </a:r>
            <a:r>
              <a:rPr lang="is-IS" sz="2200">
                <a:solidFill>
                  <a:srgbClr val="0000FF"/>
                </a:solidFill>
              </a:rPr>
              <a:t>…</a:t>
            </a:r>
            <a:r>
              <a:rPr lang="is-IS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A82C35-A4D5-4040-9E70-A68EA88C71EE}"/>
              </a:ext>
            </a:extLst>
          </p:cNvPr>
          <p:cNvSpPr txBox="1">
            <a:spLocks/>
          </p:cNvSpPr>
          <p:nvPr/>
        </p:nvSpPr>
        <p:spPr bwMode="auto">
          <a:xfrm>
            <a:off x="152400" y="18288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200" i="1" dirty="0">
                <a:solidFill>
                  <a:srgbClr val="0000FF"/>
                </a:solidFill>
              </a:rPr>
              <a:t>But, </a:t>
            </a:r>
            <a:r>
              <a:rPr lang="en-US" sz="2200" dirty="0">
                <a:solidFill>
                  <a:srgbClr val="0000FF"/>
                </a:solidFill>
              </a:rPr>
              <a:t>BB84’s SKRs are Mbps class at metropolitan-area distances, so QKD is used to rekey classical cryptosystems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E81045-F8EC-5B49-A079-47F383819C25}"/>
              </a:ext>
            </a:extLst>
          </p:cNvPr>
          <p:cNvGrpSpPr/>
          <p:nvPr/>
        </p:nvGrpSpPr>
        <p:grpSpPr>
          <a:xfrm>
            <a:off x="152400" y="2743200"/>
            <a:ext cx="8839200" cy="1374577"/>
            <a:chOff x="152400" y="2743200"/>
            <a:chExt cx="8839200" cy="137457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3812D59-DF11-BB4D-8FA1-0009B29586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400" y="2743200"/>
              <a:ext cx="8839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sz="2200" dirty="0"/>
                <a:t>Floodlight QKD</a:t>
              </a:r>
              <a:r>
                <a:rPr lang="en-US" sz="2200" baseline="30000" dirty="0"/>
                <a:t>1</a:t>
              </a:r>
              <a:r>
                <a:rPr lang="en-US" sz="2200" dirty="0"/>
                <a:t>, an intellectual grandchild of QI target detection, may enable Gbps SKRs over metropolitan-area distances, so OTP encryption could become possible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E8C5C-33A2-B645-BD13-DD93A9AB18F4}"/>
                </a:ext>
              </a:extLst>
            </p:cNvPr>
            <p:cNvSpPr txBox="1"/>
            <p:nvPr/>
          </p:nvSpPr>
          <p:spPr>
            <a:xfrm>
              <a:off x="533400" y="3810000"/>
              <a:ext cx="830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Zhuang, </a:t>
              </a:r>
              <a:r>
                <a:rPr lang="en-US" sz="1400" i="1" dirty="0">
                  <a:latin typeface="+mn-lt"/>
                </a:rPr>
                <a:t>et al</a:t>
              </a:r>
              <a:r>
                <a:rPr lang="en-US" sz="1400" dirty="0">
                  <a:latin typeface="+mn-lt"/>
                </a:rPr>
                <a:t>., </a:t>
              </a:r>
              <a:r>
                <a:rPr lang="en-US" sz="1400" i="1" dirty="0">
                  <a:latin typeface="+mn-lt"/>
                </a:rPr>
                <a:t>Phys. Rev. A</a:t>
              </a:r>
              <a:r>
                <a:rPr lang="en-US" sz="1400" dirty="0">
                  <a:latin typeface="+mn-lt"/>
                </a:rPr>
                <a:t> </a:t>
              </a:r>
              <a:r>
                <a:rPr lang="en-US" sz="1400" b="1" dirty="0">
                  <a:latin typeface="+mn-lt"/>
                </a:rPr>
                <a:t>95,</a:t>
              </a:r>
              <a:r>
                <a:rPr lang="en-US" sz="1400" dirty="0">
                  <a:latin typeface="+mn-lt"/>
                </a:rPr>
                <a:t> 012332 (2017); Zhang, </a:t>
              </a:r>
              <a:r>
                <a:rPr lang="en-US" sz="1400" i="1" dirty="0">
                  <a:latin typeface="+mn-lt"/>
                </a:rPr>
                <a:t>et al</a:t>
              </a:r>
              <a:r>
                <a:rPr lang="en-US" sz="1400" dirty="0">
                  <a:latin typeface="+mn-lt"/>
                </a:rPr>
                <a:t>., </a:t>
              </a:r>
              <a:r>
                <a:rPr lang="en-US" sz="1400" i="1" dirty="0">
                  <a:latin typeface="+mn-lt"/>
                </a:rPr>
                <a:t>Quantum Sci. Technol</a:t>
              </a:r>
              <a:r>
                <a:rPr lang="en-US" sz="1400" dirty="0">
                  <a:latin typeface="+mn-lt"/>
                </a:rPr>
                <a:t>. </a:t>
              </a:r>
              <a:r>
                <a:rPr lang="en-US" sz="1400" b="1" dirty="0">
                  <a:latin typeface="+mn-lt"/>
                </a:rPr>
                <a:t>3</a:t>
              </a:r>
              <a:r>
                <a:rPr lang="en-US" sz="1400" dirty="0">
                  <a:latin typeface="+mn-lt"/>
                </a:rPr>
                <a:t>, 025007 (2018)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871EC7-2388-5D44-9364-61A83EDAF3C4}"/>
              </a:ext>
            </a:extLst>
          </p:cNvPr>
          <p:cNvGrpSpPr/>
          <p:nvPr/>
        </p:nvGrpSpPr>
        <p:grpSpPr>
          <a:xfrm>
            <a:off x="152400" y="5029200"/>
            <a:ext cx="8839200" cy="1374577"/>
            <a:chOff x="152400" y="5029200"/>
            <a:chExt cx="8839200" cy="137457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0CC12F10-5829-904B-B4A5-D63D79B704F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400" y="5029200"/>
              <a:ext cx="8839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sz="2200" dirty="0"/>
                <a:t>Quantum low probability of intercept</a:t>
              </a:r>
              <a:r>
                <a:rPr lang="en-US" sz="2200" baseline="30000" dirty="0"/>
                <a:t>2</a:t>
              </a:r>
              <a:r>
                <a:rPr lang="en-US" sz="2200" dirty="0"/>
                <a:t> (QLPI) to the rescue</a:t>
              </a:r>
              <a:r>
                <a:rPr lang="is-IS" sz="2200"/>
                <a:t>…</a:t>
              </a:r>
            </a:p>
            <a:p>
              <a:pPr lvl="1"/>
              <a:r>
                <a:rPr lang="en-US" sz="1800" dirty="0"/>
                <a:t>an intellectual great-grandchild of QI target detection, QLPI enables Alice and Bob to defeat the key-disclosure threat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302D7-D7AC-0D48-800E-82A56CD70ED5}"/>
                </a:ext>
              </a:extLst>
            </p:cNvPr>
            <p:cNvSpPr txBox="1"/>
            <p:nvPr/>
          </p:nvSpPr>
          <p:spPr>
            <a:xfrm>
              <a:off x="533400" y="6096000"/>
              <a:ext cx="434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Shapiro, </a:t>
              </a:r>
              <a:r>
                <a:rPr lang="en-US" sz="1400" i="1" dirty="0">
                  <a:latin typeface="+mn-lt"/>
                </a:rPr>
                <a:t>et al</a:t>
              </a:r>
              <a:r>
                <a:rPr lang="en-US" sz="1400" dirty="0">
                  <a:latin typeface="+mn-lt"/>
                </a:rPr>
                <a:t>., </a:t>
              </a:r>
              <a:r>
                <a:rPr lang="en-US" sz="1400" i="1" dirty="0">
                  <a:latin typeface="+mn-lt"/>
                </a:rPr>
                <a:t>J. Opt. Soc. Am. B </a:t>
              </a:r>
              <a:r>
                <a:rPr lang="en-US" sz="1400" b="1" dirty="0">
                  <a:latin typeface="+mn-lt"/>
                </a:rPr>
                <a:t>36,</a:t>
              </a:r>
              <a:r>
                <a:rPr lang="en-US" sz="1400" dirty="0">
                  <a:latin typeface="+mn-lt"/>
                </a:rPr>
                <a:t> B41 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7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BA20-C614-B64E-98E9-5A69E48F4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Your Final Exam…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319F725-C0CF-2540-A3A6-5D5A1C19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611077"/>
            <a:ext cx="8610600" cy="5796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0E4FA2-094B-E347-8911-9981A0CE8750}"/>
              </a:ext>
            </a:extLst>
          </p:cNvPr>
          <p:cNvSpPr txBox="1"/>
          <p:nvPr/>
        </p:nvSpPr>
        <p:spPr>
          <a:xfrm rot="19828863">
            <a:off x="1600200" y="1455748"/>
            <a:ext cx="5562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+mj-lt"/>
              </a:rPr>
              <a:t>Will this source make quantum radar work?</a:t>
            </a:r>
          </a:p>
        </p:txBody>
      </p:sp>
    </p:spTree>
    <p:extLst>
      <p:ext uri="{BB962C8B-B14F-4D97-AF65-F5344CB8AC3E}">
        <p14:creationId xmlns:p14="http://schemas.microsoft.com/office/powerpoint/2010/main" val="198672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7610-38F5-8F4F-B97B-B8271783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Your Final Exam… and its short answer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05A5CEA-7A62-484E-BFFE-3F263C2D2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611077"/>
            <a:ext cx="8610600" cy="5796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FA8BF-6BAA-9D43-B3E5-EAA53D5A4790}"/>
              </a:ext>
            </a:extLst>
          </p:cNvPr>
          <p:cNvSpPr txBox="1"/>
          <p:nvPr/>
        </p:nvSpPr>
        <p:spPr>
          <a:xfrm rot="19828863">
            <a:off x="1600200" y="2840742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+mj-lt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27095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F25E-6AE5-0247-8F24-23D85F10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Full Credit… requires some supporting evidence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0A4D17-679B-BF45-B54A-D93BA11DA8EC}"/>
              </a:ext>
            </a:extLst>
          </p:cNvPr>
          <p:cNvSpPr txBox="1">
            <a:spLocks/>
          </p:cNvSpPr>
          <p:nvPr/>
        </p:nvSpPr>
        <p:spPr>
          <a:xfrm>
            <a:off x="152400" y="762000"/>
            <a:ext cx="8839200" cy="121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/>
              <a:t>The IC wants 10</a:t>
            </a:r>
            <a:r>
              <a:rPr lang="en-US" kern="0" baseline="30000"/>
              <a:t>12</a:t>
            </a:r>
            <a:r>
              <a:rPr lang="en-US" kern="0"/>
              <a:t> entangled microwave photon-pairs/s</a:t>
            </a:r>
          </a:p>
          <a:p>
            <a:pPr lvl="1"/>
            <a:r>
              <a:rPr lang="en-US" kern="0"/>
              <a:t>pairs/s = pairs/mode x modes/s = </a:t>
            </a:r>
            <a:r>
              <a:rPr lang="en-US" i="1" kern="0"/>
              <a:t>N</a:t>
            </a:r>
            <a:r>
              <a:rPr lang="en-US" i="1" kern="0" baseline="-25000"/>
              <a:t>S</a:t>
            </a:r>
            <a:r>
              <a:rPr lang="en-US" kern="0"/>
              <a:t> x </a:t>
            </a:r>
            <a:r>
              <a:rPr lang="en-US" i="1" kern="0"/>
              <a:t>W</a:t>
            </a:r>
          </a:p>
          <a:p>
            <a:pPr lvl="1"/>
            <a:r>
              <a:rPr lang="en-US" kern="0"/>
              <a:t>REMEMBER:  QI relies on low brightness, </a:t>
            </a:r>
            <a:r>
              <a:rPr lang="en-US" i="1" kern="0"/>
              <a:t>N</a:t>
            </a:r>
            <a:r>
              <a:rPr lang="en-US" i="1" kern="0" baseline="-25000"/>
              <a:t>S</a:t>
            </a:r>
            <a:r>
              <a:rPr lang="en-US" kern="0"/>
              <a:t> &lt;&lt; 1, for its advantage</a:t>
            </a:r>
            <a:endParaRPr lang="en-US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E196D6-E6E3-484B-891D-F130ABBE5613}"/>
              </a:ext>
            </a:extLst>
          </p:cNvPr>
          <p:cNvSpPr txBox="1">
            <a:spLocks/>
          </p:cNvSpPr>
          <p:nvPr/>
        </p:nvSpPr>
        <p:spPr bwMode="auto">
          <a:xfrm>
            <a:off x="152400" y="22860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Edge case A</a:t>
            </a:r>
          </a:p>
          <a:p>
            <a:pPr lvl="1"/>
            <a:r>
              <a:rPr lang="en-US" kern="0" dirty="0"/>
              <a:t> </a:t>
            </a:r>
            <a:r>
              <a:rPr lang="en-US" i="1" kern="0" dirty="0"/>
              <a:t>N</a:t>
            </a:r>
            <a:r>
              <a:rPr lang="en-US" i="1" kern="0" baseline="-25000" dirty="0"/>
              <a:t>S</a:t>
            </a:r>
            <a:r>
              <a:rPr lang="en-US" kern="0" dirty="0"/>
              <a:t> = 1, </a:t>
            </a:r>
            <a:r>
              <a:rPr lang="en-US" i="1" kern="0" dirty="0"/>
              <a:t>conservative</a:t>
            </a:r>
            <a:r>
              <a:rPr lang="en-US" kern="0" dirty="0"/>
              <a:t> upper limit on low-brightness operation</a:t>
            </a:r>
          </a:p>
          <a:p>
            <a:pPr lvl="1"/>
            <a:r>
              <a:rPr lang="en-US" kern="0" dirty="0">
                <a:solidFill>
                  <a:srgbClr val="FF0000"/>
                </a:solidFill>
              </a:rPr>
              <a:t>10</a:t>
            </a:r>
            <a:r>
              <a:rPr lang="en-US" kern="0" baseline="30000" dirty="0">
                <a:solidFill>
                  <a:srgbClr val="FF0000"/>
                </a:solidFill>
              </a:rPr>
              <a:t>12</a:t>
            </a:r>
            <a:r>
              <a:rPr lang="en-US" kern="0" dirty="0">
                <a:solidFill>
                  <a:srgbClr val="FF0000"/>
                </a:solidFill>
              </a:rPr>
              <a:t> pairs/s → </a:t>
            </a:r>
            <a:r>
              <a:rPr lang="en-US" i="1" kern="0" dirty="0">
                <a:solidFill>
                  <a:srgbClr val="FF0000"/>
                </a:solidFill>
              </a:rPr>
              <a:t>W</a:t>
            </a:r>
            <a:r>
              <a:rPr lang="en-US" kern="0" dirty="0">
                <a:solidFill>
                  <a:srgbClr val="FF0000"/>
                </a:solidFill>
              </a:rPr>
              <a:t> = 1 THz, unattainable in the microwave region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116419-8D4C-1644-BA17-A1DA0738FEC1}"/>
              </a:ext>
            </a:extLst>
          </p:cNvPr>
          <p:cNvSpPr txBox="1">
            <a:spLocks/>
          </p:cNvSpPr>
          <p:nvPr/>
        </p:nvSpPr>
        <p:spPr bwMode="auto">
          <a:xfrm>
            <a:off x="152400" y="38100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Edge case B</a:t>
            </a:r>
          </a:p>
          <a:p>
            <a:pPr lvl="1"/>
            <a:r>
              <a:rPr lang="en-US" kern="0" dirty="0"/>
              <a:t> </a:t>
            </a:r>
            <a:r>
              <a:rPr lang="en-US" i="1" kern="0" dirty="0"/>
              <a:t>W</a:t>
            </a:r>
            <a:r>
              <a:rPr lang="en-US" kern="0" dirty="0"/>
              <a:t> = 50 GHz, </a:t>
            </a:r>
            <a:r>
              <a:rPr lang="en-US" i="1" kern="0" dirty="0"/>
              <a:t>conservative</a:t>
            </a:r>
            <a:r>
              <a:rPr lang="en-US" kern="0" dirty="0"/>
              <a:t> upper limit on bandwidth at 60 GHz carrier</a:t>
            </a:r>
          </a:p>
          <a:p>
            <a:pPr lvl="1"/>
            <a:r>
              <a:rPr lang="en-US" kern="0" dirty="0">
                <a:solidFill>
                  <a:srgbClr val="FF0000"/>
                </a:solidFill>
              </a:rPr>
              <a:t>10</a:t>
            </a:r>
            <a:r>
              <a:rPr lang="en-US" kern="0" baseline="30000" dirty="0">
                <a:solidFill>
                  <a:srgbClr val="FF0000"/>
                </a:solidFill>
              </a:rPr>
              <a:t>12</a:t>
            </a:r>
            <a:r>
              <a:rPr lang="en-US" kern="0" dirty="0">
                <a:solidFill>
                  <a:srgbClr val="FF0000"/>
                </a:solidFill>
              </a:rPr>
              <a:t> pairs/s → </a:t>
            </a:r>
            <a:r>
              <a:rPr lang="en-US" i="1" kern="0" dirty="0">
                <a:solidFill>
                  <a:srgbClr val="FF0000"/>
                </a:solidFill>
              </a:rPr>
              <a:t>N</a:t>
            </a:r>
            <a:r>
              <a:rPr lang="en-US" i="1" kern="0" baseline="-25000" dirty="0">
                <a:solidFill>
                  <a:srgbClr val="FF0000"/>
                </a:solidFill>
              </a:rPr>
              <a:t>S</a:t>
            </a:r>
            <a:r>
              <a:rPr lang="en-US" kern="0" dirty="0">
                <a:solidFill>
                  <a:srgbClr val="FF0000"/>
                </a:solidFill>
              </a:rPr>
              <a:t> = 20, definitely </a:t>
            </a:r>
            <a:r>
              <a:rPr lang="en-US" i="1" kern="0" dirty="0">
                <a:solidFill>
                  <a:srgbClr val="FF0000"/>
                </a:solidFill>
              </a:rPr>
              <a:t>not</a:t>
            </a:r>
            <a:r>
              <a:rPr lang="en-US" kern="0" dirty="0">
                <a:solidFill>
                  <a:srgbClr val="FF0000"/>
                </a:solidFill>
              </a:rPr>
              <a:t> low-brightness operation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864EBA-E3C2-6949-BC8C-E3C19B00AA2C}"/>
              </a:ext>
            </a:extLst>
          </p:cNvPr>
          <p:cNvSpPr txBox="1">
            <a:spLocks/>
          </p:cNvSpPr>
          <p:nvPr/>
        </p:nvSpPr>
        <p:spPr bwMode="auto">
          <a:xfrm>
            <a:off x="152400" y="52578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And we haven’t even mentioned other major problems…</a:t>
            </a:r>
          </a:p>
          <a:p>
            <a:pPr lvl="1"/>
            <a:r>
              <a:rPr lang="en-US" kern="0" dirty="0">
                <a:solidFill>
                  <a:srgbClr val="FF0000"/>
                </a:solidFill>
              </a:rPr>
              <a:t>broadband quantum memory, OPA or FF-SFG receiver, … </a:t>
            </a:r>
          </a:p>
        </p:txBody>
      </p:sp>
    </p:spTree>
    <p:extLst>
      <p:ext uri="{BB962C8B-B14F-4D97-AF65-F5344CB8AC3E}">
        <p14:creationId xmlns:p14="http://schemas.microsoft.com/office/powerpoint/2010/main" val="111330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DC2A4-C7AB-5C46-B555-D21DA724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C4AD0D-AF63-474D-85C6-7D6E0198FBF6}"/>
              </a:ext>
            </a:extLst>
          </p:cNvPr>
          <p:cNvSpPr txBox="1">
            <a:spLocks/>
          </p:cNvSpPr>
          <p:nvPr/>
        </p:nvSpPr>
        <p:spPr>
          <a:xfrm>
            <a:off x="152400" y="914400"/>
            <a:ext cx="8613796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/>
              <a:t>My QI collaborators</a:t>
            </a:r>
            <a:r>
              <a:rPr lang="is-IS" kern="0"/>
              <a:t>… </a:t>
            </a:r>
          </a:p>
          <a:p>
            <a:pPr lvl="1"/>
            <a:r>
              <a:rPr lang="en-US" kern="0">
                <a:solidFill>
                  <a:srgbClr val="0000FF"/>
                </a:solidFill>
              </a:rPr>
              <a:t>Shabir Barzanjeh, Baris Erkmen, Saikat Guha, Seth Lloyd, Lorenzo Maccone, Sara Mouradian, Stefano Pirandola, Si-Hui Tan, David Vitali, Christian Weedbrook, Franco Wong, Zheshen Zhang, and Quntao Zhuang</a:t>
            </a:r>
            <a:endParaRPr lang="en-US" kern="0" dirty="0">
              <a:solidFill>
                <a:srgbClr val="0000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4F7151-A512-3140-95EE-419064A0FB22}"/>
              </a:ext>
            </a:extLst>
          </p:cNvPr>
          <p:cNvSpPr txBox="1">
            <a:spLocks/>
          </p:cNvSpPr>
          <p:nvPr/>
        </p:nvSpPr>
        <p:spPr bwMode="auto">
          <a:xfrm>
            <a:off x="152400" y="2895600"/>
            <a:ext cx="814014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Financial support for my QI research came from</a:t>
            </a:r>
            <a:r>
              <a:rPr lang="is-IS"/>
              <a:t>…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W. M. Keck Foundation, DARPA, Office of Naval Research, Army Research Office, Air Force Office of Scientific Research, and MITRE Corporation</a:t>
            </a:r>
          </a:p>
        </p:txBody>
      </p:sp>
    </p:spTree>
    <p:extLst>
      <p:ext uri="{BB962C8B-B14F-4D97-AF65-F5344CB8AC3E}">
        <p14:creationId xmlns:p14="http://schemas.microsoft.com/office/powerpoint/2010/main" val="16837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B066-1061-A941-BB09-10AB371F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Stealth Aircraft… and its Existential Threat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6D1A1-3100-2B44-BC0C-4071E07E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82700"/>
            <a:ext cx="7797800" cy="429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E57DB-C046-6A42-BB58-34C258D248D8}"/>
              </a:ext>
            </a:extLst>
          </p:cNvPr>
          <p:cNvSpPr txBox="1"/>
          <p:nvPr/>
        </p:nvSpPr>
        <p:spPr>
          <a:xfrm rot="19828863">
            <a:off x="1600200" y="2379077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+mj-lt"/>
              </a:rPr>
              <a:t>Quantum Radar!</a:t>
            </a:r>
          </a:p>
        </p:txBody>
      </p:sp>
    </p:spTree>
    <p:extLst>
      <p:ext uri="{BB962C8B-B14F-4D97-AF65-F5344CB8AC3E}">
        <p14:creationId xmlns:p14="http://schemas.microsoft.com/office/powerpoint/2010/main" val="28463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6EA9-9829-984E-AB83-1966F4529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Epilogue… Wikipedia has been Updated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9F827-9B18-F743-AFB8-B84EFCD35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3926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5B168-9501-AA48-AD0E-053C33E6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9144000" cy="14431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3E1487-A657-3740-9EE1-595568729127}"/>
              </a:ext>
            </a:extLst>
          </p:cNvPr>
          <p:cNvSpPr/>
          <p:nvPr/>
        </p:nvSpPr>
        <p:spPr bwMode="auto">
          <a:xfrm>
            <a:off x="0" y="3810000"/>
            <a:ext cx="16002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6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0FB59-A111-9447-A529-1AD350D9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Wikipedia knows about Quantum Radar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634511-87E0-FD41-A8C3-707F832F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2372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67D6EB-F0A3-DB4C-9696-FBAB256AE63B}"/>
              </a:ext>
            </a:extLst>
          </p:cNvPr>
          <p:cNvGrpSpPr/>
          <p:nvPr/>
        </p:nvGrpSpPr>
        <p:grpSpPr>
          <a:xfrm>
            <a:off x="152400" y="3276600"/>
            <a:ext cx="8763000" cy="3087797"/>
            <a:chOff x="152400" y="3276600"/>
            <a:chExt cx="8763000" cy="308779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5A6CCA-074D-AC45-844E-834EC2CBF1D9}"/>
                </a:ext>
              </a:extLst>
            </p:cNvPr>
            <p:cNvGrpSpPr/>
            <p:nvPr/>
          </p:nvGrpSpPr>
          <p:grpSpPr>
            <a:xfrm>
              <a:off x="152400" y="3276600"/>
              <a:ext cx="8763000" cy="3087797"/>
              <a:chOff x="152400" y="3276600"/>
              <a:chExt cx="8763000" cy="3087797"/>
            </a:xfrm>
          </p:grpSpPr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44E213C-4B41-3B43-B24F-5A731DEF05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3276600"/>
                <a:ext cx="3581400" cy="533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Wingdings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9pPr>
              </a:lstStyle>
              <a:p>
                <a:pPr marL="0" indent="0">
                  <a:buFont typeface="Wingdings" charset="2"/>
                  <a:buNone/>
                </a:pPr>
                <a:r>
                  <a:rPr lang="en-US" sz="2000" kern="0" dirty="0">
                    <a:solidFill>
                      <a:srgbClr val="FF0000"/>
                    </a:solidFill>
                  </a:rPr>
                  <a:t>and I’m partly responsible</a:t>
                </a:r>
                <a:r>
                  <a:rPr lang="en-US" kern="0" dirty="0">
                    <a:solidFill>
                      <a:srgbClr val="FF0000"/>
                    </a:solidFill>
                  </a:rPr>
                  <a:t>…</a:t>
                </a:r>
              </a:p>
            </p:txBody>
          </p:sp>
          <p:pic>
            <p:nvPicPr>
              <p:cNvPr id="8" name="Picture 7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824D6E04-B2FF-CA4E-B2CC-2C8A3D9F7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9000" y="3381814"/>
                <a:ext cx="5486400" cy="2982583"/>
              </a:xfrm>
              <a:prstGeom prst="rect">
                <a:avLst/>
              </a:prstGeom>
            </p:spPr>
          </p:pic>
        </p:grp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7193E5B-04BB-3746-B7D3-214EE5D7655A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3276600"/>
              <a:ext cx="3581400" cy="5334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000" kern="0" dirty="0">
                  <a:solidFill>
                    <a:srgbClr val="FF0000"/>
                  </a:solidFill>
                </a:rPr>
                <a:t>and I’m partly responsible</a:t>
              </a:r>
              <a:r>
                <a:rPr lang="en-US" kern="0" dirty="0">
                  <a:solidFill>
                    <a:srgbClr val="FF0000"/>
                  </a:solidFill>
                </a:rPr>
                <a:t>…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08B772-AAEE-C74F-96CB-838F51CBEE20}"/>
              </a:ext>
            </a:extLst>
          </p:cNvPr>
          <p:cNvSpPr txBox="1">
            <a:spLocks/>
          </p:cNvSpPr>
          <p:nvPr/>
        </p:nvSpPr>
        <p:spPr>
          <a:xfrm>
            <a:off x="152400" y="3810000"/>
            <a:ext cx="3581400" cy="68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000" kern="0" dirty="0">
                <a:solidFill>
                  <a:srgbClr val="FF0000"/>
                </a:solidFill>
              </a:rPr>
              <a:t>…but </a:t>
            </a:r>
            <a:r>
              <a:rPr lang="en-US" sz="2000" i="1" kern="0" dirty="0">
                <a:solidFill>
                  <a:srgbClr val="FF0000"/>
                </a:solidFill>
              </a:rPr>
              <a:t>not</a:t>
            </a:r>
            <a:r>
              <a:rPr lang="en-US" sz="2000" kern="0" dirty="0">
                <a:solidFill>
                  <a:srgbClr val="FF0000"/>
                </a:solidFill>
              </a:rPr>
              <a:t> for the hype about stealth aircraft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1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147D-8C57-5540-A41C-4AC86964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YouTube has Quantum Radar Videos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ECE97C-14B4-AE41-AAF0-C5DD82FF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1160517"/>
            <a:ext cx="9144000" cy="45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883D-47AF-664C-923D-040068A2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The Intelligence Community wants Quantum Radar</a:t>
            </a: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736F8FC-E9AD-8344-BFE4-C266FB68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611077"/>
            <a:ext cx="8610600" cy="57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24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E25BC-31F7-D04F-8A33-D6D373D6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816"/>
            <a:ext cx="8839200" cy="367280"/>
          </a:xfrm>
        </p:spPr>
        <p:txBody>
          <a:bodyPr/>
          <a:lstStyle/>
          <a:p>
            <a:r>
              <a:rPr lang="en-US" dirty="0"/>
              <a:t>But is there Fire under the Quantum Radar Smoke?</a:t>
            </a:r>
          </a:p>
        </p:txBody>
      </p:sp>
      <p:pic>
        <p:nvPicPr>
          <p:cNvPr id="5" name="Picture 4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EFD90E36-8064-6241-B4B0-21F06176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756"/>
            <a:ext cx="9144000" cy="51062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9C76BE-D3F8-6444-A656-2506610839A9}"/>
              </a:ext>
            </a:extLst>
          </p:cNvPr>
          <p:cNvSpPr txBox="1">
            <a:spLocks/>
          </p:cNvSpPr>
          <p:nvPr/>
        </p:nvSpPr>
        <p:spPr>
          <a:xfrm>
            <a:off x="152400" y="5867400"/>
            <a:ext cx="7924800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000" kern="0" dirty="0">
                <a:solidFill>
                  <a:srgbClr val="FF0000"/>
                </a:solidFill>
              </a:rPr>
              <a:t>The quantum illumination story will answer that question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The Quantum Illumination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020560"/>
          </a:xfrm>
        </p:spPr>
        <p:txBody>
          <a:bodyPr/>
          <a:lstStyle/>
          <a:p>
            <a:r>
              <a:rPr lang="en-US" dirty="0"/>
              <a:t>Prologue and preliminaries</a:t>
            </a:r>
          </a:p>
          <a:p>
            <a:endParaRPr lang="en-US" sz="600" dirty="0"/>
          </a:p>
          <a:p>
            <a:r>
              <a:rPr lang="en-US" dirty="0"/>
              <a:t>Lloyd’s quantum illumination and its downfall</a:t>
            </a:r>
          </a:p>
          <a:p>
            <a:endParaRPr lang="en-US" sz="600" dirty="0"/>
          </a:p>
          <a:p>
            <a:r>
              <a:rPr lang="en-US" dirty="0"/>
              <a:t>Tan </a:t>
            </a:r>
            <a:r>
              <a:rPr lang="en-US" i="1" dirty="0"/>
              <a:t>et al</a:t>
            </a:r>
            <a:r>
              <a:rPr lang="en-US" dirty="0"/>
              <a:t>.’s quantum illumination </a:t>
            </a:r>
          </a:p>
          <a:p>
            <a:endParaRPr lang="en-US" sz="600" dirty="0"/>
          </a:p>
          <a:p>
            <a:r>
              <a:rPr lang="en-US" dirty="0"/>
              <a:t>Quantum illumination receivers and experiments</a:t>
            </a:r>
          </a:p>
          <a:p>
            <a:endParaRPr lang="en-US" sz="600" dirty="0">
              <a:solidFill>
                <a:srgbClr val="0070C0"/>
              </a:solidFill>
            </a:endParaRPr>
          </a:p>
          <a:p>
            <a:r>
              <a:rPr lang="en-US" dirty="0"/>
              <a:t>Microwave quantum illumination</a:t>
            </a:r>
          </a:p>
          <a:p>
            <a:endParaRPr lang="en-US" sz="600" dirty="0"/>
          </a:p>
          <a:p>
            <a:r>
              <a:rPr lang="en-US" dirty="0"/>
              <a:t>The end (?) of the quantum illumination story</a:t>
            </a:r>
          </a:p>
          <a:p>
            <a:endParaRPr lang="en-US" sz="600" dirty="0"/>
          </a:p>
          <a:p>
            <a:r>
              <a:rPr lang="en-US" dirty="0"/>
              <a:t>Quantum illumination’s spinoffs</a:t>
            </a:r>
          </a:p>
          <a:p>
            <a:endParaRPr lang="en-US" sz="600" dirty="0"/>
          </a:p>
          <a:p>
            <a:r>
              <a:rPr lang="en-US" dirty="0"/>
              <a:t>Your final exam</a:t>
            </a:r>
          </a:p>
          <a:p>
            <a:endParaRPr lang="en-US" sz="600" dirty="0"/>
          </a:p>
          <a:p>
            <a:r>
              <a:rPr lang="en-US" dirty="0"/>
              <a:t>Acknowledgments and 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149725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3790"/>
            <a:ext cx="8839200" cy="369332"/>
          </a:xfrm>
        </p:spPr>
        <p:txBody>
          <a:bodyPr/>
          <a:lstStyle/>
          <a:p>
            <a:r>
              <a:rPr lang="en-US" dirty="0"/>
              <a:t>The Quantum Illumination Story:  Abridged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020560"/>
          </a:xfrm>
        </p:spPr>
        <p:txBody>
          <a:bodyPr/>
          <a:lstStyle/>
          <a:p>
            <a:r>
              <a:rPr lang="en-US" dirty="0"/>
              <a:t>Prologue </a:t>
            </a:r>
            <a:r>
              <a:rPr lang="en-US" dirty="0">
                <a:solidFill>
                  <a:schemeClr val="bg2"/>
                </a:solidFill>
              </a:rPr>
              <a:t>and preliminaries</a:t>
            </a:r>
          </a:p>
          <a:p>
            <a:endParaRPr lang="en-US" sz="600" dirty="0"/>
          </a:p>
          <a:p>
            <a:r>
              <a:rPr lang="en-US" dirty="0">
                <a:solidFill>
                  <a:schemeClr val="bg2"/>
                </a:solidFill>
              </a:rPr>
              <a:t>Lloyd’s quantum illumination and its downfall</a:t>
            </a:r>
          </a:p>
          <a:p>
            <a:endParaRPr lang="en-US" sz="600" dirty="0"/>
          </a:p>
          <a:p>
            <a:r>
              <a:rPr lang="en-US" dirty="0"/>
              <a:t>Tan </a:t>
            </a:r>
            <a:r>
              <a:rPr lang="en-US" i="1" dirty="0"/>
              <a:t>et al</a:t>
            </a:r>
            <a:r>
              <a:rPr lang="en-US" dirty="0"/>
              <a:t>.’s quantum illumination </a:t>
            </a:r>
          </a:p>
          <a:p>
            <a:endParaRPr lang="en-US" sz="600" dirty="0"/>
          </a:p>
          <a:p>
            <a:r>
              <a:rPr lang="en-US" dirty="0"/>
              <a:t>Quantum illumination receiver</a:t>
            </a:r>
            <a:r>
              <a:rPr lang="en-US" dirty="0">
                <a:solidFill>
                  <a:schemeClr val="bg2"/>
                </a:solidFill>
              </a:rPr>
              <a:t>s and experiments</a:t>
            </a:r>
          </a:p>
          <a:p>
            <a:endParaRPr lang="en-US" sz="600" dirty="0">
              <a:solidFill>
                <a:srgbClr val="0070C0"/>
              </a:solidFill>
            </a:endParaRPr>
          </a:p>
          <a:p>
            <a:r>
              <a:rPr lang="en-US" dirty="0"/>
              <a:t>Microwave quantum illumination</a:t>
            </a:r>
          </a:p>
          <a:p>
            <a:endParaRPr lang="en-US" sz="600" dirty="0"/>
          </a:p>
          <a:p>
            <a:r>
              <a:rPr lang="en-US" dirty="0"/>
              <a:t>The end (?) of the quantum illumination story</a:t>
            </a:r>
          </a:p>
          <a:p>
            <a:endParaRPr lang="en-US" sz="600" dirty="0"/>
          </a:p>
          <a:p>
            <a:r>
              <a:rPr lang="en-US" dirty="0">
                <a:solidFill>
                  <a:schemeClr val="bg2"/>
                </a:solidFill>
              </a:rPr>
              <a:t>Quantum illumination’s spinoffs</a:t>
            </a:r>
          </a:p>
          <a:p>
            <a:endParaRPr lang="en-US" sz="600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Your final exam</a:t>
            </a:r>
          </a:p>
          <a:p>
            <a:endParaRPr lang="en-US" sz="600" dirty="0"/>
          </a:p>
          <a:p>
            <a:r>
              <a:rPr lang="en-US" dirty="0">
                <a:solidFill>
                  <a:schemeClr val="bg2"/>
                </a:solidFill>
              </a:rPr>
              <a:t>Acknowledgments and </a:t>
            </a:r>
            <a:r>
              <a:rPr lang="en-US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2598523200"/>
      </p:ext>
    </p:extLst>
  </p:cSld>
  <p:clrMapOvr>
    <a:masterClrMapping/>
  </p:clrMapOvr>
</p:sld>
</file>

<file path=ppt/theme/theme1.xml><?xml version="1.0" encoding="utf-8"?>
<a:theme xmlns:a="http://schemas.openxmlformats.org/drawingml/2006/main" name="RLE_group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RLE_group.pot</Template>
  <TotalTime>5964</TotalTime>
  <Words>1603</Words>
  <Application>Microsoft Macintosh PowerPoint</Application>
  <PresentationFormat>On-screen Show (4:3)</PresentationFormat>
  <Paragraphs>209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Gill Sans</vt:lpstr>
      <vt:lpstr>Times</vt:lpstr>
      <vt:lpstr>Wingdings</vt:lpstr>
      <vt:lpstr>RLE_group</vt:lpstr>
      <vt:lpstr>The Quantum Illumination Story</vt:lpstr>
      <vt:lpstr>Stealth Aircraft… </vt:lpstr>
      <vt:lpstr>Stealth Aircraft… and its Existential Threat </vt:lpstr>
      <vt:lpstr>Wikipedia knows about Quantum Radar</vt:lpstr>
      <vt:lpstr>YouTube has Quantum Radar Videos</vt:lpstr>
      <vt:lpstr>The Intelligence Community wants Quantum Radar</vt:lpstr>
      <vt:lpstr>But is there Fire under the Quantum Radar Smoke?</vt:lpstr>
      <vt:lpstr>The Quantum Illumination Story</vt:lpstr>
      <vt:lpstr>The Quantum Illumination Story:  Abridged</vt:lpstr>
      <vt:lpstr>Prologue:  Classical versus Quantum Radars</vt:lpstr>
      <vt:lpstr>Tan et al.’s Bosonic-Channel CS Radar </vt:lpstr>
      <vt:lpstr>Tan et al.’s Bosonic-Channel QI Radar </vt:lpstr>
      <vt:lpstr>Tan et al.’s Error-Probability Bounds</vt:lpstr>
      <vt:lpstr>The Why and How Questions for Tan et al.’s QI</vt:lpstr>
      <vt:lpstr>Optical Parametric Amplifier (OPA) Receiver for QI</vt:lpstr>
      <vt:lpstr>Microwave Quantum Illumination</vt:lpstr>
      <vt:lpstr>Microwave Quantum Illumination… and its Hype</vt:lpstr>
      <vt:lpstr>And the Hype Goes on…</vt:lpstr>
      <vt:lpstr>A Digression… Correlated Noise Radars</vt:lpstr>
      <vt:lpstr>Microwave QI Experiments… and Their Limitations</vt:lpstr>
      <vt:lpstr>Microwave QI Experiments… and Their Limitations</vt:lpstr>
      <vt:lpstr>Receiver Operating Characteristics</vt:lpstr>
      <vt:lpstr>The End (?) of the QI Story</vt:lpstr>
      <vt:lpstr>Further Reading:  The Rest of the QI Story</vt:lpstr>
      <vt:lpstr>Quantum Illumination’s Important Spinoffs</vt:lpstr>
      <vt:lpstr>Your Final Exam…</vt:lpstr>
      <vt:lpstr>Your Final Exam… and its short answer</vt:lpstr>
      <vt:lpstr>Full Credit… requires some supporting evidence</vt:lpstr>
      <vt:lpstr>Acknowledgments</vt:lpstr>
      <vt:lpstr>Epilogue… Wikipedia has been Updated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Defeating Eavesdropping with Gaussian-State Quantum Illumination</dc:title>
  <dc:creator>Jeffrey Shapiro</dc:creator>
  <cp:lastModifiedBy>Microsoft Office User</cp:lastModifiedBy>
  <cp:revision>624</cp:revision>
  <cp:lastPrinted>2002-10-07T19:05:12Z</cp:lastPrinted>
  <dcterms:created xsi:type="dcterms:W3CDTF">2016-03-31T09:37:57Z</dcterms:created>
  <dcterms:modified xsi:type="dcterms:W3CDTF">2020-07-21T20:21:30Z</dcterms:modified>
</cp:coreProperties>
</file>