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43"/>
  </p:notesMasterIdLst>
  <p:handoutMasterIdLst>
    <p:handoutMasterId r:id="rId44"/>
  </p:handoutMasterIdLst>
  <p:sldIdLst>
    <p:sldId id="293" r:id="rId5"/>
    <p:sldId id="300" r:id="rId6"/>
    <p:sldId id="314" r:id="rId7"/>
    <p:sldId id="315" r:id="rId8"/>
    <p:sldId id="316" r:id="rId9"/>
    <p:sldId id="317" r:id="rId10"/>
    <p:sldId id="318" r:id="rId11"/>
    <p:sldId id="342" r:id="rId12"/>
    <p:sldId id="319" r:id="rId13"/>
    <p:sldId id="350" r:id="rId14"/>
    <p:sldId id="320" r:id="rId15"/>
    <p:sldId id="339" r:id="rId16"/>
    <p:sldId id="321" r:id="rId17"/>
    <p:sldId id="322" r:id="rId18"/>
    <p:sldId id="343" r:id="rId19"/>
    <p:sldId id="323" r:id="rId20"/>
    <p:sldId id="325" r:id="rId21"/>
    <p:sldId id="324" r:id="rId22"/>
    <p:sldId id="340" r:id="rId23"/>
    <p:sldId id="327" r:id="rId24"/>
    <p:sldId id="328" r:id="rId25"/>
    <p:sldId id="341" r:id="rId26"/>
    <p:sldId id="329" r:id="rId27"/>
    <p:sldId id="330" r:id="rId28"/>
    <p:sldId id="348" r:id="rId29"/>
    <p:sldId id="344" r:id="rId30"/>
    <p:sldId id="332" r:id="rId31"/>
    <p:sldId id="333" r:id="rId32"/>
    <p:sldId id="345" r:id="rId33"/>
    <p:sldId id="334" r:id="rId34"/>
    <p:sldId id="335" r:id="rId35"/>
    <p:sldId id="347" r:id="rId36"/>
    <p:sldId id="336" r:id="rId37"/>
    <p:sldId id="311" r:id="rId38"/>
    <p:sldId id="297" r:id="rId39"/>
    <p:sldId id="337" r:id="rId40"/>
    <p:sldId id="338" r:id="rId41"/>
    <p:sldId id="34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chneeloch" initials="JS" lastIdx="5" clrIdx="0">
    <p:extLst>
      <p:ext uri="{19B8F6BF-5375-455C-9EA6-DF929625EA0E}">
        <p15:presenceInfo xmlns:p15="http://schemas.microsoft.com/office/powerpoint/2012/main" userId="39932a0767ee19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FD1"/>
    <a:srgbClr val="B3282D"/>
    <a:srgbClr val="004B8D"/>
    <a:srgbClr val="595A59"/>
    <a:srgbClr val="CBCCCB"/>
    <a:srgbClr val="00BCE4"/>
    <a:srgbClr val="A7A9AC"/>
    <a:srgbClr val="FBCE20"/>
    <a:srgbClr val="5894AD"/>
    <a:srgbClr val="569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88376" autoAdjust="0"/>
  </p:normalViewPr>
  <p:slideViewPr>
    <p:cSldViewPr snapToGrid="0" snapToObjects="1">
      <p:cViewPr varScale="1">
        <p:scale>
          <a:sx n="86" d="100"/>
          <a:sy n="86" d="100"/>
        </p:scale>
        <p:origin x="19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61" d="100"/>
          <a:sy n="161" d="100"/>
        </p:scale>
        <p:origin x="353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8B778-EE3F-5541-80B6-A033169F05AB}" type="datetimeFigureOut">
              <a:rPr lang="en-US" smtClean="0"/>
              <a:t>8/4/2020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D8D47-F8B2-844E-B15E-9C55313B0B46}" type="datetimeFigureOut">
              <a:rPr lang="en-US" smtClean="0"/>
              <a:t>8/4/2020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a:t>
            </a:fld>
            <a:endParaRPr lang="en-US"/>
          </a:p>
        </p:txBody>
      </p:sp>
    </p:spTree>
    <p:extLst>
      <p:ext uri="{BB962C8B-B14F-4D97-AF65-F5344CB8AC3E}">
        <p14:creationId xmlns:p14="http://schemas.microsoft.com/office/powerpoint/2010/main" val="246316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tripartite entanglement of the pure W state is 0.918296 three-party </a:t>
            </a:r>
            <a:r>
              <a:rPr lang="en-US" dirty="0" err="1"/>
              <a:t>gebits</a:t>
            </a:r>
            <a:r>
              <a:rPr lang="en-US" dirty="0"/>
              <a:t>, almost as much as the GHZ state itself! </a:t>
            </a:r>
          </a:p>
          <a:p>
            <a:r>
              <a:rPr lang="en-US" dirty="0"/>
              <a:t>The maximum amount of entanglement obtained for the mixed state from knowing the conditional entropies is  0.7549 three-party </a:t>
            </a:r>
            <a:r>
              <a:rPr lang="en-US" dirty="0" err="1"/>
              <a:t>gebits</a:t>
            </a:r>
            <a:endParaRPr lang="en-US" dirty="0"/>
          </a:p>
          <a:p>
            <a:r>
              <a:rPr lang="en-US" dirty="0"/>
              <a:t>Knowing the W state is pure, one could quantify 0.4425 </a:t>
            </a:r>
            <a:r>
              <a:rPr lang="en-US" dirty="0" err="1"/>
              <a:t>gebits</a:t>
            </a:r>
            <a:r>
              <a:rPr lang="en-US" dirty="0"/>
              <a:t> from it, but that’s unrealistic</a:t>
            </a:r>
          </a:p>
        </p:txBody>
      </p:sp>
      <p:sp>
        <p:nvSpPr>
          <p:cNvPr id="4" name="Slide Number Placeholder 3"/>
          <p:cNvSpPr>
            <a:spLocks noGrp="1"/>
          </p:cNvSpPr>
          <p:nvPr>
            <p:ph type="sldNum" sz="quarter" idx="5"/>
          </p:nvPr>
        </p:nvSpPr>
        <p:spPr/>
        <p:txBody>
          <a:bodyPr/>
          <a:lstStyle/>
          <a:p>
            <a:fld id="{EE0DA7D4-2281-3F41-A9A9-DF2CBC1C06D7}" type="slidenum">
              <a:rPr lang="en-US" smtClean="0"/>
              <a:t>21</a:t>
            </a:fld>
            <a:endParaRPr lang="en-US"/>
          </a:p>
        </p:txBody>
      </p:sp>
    </p:spTree>
    <p:extLst>
      <p:ext uri="{BB962C8B-B14F-4D97-AF65-F5344CB8AC3E}">
        <p14:creationId xmlns:p14="http://schemas.microsoft.com/office/powerpoint/2010/main" val="679578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N-partite negativity witness works exceptionally well for GHZ Werner state in that the high degree of symmetry makes it so that partial transposition over any bipartition yields the same set of eigenvalues. Indeed, the negativity witness for N</a:t>
                </a:r>
                <a:r>
                  <a:rPr lang="en-US" baseline="0" dirty="0"/>
                  <a:t> qubits</a:t>
                </a:r>
                <a:r>
                  <a:rPr lang="en-US" dirty="0"/>
                  <a:t> in the general case gives a minimum value for p as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1+2</m:t>
                            </m:r>
                          </m:e>
                          <m:sup>
                            <m:r>
                              <a:rPr lang="en-US" b="0" i="1" smtClean="0">
                                <a:latin typeface="Cambria Math" panose="02040503050406030204" pitchFamily="18" charset="0"/>
                              </a:rPr>
                              <m:t>𝑁</m:t>
                            </m:r>
                            <m:r>
                              <a:rPr lang="en-US" b="0" i="1" smtClean="0">
                                <a:latin typeface="Cambria Math" panose="02040503050406030204" pitchFamily="18" charset="0"/>
                              </a:rPr>
                              <m:t>−1</m:t>
                            </m:r>
                          </m:sup>
                        </m:sSup>
                      </m:den>
                    </m:f>
                  </m:oMath>
                </a14:m>
                <a:r>
                  <a:rPr lang="en-US" dirty="0"/>
                  <a:t>, much better than the fidelity</a:t>
                </a:r>
                <a:r>
                  <a:rPr lang="en-US" baseline="0" dirty="0"/>
                  <a:t> witness.</a:t>
                </a:r>
                <a:endParaRPr lang="en-US" dirty="0"/>
              </a:p>
            </p:txBody>
          </p:sp>
        </mc:Choice>
        <mc:Fallback xmlns="">
          <p:sp>
            <p:nvSpPr>
              <p:cNvPr id="3" name="Notes Placeholder 2"/>
              <p:cNvSpPr>
                <a:spLocks noGrp="1"/>
              </p:cNvSpPr>
              <p:nvPr>
                <p:ph type="body" idx="1"/>
              </p:nvPr>
            </p:nvSpPr>
            <p:spPr/>
            <p:txBody>
              <a:bodyPr/>
              <a:lstStyle/>
              <a:p>
                <a:r>
                  <a:rPr lang="en-US" dirty="0"/>
                  <a:t>N-partite negativity witness works exceptionally well for GHZ Werner state in that the high degree of symmetry makes it so that partial transposition over any bipartition yields the same set of eigenvalues. Indeed, the negativity witness for N</a:t>
                </a:r>
                <a:r>
                  <a:rPr lang="en-US" baseline="0" dirty="0"/>
                  <a:t> qubits</a:t>
                </a:r>
                <a:r>
                  <a:rPr lang="en-US" dirty="0"/>
                  <a:t> in the general case gives a minimum value for p as </a:t>
                </a:r>
                <a:r>
                  <a:rPr lang="en-US" b="0" i="0">
                    <a:latin typeface="Cambria Math" panose="02040503050406030204" pitchFamily="18" charset="0"/>
                  </a:rPr>
                  <a:t>1/〖1+2〗^(𝑁−1) </a:t>
                </a:r>
                <a:r>
                  <a:rPr lang="en-US" dirty="0"/>
                  <a:t>, much better than the fidelity</a:t>
                </a:r>
                <a:r>
                  <a:rPr lang="en-US" baseline="0" dirty="0"/>
                  <a:t> witness.</a:t>
                </a:r>
                <a:endParaRPr lang="en-US" dirty="0"/>
              </a:p>
            </p:txBody>
          </p:sp>
        </mc:Fallback>
      </mc:AlternateContent>
      <p:sp>
        <p:nvSpPr>
          <p:cNvPr id="4" name="Slide Number Placeholder 3"/>
          <p:cNvSpPr>
            <a:spLocks noGrp="1"/>
          </p:cNvSpPr>
          <p:nvPr>
            <p:ph type="sldNum" sz="quarter" idx="5"/>
          </p:nvPr>
        </p:nvSpPr>
        <p:spPr/>
        <p:txBody>
          <a:bodyPr/>
          <a:lstStyle/>
          <a:p>
            <a:fld id="{EE0DA7D4-2281-3F41-A9A9-DF2CBC1C06D7}" type="slidenum">
              <a:rPr lang="en-US" smtClean="0"/>
              <a:t>22</a:t>
            </a:fld>
            <a:endParaRPr lang="en-US"/>
          </a:p>
        </p:txBody>
      </p:sp>
    </p:spTree>
    <p:extLst>
      <p:ext uri="{BB962C8B-B14F-4D97-AF65-F5344CB8AC3E}">
        <p14:creationId xmlns:p14="http://schemas.microsoft.com/office/powerpoint/2010/main" val="409001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26</a:t>
            </a:fld>
            <a:endParaRPr lang="en-US"/>
          </a:p>
        </p:txBody>
      </p:sp>
    </p:spTree>
    <p:extLst>
      <p:ext uri="{BB962C8B-B14F-4D97-AF65-F5344CB8AC3E}">
        <p14:creationId xmlns:p14="http://schemas.microsoft.com/office/powerpoint/2010/main" val="101492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29</a:t>
            </a:fld>
            <a:endParaRPr lang="en-US"/>
          </a:p>
        </p:txBody>
      </p:sp>
    </p:spTree>
    <p:extLst>
      <p:ext uri="{BB962C8B-B14F-4D97-AF65-F5344CB8AC3E}">
        <p14:creationId xmlns:p14="http://schemas.microsoft.com/office/powerpoint/2010/main" val="392063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32</a:t>
            </a:fld>
            <a:endParaRPr lang="en-US"/>
          </a:p>
        </p:txBody>
      </p:sp>
    </p:spTree>
    <p:extLst>
      <p:ext uri="{BB962C8B-B14F-4D97-AF65-F5344CB8AC3E}">
        <p14:creationId xmlns:p14="http://schemas.microsoft.com/office/powerpoint/2010/main" val="163843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3</a:t>
            </a:fld>
            <a:endParaRPr lang="en-US"/>
          </a:p>
        </p:txBody>
      </p:sp>
    </p:spTree>
    <p:extLst>
      <p:ext uri="{BB962C8B-B14F-4D97-AF65-F5344CB8AC3E}">
        <p14:creationId xmlns:p14="http://schemas.microsoft.com/office/powerpoint/2010/main" val="384913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measurement: E.g., squeezed light LIGO,  beating the standard quantum limit in phase estimation (n independent particles vs noon state) and illumination</a:t>
            </a:r>
          </a:p>
          <a:p>
            <a:r>
              <a:rPr lang="en-US" dirty="0"/>
              <a:t>With a fairly sampled set of states (uniform on the eigenvalue simplex, and uniform on the </a:t>
            </a:r>
            <a:r>
              <a:rPr lang="en-US" dirty="0" err="1"/>
              <a:t>Haar</a:t>
            </a:r>
            <a:r>
              <a:rPr lang="en-US" dirty="0"/>
              <a:t> measure of Unitary transformations), the probability that a randomly drawn quantum state is separable decreases exponentially with system dimension. See </a:t>
            </a:r>
            <a:r>
              <a:rPr lang="en-US" dirty="0" err="1"/>
              <a:t>Zyczkowski</a:t>
            </a:r>
            <a:r>
              <a:rPr lang="en-US" dirty="0"/>
              <a:t> et al. “Volume of the set of Separable States”, Phys. Rev. A, 58, 2, (1998).</a:t>
            </a:r>
          </a:p>
        </p:txBody>
      </p:sp>
      <p:sp>
        <p:nvSpPr>
          <p:cNvPr id="4" name="Slide Number Placeholder 3"/>
          <p:cNvSpPr>
            <a:spLocks noGrp="1"/>
          </p:cNvSpPr>
          <p:nvPr>
            <p:ph type="sldNum" sz="quarter" idx="5"/>
          </p:nvPr>
        </p:nvSpPr>
        <p:spPr/>
        <p:txBody>
          <a:bodyPr/>
          <a:lstStyle/>
          <a:p>
            <a:fld id="{EE0DA7D4-2281-3F41-A9A9-DF2CBC1C06D7}" type="slidenum">
              <a:rPr lang="en-US" smtClean="0"/>
              <a:t>4</a:t>
            </a:fld>
            <a:endParaRPr lang="en-US"/>
          </a:p>
        </p:txBody>
      </p:sp>
    </p:spTree>
    <p:extLst>
      <p:ext uri="{BB962C8B-B14F-4D97-AF65-F5344CB8AC3E}">
        <p14:creationId xmlns:p14="http://schemas.microsoft.com/office/powerpoint/2010/main" val="180796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will go into classes in more detail, so there’s no need to discuss It here.  All that needs to be said is that two-party states can be ordered from least to most entangled because there’s only one form of separability. For three parties, you need to qualify from what form of separability the entanglement is being defined.</a:t>
            </a:r>
          </a:p>
        </p:txBody>
      </p:sp>
      <p:sp>
        <p:nvSpPr>
          <p:cNvPr id="4" name="Slide Number Placeholder 3"/>
          <p:cNvSpPr>
            <a:spLocks noGrp="1"/>
          </p:cNvSpPr>
          <p:nvPr>
            <p:ph type="sldNum" sz="quarter" idx="5"/>
          </p:nvPr>
        </p:nvSpPr>
        <p:spPr/>
        <p:txBody>
          <a:bodyPr/>
          <a:lstStyle/>
          <a:p>
            <a:fld id="{EE0DA7D4-2281-3F41-A9A9-DF2CBC1C06D7}" type="slidenum">
              <a:rPr lang="en-US" smtClean="0"/>
              <a:t>6</a:t>
            </a:fld>
            <a:endParaRPr lang="en-US"/>
          </a:p>
        </p:txBody>
      </p:sp>
    </p:spTree>
    <p:extLst>
      <p:ext uri="{BB962C8B-B14F-4D97-AF65-F5344CB8AC3E}">
        <p14:creationId xmlns:p14="http://schemas.microsoft.com/office/powerpoint/2010/main" val="387570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t>
            </a:r>
            <a:r>
              <a:rPr lang="en-US" dirty="0" err="1"/>
              <a:t>biseparable</a:t>
            </a:r>
            <a:r>
              <a:rPr lang="en-US" dirty="0"/>
              <a:t> set  (e.g., A\</a:t>
            </a:r>
            <a:r>
              <a:rPr lang="en-US" dirty="0" err="1"/>
              <a:t>otimes</a:t>
            </a:r>
            <a:r>
              <a:rPr lang="en-US" dirty="0"/>
              <a:t> BC) is the convex hull of </a:t>
            </a:r>
            <a:r>
              <a:rPr lang="en-US" dirty="0" err="1"/>
              <a:t>biseparable</a:t>
            </a:r>
            <a:r>
              <a:rPr lang="en-US" dirty="0"/>
              <a:t> pure states in that set.</a:t>
            </a:r>
          </a:p>
          <a:p>
            <a:r>
              <a:rPr lang="en-US" dirty="0"/>
              <a:t>The intersection of two </a:t>
            </a:r>
            <a:r>
              <a:rPr lang="en-US" dirty="0" err="1"/>
              <a:t>biseparable</a:t>
            </a:r>
            <a:r>
              <a:rPr lang="en-US" dirty="0"/>
              <a:t> sets can only occur at the boundary because pure states cannot exist on the interior.</a:t>
            </a:r>
          </a:p>
          <a:p>
            <a:r>
              <a:rPr lang="en-US" dirty="0"/>
              <a:t>If each set of </a:t>
            </a:r>
            <a:r>
              <a:rPr lang="en-US" dirty="0" err="1"/>
              <a:t>biseparable</a:t>
            </a:r>
            <a:r>
              <a:rPr lang="en-US" dirty="0"/>
              <a:t> states is of dimension N, the intersection of two sets is at most N-1 dimensional , and the intersection of all three sets is at most N-2 dimensional.</a:t>
            </a:r>
          </a:p>
          <a:p>
            <a:r>
              <a:rPr lang="en-US" dirty="0"/>
              <a:t>The class of triply </a:t>
            </a:r>
            <a:r>
              <a:rPr lang="en-US" dirty="0" err="1"/>
              <a:t>biseparable</a:t>
            </a:r>
            <a:r>
              <a:rPr lang="en-US" dirty="0"/>
              <a:t> states is at least 2-dimensional because it contains states both inside and outside the set of fully separable states.</a:t>
            </a:r>
          </a:p>
        </p:txBody>
      </p:sp>
      <p:sp>
        <p:nvSpPr>
          <p:cNvPr id="4" name="Slide Number Placeholder 3"/>
          <p:cNvSpPr>
            <a:spLocks noGrp="1"/>
          </p:cNvSpPr>
          <p:nvPr>
            <p:ph type="sldNum" sz="quarter" idx="5"/>
          </p:nvPr>
        </p:nvSpPr>
        <p:spPr/>
        <p:txBody>
          <a:bodyPr/>
          <a:lstStyle/>
          <a:p>
            <a:fld id="{EE0DA7D4-2281-3F41-A9A9-DF2CBC1C06D7}" type="slidenum">
              <a:rPr lang="en-US" smtClean="0"/>
              <a:t>7</a:t>
            </a:fld>
            <a:endParaRPr lang="en-US"/>
          </a:p>
        </p:txBody>
      </p:sp>
    </p:spTree>
    <p:extLst>
      <p:ext uri="{BB962C8B-B14F-4D97-AF65-F5344CB8AC3E}">
        <p14:creationId xmlns:p14="http://schemas.microsoft.com/office/powerpoint/2010/main" val="3969336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8</a:t>
            </a:fld>
            <a:endParaRPr lang="en-US"/>
          </a:p>
        </p:txBody>
      </p:sp>
    </p:spTree>
    <p:extLst>
      <p:ext uri="{BB962C8B-B14F-4D97-AF65-F5344CB8AC3E}">
        <p14:creationId xmlns:p14="http://schemas.microsoft.com/office/powerpoint/2010/main" val="331611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nonillion = 20 million trillion </a:t>
            </a:r>
            <a:r>
              <a:rPr lang="en-US" dirty="0" err="1"/>
              <a:t>trillion</a:t>
            </a:r>
            <a:endParaRPr lang="en-US" dirty="0"/>
          </a:p>
          <a:p>
            <a:r>
              <a:rPr lang="en-US" dirty="0"/>
              <a:t>https://images.nvidia.com/content/pdf/worlds-fastest-supercomputer-summit-infographic.pdf</a:t>
            </a:r>
          </a:p>
          <a:p>
            <a:endParaRPr lang="en-US" dirty="0"/>
          </a:p>
          <a:p>
            <a:r>
              <a:rPr lang="en-US" dirty="0"/>
              <a:t>Y. Huang, “Computing Quantum Discord is NP-Complete,” New Journal of Physics16, 033027 (2014)</a:t>
            </a:r>
          </a:p>
        </p:txBody>
      </p:sp>
      <p:sp>
        <p:nvSpPr>
          <p:cNvPr id="4" name="Slide Number Placeholder 3"/>
          <p:cNvSpPr>
            <a:spLocks noGrp="1"/>
          </p:cNvSpPr>
          <p:nvPr>
            <p:ph type="sldNum" sz="quarter" idx="5"/>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382652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DA7D4-2281-3F41-A9A9-DF2CBC1C06D7}" type="slidenum">
              <a:rPr lang="en-US" smtClean="0"/>
              <a:t>15</a:t>
            </a:fld>
            <a:endParaRPr lang="en-US"/>
          </a:p>
        </p:txBody>
      </p:sp>
    </p:spTree>
    <p:extLst>
      <p:ext uri="{BB962C8B-B14F-4D97-AF65-F5344CB8AC3E}">
        <p14:creationId xmlns:p14="http://schemas.microsoft.com/office/powerpoint/2010/main" val="3726091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https://arxiv.org/abs/2003.14390</a:t>
            </a:r>
          </a:p>
        </p:txBody>
      </p:sp>
      <p:sp>
        <p:nvSpPr>
          <p:cNvPr id="4" name="Slide Number Placeholder 3"/>
          <p:cNvSpPr>
            <a:spLocks noGrp="1"/>
          </p:cNvSpPr>
          <p:nvPr>
            <p:ph type="sldNum" sz="quarter" idx="5"/>
          </p:nvPr>
        </p:nvSpPr>
        <p:spPr/>
        <p:txBody>
          <a:bodyPr/>
          <a:lstStyle/>
          <a:p>
            <a:fld id="{EE0DA7D4-2281-3F41-A9A9-DF2CBC1C06D7}" type="slidenum">
              <a:rPr lang="en-US" smtClean="0"/>
              <a:t>17</a:t>
            </a:fld>
            <a:endParaRPr lang="en-US"/>
          </a:p>
        </p:txBody>
      </p:sp>
    </p:spTree>
    <p:extLst>
      <p:ext uri="{BB962C8B-B14F-4D97-AF65-F5344CB8AC3E}">
        <p14:creationId xmlns:p14="http://schemas.microsoft.com/office/powerpoint/2010/main" val="599389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194" y="2189929"/>
            <a:ext cx="10180320" cy="2387600"/>
          </a:xfrm>
        </p:spPr>
        <p:txBody>
          <a:bodyPr anchor="ctr" anchorCtr="0"/>
          <a:lstStyle>
            <a:lvl1pPr algn="ctr">
              <a:defRPr sz="6000">
                <a:solidFill>
                  <a:srgbClr val="004B8D"/>
                </a:solidFill>
              </a:defRPr>
            </a:lvl1pPr>
          </a:lstStyle>
          <a:p>
            <a:r>
              <a:rPr lang="en-US" dirty="0"/>
              <a:t>Click to edit Master title style</a:t>
            </a:r>
          </a:p>
        </p:txBody>
      </p:sp>
      <p:sp>
        <p:nvSpPr>
          <p:cNvPr id="17" name="Text Placeholder 16"/>
          <p:cNvSpPr>
            <a:spLocks noGrp="1"/>
          </p:cNvSpPr>
          <p:nvPr>
            <p:ph type="body" sz="quarter" idx="13" hasCustomPrompt="1"/>
          </p:nvPr>
        </p:nvSpPr>
        <p:spPr>
          <a:xfrm>
            <a:off x="933451" y="4738779"/>
            <a:ext cx="10420349" cy="647700"/>
          </a:xfrm>
        </p:spPr>
        <p:txBody>
          <a:bodyPr>
            <a:normAutofit/>
          </a:bodyPr>
          <a:lstStyle>
            <a:lvl1pPr marL="0" indent="0" algn="ctr">
              <a:lnSpc>
                <a:spcPct val="180000"/>
              </a:lnSpc>
              <a:buNone/>
              <a:defRPr sz="1000" b="1" spc="300">
                <a:solidFill>
                  <a:srgbClr val="004B8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
        <p:nvSpPr>
          <p:cNvPr id="7" name="Text Placeholder 18"/>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004B8D"/>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cxnSp>
        <p:nvCxnSpPr>
          <p:cNvPr id="8" name="Straight Connector 7"/>
          <p:cNvCxnSpPr/>
          <p:nvPr userDrawn="1"/>
        </p:nvCxnSpPr>
        <p:spPr>
          <a:xfrm>
            <a:off x="914400" y="6297039"/>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41ABF3B-652A-4525-B612-0138BCCF810E}"/>
              </a:ext>
            </a:extLst>
          </p:cNvPr>
          <p:cNvPicPr>
            <a:picLocks noChangeAspect="1"/>
          </p:cNvPicPr>
          <p:nvPr userDrawn="1"/>
        </p:nvPicPr>
        <p:blipFill>
          <a:blip r:embed="rId3"/>
          <a:stretch>
            <a:fillRect/>
          </a:stretch>
        </p:blipFill>
        <p:spPr>
          <a:xfrm>
            <a:off x="4728519" y="387178"/>
            <a:ext cx="2801200" cy="902622"/>
          </a:xfrm>
          <a:prstGeom prst="rect">
            <a:avLst/>
          </a:prstGeom>
        </p:spPr>
      </p:pic>
    </p:spTree>
    <p:extLst>
      <p:ext uri="{BB962C8B-B14F-4D97-AF65-F5344CB8AC3E}">
        <p14:creationId xmlns:p14="http://schemas.microsoft.com/office/powerpoint/2010/main" val="1018632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335" y="6513870"/>
            <a:ext cx="2560320" cy="53098"/>
          </a:xfrm>
          <a:prstGeom prst="rect">
            <a:avLst/>
          </a:prstGeom>
        </p:spPr>
      </p:pic>
      <p:pic>
        <p:nvPicPr>
          <p:cNvPr id="6" name="Graphic 5">
            <a:extLst>
              <a:ext uri="{FF2B5EF4-FFF2-40B4-BE49-F238E27FC236}">
                <a16:creationId xmlns:a16="http://schemas.microsoft.com/office/drawing/2014/main" id="{642C0097-936F-4416-8506-8CBDE8D784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5885" y="198076"/>
            <a:ext cx="740880" cy="125059"/>
          </a:xfrm>
          <a:prstGeom prst="rect">
            <a:avLst/>
          </a:prstGeom>
        </p:spPr>
      </p:pic>
      <p:sp>
        <p:nvSpPr>
          <p:cNvPr id="2" name="Title 1"/>
          <p:cNvSpPr>
            <a:spLocks noGrp="1"/>
          </p:cNvSpPr>
          <p:nvPr>
            <p:ph type="title"/>
          </p:nvPr>
        </p:nvSpPr>
        <p:spPr>
          <a:xfrm>
            <a:off x="2342573" y="1903865"/>
            <a:ext cx="7494154" cy="2899430"/>
          </a:xfrm>
        </p:spPr>
        <p:txBody>
          <a:bodyPr anchor="ctr" anchorCtr="0"/>
          <a:lstStyle>
            <a:lvl1pPr algn="ctr">
              <a:defRPr sz="6000">
                <a:solidFill>
                  <a:schemeClr val="bg1"/>
                </a:solidFill>
              </a:defRPr>
            </a:lvl1pPr>
          </a:lstStyle>
          <a:p>
            <a:r>
              <a:rPr lang="en-US" dirty="0"/>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4" name="Text Placeholder 18"/>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CBCCCB"/>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75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9120"/>
            <a:ext cx="10515600" cy="637515"/>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838200" y="1335416"/>
            <a:ext cx="10515600" cy="5022243"/>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8" name="Text Placeholder 18"/>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595A59"/>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pic>
        <p:nvPicPr>
          <p:cNvPr id="12" name="Graphic 11">
            <a:extLst>
              <a:ext uri="{FF2B5EF4-FFF2-40B4-BE49-F238E27FC236}">
                <a16:creationId xmlns:a16="http://schemas.microsoft.com/office/drawing/2014/main" id="{CB5BD334-298D-478C-86C2-D672942FB5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4"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4" y="6513870"/>
            <a:ext cx="2560320" cy="53098"/>
          </a:xfrm>
          <a:prstGeom prst="rect">
            <a:avLst/>
          </a:prstGeom>
        </p:spPr>
      </p:pic>
    </p:spTree>
    <p:extLst>
      <p:ext uri="{BB962C8B-B14F-4D97-AF65-F5344CB8AC3E}">
        <p14:creationId xmlns:p14="http://schemas.microsoft.com/office/powerpoint/2010/main" val="40996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EBB45E8-3AF5-47F9-AAF8-FDD09D9BB5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4" y="6513870"/>
            <a:ext cx="2560320" cy="53098"/>
          </a:xfrm>
          <a:prstGeom prst="rect">
            <a:avLst/>
          </a:prstGeom>
        </p:spPr>
      </p:pic>
      <p:sp>
        <p:nvSpPr>
          <p:cNvPr id="11" name="Text Placeholder 18">
            <a:extLst>
              <a:ext uri="{FF2B5EF4-FFF2-40B4-BE49-F238E27FC236}">
                <a16:creationId xmlns:a16="http://schemas.microsoft.com/office/drawing/2014/main" id="{00402E6F-8C58-4CA4-8BC7-6BEE50F0A564}"/>
              </a:ext>
            </a:extLst>
          </p:cNvPr>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595A59"/>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spTree>
    <p:extLst>
      <p:ext uri="{BB962C8B-B14F-4D97-AF65-F5344CB8AC3E}">
        <p14:creationId xmlns:p14="http://schemas.microsoft.com/office/powerpoint/2010/main" val="173650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5417"/>
            <a:ext cx="51816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35417"/>
            <a:ext cx="51816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838200" y="549387"/>
            <a:ext cx="10515600" cy="732645"/>
          </a:xfrm>
        </p:spPr>
        <p:txBody>
          <a:bodyPr>
            <a:normAutofit/>
          </a:bodyPr>
          <a:lstStyle>
            <a:lvl1pPr>
              <a:defRPr sz="3000"/>
            </a:lvl1pPr>
          </a:lstStyle>
          <a:p>
            <a:r>
              <a:rPr lang="en-US" dirty="0"/>
              <a:t>Click to edit Master title style</a:t>
            </a:r>
          </a:p>
        </p:txBody>
      </p: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2E0E80-6006-4B76-B8C3-1395111A7B20}"/>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478A3597-B5FE-464A-A618-66CAB72EC7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6" name="Graphic 15">
            <a:extLst>
              <a:ext uri="{FF2B5EF4-FFF2-40B4-BE49-F238E27FC236}">
                <a16:creationId xmlns:a16="http://schemas.microsoft.com/office/drawing/2014/main" id="{B65899C1-8647-4059-ABB4-F246F07201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4" y="6513870"/>
            <a:ext cx="2560320" cy="53098"/>
          </a:xfrm>
          <a:prstGeom prst="rect">
            <a:avLst/>
          </a:prstGeom>
        </p:spPr>
      </p:pic>
      <p:sp>
        <p:nvSpPr>
          <p:cNvPr id="17" name="Text Placeholder 18">
            <a:extLst>
              <a:ext uri="{FF2B5EF4-FFF2-40B4-BE49-F238E27FC236}">
                <a16:creationId xmlns:a16="http://schemas.microsoft.com/office/drawing/2014/main" id="{B1307E5F-66E5-4B2E-BE84-7B450FE1B3E5}"/>
              </a:ext>
            </a:extLst>
          </p:cNvPr>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595A59"/>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spTree>
    <p:extLst>
      <p:ext uri="{BB962C8B-B14F-4D97-AF65-F5344CB8AC3E}">
        <p14:creationId xmlns:p14="http://schemas.microsoft.com/office/powerpoint/2010/main" val="322457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289302"/>
            <a:ext cx="5157787" cy="240405"/>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1645105"/>
            <a:ext cx="5157787" cy="4674502"/>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1" y="1289301"/>
            <a:ext cx="5183188" cy="240406"/>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1645105"/>
            <a:ext cx="5183188" cy="4674502"/>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549389"/>
            <a:ext cx="10515600" cy="732645"/>
          </a:xfrm>
        </p:spPr>
        <p:txBody>
          <a:bodyPr>
            <a:normAutofit/>
          </a:bodyPr>
          <a:lstStyle>
            <a:lvl1pPr>
              <a:defRPr sz="3000"/>
            </a:lvl1pPr>
          </a:lstStyle>
          <a:p>
            <a:r>
              <a:rPr lang="en-US" dirty="0"/>
              <a:t>Click to edit Master title style</a:t>
            </a:r>
          </a:p>
        </p:txBody>
      </p:sp>
      <p:cxnSp>
        <p:nvCxnSpPr>
          <p:cNvPr id="12" name="Straight Connector 11">
            <a:extLst>
              <a:ext uri="{FF2B5EF4-FFF2-40B4-BE49-F238E27FC236}">
                <a16:creationId xmlns:a16="http://schemas.microsoft.com/office/drawing/2014/main" id="{B6E72957-FF0C-4E9F-A61B-EA11590570A5}"/>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85AC12-A373-4B58-80C7-799AD015CFA6}"/>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260BA43A-CC7C-4D7F-BA1B-1E7259FD6D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8" name="Graphic 17">
            <a:extLst>
              <a:ext uri="{FF2B5EF4-FFF2-40B4-BE49-F238E27FC236}">
                <a16:creationId xmlns:a16="http://schemas.microsoft.com/office/drawing/2014/main" id="{BCFC18A9-D4D3-41DC-98B6-432053B031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4" y="6513870"/>
            <a:ext cx="2560320" cy="53098"/>
          </a:xfrm>
          <a:prstGeom prst="rect">
            <a:avLst/>
          </a:prstGeom>
        </p:spPr>
      </p:pic>
      <p:sp>
        <p:nvSpPr>
          <p:cNvPr id="19" name="Text Placeholder 18">
            <a:extLst>
              <a:ext uri="{FF2B5EF4-FFF2-40B4-BE49-F238E27FC236}">
                <a16:creationId xmlns:a16="http://schemas.microsoft.com/office/drawing/2014/main" id="{26065DEB-02B7-4DD2-B022-34F1BBD89CC8}"/>
              </a:ext>
            </a:extLst>
          </p:cNvPr>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595A59"/>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spTree>
    <p:extLst>
      <p:ext uri="{BB962C8B-B14F-4D97-AF65-F5344CB8AC3E}">
        <p14:creationId xmlns:p14="http://schemas.microsoft.com/office/powerpoint/2010/main" val="205127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38200" y="612964"/>
            <a:ext cx="10515600" cy="605492"/>
          </a:xfrm>
        </p:spPr>
        <p:txBody>
          <a:bodyPr>
            <a:normAutofit/>
          </a:bodyPr>
          <a:lstStyle>
            <a:lvl1pPr>
              <a:defRPr sz="3000"/>
            </a:lvl1pPr>
          </a:lstStyle>
          <a:p>
            <a:r>
              <a:rPr lang="en-US" dirty="0"/>
              <a:t>Click to edit Master title style</a:t>
            </a:r>
          </a:p>
        </p:txBody>
      </p:sp>
      <p:sp>
        <p:nvSpPr>
          <p:cNvPr id="15" name="Content Placeholder 14"/>
          <p:cNvSpPr>
            <a:spLocks noGrp="1"/>
          </p:cNvSpPr>
          <p:nvPr>
            <p:ph sz="quarter" idx="15"/>
          </p:nvPr>
        </p:nvSpPr>
        <p:spPr>
          <a:xfrm>
            <a:off x="838200" y="1335418"/>
            <a:ext cx="5215467" cy="45664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6"/>
          </p:nvPr>
        </p:nvSpPr>
        <p:spPr>
          <a:xfrm>
            <a:off x="6286501" y="1335418"/>
            <a:ext cx="5067300" cy="3684587"/>
          </a:xfrm>
          <a:solidFill>
            <a:schemeClr val="bg2"/>
          </a:solidFill>
          <a:ln>
            <a:solidFill>
              <a:srgbClr val="595A59"/>
            </a:solidFill>
          </a:ln>
        </p:spPr>
        <p:txBody>
          <a:bodyPr/>
          <a:lstStyle/>
          <a:p>
            <a:endParaRPr lang="en-US"/>
          </a:p>
        </p:txBody>
      </p:sp>
      <p:cxnSp>
        <p:nvCxnSpPr>
          <p:cNvPr id="10" name="Straight Connector 9">
            <a:extLst>
              <a:ext uri="{FF2B5EF4-FFF2-40B4-BE49-F238E27FC236}">
                <a16:creationId xmlns:a16="http://schemas.microsoft.com/office/drawing/2014/main" id="{B4F67F46-E28D-430E-AC9B-F8685C97697D}"/>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80267-0AF0-4BA8-9BCA-DF304F51124E}"/>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36336D6-F9D2-406E-A7BB-400BDAF7D4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8"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4" y="6513870"/>
            <a:ext cx="2560320" cy="53098"/>
          </a:xfrm>
          <a:prstGeom prst="rect">
            <a:avLst/>
          </a:prstGeom>
        </p:spPr>
      </p:pic>
      <p:sp>
        <p:nvSpPr>
          <p:cNvPr id="19" name="Text Placeholder 18">
            <a:extLst>
              <a:ext uri="{FF2B5EF4-FFF2-40B4-BE49-F238E27FC236}">
                <a16:creationId xmlns:a16="http://schemas.microsoft.com/office/drawing/2014/main" id="{67068351-7548-4E80-86D5-1AA7ABBA29F8}"/>
              </a:ext>
            </a:extLst>
          </p:cNvPr>
          <p:cNvSpPr>
            <a:spLocks noGrp="1"/>
          </p:cNvSpPr>
          <p:nvPr>
            <p:ph type="body" sz="quarter" idx="17" hasCustomPrompt="1"/>
          </p:nvPr>
        </p:nvSpPr>
        <p:spPr>
          <a:xfrm>
            <a:off x="6461760" y="6583680"/>
            <a:ext cx="4876621" cy="150440"/>
          </a:xfrm>
        </p:spPr>
        <p:txBody>
          <a:bodyPr>
            <a:noAutofit/>
          </a:bodyPr>
          <a:lstStyle>
            <a:lvl1pPr marL="0" indent="0" algn="r">
              <a:buNone/>
              <a:defRPr sz="600" spc="0" baseline="0">
                <a:solidFill>
                  <a:srgbClr val="595A59"/>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spTree>
    <p:extLst>
      <p:ext uri="{BB962C8B-B14F-4D97-AF65-F5344CB8AC3E}">
        <p14:creationId xmlns:p14="http://schemas.microsoft.com/office/powerpoint/2010/main" val="17035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7" name="Text Placeholder 18">
            <a:extLst>
              <a:ext uri="{FF2B5EF4-FFF2-40B4-BE49-F238E27FC236}">
                <a16:creationId xmlns:a16="http://schemas.microsoft.com/office/drawing/2014/main" id="{4D99B1CF-3172-4AD2-956A-110AF1EBB534}"/>
              </a:ext>
            </a:extLst>
          </p:cNvPr>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595A59"/>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pic>
        <p:nvPicPr>
          <p:cNvPr id="11" name="Graphic 10">
            <a:extLst>
              <a:ext uri="{FF2B5EF4-FFF2-40B4-BE49-F238E27FC236}">
                <a16:creationId xmlns:a16="http://schemas.microsoft.com/office/drawing/2014/main" id="{236336D6-F9D2-406E-A7BB-400BDAF7D4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885" y="198076"/>
            <a:ext cx="740880" cy="125059"/>
          </a:xfrm>
          <a:prstGeom prst="rect">
            <a:avLst/>
          </a:prstGeom>
        </p:spPr>
      </p:pic>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334" y="6513870"/>
            <a:ext cx="2560320" cy="53098"/>
          </a:xfrm>
          <a:prstGeom prst="rect">
            <a:avLst/>
          </a:prstGeom>
        </p:spPr>
      </p:pic>
    </p:spTree>
    <p:extLst>
      <p:ext uri="{BB962C8B-B14F-4D97-AF65-F5344CB8AC3E}">
        <p14:creationId xmlns:p14="http://schemas.microsoft.com/office/powerpoint/2010/main" val="306129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573" y="1903867"/>
            <a:ext cx="7494154" cy="2852737"/>
          </a:xfrm>
        </p:spPr>
        <p:txBody>
          <a:bodyPr anchor="ctr" anchorCtr="0"/>
          <a:lstStyle>
            <a:lvl1pPr algn="ctr">
              <a:defRPr sz="6000">
                <a:solidFill>
                  <a:schemeClr val="bg1"/>
                </a:solidFill>
              </a:defRPr>
            </a:lvl1pPr>
          </a:lstStyle>
          <a:p>
            <a:r>
              <a:rPr lang="en-US" dirty="0"/>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FE5235-994A-493B-939F-DA1F86E9240B}"/>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FBC0449-3189-4D40-BA64-41F825098D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335" y="6513870"/>
            <a:ext cx="2560320" cy="53098"/>
          </a:xfrm>
          <a:prstGeom prst="rect">
            <a:avLst/>
          </a:prstGeom>
        </p:spPr>
      </p:pic>
      <p:pic>
        <p:nvPicPr>
          <p:cNvPr id="11" name="Graphic 10">
            <a:extLst>
              <a:ext uri="{FF2B5EF4-FFF2-40B4-BE49-F238E27FC236}">
                <a16:creationId xmlns:a16="http://schemas.microsoft.com/office/drawing/2014/main" id="{B37CFA1C-B8CE-4B34-AB6B-112B3E647D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65885" y="198076"/>
            <a:ext cx="740880" cy="125059"/>
          </a:xfrm>
          <a:prstGeom prst="rect">
            <a:avLst/>
          </a:prstGeom>
        </p:spPr>
      </p:pic>
      <p:sp>
        <p:nvSpPr>
          <p:cNvPr id="15" name="Text Placeholder 18">
            <a:extLst>
              <a:ext uri="{FF2B5EF4-FFF2-40B4-BE49-F238E27FC236}">
                <a16:creationId xmlns:a16="http://schemas.microsoft.com/office/drawing/2014/main" id="{1C809447-5975-441F-BD9A-982A649CD52F}"/>
              </a:ext>
            </a:extLst>
          </p:cNvPr>
          <p:cNvSpPr>
            <a:spLocks noGrp="1"/>
          </p:cNvSpPr>
          <p:nvPr>
            <p:ph type="body" sz="quarter" idx="15" hasCustomPrompt="1"/>
          </p:nvPr>
        </p:nvSpPr>
        <p:spPr>
          <a:xfrm>
            <a:off x="6461760" y="6583680"/>
            <a:ext cx="4876621" cy="150440"/>
          </a:xfrm>
        </p:spPr>
        <p:txBody>
          <a:bodyPr>
            <a:noAutofit/>
          </a:bodyPr>
          <a:lstStyle>
            <a:lvl1pPr marL="0" indent="0" algn="r">
              <a:buNone/>
              <a:defRPr sz="600" spc="0" baseline="0">
                <a:solidFill>
                  <a:srgbClr val="CBCCCB"/>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Place proper DISTRIBUTION statement here.</a:t>
            </a:r>
          </a:p>
        </p:txBody>
      </p:sp>
    </p:spTree>
    <p:extLst>
      <p:ext uri="{BB962C8B-B14F-4D97-AF65-F5344CB8AC3E}">
        <p14:creationId xmlns:p14="http://schemas.microsoft.com/office/powerpoint/2010/main" val="208729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E0E4E-0BEA-EF4C-B7F3-07BD370CC89C}" type="slidenum">
              <a:rPr lang="en-US" smtClean="0"/>
              <a:pPr/>
              <a:t>‹#›</a:t>
            </a:fld>
            <a:endParaRPr lang="en-US" dirty="0"/>
          </a:p>
        </p:txBody>
      </p:sp>
    </p:spTree>
    <p:extLst>
      <p:ext uri="{BB962C8B-B14F-4D97-AF65-F5344CB8AC3E}">
        <p14:creationId xmlns:p14="http://schemas.microsoft.com/office/powerpoint/2010/main" val="346729268"/>
      </p:ext>
    </p:extLst>
  </p:cSld>
  <p:clrMap bg1="lt1" tx1="dk1" bg2="lt2" tx2="dk2" accent1="accent1" accent2="accent2" accent3="accent3" accent4="accent4" accent5="accent5" accent6="accent6" hlink="hlink" folHlink="folHlink"/>
  <p:sldLayoutIdLst>
    <p:sldLayoutId id="2147483687" r:id="rId1"/>
    <p:sldLayoutId id="2147483678" r:id="rId2"/>
    <p:sldLayoutId id="2147483688" r:id="rId3"/>
    <p:sldLayoutId id="2147483667" r:id="rId4"/>
    <p:sldLayoutId id="2147483691" r:id="rId5"/>
    <p:sldLayoutId id="2147483692" r:id="rId6"/>
    <p:sldLayoutId id="2147483693" r:id="rId7"/>
    <p:sldLayoutId id="2147483694" r:id="rId8"/>
    <p:sldLayoutId id="2147483689" r:id="rId9"/>
  </p:sldLayoutIdLst>
  <p:hf hdr="0"/>
  <p:txStyles>
    <p:title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6.emf"/><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emf"/><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6.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svg"/><Relationship Id="rId7"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7.svg"/><Relationship Id="rId7"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7.svg"/><Relationship Id="rId7" Type="http://schemas.openxmlformats.org/officeDocument/2006/relationships/image" Target="../media/image58.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5.emf"/><Relationship Id="rId7" Type="http://schemas.openxmlformats.org/officeDocument/2006/relationships/image" Target="../media/image72.png"/><Relationship Id="rId2" Type="http://schemas.openxmlformats.org/officeDocument/2006/relationships/image" Target="../media/image34.emf"/><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emf"/><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image" Target="../media/image36.emf"/><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emf"/><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3.sv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17.sv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17.svg"/><Relationship Id="rId10"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7.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10194" y="1673817"/>
            <a:ext cx="10180320" cy="2903712"/>
          </a:xfrm>
        </p:spPr>
        <p:txBody>
          <a:bodyPr>
            <a:normAutofit/>
          </a:bodyPr>
          <a:lstStyle/>
          <a:p>
            <a:r>
              <a:rPr lang="en-US" dirty="0"/>
              <a:t>Characterizing Entanglement from Correlations: </a:t>
            </a:r>
            <a:br>
              <a:rPr lang="en-US" dirty="0"/>
            </a:br>
            <a:r>
              <a:rPr lang="en-US" dirty="0"/>
              <a:t>The Multi-partite case</a:t>
            </a:r>
          </a:p>
        </p:txBody>
      </p:sp>
      <p:sp>
        <p:nvSpPr>
          <p:cNvPr id="9" name="Text Placeholder 8"/>
          <p:cNvSpPr>
            <a:spLocks noGrp="1"/>
          </p:cNvSpPr>
          <p:nvPr>
            <p:ph type="body" sz="quarter" idx="13"/>
          </p:nvPr>
        </p:nvSpPr>
        <p:spPr>
          <a:xfrm>
            <a:off x="933451" y="4738778"/>
            <a:ext cx="10420349" cy="1150578"/>
          </a:xfrm>
        </p:spPr>
        <p:txBody>
          <a:bodyPr>
            <a:normAutofit fontScale="92500" lnSpcReduction="10000"/>
          </a:bodyPr>
          <a:lstStyle/>
          <a:p>
            <a:pPr>
              <a:lnSpc>
                <a:spcPct val="190000"/>
              </a:lnSpc>
            </a:pPr>
            <a:r>
              <a:rPr lang="en-US" sz="2200" dirty="0"/>
              <a:t>James </a:t>
            </a:r>
            <a:r>
              <a:rPr lang="en-US" sz="2200" dirty="0" err="1"/>
              <a:t>Schneeloch</a:t>
            </a:r>
            <a:r>
              <a:rPr lang="en-US" dirty="0" err="1"/>
              <a:t>,</a:t>
            </a:r>
            <a:r>
              <a:rPr lang="en-US" dirty="0"/>
              <a:t> </a:t>
            </a:r>
            <a:br>
              <a:rPr lang="en-US" dirty="0"/>
            </a:br>
            <a:r>
              <a:rPr lang="en-US" dirty="0"/>
              <a:t>Christopher C. </a:t>
            </a:r>
            <a:r>
              <a:rPr lang="en-US" dirty="0" err="1"/>
              <a:t>Tison</a:t>
            </a:r>
            <a:r>
              <a:rPr lang="en-US" dirty="0"/>
              <a:t>, Michael L. </a:t>
            </a:r>
            <a:r>
              <a:rPr lang="en-US" dirty="0" err="1"/>
              <a:t>Fanto</a:t>
            </a:r>
            <a:r>
              <a:rPr lang="en-US" dirty="0"/>
              <a:t>, Shannon Ray, and Paul M </a:t>
            </a:r>
            <a:r>
              <a:rPr lang="en-US" dirty="0" err="1"/>
              <a:t>Alsing</a:t>
            </a:r>
            <a:br>
              <a:rPr lang="en-US" dirty="0"/>
            </a:br>
            <a:r>
              <a:rPr lang="en-US" dirty="0"/>
              <a:t>Quantum Information Processing Group, Information Directorate, Rome, NY 13441 USA </a:t>
            </a:r>
          </a:p>
        </p:txBody>
      </p:sp>
      <p:sp>
        <p:nvSpPr>
          <p:cNvPr id="5" name="Text Placeholder 4">
            <a:extLst>
              <a:ext uri="{FF2B5EF4-FFF2-40B4-BE49-F238E27FC236}">
                <a16:creationId xmlns:a16="http://schemas.microsoft.com/office/drawing/2014/main" id="{C0D02245-7619-43D9-B143-840180012391}"/>
              </a:ext>
            </a:extLst>
          </p:cNvPr>
          <p:cNvSpPr>
            <a:spLocks noGrp="1"/>
          </p:cNvSpPr>
          <p:nvPr>
            <p:ph type="body" sz="quarter" idx="15"/>
          </p:nvPr>
        </p:nvSpPr>
        <p:spPr/>
        <p:txBody>
          <a:bodyPr/>
          <a:lstStyle/>
          <a:p>
            <a:r>
              <a:rPr lang="en-US" dirty="0"/>
              <a:t>DISTRIBUTION A  Approved for public release ; distribution unlimited 88ABW-2020-2140</a:t>
            </a:r>
          </a:p>
        </p:txBody>
      </p:sp>
      <p:sp>
        <p:nvSpPr>
          <p:cNvPr id="2" name="Text Placeholder 4">
            <a:extLst>
              <a:ext uri="{FF2B5EF4-FFF2-40B4-BE49-F238E27FC236}">
                <a16:creationId xmlns:a16="http://schemas.microsoft.com/office/drawing/2014/main" id="{A69FDF0F-9936-4464-BB92-DB381E05D9B7}"/>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 of 34</a:t>
            </a:r>
          </a:p>
        </p:txBody>
      </p:sp>
    </p:spTree>
    <p:extLst>
      <p:ext uri="{BB962C8B-B14F-4D97-AF65-F5344CB8AC3E}">
        <p14:creationId xmlns:p14="http://schemas.microsoft.com/office/powerpoint/2010/main" val="220277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247CBB-FA32-40CE-AFE0-5E46D8F6F48A}"/>
              </a:ext>
            </a:extLst>
          </p:cNvPr>
          <p:cNvPicPr>
            <a:picLocks noChangeAspect="1"/>
          </p:cNvPicPr>
          <p:nvPr/>
        </p:nvPicPr>
        <p:blipFill>
          <a:blip r:embed="rId2"/>
          <a:stretch>
            <a:fillRect/>
          </a:stretch>
        </p:blipFill>
        <p:spPr>
          <a:xfrm>
            <a:off x="7688146" y="3657600"/>
            <a:ext cx="4016332" cy="2684417"/>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Measuring Entanglement with Correlations</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68874990-9BEA-4A6C-8E64-A345DE9A1C4B}"/>
                  </a:ext>
                </a:extLst>
              </p:cNvPr>
              <p:cNvSpPr>
                <a:spLocks noGrp="1"/>
              </p:cNvSpPr>
              <p:nvPr>
                <p:ph idx="1"/>
              </p:nvPr>
            </p:nvSpPr>
            <p:spPr>
              <a:xfrm>
                <a:off x="510209" y="1384851"/>
                <a:ext cx="8030817" cy="5125005"/>
              </a:xfrm>
            </p:spPr>
            <p:txBody>
              <a:bodyPr>
                <a:normAutofit fontScale="92500" lnSpcReduction="20000"/>
              </a:bodyPr>
              <a:lstStyle/>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Solutions:</a:t>
                </a:r>
              </a:p>
              <a:p>
                <a:pPr lvl="0">
                  <a:lnSpc>
                    <a:spcPct val="90000"/>
                  </a:lnSpc>
                </a:pPr>
                <a:r>
                  <a:rPr lang="en-US" sz="2600" dirty="0">
                    <a:solidFill>
                      <a:prstClr val="black"/>
                    </a:solidFill>
                    <a:latin typeface="Arial" panose="020B0604020202020204" pitchFamily="34" charset="0"/>
                    <a:ea typeface="+mn-ea"/>
                    <a:cs typeface="Arial" panose="020B0604020202020204" pitchFamily="34" charset="0"/>
                  </a:rPr>
                  <a:t>Quantitative Entanglement witnesses:</a:t>
                </a:r>
              </a:p>
              <a:p>
                <a:pPr lvl="1">
                  <a:lnSpc>
                    <a:spcPct val="90000"/>
                  </a:lnSpc>
                </a:pPr>
                <a:r>
                  <a:rPr lang="en-US" sz="2200" dirty="0">
                    <a:solidFill>
                      <a:prstClr val="black"/>
                    </a:solidFill>
                    <a:latin typeface="Arial" panose="020B0604020202020204" pitchFamily="34" charset="0"/>
                    <a:ea typeface="+mn-ea"/>
                    <a:cs typeface="Arial" panose="020B0604020202020204" pitchFamily="34" charset="0"/>
                  </a:rPr>
                  <a:t>Witnesses a minimum nonzero amount of entanglement</a:t>
                </a:r>
              </a:p>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Bounding entanglement through correlations:</a:t>
                </a:r>
              </a:p>
              <a:p>
                <a:pPr lvl="0">
                  <a:lnSpc>
                    <a:spcPct val="90000"/>
                  </a:lnSpc>
                  <a:spcAft>
                    <a:spcPts val="600"/>
                  </a:spcAft>
                </a:pPr>
                <a:r>
                  <a:rPr lang="en-US" sz="2600" dirty="0">
                    <a:solidFill>
                      <a:prstClr val="black"/>
                    </a:solidFill>
                    <a:latin typeface="Arial" panose="020B0604020202020204" pitchFamily="34" charset="0"/>
                    <a:ea typeface="+mn-ea"/>
                    <a:cs typeface="Arial" panose="020B0604020202020204" pitchFamily="34" charset="0"/>
                  </a:rPr>
                  <a:t>Two-party entanglement from entropic uncertainty:</a:t>
                </a:r>
              </a:p>
              <a:p>
                <a:pPr marL="0" lvl="0" indent="0">
                  <a:lnSpc>
                    <a:spcPct val="150000"/>
                  </a:lnSpc>
                  <a:buNone/>
                </a:pPr>
                <a14:m>
                  <m:oMathPara xmlns:m="http://schemas.openxmlformats.org/officeDocument/2006/math">
                    <m:oMathParaPr>
                      <m:jc m:val="centerGroup"/>
                    </m:oMathParaPr>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m:rPr>
                                  <m:sty m:val="p"/>
                                </m:rPr>
                                <a:rPr lang="en-US" sz="2600">
                                  <a:solidFill>
                                    <a:prstClr val="black"/>
                                  </a:solidFill>
                                  <a:latin typeface="Cambria Math" panose="02040503050406030204" pitchFamily="18" charset="0"/>
                                  <a:ea typeface="+mn-ea"/>
                                  <a:cs typeface="+mn-cs"/>
                                </a:rPr>
                                <m:t>Ω</m:t>
                              </m:r>
                            </m:e>
                          </m:d>
                        </m:e>
                      </m:func>
                    </m:oMath>
                  </m:oMathPara>
                </a14:m>
                <a:endParaRPr lang="en-US" sz="2600" dirty="0">
                  <a:solidFill>
                    <a:prstClr val="black"/>
                  </a:solidFill>
                  <a:latin typeface="Calibri" panose="020F0502020204030204"/>
                  <a:ea typeface="+mn-ea"/>
                  <a:cs typeface="+mn-cs"/>
                </a:endParaRPr>
              </a:p>
              <a:p>
                <a:pPr marL="0" lvl="0" indent="0">
                  <a:lnSpc>
                    <a:spcPct val="150000"/>
                  </a:lnSpc>
                  <a:buNone/>
                </a:pPr>
                <a14:m>
                  <m:oMathPara xmlns:m="http://schemas.openxmlformats.org/officeDocument/2006/math">
                    <m:oMathParaPr>
                      <m:jc m:val="centerGroup"/>
                    </m:oMathParaPr>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e>
                          <m:r>
                            <a:rPr lang="en-US" sz="2600" i="1">
                              <a:solidFill>
                                <a:prstClr val="black"/>
                              </a:solidFill>
                              <a:latin typeface="Cambria Math" panose="02040503050406030204" pitchFamily="18" charset="0"/>
                              <a:ea typeface="+mn-ea"/>
                              <a:cs typeface="+mn-cs"/>
                            </a:rPr>
                            <m:t>𝜆</m:t>
                          </m:r>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e>
                          <m:r>
                            <a:rPr lang="en-US" sz="2600" i="1">
                              <a:solidFill>
                                <a:prstClr val="black"/>
                              </a:solidFill>
                              <a:latin typeface="Cambria Math" panose="02040503050406030204" pitchFamily="18" charset="0"/>
                              <a:ea typeface="+mn-ea"/>
                              <a:cs typeface="+mn-cs"/>
                            </a:rPr>
                            <m:t>𝜆</m:t>
                          </m:r>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m:rPr>
                                  <m:sty m:val="p"/>
                                </m:rPr>
                                <a:rPr lang="en-US" sz="2600">
                                  <a:solidFill>
                                    <a:prstClr val="black"/>
                                  </a:solidFill>
                                  <a:latin typeface="Cambria Math" panose="02040503050406030204" pitchFamily="18" charset="0"/>
                                  <a:ea typeface="+mn-ea"/>
                                  <a:cs typeface="+mn-cs"/>
                                </a:rPr>
                                <m:t>Ω</m:t>
                              </m:r>
                            </m:e>
                          </m:d>
                        </m:e>
                      </m:func>
                    </m:oMath>
                  </m:oMathPara>
                </a14:m>
                <a:endParaRPr lang="en-US" sz="2600" dirty="0">
                  <a:solidFill>
                    <a:prstClr val="black"/>
                  </a:solidFill>
                  <a:latin typeface="Calibri" panose="020F0502020204030204"/>
                  <a:ea typeface="+mn-ea"/>
                  <a:cs typeface="+mn-cs"/>
                </a:endParaRPr>
              </a:p>
              <a:p>
                <a:pPr marL="0" lvl="0" indent="0">
                  <a:lnSpc>
                    <a:spcPct val="250000"/>
                  </a:lnSpc>
                  <a:buNone/>
                </a:pPr>
                <a:r>
                  <a:rPr lang="en-US" sz="2600" dirty="0">
                    <a:solidFill>
                      <a:prstClr val="black"/>
                    </a:solidFill>
                    <a:latin typeface="Arial" panose="020B0604020202020204" pitchFamily="34" charset="0"/>
                    <a:ea typeface="+mn-ea"/>
                    <a:cs typeface="Arial" panose="020B0604020202020204" pitchFamily="34" charset="0"/>
                  </a:rPr>
                  <a:t>Separable states:</a:t>
                </a:r>
                <a:r>
                  <a:rPr lang="en-US" sz="2600" dirty="0">
                    <a:solidFill>
                      <a:prstClr val="black"/>
                    </a:solidFill>
                    <a:latin typeface="Calibri" panose="020F0502020204030204"/>
                    <a:ea typeface="+mn-ea"/>
                    <a:cs typeface="+mn-cs"/>
                  </a:rPr>
                  <a:t>	</a:t>
                </a:r>
                <a14:m>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m:rPr>
                                <m:sty m:val="p"/>
                              </m:rPr>
                              <a:rPr lang="en-US" sz="2600">
                                <a:solidFill>
                                  <a:prstClr val="black"/>
                                </a:solidFill>
                                <a:latin typeface="Cambria Math" panose="02040503050406030204" pitchFamily="18" charset="0"/>
                                <a:ea typeface="+mn-ea"/>
                                <a:cs typeface="+mn-cs"/>
                              </a:rPr>
                              <m:t>Ω</m:t>
                            </m:r>
                          </m:e>
                        </m:d>
                      </m:e>
                    </m:func>
                  </m:oMath>
                </a14:m>
                <a:endParaRPr lang="en-US" sz="2600" dirty="0">
                  <a:solidFill>
                    <a:prstClr val="black"/>
                  </a:solidFill>
                  <a:latin typeface="Calibri" panose="020F0502020204030204"/>
                  <a:ea typeface="+mn-ea"/>
                  <a:cs typeface="+mn-cs"/>
                </a:endParaRPr>
              </a:p>
              <a:p>
                <a:pPr marL="0" lvl="0" indent="0">
                  <a:lnSpc>
                    <a:spcPct val="150000"/>
                  </a:lnSpc>
                  <a:buNone/>
                </a:pPr>
                <a:r>
                  <a:rPr lang="en-US" sz="2600" dirty="0">
                    <a:solidFill>
                      <a:prstClr val="black"/>
                    </a:solidFill>
                    <a:latin typeface="Arial" panose="020B0604020202020204" pitchFamily="34" charset="0"/>
                    <a:ea typeface="+mn-ea"/>
                    <a:cs typeface="Arial" panose="020B0604020202020204" pitchFamily="34" charset="0"/>
                  </a:rPr>
                  <a:t>All states:</a:t>
                </a:r>
                <a:r>
                  <a:rPr lang="en-US" sz="2600" dirty="0">
                    <a:solidFill>
                      <a:prstClr val="black"/>
                    </a:solidFill>
                    <a:latin typeface="Calibri" panose="020F0502020204030204"/>
                    <a:ea typeface="+mn-ea"/>
                    <a:cs typeface="+mn-cs"/>
                  </a:rPr>
                  <a:t>		</a:t>
                </a:r>
                <a14:m>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≥0</m:t>
                    </m:r>
                  </m:oMath>
                </a14:m>
                <a:endParaRPr lang="en-US" sz="2600" dirty="0">
                  <a:solidFill>
                    <a:prstClr val="black"/>
                  </a:solidFill>
                  <a:latin typeface="Calibri" panose="020F0502020204030204"/>
                  <a:ea typeface="+mn-ea"/>
                  <a:cs typeface="+mn-cs"/>
                </a:endParaRPr>
              </a:p>
              <a:p>
                <a:pPr marL="0" lvl="0" indent="0" algn="ctr">
                  <a:lnSpc>
                    <a:spcPct val="150000"/>
                  </a:lnSpc>
                  <a:buNone/>
                </a:pPr>
                <a:r>
                  <a:rPr lang="en-US" sz="2400" dirty="0">
                    <a:solidFill>
                      <a:prstClr val="black"/>
                    </a:solidFill>
                    <a:latin typeface="Arial" panose="020B0604020202020204" pitchFamily="34" charset="0"/>
                    <a:ea typeface="+mn-ea"/>
                    <a:cs typeface="Arial" panose="020B0604020202020204" pitchFamily="34" charset="0"/>
                  </a:rPr>
                  <a:t>Two-party correlations can be arbitrarily strong</a:t>
                </a:r>
              </a:p>
              <a:p>
                <a:endParaRPr lang="en-US" dirty="0"/>
              </a:p>
            </p:txBody>
          </p:sp>
        </mc:Choice>
        <mc:Fallback xmlns="">
          <p:sp>
            <p:nvSpPr>
              <p:cNvPr id="24" name="Content Placeholder 2">
                <a:extLst>
                  <a:ext uri="{FF2B5EF4-FFF2-40B4-BE49-F238E27FC236}">
                    <a16:creationId xmlns:a16="http://schemas.microsoft.com/office/drawing/2014/main" id="{68874990-9BEA-4A6C-8E64-A345DE9A1C4B}"/>
                  </a:ext>
                </a:extLst>
              </p:cNvPr>
              <p:cNvSpPr>
                <a:spLocks noGrp="1" noRot="1" noChangeAspect="1" noMove="1" noResize="1" noEditPoints="1" noAdjustHandles="1" noChangeArrowheads="1" noChangeShapeType="1" noTextEdit="1"/>
              </p:cNvSpPr>
              <p:nvPr>
                <p:ph idx="1"/>
              </p:nvPr>
            </p:nvSpPr>
            <p:spPr>
              <a:xfrm>
                <a:off x="510209" y="1384851"/>
                <a:ext cx="8030817" cy="5125005"/>
              </a:xfrm>
              <a:blipFill>
                <a:blip r:embed="rId3"/>
                <a:stretch>
                  <a:fillRect l="-1215" t="-2854" b="-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74AAEBC-6F58-4D2E-A943-3A223E6257C3}"/>
                  </a:ext>
                </a:extLst>
              </p:cNvPr>
              <p:cNvSpPr/>
              <p:nvPr/>
            </p:nvSpPr>
            <p:spPr>
              <a:xfrm>
                <a:off x="8114743" y="1287763"/>
                <a:ext cx="3220753"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e>
                              </m:d>
                            </m:e>
                          </m:func>
                        </m:e>
                      </m:nary>
                    </m:oMath>
                  </m:oMathPara>
                </a14:m>
                <a:endParaRPr lang="en-US" dirty="0"/>
              </a:p>
            </p:txBody>
          </p:sp>
        </mc:Choice>
        <mc:Fallback xmlns="">
          <p:sp>
            <p:nvSpPr>
              <p:cNvPr id="5" name="Rectangle 4">
                <a:extLst>
                  <a:ext uri="{FF2B5EF4-FFF2-40B4-BE49-F238E27FC236}">
                    <a16:creationId xmlns:a16="http://schemas.microsoft.com/office/drawing/2014/main" id="{574AAEBC-6F58-4D2E-A943-3A223E6257C3}"/>
                  </a:ext>
                </a:extLst>
              </p:cNvPr>
              <p:cNvSpPr>
                <a:spLocks noRot="1" noChangeAspect="1" noMove="1" noResize="1" noEditPoints="1" noAdjustHandles="1" noChangeArrowheads="1" noChangeShapeType="1" noTextEdit="1"/>
              </p:cNvSpPr>
              <p:nvPr/>
            </p:nvSpPr>
            <p:spPr>
              <a:xfrm>
                <a:off x="8114743" y="1287763"/>
                <a:ext cx="3220753" cy="7645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5FC6911-860B-4A21-84BE-E8C75D43A3A2}"/>
                  </a:ext>
                </a:extLst>
              </p:cNvPr>
              <p:cNvSpPr/>
              <p:nvPr/>
            </p:nvSpPr>
            <p:spPr>
              <a:xfrm>
                <a:off x="8114743" y="2015338"/>
                <a:ext cx="34454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oMath>
                  </m:oMathPara>
                </a14:m>
                <a:endParaRPr lang="en-US" dirty="0"/>
              </a:p>
            </p:txBody>
          </p:sp>
        </mc:Choice>
        <mc:Fallback xmlns="">
          <p:sp>
            <p:nvSpPr>
              <p:cNvPr id="6" name="Rectangle 5">
                <a:extLst>
                  <a:ext uri="{FF2B5EF4-FFF2-40B4-BE49-F238E27FC236}">
                    <a16:creationId xmlns:a16="http://schemas.microsoft.com/office/drawing/2014/main" id="{35FC6911-860B-4A21-84BE-E8C75D43A3A2}"/>
                  </a:ext>
                </a:extLst>
              </p:cNvPr>
              <p:cNvSpPr>
                <a:spLocks noRot="1" noChangeAspect="1" noMove="1" noResize="1" noEditPoints="1" noAdjustHandles="1" noChangeArrowheads="1" noChangeShapeType="1" noTextEdit="1"/>
              </p:cNvSpPr>
              <p:nvPr/>
            </p:nvSpPr>
            <p:spPr>
              <a:xfrm>
                <a:off x="8114743" y="2015338"/>
                <a:ext cx="3445494"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521F322-D7C0-4BCE-815B-1F70546B5076}"/>
                  </a:ext>
                </a:extLst>
              </p:cNvPr>
              <p:cNvSpPr/>
              <p:nvPr/>
            </p:nvSpPr>
            <p:spPr>
              <a:xfrm>
                <a:off x="8256599" y="2386980"/>
                <a:ext cx="3155094"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Ω</m:t>
                      </m:r>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lim>
                          </m:limLow>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𝑗</m:t>
                                                  </m:r>
                                                </m:sub>
                                              </m:sSub>
                                            </m:e>
                                          </m:d>
                                        </m:e>
                                      </m:d>
                                    </m:e>
                                    <m:sup>
                                      <m:r>
                                        <a:rPr lang="en-US" i="1">
                                          <a:latin typeface="Cambria Math" panose="02040503050406030204" pitchFamily="18" charset="0"/>
                                        </a:rPr>
                                        <m:t>2</m:t>
                                      </m:r>
                                    </m:sup>
                                  </m:sSup>
                                </m:den>
                              </m:f>
                            </m:e>
                          </m:d>
                        </m:e>
                      </m:func>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𝐴</m:t>
                              </m:r>
                            </m:sub>
                          </m:sSub>
                        </m:e>
                      </m:d>
                    </m:oMath>
                  </m:oMathPara>
                </a14:m>
                <a:endParaRPr lang="en-US" dirty="0"/>
              </a:p>
            </p:txBody>
          </p:sp>
        </mc:Choice>
        <mc:Fallback xmlns="">
          <p:sp>
            <p:nvSpPr>
              <p:cNvPr id="9" name="Rectangle 8">
                <a:extLst>
                  <a:ext uri="{FF2B5EF4-FFF2-40B4-BE49-F238E27FC236}">
                    <a16:creationId xmlns:a16="http://schemas.microsoft.com/office/drawing/2014/main" id="{3521F322-D7C0-4BCE-815B-1F70546B5076}"/>
                  </a:ext>
                </a:extLst>
              </p:cNvPr>
              <p:cNvSpPr>
                <a:spLocks noRot="1" noChangeAspect="1" noMove="1" noResize="1" noEditPoints="1" noAdjustHandles="1" noChangeArrowheads="1" noChangeShapeType="1" noTextEdit="1"/>
              </p:cNvSpPr>
              <p:nvPr/>
            </p:nvSpPr>
            <p:spPr>
              <a:xfrm>
                <a:off x="8256599" y="2386980"/>
                <a:ext cx="3155094" cy="80823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705782-4102-4594-8A2A-6E535C37B6E3}"/>
                  </a:ext>
                </a:extLst>
              </p:cNvPr>
              <p:cNvSpPr/>
              <p:nvPr/>
            </p:nvSpPr>
            <p:spPr>
              <a:xfrm>
                <a:off x="8454775" y="3195215"/>
                <a:ext cx="263161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𝑠𝑒𝑝</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𝐴𝑖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𝐵𝑖</m:t>
                                  </m:r>
                                </m:sub>
                              </m:sSub>
                            </m:e>
                          </m:d>
                        </m:e>
                      </m:nary>
                    </m:oMath>
                  </m:oMathPara>
                </a14:m>
                <a:endParaRPr lang="en-US" dirty="0"/>
              </a:p>
            </p:txBody>
          </p:sp>
        </mc:Choice>
        <mc:Fallback xmlns="">
          <p:sp>
            <p:nvSpPr>
              <p:cNvPr id="10" name="Rectangle 9">
                <a:extLst>
                  <a:ext uri="{FF2B5EF4-FFF2-40B4-BE49-F238E27FC236}">
                    <a16:creationId xmlns:a16="http://schemas.microsoft.com/office/drawing/2014/main" id="{DA705782-4102-4594-8A2A-6E535C37B6E3}"/>
                  </a:ext>
                </a:extLst>
              </p:cNvPr>
              <p:cNvSpPr>
                <a:spLocks noRot="1" noChangeAspect="1" noMove="1" noResize="1" noEditPoints="1" noAdjustHandles="1" noChangeArrowheads="1" noChangeShapeType="1" noTextEdit="1"/>
              </p:cNvSpPr>
              <p:nvPr/>
            </p:nvSpPr>
            <p:spPr>
              <a:xfrm>
                <a:off x="8454775" y="3195215"/>
                <a:ext cx="2631618" cy="764568"/>
              </a:xfrm>
              <a:prstGeom prst="rect">
                <a:avLst/>
              </a:prstGeom>
              <a:blipFill>
                <a:blip r:embed="rId7"/>
                <a:stretch>
                  <a:fillRect/>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ED06298E-FEEA-44A8-8B3E-A9AB7A3AC5A0}"/>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D9C1FAB3-CDD5-4F4E-ABDF-927704659F08}"/>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10 of 34</a:t>
            </a:r>
          </a:p>
        </p:txBody>
      </p:sp>
    </p:spTree>
    <p:extLst>
      <p:ext uri="{BB962C8B-B14F-4D97-AF65-F5344CB8AC3E}">
        <p14:creationId xmlns:p14="http://schemas.microsoft.com/office/powerpoint/2010/main" val="2613006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D00FC-59FE-425D-8BD8-8106396B186B}"/>
              </a:ext>
            </a:extLst>
          </p:cNvPr>
          <p:cNvPicPr>
            <a:picLocks noChangeAspect="1"/>
          </p:cNvPicPr>
          <p:nvPr/>
        </p:nvPicPr>
        <p:blipFill>
          <a:blip r:embed="rId2"/>
          <a:stretch>
            <a:fillRect/>
          </a:stretch>
        </p:blipFill>
        <p:spPr>
          <a:xfrm>
            <a:off x="8018216" y="3126450"/>
            <a:ext cx="3320165" cy="3383406"/>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Measuring Entanglement with Correlations</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68874990-9BEA-4A6C-8E64-A345DE9A1C4B}"/>
                  </a:ext>
                </a:extLst>
              </p:cNvPr>
              <p:cNvSpPr>
                <a:spLocks noGrp="1"/>
              </p:cNvSpPr>
              <p:nvPr>
                <p:ph idx="1"/>
              </p:nvPr>
            </p:nvSpPr>
            <p:spPr>
              <a:xfrm>
                <a:off x="510209" y="1384851"/>
                <a:ext cx="8030817" cy="5125005"/>
              </a:xfrm>
            </p:spPr>
            <p:txBody>
              <a:bodyPr>
                <a:normAutofit fontScale="92500" lnSpcReduction="20000"/>
              </a:bodyPr>
              <a:lstStyle/>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Solutions:</a:t>
                </a:r>
              </a:p>
              <a:p>
                <a:pPr lvl="0">
                  <a:lnSpc>
                    <a:spcPct val="90000"/>
                  </a:lnSpc>
                </a:pPr>
                <a:r>
                  <a:rPr lang="en-US" sz="2600" dirty="0">
                    <a:solidFill>
                      <a:prstClr val="black"/>
                    </a:solidFill>
                    <a:latin typeface="Arial" panose="020B0604020202020204" pitchFamily="34" charset="0"/>
                    <a:ea typeface="+mn-ea"/>
                    <a:cs typeface="Arial" panose="020B0604020202020204" pitchFamily="34" charset="0"/>
                  </a:rPr>
                  <a:t>Quantitative Entanglement witnesses:</a:t>
                </a:r>
              </a:p>
              <a:p>
                <a:pPr lvl="1">
                  <a:lnSpc>
                    <a:spcPct val="90000"/>
                  </a:lnSpc>
                </a:pPr>
                <a:r>
                  <a:rPr lang="en-US" sz="2200" dirty="0">
                    <a:solidFill>
                      <a:prstClr val="black"/>
                    </a:solidFill>
                    <a:latin typeface="Arial" panose="020B0604020202020204" pitchFamily="34" charset="0"/>
                    <a:ea typeface="+mn-ea"/>
                    <a:cs typeface="Arial" panose="020B0604020202020204" pitchFamily="34" charset="0"/>
                  </a:rPr>
                  <a:t>Witnesses a minimum nonzero amount of entanglement</a:t>
                </a:r>
              </a:p>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Bounding entanglement through correlations:</a:t>
                </a:r>
              </a:p>
              <a:p>
                <a:pPr lvl="0">
                  <a:lnSpc>
                    <a:spcPct val="90000"/>
                  </a:lnSpc>
                  <a:spcAft>
                    <a:spcPts val="600"/>
                  </a:spcAft>
                </a:pPr>
                <a:r>
                  <a:rPr lang="en-US" sz="2600" dirty="0">
                    <a:solidFill>
                      <a:prstClr val="black"/>
                    </a:solidFill>
                    <a:latin typeface="Arial" panose="020B0604020202020204" pitchFamily="34" charset="0"/>
                    <a:ea typeface="+mn-ea"/>
                    <a:cs typeface="Arial" panose="020B0604020202020204" pitchFamily="34" charset="0"/>
                  </a:rPr>
                  <a:t>Two-party entanglement from entropic uncertainty:</a:t>
                </a:r>
              </a:p>
              <a:p>
                <a:pPr marL="0" lvl="0" indent="0">
                  <a:lnSpc>
                    <a:spcPct val="150000"/>
                  </a:lnSpc>
                  <a:buNone/>
                </a:pPr>
                <a14:m>
                  <m:oMathPara xmlns:m="http://schemas.openxmlformats.org/officeDocument/2006/math">
                    <m:oMathParaPr>
                      <m:jc m:val="centerGroup"/>
                    </m:oMathParaPr>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m:rPr>
                                  <m:sty m:val="p"/>
                                </m:rPr>
                                <a:rPr lang="en-US" sz="2600">
                                  <a:solidFill>
                                    <a:prstClr val="black"/>
                                  </a:solidFill>
                                  <a:latin typeface="Cambria Math" panose="02040503050406030204" pitchFamily="18" charset="0"/>
                                  <a:ea typeface="+mn-ea"/>
                                  <a:cs typeface="+mn-cs"/>
                                </a:rPr>
                                <m:t>Ω</m:t>
                              </m:r>
                            </m:e>
                          </m:d>
                        </m:e>
                      </m:func>
                    </m:oMath>
                  </m:oMathPara>
                </a14:m>
                <a:endParaRPr lang="en-US" sz="2600" dirty="0">
                  <a:solidFill>
                    <a:prstClr val="black"/>
                  </a:solidFill>
                  <a:latin typeface="Calibri" panose="020F0502020204030204"/>
                  <a:ea typeface="+mn-ea"/>
                  <a:cs typeface="+mn-cs"/>
                </a:endParaRPr>
              </a:p>
              <a:p>
                <a:pPr marL="0" lvl="0" indent="0">
                  <a:lnSpc>
                    <a:spcPct val="150000"/>
                  </a:lnSpc>
                  <a:buNone/>
                </a:pPr>
                <a14:m>
                  <m:oMathPara xmlns:m="http://schemas.openxmlformats.org/officeDocument/2006/math">
                    <m:oMathParaPr>
                      <m:jc m:val="centerGroup"/>
                    </m:oMathParaPr>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e>
                          <m:r>
                            <a:rPr lang="en-US" sz="2600" i="1">
                              <a:solidFill>
                                <a:prstClr val="black"/>
                              </a:solidFill>
                              <a:latin typeface="Cambria Math" panose="02040503050406030204" pitchFamily="18" charset="0"/>
                              <a:ea typeface="+mn-ea"/>
                              <a:cs typeface="+mn-cs"/>
                            </a:rPr>
                            <m:t>𝜆</m:t>
                          </m:r>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e>
                          <m:r>
                            <a:rPr lang="en-US" sz="2600" i="1">
                              <a:solidFill>
                                <a:prstClr val="black"/>
                              </a:solidFill>
                              <a:latin typeface="Cambria Math" panose="02040503050406030204" pitchFamily="18" charset="0"/>
                              <a:ea typeface="+mn-ea"/>
                              <a:cs typeface="+mn-cs"/>
                            </a:rPr>
                            <m:t>𝜆</m:t>
                          </m:r>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m:rPr>
                                  <m:sty m:val="p"/>
                                </m:rPr>
                                <a:rPr lang="en-US" sz="2600">
                                  <a:solidFill>
                                    <a:prstClr val="black"/>
                                  </a:solidFill>
                                  <a:latin typeface="Cambria Math" panose="02040503050406030204" pitchFamily="18" charset="0"/>
                                  <a:ea typeface="+mn-ea"/>
                                  <a:cs typeface="+mn-cs"/>
                                </a:rPr>
                                <m:t>Ω</m:t>
                              </m:r>
                            </m:e>
                          </m:d>
                        </m:e>
                      </m:func>
                    </m:oMath>
                  </m:oMathPara>
                </a14:m>
                <a:endParaRPr lang="en-US" sz="2600" dirty="0">
                  <a:solidFill>
                    <a:prstClr val="black"/>
                  </a:solidFill>
                  <a:latin typeface="Calibri" panose="020F0502020204030204"/>
                  <a:ea typeface="+mn-ea"/>
                  <a:cs typeface="+mn-cs"/>
                </a:endParaRPr>
              </a:p>
              <a:p>
                <a:pPr marL="0" lvl="0" indent="0">
                  <a:lnSpc>
                    <a:spcPct val="250000"/>
                  </a:lnSpc>
                  <a:buNone/>
                </a:pPr>
                <a:r>
                  <a:rPr lang="en-US" sz="2600" dirty="0">
                    <a:solidFill>
                      <a:prstClr val="black"/>
                    </a:solidFill>
                    <a:latin typeface="Arial" panose="020B0604020202020204" pitchFamily="34" charset="0"/>
                    <a:ea typeface="+mn-ea"/>
                    <a:cs typeface="Arial" panose="020B0604020202020204" pitchFamily="34" charset="0"/>
                  </a:rPr>
                  <a:t>Separable states:</a:t>
                </a:r>
                <a:r>
                  <a:rPr lang="en-US" sz="2600" dirty="0">
                    <a:solidFill>
                      <a:prstClr val="black"/>
                    </a:solidFill>
                    <a:latin typeface="Calibri" panose="020F0502020204030204"/>
                    <a:ea typeface="+mn-ea"/>
                    <a:cs typeface="+mn-cs"/>
                  </a:rPr>
                  <a:t>	</a:t>
                </a:r>
                <a14:m>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m:rPr>
                                <m:sty m:val="p"/>
                              </m:rPr>
                              <a:rPr lang="en-US" sz="2600">
                                <a:solidFill>
                                  <a:prstClr val="black"/>
                                </a:solidFill>
                                <a:latin typeface="Cambria Math" panose="02040503050406030204" pitchFamily="18" charset="0"/>
                                <a:ea typeface="+mn-ea"/>
                                <a:cs typeface="+mn-cs"/>
                              </a:rPr>
                              <m:t>Ω</m:t>
                            </m:r>
                          </m:e>
                        </m:d>
                      </m:e>
                    </m:func>
                  </m:oMath>
                </a14:m>
                <a:endParaRPr lang="en-US" sz="2600" dirty="0">
                  <a:solidFill>
                    <a:prstClr val="black"/>
                  </a:solidFill>
                  <a:latin typeface="Calibri" panose="020F0502020204030204"/>
                  <a:ea typeface="+mn-ea"/>
                  <a:cs typeface="+mn-cs"/>
                </a:endParaRPr>
              </a:p>
              <a:p>
                <a:pPr marL="0" lvl="0" indent="0">
                  <a:lnSpc>
                    <a:spcPct val="150000"/>
                  </a:lnSpc>
                  <a:buNone/>
                </a:pPr>
                <a:r>
                  <a:rPr lang="en-US" sz="2600" dirty="0">
                    <a:solidFill>
                      <a:prstClr val="black"/>
                    </a:solidFill>
                    <a:latin typeface="Arial" panose="020B0604020202020204" pitchFamily="34" charset="0"/>
                    <a:ea typeface="+mn-ea"/>
                    <a:cs typeface="Arial" panose="020B0604020202020204" pitchFamily="34" charset="0"/>
                  </a:rPr>
                  <a:t>All states:</a:t>
                </a:r>
                <a:r>
                  <a:rPr lang="en-US" sz="2600" dirty="0">
                    <a:solidFill>
                      <a:prstClr val="black"/>
                    </a:solidFill>
                    <a:latin typeface="Calibri" panose="020F0502020204030204"/>
                    <a:ea typeface="+mn-ea"/>
                    <a:cs typeface="+mn-cs"/>
                  </a:rPr>
                  <a:t>		</a:t>
                </a:r>
                <a14:m>
                  <m:oMath xmlns:m="http://schemas.openxmlformats.org/officeDocument/2006/math">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𝑄</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r>
                      <a:rPr lang="en-US" sz="2600" i="1">
                        <a:solidFill>
                          <a:prstClr val="black"/>
                        </a:solidFill>
                        <a:latin typeface="Cambria Math" panose="02040503050406030204" pitchFamily="18" charset="0"/>
                        <a:ea typeface="+mn-ea"/>
                        <a:cs typeface="+mn-cs"/>
                      </a:rPr>
                      <m:t>𝐻</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i="1">
                                <a:solidFill>
                                  <a:prstClr val="black"/>
                                </a:solidFill>
                                <a:latin typeface="Cambria Math" panose="02040503050406030204" pitchFamily="18" charset="0"/>
                                <a:ea typeface="+mn-ea"/>
                                <a:cs typeface="+mn-cs"/>
                              </a:rPr>
                              <m:t>𝑅</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≥0</m:t>
                    </m:r>
                  </m:oMath>
                </a14:m>
                <a:endParaRPr lang="en-US" sz="2600" dirty="0">
                  <a:solidFill>
                    <a:prstClr val="black"/>
                  </a:solidFill>
                  <a:latin typeface="Calibri" panose="020F0502020204030204"/>
                  <a:ea typeface="+mn-ea"/>
                  <a:cs typeface="+mn-cs"/>
                </a:endParaRPr>
              </a:p>
              <a:p>
                <a:pPr marL="0" lvl="0" indent="0" algn="ctr">
                  <a:lnSpc>
                    <a:spcPct val="150000"/>
                  </a:lnSpc>
                  <a:buNone/>
                </a:pPr>
                <a:r>
                  <a:rPr lang="en-US" sz="2400" dirty="0">
                    <a:solidFill>
                      <a:prstClr val="black"/>
                    </a:solidFill>
                    <a:latin typeface="Arial" panose="020B0604020202020204" pitchFamily="34" charset="0"/>
                    <a:ea typeface="+mn-ea"/>
                    <a:cs typeface="Arial" panose="020B0604020202020204" pitchFamily="34" charset="0"/>
                  </a:rPr>
                  <a:t>Two-party correlations can be arbitrarily strong</a:t>
                </a:r>
              </a:p>
              <a:p>
                <a:endParaRPr lang="en-US" dirty="0"/>
              </a:p>
            </p:txBody>
          </p:sp>
        </mc:Choice>
        <mc:Fallback xmlns="">
          <p:sp>
            <p:nvSpPr>
              <p:cNvPr id="24" name="Content Placeholder 2">
                <a:extLst>
                  <a:ext uri="{FF2B5EF4-FFF2-40B4-BE49-F238E27FC236}">
                    <a16:creationId xmlns:a16="http://schemas.microsoft.com/office/drawing/2014/main" id="{68874990-9BEA-4A6C-8E64-A345DE9A1C4B}"/>
                  </a:ext>
                </a:extLst>
              </p:cNvPr>
              <p:cNvSpPr>
                <a:spLocks noGrp="1" noRot="1" noChangeAspect="1" noMove="1" noResize="1" noEditPoints="1" noAdjustHandles="1" noChangeArrowheads="1" noChangeShapeType="1" noTextEdit="1"/>
              </p:cNvSpPr>
              <p:nvPr>
                <p:ph idx="1"/>
              </p:nvPr>
            </p:nvSpPr>
            <p:spPr>
              <a:xfrm>
                <a:off x="510209" y="1384851"/>
                <a:ext cx="8030817" cy="5125005"/>
              </a:xfrm>
              <a:blipFill>
                <a:blip r:embed="rId3"/>
                <a:stretch>
                  <a:fillRect l="-1215" t="-2854" b="-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74AAEBC-6F58-4D2E-A943-3A223E6257C3}"/>
                  </a:ext>
                </a:extLst>
              </p:cNvPr>
              <p:cNvSpPr/>
              <p:nvPr/>
            </p:nvSpPr>
            <p:spPr>
              <a:xfrm>
                <a:off x="8114743" y="1287763"/>
                <a:ext cx="3220753"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e>
                              </m:d>
                            </m:e>
                          </m:func>
                        </m:e>
                      </m:nary>
                    </m:oMath>
                  </m:oMathPara>
                </a14:m>
                <a:endParaRPr lang="en-US" dirty="0"/>
              </a:p>
            </p:txBody>
          </p:sp>
        </mc:Choice>
        <mc:Fallback xmlns="">
          <p:sp>
            <p:nvSpPr>
              <p:cNvPr id="5" name="Rectangle 4">
                <a:extLst>
                  <a:ext uri="{FF2B5EF4-FFF2-40B4-BE49-F238E27FC236}">
                    <a16:creationId xmlns:a16="http://schemas.microsoft.com/office/drawing/2014/main" id="{574AAEBC-6F58-4D2E-A943-3A223E6257C3}"/>
                  </a:ext>
                </a:extLst>
              </p:cNvPr>
              <p:cNvSpPr>
                <a:spLocks noRot="1" noChangeAspect="1" noMove="1" noResize="1" noEditPoints="1" noAdjustHandles="1" noChangeArrowheads="1" noChangeShapeType="1" noTextEdit="1"/>
              </p:cNvSpPr>
              <p:nvPr/>
            </p:nvSpPr>
            <p:spPr>
              <a:xfrm>
                <a:off x="8114743" y="1287763"/>
                <a:ext cx="3220753" cy="7645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5FC6911-860B-4A21-84BE-E8C75D43A3A2}"/>
                  </a:ext>
                </a:extLst>
              </p:cNvPr>
              <p:cNvSpPr/>
              <p:nvPr/>
            </p:nvSpPr>
            <p:spPr>
              <a:xfrm>
                <a:off x="8114743" y="2015338"/>
                <a:ext cx="34454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oMath>
                  </m:oMathPara>
                </a14:m>
                <a:endParaRPr lang="en-US" dirty="0"/>
              </a:p>
            </p:txBody>
          </p:sp>
        </mc:Choice>
        <mc:Fallback xmlns="">
          <p:sp>
            <p:nvSpPr>
              <p:cNvPr id="6" name="Rectangle 5">
                <a:extLst>
                  <a:ext uri="{FF2B5EF4-FFF2-40B4-BE49-F238E27FC236}">
                    <a16:creationId xmlns:a16="http://schemas.microsoft.com/office/drawing/2014/main" id="{35FC6911-860B-4A21-84BE-E8C75D43A3A2}"/>
                  </a:ext>
                </a:extLst>
              </p:cNvPr>
              <p:cNvSpPr>
                <a:spLocks noRot="1" noChangeAspect="1" noMove="1" noResize="1" noEditPoints="1" noAdjustHandles="1" noChangeArrowheads="1" noChangeShapeType="1" noTextEdit="1"/>
              </p:cNvSpPr>
              <p:nvPr/>
            </p:nvSpPr>
            <p:spPr>
              <a:xfrm>
                <a:off x="8114743" y="2015338"/>
                <a:ext cx="3445494"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521F322-D7C0-4BCE-815B-1F70546B5076}"/>
                  </a:ext>
                </a:extLst>
              </p:cNvPr>
              <p:cNvSpPr/>
              <p:nvPr/>
            </p:nvSpPr>
            <p:spPr>
              <a:xfrm>
                <a:off x="8256599" y="2386980"/>
                <a:ext cx="3155094"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Ω</m:t>
                      </m:r>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lim>
                          </m:limLow>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𝑗</m:t>
                                                  </m:r>
                                                </m:sub>
                                              </m:sSub>
                                            </m:e>
                                          </m:d>
                                        </m:e>
                                      </m:d>
                                    </m:e>
                                    <m:sup>
                                      <m:r>
                                        <a:rPr lang="en-US" i="1">
                                          <a:latin typeface="Cambria Math" panose="02040503050406030204" pitchFamily="18" charset="0"/>
                                        </a:rPr>
                                        <m:t>2</m:t>
                                      </m:r>
                                    </m:sup>
                                  </m:sSup>
                                </m:den>
                              </m:f>
                            </m:e>
                          </m:d>
                        </m:e>
                      </m:func>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𝐴</m:t>
                              </m:r>
                            </m:sub>
                          </m:sSub>
                        </m:e>
                      </m:d>
                    </m:oMath>
                  </m:oMathPara>
                </a14:m>
                <a:endParaRPr lang="en-US" dirty="0"/>
              </a:p>
            </p:txBody>
          </p:sp>
        </mc:Choice>
        <mc:Fallback xmlns="">
          <p:sp>
            <p:nvSpPr>
              <p:cNvPr id="9" name="Rectangle 8">
                <a:extLst>
                  <a:ext uri="{FF2B5EF4-FFF2-40B4-BE49-F238E27FC236}">
                    <a16:creationId xmlns:a16="http://schemas.microsoft.com/office/drawing/2014/main" id="{3521F322-D7C0-4BCE-815B-1F70546B5076}"/>
                  </a:ext>
                </a:extLst>
              </p:cNvPr>
              <p:cNvSpPr>
                <a:spLocks noRot="1" noChangeAspect="1" noMove="1" noResize="1" noEditPoints="1" noAdjustHandles="1" noChangeArrowheads="1" noChangeShapeType="1" noTextEdit="1"/>
              </p:cNvSpPr>
              <p:nvPr/>
            </p:nvSpPr>
            <p:spPr>
              <a:xfrm>
                <a:off x="8256599" y="2386980"/>
                <a:ext cx="3155094" cy="80823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705782-4102-4594-8A2A-6E535C37B6E3}"/>
                  </a:ext>
                </a:extLst>
              </p:cNvPr>
              <p:cNvSpPr/>
              <p:nvPr/>
            </p:nvSpPr>
            <p:spPr>
              <a:xfrm>
                <a:off x="8454775" y="3195215"/>
                <a:ext cx="263161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𝑠𝑒𝑝</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𝐴𝑖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𝐵𝑖</m:t>
                                  </m:r>
                                </m:sub>
                              </m:sSub>
                            </m:e>
                          </m:d>
                        </m:e>
                      </m:nary>
                    </m:oMath>
                  </m:oMathPara>
                </a14:m>
                <a:endParaRPr lang="en-US" dirty="0"/>
              </a:p>
            </p:txBody>
          </p:sp>
        </mc:Choice>
        <mc:Fallback xmlns="">
          <p:sp>
            <p:nvSpPr>
              <p:cNvPr id="10" name="Rectangle 9">
                <a:extLst>
                  <a:ext uri="{FF2B5EF4-FFF2-40B4-BE49-F238E27FC236}">
                    <a16:creationId xmlns:a16="http://schemas.microsoft.com/office/drawing/2014/main" id="{DA705782-4102-4594-8A2A-6E535C37B6E3}"/>
                  </a:ext>
                </a:extLst>
              </p:cNvPr>
              <p:cNvSpPr>
                <a:spLocks noRot="1" noChangeAspect="1" noMove="1" noResize="1" noEditPoints="1" noAdjustHandles="1" noChangeArrowheads="1" noChangeShapeType="1" noTextEdit="1"/>
              </p:cNvSpPr>
              <p:nvPr/>
            </p:nvSpPr>
            <p:spPr>
              <a:xfrm>
                <a:off x="8454775" y="3195215"/>
                <a:ext cx="2631618" cy="764568"/>
              </a:xfrm>
              <a:prstGeom prst="rect">
                <a:avLst/>
              </a:prstGeom>
              <a:blipFill>
                <a:blip r:embed="rId7"/>
                <a:stretch>
                  <a:fillRect/>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0E3CB5D2-5D4E-48AD-8300-6096EA483B11}"/>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A796A07C-1B07-4274-AAB6-D2ED6446C051}"/>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11 of 34</a:t>
            </a:r>
          </a:p>
        </p:txBody>
      </p:sp>
    </p:spTree>
    <p:extLst>
      <p:ext uri="{BB962C8B-B14F-4D97-AF65-F5344CB8AC3E}">
        <p14:creationId xmlns:p14="http://schemas.microsoft.com/office/powerpoint/2010/main" val="20139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418277-D05C-4838-A5A4-86CE2FD1D453}"/>
              </a:ext>
            </a:extLst>
          </p:cNvPr>
          <p:cNvPicPr>
            <a:picLocks noChangeAspect="1"/>
          </p:cNvPicPr>
          <p:nvPr/>
        </p:nvPicPr>
        <p:blipFill>
          <a:blip r:embed="rId2"/>
          <a:stretch>
            <a:fillRect/>
          </a:stretch>
        </p:blipFill>
        <p:spPr>
          <a:xfrm>
            <a:off x="8541026" y="3750590"/>
            <a:ext cx="2702812" cy="2759266"/>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Measuring Entanglement with Correlations</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68874990-9BEA-4A6C-8E64-A345DE9A1C4B}"/>
                  </a:ext>
                </a:extLst>
              </p:cNvPr>
              <p:cNvSpPr>
                <a:spLocks noGrp="1"/>
              </p:cNvSpPr>
              <p:nvPr>
                <p:ph idx="1"/>
              </p:nvPr>
            </p:nvSpPr>
            <p:spPr>
              <a:xfrm>
                <a:off x="510209" y="1384851"/>
                <a:ext cx="8030817" cy="5125005"/>
              </a:xfrm>
            </p:spPr>
            <p:txBody>
              <a:bodyPr>
                <a:normAutofit fontScale="92500" lnSpcReduction="20000"/>
              </a:bodyPr>
              <a:lstStyle/>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Solutions:</a:t>
                </a:r>
              </a:p>
              <a:p>
                <a:pPr lvl="0">
                  <a:lnSpc>
                    <a:spcPct val="90000"/>
                  </a:lnSpc>
                </a:pPr>
                <a:r>
                  <a:rPr lang="en-US" sz="2600" dirty="0">
                    <a:solidFill>
                      <a:prstClr val="black"/>
                    </a:solidFill>
                    <a:latin typeface="Arial" panose="020B0604020202020204" pitchFamily="34" charset="0"/>
                    <a:ea typeface="+mn-ea"/>
                    <a:cs typeface="Arial" panose="020B0604020202020204" pitchFamily="34" charset="0"/>
                  </a:rPr>
                  <a:t>Quantitative Entanglement witnesses:</a:t>
                </a:r>
              </a:p>
              <a:p>
                <a:pPr lvl="1">
                  <a:lnSpc>
                    <a:spcPct val="90000"/>
                  </a:lnSpc>
                </a:pPr>
                <a:r>
                  <a:rPr lang="en-US" sz="2200" dirty="0">
                    <a:solidFill>
                      <a:prstClr val="black"/>
                    </a:solidFill>
                    <a:latin typeface="Arial" panose="020B0604020202020204" pitchFamily="34" charset="0"/>
                    <a:ea typeface="+mn-ea"/>
                    <a:cs typeface="Arial" panose="020B0604020202020204" pitchFamily="34" charset="0"/>
                  </a:rPr>
                  <a:t>Witnesses a minimum nonzero amount of entanglement</a:t>
                </a:r>
              </a:p>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Bounding entanglement through correlations:</a:t>
                </a:r>
              </a:p>
              <a:p>
                <a:pPr lvl="0">
                  <a:lnSpc>
                    <a:spcPct val="90000"/>
                  </a:lnSpc>
                  <a:spcAft>
                    <a:spcPts val="600"/>
                  </a:spcAft>
                </a:pPr>
                <a:r>
                  <a:rPr lang="en-US" sz="2600" dirty="0">
                    <a:solidFill>
                      <a:prstClr val="black"/>
                    </a:solidFill>
                    <a:latin typeface="Arial" panose="020B0604020202020204" pitchFamily="34" charset="0"/>
                    <a:ea typeface="+mn-ea"/>
                    <a:cs typeface="Arial" panose="020B0604020202020204" pitchFamily="34" charset="0"/>
                  </a:rPr>
                  <a:t>Two-party entanglement from entropic uncertainty:</a:t>
                </a:r>
              </a:p>
              <a:p>
                <a:pPr marL="0" lvl="0" indent="0">
                  <a:lnSpc>
                    <a:spcPct val="150000"/>
                  </a:lnSpc>
                  <a:buNone/>
                </a:pPr>
                <a14:m>
                  <m:oMathPara xmlns:m="http://schemas.openxmlformats.org/officeDocument/2006/math">
                    <m:oMathParaPr>
                      <m:jc m:val="centerGroup"/>
                    </m:oMathParaPr>
                    <m:oMath xmlns:m="http://schemas.openxmlformats.org/officeDocument/2006/math">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𝑥</m:t>
                              </m:r>
                            </m:e>
                            <m:sub>
                              <m:r>
                                <a:rPr lang="en-US" sz="2600" i="1">
                                  <a:solidFill>
                                    <a:prstClr val="black"/>
                                  </a:solidFill>
                                  <a:latin typeface="Cambria Math" panose="02040503050406030204" pitchFamily="18" charset="0"/>
                                  <a:ea typeface="+mn-ea"/>
                                  <a:cs typeface="+mn-cs"/>
                                </a:rPr>
                                <m:t>𝐴</m:t>
                              </m:r>
                            </m:sub>
                          </m:sSub>
                        </m:e>
                      </m:d>
                      <m:r>
                        <a:rPr lang="en-US" sz="2600" i="1">
                          <a:solidFill>
                            <a:prstClr val="black"/>
                          </a:solidFill>
                          <a:latin typeface="Cambria Math" panose="02040503050406030204" pitchFamily="18" charset="0"/>
                          <a:ea typeface="+mn-ea"/>
                          <a:cs typeface="+mn-cs"/>
                        </a:rPr>
                        <m:t>+</m:t>
                      </m:r>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𝑘</m:t>
                              </m:r>
                            </m:e>
                            <m:sub>
                              <m:r>
                                <a:rPr lang="en-US" sz="2600" i="1">
                                  <a:solidFill>
                                    <a:prstClr val="black"/>
                                  </a:solidFill>
                                  <a:latin typeface="Cambria Math" panose="02040503050406030204" pitchFamily="18" charset="0"/>
                                  <a:ea typeface="+mn-ea"/>
                                  <a:cs typeface="+mn-cs"/>
                                </a:rPr>
                                <m:t>𝐴</m:t>
                              </m:r>
                            </m:sub>
                          </m:sSub>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a:rPr lang="en-US" sz="2600" b="0" i="1" smtClean="0">
                                  <a:solidFill>
                                    <a:prstClr val="black"/>
                                  </a:solidFill>
                                  <a:latin typeface="Cambria Math" panose="02040503050406030204" pitchFamily="18" charset="0"/>
                                  <a:ea typeface="+mn-ea"/>
                                  <a:cs typeface="+mn-cs"/>
                                </a:rPr>
                                <m:t>𝜋</m:t>
                              </m:r>
                              <m:r>
                                <a:rPr lang="en-US" sz="2600" b="0" i="1" smtClean="0">
                                  <a:solidFill>
                                    <a:prstClr val="black"/>
                                  </a:solidFill>
                                  <a:latin typeface="Cambria Math" panose="02040503050406030204" pitchFamily="18" charset="0"/>
                                  <a:ea typeface="+mn-ea"/>
                                  <a:cs typeface="+mn-cs"/>
                                </a:rPr>
                                <m:t>𝑒</m:t>
                              </m:r>
                            </m:e>
                          </m:d>
                        </m:e>
                      </m:func>
                    </m:oMath>
                  </m:oMathPara>
                </a14:m>
                <a:endParaRPr lang="en-US" sz="2600" dirty="0">
                  <a:solidFill>
                    <a:prstClr val="black"/>
                  </a:solidFill>
                  <a:latin typeface="Calibri" panose="020F0502020204030204"/>
                  <a:ea typeface="+mn-ea"/>
                  <a:cs typeface="+mn-cs"/>
                </a:endParaRPr>
              </a:p>
              <a:p>
                <a:pPr marL="0" lvl="0" indent="0">
                  <a:lnSpc>
                    <a:spcPct val="150000"/>
                  </a:lnSpc>
                  <a:buNone/>
                </a:pPr>
                <a14:m>
                  <m:oMathPara xmlns:m="http://schemas.openxmlformats.org/officeDocument/2006/math">
                    <m:oMathParaPr>
                      <m:jc m:val="centerGroup"/>
                    </m:oMathParaPr>
                    <m:oMath xmlns:m="http://schemas.openxmlformats.org/officeDocument/2006/math">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𝑥</m:t>
                              </m:r>
                            </m:e>
                            <m:sub>
                              <m:r>
                                <a:rPr lang="en-US" sz="2600" i="1">
                                  <a:solidFill>
                                    <a:prstClr val="black"/>
                                  </a:solidFill>
                                  <a:latin typeface="Cambria Math" panose="02040503050406030204" pitchFamily="18" charset="0"/>
                                  <a:ea typeface="+mn-ea"/>
                                  <a:cs typeface="+mn-cs"/>
                                </a:rPr>
                                <m:t>𝐴</m:t>
                              </m:r>
                            </m:sub>
                          </m:sSub>
                        </m:e>
                        <m:e>
                          <m:r>
                            <a:rPr lang="en-US" sz="2600" i="1">
                              <a:solidFill>
                                <a:prstClr val="black"/>
                              </a:solidFill>
                              <a:latin typeface="Cambria Math" panose="02040503050406030204" pitchFamily="18" charset="0"/>
                              <a:ea typeface="+mn-ea"/>
                              <a:cs typeface="+mn-cs"/>
                            </a:rPr>
                            <m:t>𝜆</m:t>
                          </m:r>
                        </m:e>
                      </m:d>
                      <m:r>
                        <a:rPr lang="en-US" sz="2600" i="1">
                          <a:solidFill>
                            <a:prstClr val="black"/>
                          </a:solidFill>
                          <a:latin typeface="Cambria Math" panose="02040503050406030204" pitchFamily="18" charset="0"/>
                          <a:ea typeface="+mn-ea"/>
                          <a:cs typeface="+mn-cs"/>
                        </a:rPr>
                        <m:t>+</m:t>
                      </m:r>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𝑘</m:t>
                              </m:r>
                            </m:e>
                            <m:sub>
                              <m:r>
                                <a:rPr lang="en-US" sz="2600" i="1">
                                  <a:solidFill>
                                    <a:prstClr val="black"/>
                                  </a:solidFill>
                                  <a:latin typeface="Cambria Math" panose="02040503050406030204" pitchFamily="18" charset="0"/>
                                  <a:ea typeface="+mn-ea"/>
                                  <a:cs typeface="+mn-cs"/>
                                </a:rPr>
                                <m:t>𝐴</m:t>
                              </m:r>
                            </m:sub>
                          </m:sSub>
                        </m:e>
                        <m:e>
                          <m:r>
                            <a:rPr lang="en-US" sz="2600" i="1">
                              <a:solidFill>
                                <a:prstClr val="black"/>
                              </a:solidFill>
                              <a:latin typeface="Cambria Math" panose="02040503050406030204" pitchFamily="18" charset="0"/>
                              <a:ea typeface="+mn-ea"/>
                              <a:cs typeface="+mn-cs"/>
                            </a:rPr>
                            <m:t>𝜆</m:t>
                          </m:r>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a:rPr lang="en-US" sz="2600" b="0" i="1" smtClean="0">
                                  <a:solidFill>
                                    <a:prstClr val="black"/>
                                  </a:solidFill>
                                  <a:latin typeface="Cambria Math" panose="02040503050406030204" pitchFamily="18" charset="0"/>
                                  <a:ea typeface="+mn-ea"/>
                                  <a:cs typeface="+mn-cs"/>
                                </a:rPr>
                                <m:t>𝜋</m:t>
                              </m:r>
                              <m:r>
                                <a:rPr lang="en-US" sz="2600" b="0" i="1" smtClean="0">
                                  <a:solidFill>
                                    <a:prstClr val="black"/>
                                  </a:solidFill>
                                  <a:latin typeface="Cambria Math" panose="02040503050406030204" pitchFamily="18" charset="0"/>
                                  <a:ea typeface="+mn-ea"/>
                                  <a:cs typeface="+mn-cs"/>
                                </a:rPr>
                                <m:t>𝑒</m:t>
                              </m:r>
                            </m:e>
                          </m:d>
                        </m:e>
                      </m:func>
                    </m:oMath>
                  </m:oMathPara>
                </a14:m>
                <a:endParaRPr lang="en-US" sz="2600" dirty="0">
                  <a:solidFill>
                    <a:prstClr val="black"/>
                  </a:solidFill>
                  <a:latin typeface="Calibri" panose="020F0502020204030204"/>
                  <a:ea typeface="+mn-ea"/>
                  <a:cs typeface="+mn-cs"/>
                </a:endParaRPr>
              </a:p>
              <a:p>
                <a:pPr marL="0" lvl="0" indent="0">
                  <a:lnSpc>
                    <a:spcPct val="250000"/>
                  </a:lnSpc>
                  <a:buNone/>
                </a:pPr>
                <a:r>
                  <a:rPr lang="en-US" sz="2600" dirty="0">
                    <a:solidFill>
                      <a:prstClr val="black"/>
                    </a:solidFill>
                    <a:latin typeface="Arial" panose="020B0604020202020204" pitchFamily="34" charset="0"/>
                    <a:ea typeface="+mn-ea"/>
                    <a:cs typeface="Arial" panose="020B0604020202020204" pitchFamily="34" charset="0"/>
                  </a:rPr>
                  <a:t>Separable states:</a:t>
                </a:r>
                <a:r>
                  <a:rPr lang="en-US" sz="2600" dirty="0">
                    <a:solidFill>
                      <a:prstClr val="black"/>
                    </a:solidFill>
                    <a:latin typeface="Calibri" panose="020F0502020204030204"/>
                    <a:ea typeface="+mn-ea"/>
                    <a:cs typeface="+mn-cs"/>
                  </a:rPr>
                  <a:t>	</a:t>
                </a:r>
                <a14:m>
                  <m:oMath xmlns:m="http://schemas.openxmlformats.org/officeDocument/2006/math">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𝑥</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𝑥</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𝑘</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𝑘</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func>
                      <m:funcPr>
                        <m:ctrlPr>
                          <a:rPr lang="en-US" sz="2600" i="1">
                            <a:solidFill>
                              <a:prstClr val="black"/>
                            </a:solidFill>
                            <a:latin typeface="Cambria Math" panose="02040503050406030204" pitchFamily="18" charset="0"/>
                            <a:ea typeface="+mn-ea"/>
                            <a:cs typeface="+mn-cs"/>
                          </a:rPr>
                        </m:ctrlPr>
                      </m:funcPr>
                      <m:fName>
                        <m:r>
                          <m:rPr>
                            <m:sty m:val="p"/>
                          </m:rPr>
                          <a:rPr lang="en-US" sz="2600">
                            <a:solidFill>
                              <a:prstClr val="black"/>
                            </a:solidFill>
                            <a:latin typeface="Cambria Math" panose="02040503050406030204" pitchFamily="18" charset="0"/>
                            <a:ea typeface="+mn-ea"/>
                            <a:cs typeface="+mn-cs"/>
                          </a:rPr>
                          <m:t>log</m:t>
                        </m:r>
                      </m:fName>
                      <m:e>
                        <m:d>
                          <m:dPr>
                            <m:ctrlPr>
                              <a:rPr lang="en-US" sz="2600" i="1">
                                <a:solidFill>
                                  <a:prstClr val="black"/>
                                </a:solidFill>
                                <a:latin typeface="Cambria Math" panose="02040503050406030204" pitchFamily="18" charset="0"/>
                                <a:ea typeface="+mn-ea"/>
                                <a:cs typeface="+mn-cs"/>
                              </a:rPr>
                            </m:ctrlPr>
                          </m:dPr>
                          <m:e>
                            <m:r>
                              <a:rPr lang="en-US" sz="2600" b="0" i="1" smtClean="0">
                                <a:solidFill>
                                  <a:prstClr val="black"/>
                                </a:solidFill>
                                <a:latin typeface="Cambria Math" panose="02040503050406030204" pitchFamily="18" charset="0"/>
                                <a:ea typeface="+mn-ea"/>
                                <a:cs typeface="+mn-cs"/>
                              </a:rPr>
                              <m:t>𝜋</m:t>
                            </m:r>
                            <m:r>
                              <a:rPr lang="en-US" sz="2600" b="0" i="1" smtClean="0">
                                <a:solidFill>
                                  <a:prstClr val="black"/>
                                </a:solidFill>
                                <a:latin typeface="Cambria Math" panose="02040503050406030204" pitchFamily="18" charset="0"/>
                                <a:ea typeface="+mn-ea"/>
                                <a:cs typeface="+mn-cs"/>
                              </a:rPr>
                              <m:t>𝑒</m:t>
                            </m:r>
                          </m:e>
                        </m:d>
                      </m:e>
                    </m:func>
                  </m:oMath>
                </a14:m>
                <a:endParaRPr lang="en-US" sz="2600" dirty="0">
                  <a:solidFill>
                    <a:prstClr val="black"/>
                  </a:solidFill>
                  <a:latin typeface="Calibri" panose="020F0502020204030204"/>
                  <a:ea typeface="+mn-ea"/>
                  <a:cs typeface="+mn-cs"/>
                </a:endParaRPr>
              </a:p>
              <a:p>
                <a:pPr marL="0" lvl="0" indent="0">
                  <a:lnSpc>
                    <a:spcPct val="150000"/>
                  </a:lnSpc>
                  <a:buNone/>
                </a:pPr>
                <a:r>
                  <a:rPr lang="en-US" sz="2600" dirty="0">
                    <a:solidFill>
                      <a:prstClr val="black"/>
                    </a:solidFill>
                    <a:latin typeface="Arial" panose="020B0604020202020204" pitchFamily="34" charset="0"/>
                    <a:ea typeface="+mn-ea"/>
                    <a:cs typeface="Arial" panose="020B0604020202020204" pitchFamily="34" charset="0"/>
                  </a:rPr>
                  <a:t>All states:</a:t>
                </a:r>
                <a:r>
                  <a:rPr lang="en-US" sz="2600" dirty="0">
                    <a:solidFill>
                      <a:prstClr val="black"/>
                    </a:solidFill>
                    <a:latin typeface="Calibri" panose="020F0502020204030204"/>
                    <a:ea typeface="+mn-ea"/>
                    <a:cs typeface="+mn-cs"/>
                  </a:rPr>
                  <a:t>		</a:t>
                </a:r>
                <a14:m>
                  <m:oMath xmlns:m="http://schemas.openxmlformats.org/officeDocument/2006/math">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𝑥</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𝑥</m:t>
                            </m:r>
                          </m:e>
                          <m:sub>
                            <m:r>
                              <a:rPr lang="en-US" sz="2600" i="1">
                                <a:solidFill>
                                  <a:prstClr val="black"/>
                                </a:solidFill>
                                <a:latin typeface="Cambria Math" panose="02040503050406030204" pitchFamily="18" charset="0"/>
                                <a:ea typeface="+mn-ea"/>
                                <a:cs typeface="+mn-cs"/>
                              </a:rPr>
                              <m:t>𝐵</m:t>
                            </m:r>
                          </m:sub>
                        </m:sSub>
                      </m:e>
                    </m:d>
                    <m:r>
                      <a:rPr lang="en-US" sz="2600" i="1">
                        <a:solidFill>
                          <a:prstClr val="black"/>
                        </a:solidFill>
                        <a:latin typeface="Cambria Math" panose="02040503050406030204" pitchFamily="18" charset="0"/>
                        <a:ea typeface="+mn-ea"/>
                        <a:cs typeface="+mn-cs"/>
                      </a:rPr>
                      <m:t>+</m:t>
                    </m:r>
                    <m:r>
                      <a:rPr lang="en-US" sz="2600" b="0" i="1" smtClean="0">
                        <a:solidFill>
                          <a:prstClr val="black"/>
                        </a:solidFill>
                        <a:latin typeface="Cambria Math" panose="02040503050406030204" pitchFamily="18" charset="0"/>
                        <a:ea typeface="+mn-ea"/>
                        <a:cs typeface="+mn-cs"/>
                      </a:rPr>
                      <m:t>h</m:t>
                    </m:r>
                    <m:d>
                      <m:dPr>
                        <m:ctrlPr>
                          <a:rPr lang="en-US" sz="2600" i="1">
                            <a:solidFill>
                              <a:prstClr val="black"/>
                            </a:solidFill>
                            <a:latin typeface="Cambria Math" panose="02040503050406030204" pitchFamily="18" charset="0"/>
                            <a:ea typeface="+mn-ea"/>
                            <a:cs typeface="+mn-cs"/>
                          </a:rPr>
                        </m:ctrlPr>
                      </m:dPr>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𝑘</m:t>
                            </m:r>
                          </m:e>
                          <m:sub>
                            <m:r>
                              <a:rPr lang="en-US" sz="2600" i="1">
                                <a:solidFill>
                                  <a:prstClr val="black"/>
                                </a:solidFill>
                                <a:latin typeface="Cambria Math" panose="02040503050406030204" pitchFamily="18" charset="0"/>
                                <a:ea typeface="+mn-ea"/>
                                <a:cs typeface="+mn-cs"/>
                              </a:rPr>
                              <m:t>𝐴</m:t>
                            </m:r>
                          </m:sub>
                        </m:sSub>
                      </m:e>
                      <m:e>
                        <m:sSub>
                          <m:sSubPr>
                            <m:ctrlPr>
                              <a:rPr lang="en-US" sz="2600" i="1">
                                <a:solidFill>
                                  <a:prstClr val="black"/>
                                </a:solidFill>
                                <a:latin typeface="Cambria Math" panose="02040503050406030204" pitchFamily="18" charset="0"/>
                                <a:ea typeface="+mn-ea"/>
                                <a:cs typeface="+mn-cs"/>
                              </a:rPr>
                            </m:ctrlPr>
                          </m:sSubPr>
                          <m:e>
                            <m:r>
                              <a:rPr lang="en-US" sz="2600" b="0" i="1" smtClean="0">
                                <a:solidFill>
                                  <a:prstClr val="black"/>
                                </a:solidFill>
                                <a:latin typeface="Cambria Math" panose="02040503050406030204" pitchFamily="18" charset="0"/>
                                <a:ea typeface="+mn-ea"/>
                                <a:cs typeface="+mn-cs"/>
                              </a:rPr>
                              <m:t>𝑘</m:t>
                            </m:r>
                          </m:e>
                          <m:sub>
                            <m:r>
                              <a:rPr lang="en-US" sz="2600" i="1">
                                <a:solidFill>
                                  <a:prstClr val="black"/>
                                </a:solidFill>
                                <a:latin typeface="Cambria Math" panose="02040503050406030204" pitchFamily="18" charset="0"/>
                                <a:ea typeface="+mn-ea"/>
                                <a:cs typeface="+mn-cs"/>
                              </a:rPr>
                              <m:t>𝐵</m:t>
                            </m:r>
                          </m:sub>
                        </m:sSub>
                      </m:e>
                    </m:d>
                    <m:r>
                      <a:rPr lang="en-US" sz="2600" b="0" i="1" smtClean="0">
                        <a:solidFill>
                          <a:prstClr val="black"/>
                        </a:solidFill>
                        <a:latin typeface="Cambria Math" panose="02040503050406030204" pitchFamily="18" charset="0"/>
                        <a:ea typeface="+mn-ea"/>
                        <a:cs typeface="+mn-cs"/>
                      </a:rPr>
                      <m:t>&gt;−∞</m:t>
                    </m:r>
                  </m:oMath>
                </a14:m>
                <a:endParaRPr lang="en-US" sz="2600" dirty="0">
                  <a:solidFill>
                    <a:prstClr val="black"/>
                  </a:solidFill>
                  <a:latin typeface="Calibri" panose="020F0502020204030204"/>
                  <a:ea typeface="+mn-ea"/>
                  <a:cs typeface="+mn-cs"/>
                </a:endParaRPr>
              </a:p>
              <a:p>
                <a:pPr marL="0" lvl="0" indent="0" algn="ctr">
                  <a:lnSpc>
                    <a:spcPct val="150000"/>
                  </a:lnSpc>
                  <a:buNone/>
                </a:pPr>
                <a:r>
                  <a:rPr lang="en-US" sz="2400" dirty="0">
                    <a:solidFill>
                      <a:prstClr val="black"/>
                    </a:solidFill>
                    <a:latin typeface="Arial" panose="020B0604020202020204" pitchFamily="34" charset="0"/>
                    <a:ea typeface="+mn-ea"/>
                    <a:cs typeface="Arial" panose="020B0604020202020204" pitchFamily="34" charset="0"/>
                  </a:rPr>
                  <a:t>Two-party correlations can be arbitrarily strong</a:t>
                </a:r>
              </a:p>
              <a:p>
                <a:endParaRPr lang="en-US" dirty="0"/>
              </a:p>
            </p:txBody>
          </p:sp>
        </mc:Choice>
        <mc:Fallback xmlns="">
          <p:sp>
            <p:nvSpPr>
              <p:cNvPr id="24" name="Content Placeholder 2">
                <a:extLst>
                  <a:ext uri="{FF2B5EF4-FFF2-40B4-BE49-F238E27FC236}">
                    <a16:creationId xmlns:a16="http://schemas.microsoft.com/office/drawing/2014/main" id="{68874990-9BEA-4A6C-8E64-A345DE9A1C4B}"/>
                  </a:ext>
                </a:extLst>
              </p:cNvPr>
              <p:cNvSpPr>
                <a:spLocks noGrp="1" noRot="1" noChangeAspect="1" noMove="1" noResize="1" noEditPoints="1" noAdjustHandles="1" noChangeArrowheads="1" noChangeShapeType="1" noTextEdit="1"/>
              </p:cNvSpPr>
              <p:nvPr>
                <p:ph idx="1"/>
              </p:nvPr>
            </p:nvSpPr>
            <p:spPr>
              <a:xfrm>
                <a:off x="510209" y="1384851"/>
                <a:ext cx="8030817" cy="5125005"/>
              </a:xfrm>
              <a:blipFill>
                <a:blip r:embed="rId3"/>
                <a:stretch>
                  <a:fillRect l="-1215" t="-2854" b="-8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98EE198-44CE-477F-A759-9378DB47730F}"/>
                  </a:ext>
                </a:extLst>
              </p:cNvPr>
              <p:cNvSpPr/>
              <p:nvPr/>
            </p:nvSpPr>
            <p:spPr>
              <a:xfrm>
                <a:off x="8499701" y="1655511"/>
                <a:ext cx="3057504"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𝑑𝑥</m:t>
                      </m:r>
                      <m:r>
                        <a:rPr lang="en-US" b="0" i="1" smtClean="0">
                          <a:latin typeface="Cambria Math" panose="02040503050406030204" pitchFamily="18" charset="0"/>
                        </a:rPr>
                        <m:t>𝜌</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𝜌</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e>
                      </m:func>
                    </m:oMath>
                  </m:oMathPara>
                </a14:m>
                <a:endParaRPr lang="en-US" dirty="0"/>
              </a:p>
            </p:txBody>
          </p:sp>
        </mc:Choice>
        <mc:Fallback xmlns="">
          <p:sp>
            <p:nvSpPr>
              <p:cNvPr id="11" name="Rectangle 10">
                <a:extLst>
                  <a:ext uri="{FF2B5EF4-FFF2-40B4-BE49-F238E27FC236}">
                    <a16:creationId xmlns:a16="http://schemas.microsoft.com/office/drawing/2014/main" id="{398EE198-44CE-477F-A759-9378DB47730F}"/>
                  </a:ext>
                </a:extLst>
              </p:cNvPr>
              <p:cNvSpPr>
                <a:spLocks noRot="1" noChangeAspect="1" noMove="1" noResize="1" noEditPoints="1" noAdjustHandles="1" noChangeArrowheads="1" noChangeShapeType="1" noTextEdit="1"/>
              </p:cNvSpPr>
              <p:nvPr/>
            </p:nvSpPr>
            <p:spPr>
              <a:xfrm>
                <a:off x="8499701" y="1655511"/>
                <a:ext cx="3057504" cy="404983"/>
              </a:xfrm>
              <a:prstGeom prst="rect">
                <a:avLst/>
              </a:prstGeom>
              <a:blipFill>
                <a:blip r:embed="rId4"/>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F9EA3DE-259A-413E-B284-1E42BFFFB5C9}"/>
                  </a:ext>
                </a:extLst>
              </p:cNvPr>
              <p:cNvSpPr/>
              <p:nvPr/>
            </p:nvSpPr>
            <p:spPr>
              <a:xfrm>
                <a:off x="8307726" y="2328493"/>
                <a:ext cx="32494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𝐵</m:t>
                              </m:r>
                            </m:sub>
                          </m:sSub>
                        </m:e>
                      </m:d>
                      <m:r>
                        <a:rPr lang="en-US" i="1">
                          <a:latin typeface="Cambria Math" panose="02040503050406030204" pitchFamily="18" charset="0"/>
                        </a:rPr>
                        <m:t>=</m:t>
                      </m:r>
                      <m:r>
                        <a:rPr lang="en-US" b="0" i="1" smtClean="0">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𝐵</m:t>
                              </m:r>
                            </m:sub>
                          </m:sSub>
                        </m:e>
                      </m:d>
                      <m:r>
                        <a:rPr lang="en-US" i="1">
                          <a:latin typeface="Cambria Math" panose="02040503050406030204" pitchFamily="18" charset="0"/>
                        </a:rPr>
                        <m:t>−</m:t>
                      </m:r>
                      <m:r>
                        <a:rPr lang="en-US" b="0" i="1" smtClean="0">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𝐵</m:t>
                              </m:r>
                            </m:sub>
                          </m:sSub>
                        </m:e>
                      </m:d>
                    </m:oMath>
                  </m:oMathPara>
                </a14:m>
                <a:endParaRPr lang="en-US" dirty="0"/>
              </a:p>
            </p:txBody>
          </p:sp>
        </mc:Choice>
        <mc:Fallback xmlns="">
          <p:sp>
            <p:nvSpPr>
              <p:cNvPr id="12" name="Rectangle 11">
                <a:extLst>
                  <a:ext uri="{FF2B5EF4-FFF2-40B4-BE49-F238E27FC236}">
                    <a16:creationId xmlns:a16="http://schemas.microsoft.com/office/drawing/2014/main" id="{0F9EA3DE-259A-413E-B284-1E42BFFFB5C9}"/>
                  </a:ext>
                </a:extLst>
              </p:cNvPr>
              <p:cNvSpPr>
                <a:spLocks noRot="1" noChangeAspect="1" noMove="1" noResize="1" noEditPoints="1" noAdjustHandles="1" noChangeArrowheads="1" noChangeShapeType="1" noTextEdit="1"/>
              </p:cNvSpPr>
              <p:nvPr/>
            </p:nvSpPr>
            <p:spPr>
              <a:xfrm>
                <a:off x="8307726" y="2328493"/>
                <a:ext cx="324947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1F3493D3-FD0A-4B06-A7C7-92465AFF2C43}"/>
                  </a:ext>
                </a:extLst>
              </p:cNvPr>
              <p:cNvSpPr/>
              <p:nvPr/>
            </p:nvSpPr>
            <p:spPr>
              <a:xfrm>
                <a:off x="8454775" y="3195215"/>
                <a:ext cx="263161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𝑠𝑒𝑝</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𝐴𝑖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𝐵𝑖</m:t>
                                  </m:r>
                                </m:sub>
                              </m:sSub>
                            </m:e>
                          </m:d>
                        </m:e>
                      </m:nary>
                    </m:oMath>
                  </m:oMathPara>
                </a14:m>
                <a:endParaRPr lang="en-US" dirty="0"/>
              </a:p>
            </p:txBody>
          </p:sp>
        </mc:Choice>
        <mc:Fallback xmlns="">
          <p:sp>
            <p:nvSpPr>
              <p:cNvPr id="14" name="Rectangle 13">
                <a:extLst>
                  <a:ext uri="{FF2B5EF4-FFF2-40B4-BE49-F238E27FC236}">
                    <a16:creationId xmlns:a16="http://schemas.microsoft.com/office/drawing/2014/main" id="{1F3493D3-FD0A-4B06-A7C7-92465AFF2C43}"/>
                  </a:ext>
                </a:extLst>
              </p:cNvPr>
              <p:cNvSpPr>
                <a:spLocks noRot="1" noChangeAspect="1" noMove="1" noResize="1" noEditPoints="1" noAdjustHandles="1" noChangeArrowheads="1" noChangeShapeType="1" noTextEdit="1"/>
              </p:cNvSpPr>
              <p:nvPr/>
            </p:nvSpPr>
            <p:spPr>
              <a:xfrm>
                <a:off x="8454775" y="3195215"/>
                <a:ext cx="2631618" cy="764568"/>
              </a:xfrm>
              <a:prstGeom prst="rect">
                <a:avLst/>
              </a:prstGeom>
              <a:blipFill>
                <a:blip r:embed="rId6"/>
                <a:stretch>
                  <a:fillRect/>
                </a:stretch>
              </a:blipFill>
            </p:spPr>
            <p:txBody>
              <a:bodyPr/>
              <a:lstStyle/>
              <a:p>
                <a:r>
                  <a:rPr lang="en-US">
                    <a:noFill/>
                  </a:rPr>
                  <a:t> </a:t>
                </a:r>
              </a:p>
            </p:txBody>
          </p:sp>
        </mc:Fallback>
      </mc:AlternateContent>
      <p:sp>
        <p:nvSpPr>
          <p:cNvPr id="9" name="Text Placeholder 4">
            <a:extLst>
              <a:ext uri="{FF2B5EF4-FFF2-40B4-BE49-F238E27FC236}">
                <a16:creationId xmlns:a16="http://schemas.microsoft.com/office/drawing/2014/main" id="{F6EE6EB8-2DEC-44BB-A078-B03D86B49920}"/>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96305036-E91B-4F5C-A267-E2D28AA8E2BC}"/>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12 of 34</a:t>
            </a:r>
          </a:p>
        </p:txBody>
      </p:sp>
    </p:spTree>
    <p:extLst>
      <p:ext uri="{BB962C8B-B14F-4D97-AF65-F5344CB8AC3E}">
        <p14:creationId xmlns:p14="http://schemas.microsoft.com/office/powerpoint/2010/main" val="379904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Measuring Entanglement with Correlations</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68874990-9BEA-4A6C-8E64-A345DE9A1C4B}"/>
                  </a:ext>
                </a:extLst>
              </p:cNvPr>
              <p:cNvSpPr>
                <a:spLocks noGrp="1"/>
              </p:cNvSpPr>
              <p:nvPr>
                <p:ph idx="1"/>
              </p:nvPr>
            </p:nvSpPr>
            <p:spPr>
              <a:xfrm>
                <a:off x="510209" y="1384852"/>
                <a:ext cx="8030817" cy="4558748"/>
              </a:xfrm>
            </p:spPr>
            <p:txBody>
              <a:bodyPr>
                <a:normAutofit fontScale="92500" lnSpcReduction="20000"/>
              </a:bodyPr>
              <a:lstStyle/>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Solutions:</a:t>
                </a:r>
              </a:p>
              <a:p>
                <a:pPr lvl="0">
                  <a:lnSpc>
                    <a:spcPct val="90000"/>
                  </a:lnSpc>
                </a:pPr>
                <a:r>
                  <a:rPr lang="en-US" sz="2600" dirty="0">
                    <a:solidFill>
                      <a:prstClr val="black"/>
                    </a:solidFill>
                    <a:latin typeface="Arial" panose="020B0604020202020204" pitchFamily="34" charset="0"/>
                    <a:ea typeface="+mn-ea"/>
                    <a:cs typeface="Arial" panose="020B0604020202020204" pitchFamily="34" charset="0"/>
                  </a:rPr>
                  <a:t>Quantitative Entanglement witnesses:</a:t>
                </a:r>
              </a:p>
              <a:p>
                <a:pPr lvl="1">
                  <a:lnSpc>
                    <a:spcPct val="90000"/>
                  </a:lnSpc>
                </a:pPr>
                <a:r>
                  <a:rPr lang="en-US" sz="2200" dirty="0">
                    <a:solidFill>
                      <a:prstClr val="black"/>
                    </a:solidFill>
                    <a:latin typeface="Arial" panose="020B0604020202020204" pitchFamily="34" charset="0"/>
                    <a:ea typeface="+mn-ea"/>
                    <a:cs typeface="Arial" panose="020B0604020202020204" pitchFamily="34" charset="0"/>
                  </a:rPr>
                  <a:t>Witnesses a minimum nonzero amount of entanglement</a:t>
                </a:r>
              </a:p>
              <a:p>
                <a:pPr marL="0" lvl="0" indent="0">
                  <a:lnSpc>
                    <a:spcPct val="90000"/>
                  </a:lnSpc>
                  <a:buNone/>
                </a:pPr>
                <a:r>
                  <a:rPr lang="en-US" sz="2600" dirty="0">
                    <a:solidFill>
                      <a:prstClr val="black"/>
                    </a:solidFill>
                    <a:latin typeface="Arial" panose="020B0604020202020204" pitchFamily="34" charset="0"/>
                    <a:ea typeface="+mn-ea"/>
                    <a:cs typeface="Arial" panose="020B0604020202020204" pitchFamily="34" charset="0"/>
                  </a:rPr>
                  <a:t>Bounding entanglement through correlations:</a:t>
                </a:r>
              </a:p>
              <a:p>
                <a:pPr lvl="0">
                  <a:lnSpc>
                    <a:spcPct val="90000"/>
                  </a:lnSpc>
                  <a:spcAft>
                    <a:spcPts val="600"/>
                  </a:spcAft>
                </a:pPr>
                <a:r>
                  <a:rPr lang="en-US" sz="2600" dirty="0">
                    <a:solidFill>
                      <a:prstClr val="black"/>
                    </a:solidFill>
                    <a:latin typeface="Arial" panose="020B0604020202020204" pitchFamily="34" charset="0"/>
                    <a:ea typeface="+mn-ea"/>
                    <a:cs typeface="Arial" panose="020B0604020202020204" pitchFamily="34" charset="0"/>
                  </a:rPr>
                  <a:t>Two-party entanglement from entropic uncertainty:</a:t>
                </a:r>
              </a:p>
              <a:p>
                <a:pPr marL="0" indent="0">
                  <a:lnSpc>
                    <a:spcPct val="150000"/>
                  </a:lnSpc>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𝐻</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𝐴</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𝐵</m:t>
                              </m:r>
                            </m:sub>
                          </m:sSub>
                        </m:e>
                      </m:d>
                      <m:r>
                        <a:rPr lang="en-US" sz="2400" i="1">
                          <a:latin typeface="Cambria Math" panose="02040503050406030204" pitchFamily="18" charset="0"/>
                        </a:rPr>
                        <m:t>+</m:t>
                      </m:r>
                      <m:r>
                        <a:rPr lang="en-US" sz="2400" i="1">
                          <a:latin typeface="Cambria Math" panose="02040503050406030204" pitchFamily="18" charset="0"/>
                        </a:rPr>
                        <m:t>𝐻</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𝐴</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𝐵</m:t>
                              </m:r>
                            </m:sub>
                          </m:sSub>
                        </m:e>
                      </m:d>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d>
                            <m:dPr>
                              <m:ctrlPr>
                                <a:rPr lang="en-US" sz="2400" i="1">
                                  <a:latin typeface="Cambria Math" panose="02040503050406030204" pitchFamily="18" charset="0"/>
                                </a:rPr>
                              </m:ctrlPr>
                            </m:dPr>
                            <m:e>
                              <m:r>
                                <m:rPr>
                                  <m:sty m:val="p"/>
                                </m:rPr>
                                <a:rPr lang="en-US" sz="2400">
                                  <a:latin typeface="Cambria Math" panose="02040503050406030204" pitchFamily="18" charset="0"/>
                                </a:rPr>
                                <m:t>Ω</m:t>
                              </m:r>
                            </m:e>
                          </m:d>
                        </m:e>
                      </m:func>
                      <m:r>
                        <a:rPr lang="en-US" sz="2400" i="1">
                          <a:latin typeface="Cambria Math" panose="02040503050406030204" pitchFamily="18" charset="0"/>
                        </a:rPr>
                        <m:t>+</m:t>
                      </m:r>
                      <m:r>
                        <a:rPr lang="en-US" sz="2400" i="1">
                          <a:latin typeface="Cambria Math" panose="02040503050406030204" pitchFamily="18" charset="0"/>
                        </a:rPr>
                        <m:t>𝑆</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𝐵</m:t>
                          </m:r>
                        </m:e>
                      </m:d>
                    </m:oMath>
                  </m:oMathPara>
                </a14:m>
                <a:endParaRPr lang="en-US" sz="2400" dirty="0"/>
              </a:p>
              <a:p>
                <a:pPr marL="0" indent="0">
                  <a:lnSpc>
                    <a:spcPct val="150000"/>
                  </a:lnSpc>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h</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𝐴</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𝐵</m:t>
                              </m:r>
                            </m:sub>
                          </m:sSub>
                        </m:e>
                      </m:d>
                      <m:r>
                        <a:rPr lang="en-US" sz="2400" i="1">
                          <a:latin typeface="Cambria Math" panose="02040503050406030204" pitchFamily="18" charset="0"/>
                        </a:rPr>
                        <m:t>+</m:t>
                      </m:r>
                      <m:r>
                        <a:rPr lang="en-US" sz="2400" i="1">
                          <a:latin typeface="Cambria Math" panose="02040503050406030204" pitchFamily="18" charset="0"/>
                        </a:rPr>
                        <m:t>h</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𝐴</m:t>
                              </m:r>
                            </m:sub>
                          </m:sSub>
                        </m:e>
                        <m:e>
                          <m:sSub>
                            <m:sSubPr>
                              <m:ctrlPr>
                                <a:rPr lang="en-US" sz="2400" i="1">
                                  <a:latin typeface="Cambria Math" panose="02040503050406030204" pitchFamily="18" charset="0"/>
                                </a:rPr>
                              </m:ctrlPr>
                            </m:sSubPr>
                            <m:e>
                              <m:r>
                                <a:rPr lang="en-US" sz="2400" i="1">
                                  <a:latin typeface="Cambria Math" panose="02040503050406030204" pitchFamily="18" charset="0"/>
                                </a:rPr>
                                <m:t>𝑘</m:t>
                              </m:r>
                            </m:e>
                            <m:sub>
                              <m:r>
                                <a:rPr lang="en-US" sz="2400" i="1">
                                  <a:latin typeface="Cambria Math" panose="02040503050406030204" pitchFamily="18" charset="0"/>
                                </a:rPr>
                                <m:t>𝐵</m:t>
                              </m:r>
                            </m:sub>
                          </m:sSub>
                        </m:e>
                      </m:d>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d>
                            <m:dPr>
                              <m:ctrlPr>
                                <a:rPr lang="en-US" sz="2400" i="1">
                                  <a:latin typeface="Cambria Math" panose="02040503050406030204" pitchFamily="18" charset="0"/>
                                </a:rPr>
                              </m:ctrlPr>
                            </m:dPr>
                            <m:e>
                              <m:r>
                                <a:rPr lang="en-US" sz="2400" i="1">
                                  <a:latin typeface="Cambria Math" panose="02040503050406030204" pitchFamily="18" charset="0"/>
                                </a:rPr>
                                <m:t>2</m:t>
                              </m:r>
                              <m:r>
                                <a:rPr lang="en-US" sz="2400" i="1">
                                  <a:latin typeface="Cambria Math" panose="02040503050406030204" pitchFamily="18" charset="0"/>
                                </a:rPr>
                                <m:t>𝜋</m:t>
                              </m:r>
                            </m:e>
                          </m:d>
                        </m:e>
                      </m:func>
                      <m:r>
                        <a:rPr lang="en-US" sz="2400" i="1">
                          <a:latin typeface="Cambria Math" panose="02040503050406030204" pitchFamily="18" charset="0"/>
                        </a:rPr>
                        <m:t>+</m:t>
                      </m:r>
                      <m:r>
                        <a:rPr lang="en-US" sz="2400" i="1">
                          <a:latin typeface="Cambria Math" panose="02040503050406030204" pitchFamily="18" charset="0"/>
                        </a:rPr>
                        <m:t>𝑆</m:t>
                      </m:r>
                      <m:r>
                        <a:rPr lang="en-US" sz="2400" i="1">
                          <a:latin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rPr>
                        <m:t>|</m:t>
                      </m:r>
                      <m:r>
                        <a:rPr lang="en-US" sz="2400" i="1">
                          <a:latin typeface="Cambria Math" panose="02040503050406030204" pitchFamily="18" charset="0"/>
                        </a:rPr>
                        <m:t>𝐵</m:t>
                      </m:r>
                      <m:r>
                        <a:rPr lang="en-US" sz="2400" i="1">
                          <a:latin typeface="Cambria Math" panose="02040503050406030204" pitchFamily="18" charset="0"/>
                        </a:rPr>
                        <m:t>)</m:t>
                      </m:r>
                    </m:oMath>
                  </m:oMathPara>
                </a14:m>
                <a:endParaRPr lang="en-US" sz="2400" dirty="0"/>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𝐹</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𝑅𝐸</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𝑆𝑄</m:t>
                              </m:r>
                            </m:sub>
                          </m:sSub>
                        </m:e>
                      </m:d>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ma</m:t>
                          </m:r>
                          <m:r>
                            <a:rPr lang="en-US" sz="2400" i="1">
                              <a:latin typeface="Cambria Math" panose="02040503050406030204" pitchFamily="18" charset="0"/>
                            </a:rPr>
                            <m:t>𝑥</m:t>
                          </m:r>
                        </m:fName>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0,−</m:t>
                              </m:r>
                              <m:r>
                                <a:rPr lang="en-US" sz="2400" i="1">
                                  <a:latin typeface="Cambria Math" panose="02040503050406030204" pitchFamily="18" charset="0"/>
                                </a:rPr>
                                <m:t>𝑆</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𝐵</m:t>
                                  </m:r>
                                </m:e>
                              </m:d>
                              <m:r>
                                <a:rPr lang="en-US" sz="2400" i="1">
                                  <a:latin typeface="Cambria Math" panose="02040503050406030204" pitchFamily="18" charset="0"/>
                                </a:rPr>
                                <m:t>,−</m:t>
                              </m:r>
                              <m:r>
                                <a:rPr lang="en-US" sz="2400" i="1">
                                  <a:latin typeface="Cambria Math" panose="02040503050406030204" pitchFamily="18" charset="0"/>
                                </a:rPr>
                                <m:t>𝑆</m:t>
                              </m:r>
                              <m:d>
                                <m:dPr>
                                  <m:ctrlPr>
                                    <a:rPr lang="en-US" sz="2400" i="1">
                                      <a:latin typeface="Cambria Math" panose="02040503050406030204" pitchFamily="18" charset="0"/>
                                    </a:rPr>
                                  </m:ctrlPr>
                                </m:dPr>
                                <m:e>
                                  <m:r>
                                    <a:rPr lang="en-US" sz="2400" i="1">
                                      <a:latin typeface="Cambria Math" panose="02040503050406030204" pitchFamily="18" charset="0"/>
                                    </a:rPr>
                                    <m:t>𝐵</m:t>
                                  </m:r>
                                </m:e>
                                <m:e>
                                  <m:r>
                                    <a:rPr lang="en-US" sz="2400" i="1">
                                      <a:latin typeface="Cambria Math" panose="02040503050406030204" pitchFamily="18" charset="0"/>
                                    </a:rPr>
                                    <m:t>𝐴</m:t>
                                  </m:r>
                                </m:e>
                              </m:d>
                            </m:e>
                          </m:d>
                        </m:e>
                      </m:func>
                    </m:oMath>
                  </m:oMathPara>
                </a14:m>
                <a:endParaRPr lang="en-US" sz="2400"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𝐷</m:t>
                          </m:r>
                        </m:sub>
                      </m:sSub>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ma</m:t>
                          </m:r>
                          <m:r>
                            <a:rPr lang="en-US" sz="2400" i="1">
                              <a:latin typeface="Cambria Math" panose="02040503050406030204" pitchFamily="18" charset="0"/>
                            </a:rPr>
                            <m:t>𝑥</m:t>
                          </m:r>
                        </m:fName>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0,</m:t>
                              </m:r>
                              <m:f>
                                <m:fPr>
                                  <m:ctrlPr>
                                    <a:rPr lang="en-US" sz="2400" i="1">
                                      <a:latin typeface="Cambria Math" panose="02040503050406030204" pitchFamily="18" charset="0"/>
                                    </a:rPr>
                                  </m:ctrlPr>
                                </m:fPr>
                                <m:num>
                                  <m:r>
                                    <a:rPr lang="en-US" sz="2400" i="1">
                                      <a:latin typeface="Cambria Math" panose="02040503050406030204" pitchFamily="18" charset="0"/>
                                    </a:rPr>
                                    <m:t>−</m:t>
                                  </m:r>
                                  <m:r>
                                    <a:rPr lang="en-US" sz="2400" i="1">
                                      <a:latin typeface="Cambria Math" panose="02040503050406030204" pitchFamily="18" charset="0"/>
                                    </a:rPr>
                                    <m:t>𝑆</m:t>
                                  </m:r>
                                  <m:d>
                                    <m:dPr>
                                      <m:ctrlPr>
                                        <a:rPr lang="en-US" sz="2400" i="1">
                                          <a:latin typeface="Cambria Math" panose="02040503050406030204" pitchFamily="18" charset="0"/>
                                        </a:rPr>
                                      </m:ctrlPr>
                                    </m:dPr>
                                    <m:e>
                                      <m:r>
                                        <a:rPr lang="en-US" sz="2400" i="1">
                                          <a:latin typeface="Cambria Math" panose="02040503050406030204" pitchFamily="18" charset="0"/>
                                        </a:rPr>
                                        <m:t>𝐴</m:t>
                                      </m:r>
                                    </m:e>
                                    <m:e>
                                      <m:r>
                                        <a:rPr lang="en-US" sz="2400" i="1">
                                          <a:latin typeface="Cambria Math" panose="02040503050406030204" pitchFamily="18" charset="0"/>
                                        </a:rPr>
                                        <m:t>𝐵</m:t>
                                      </m:r>
                                    </m:e>
                                  </m:d>
                                  <m:r>
                                    <a:rPr lang="en-US" sz="2400" i="1">
                                      <a:latin typeface="Cambria Math" panose="02040503050406030204" pitchFamily="18" charset="0"/>
                                    </a:rPr>
                                    <m:t>−</m:t>
                                  </m:r>
                                  <m:r>
                                    <a:rPr lang="en-US" sz="2400" i="1">
                                      <a:latin typeface="Cambria Math" panose="02040503050406030204" pitchFamily="18" charset="0"/>
                                    </a:rPr>
                                    <m:t>𝑆</m:t>
                                  </m:r>
                                  <m:d>
                                    <m:dPr>
                                      <m:ctrlPr>
                                        <a:rPr lang="en-US" sz="2400" i="1">
                                          <a:latin typeface="Cambria Math" panose="02040503050406030204" pitchFamily="18" charset="0"/>
                                        </a:rPr>
                                      </m:ctrlPr>
                                    </m:dPr>
                                    <m:e>
                                      <m:r>
                                        <a:rPr lang="en-US" sz="2400" i="1">
                                          <a:latin typeface="Cambria Math" panose="02040503050406030204" pitchFamily="18" charset="0"/>
                                        </a:rPr>
                                        <m:t>𝐵</m:t>
                                      </m:r>
                                    </m:e>
                                    <m:e>
                                      <m:r>
                                        <a:rPr lang="en-US" sz="2400" i="1">
                                          <a:latin typeface="Cambria Math" panose="02040503050406030204" pitchFamily="18" charset="0"/>
                                        </a:rPr>
                                        <m:t>𝐴</m:t>
                                      </m:r>
                                    </m:e>
                                  </m:d>
                                </m:num>
                                <m:den>
                                  <m:r>
                                    <a:rPr lang="en-US" sz="2400" i="1">
                                      <a:latin typeface="Cambria Math" panose="02040503050406030204" pitchFamily="18" charset="0"/>
                                    </a:rPr>
                                    <m:t>2</m:t>
                                  </m:r>
                                </m:den>
                              </m:f>
                            </m:e>
                          </m:d>
                        </m:e>
                      </m:func>
                    </m:oMath>
                  </m:oMathPara>
                </a14:m>
                <a:endParaRPr lang="en-US" sz="2400" dirty="0"/>
              </a:p>
              <a:p>
                <a:endParaRPr lang="en-US" dirty="0"/>
              </a:p>
            </p:txBody>
          </p:sp>
        </mc:Choice>
        <mc:Fallback xmlns="">
          <p:sp>
            <p:nvSpPr>
              <p:cNvPr id="24" name="Content Placeholder 2">
                <a:extLst>
                  <a:ext uri="{FF2B5EF4-FFF2-40B4-BE49-F238E27FC236}">
                    <a16:creationId xmlns:a16="http://schemas.microsoft.com/office/drawing/2014/main" id="{68874990-9BEA-4A6C-8E64-A345DE9A1C4B}"/>
                  </a:ext>
                </a:extLst>
              </p:cNvPr>
              <p:cNvSpPr>
                <a:spLocks noGrp="1" noRot="1" noChangeAspect="1" noMove="1" noResize="1" noEditPoints="1" noAdjustHandles="1" noChangeArrowheads="1" noChangeShapeType="1" noTextEdit="1"/>
              </p:cNvSpPr>
              <p:nvPr>
                <p:ph idx="1"/>
              </p:nvPr>
            </p:nvSpPr>
            <p:spPr>
              <a:xfrm>
                <a:off x="510209" y="1384852"/>
                <a:ext cx="8030817" cy="4558748"/>
              </a:xfrm>
              <a:blipFill>
                <a:blip r:embed="rId2"/>
                <a:stretch>
                  <a:fillRect l="-1215" t="-32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74AAEBC-6F58-4D2E-A943-3A223E6257C3}"/>
                  </a:ext>
                </a:extLst>
              </p:cNvPr>
              <p:cNvSpPr/>
              <p:nvPr/>
            </p:nvSpPr>
            <p:spPr>
              <a:xfrm>
                <a:off x="8114743" y="1287763"/>
                <a:ext cx="3220753"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rPr>
                            <m:t>𝑄</m:t>
                          </m:r>
                        </m:e>
                      </m:d>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d>
                                </m:e>
                              </m:d>
                            </m:e>
                          </m:func>
                        </m:e>
                      </m:nary>
                    </m:oMath>
                  </m:oMathPara>
                </a14:m>
                <a:endParaRPr lang="en-US" dirty="0"/>
              </a:p>
            </p:txBody>
          </p:sp>
        </mc:Choice>
        <mc:Fallback xmlns="">
          <p:sp>
            <p:nvSpPr>
              <p:cNvPr id="5" name="Rectangle 4">
                <a:extLst>
                  <a:ext uri="{FF2B5EF4-FFF2-40B4-BE49-F238E27FC236}">
                    <a16:creationId xmlns:a16="http://schemas.microsoft.com/office/drawing/2014/main" id="{574AAEBC-6F58-4D2E-A943-3A223E6257C3}"/>
                  </a:ext>
                </a:extLst>
              </p:cNvPr>
              <p:cNvSpPr>
                <a:spLocks noRot="1" noChangeAspect="1" noMove="1" noResize="1" noEditPoints="1" noAdjustHandles="1" noChangeArrowheads="1" noChangeShapeType="1" noTextEdit="1"/>
              </p:cNvSpPr>
              <p:nvPr/>
            </p:nvSpPr>
            <p:spPr>
              <a:xfrm>
                <a:off x="8114743" y="1287763"/>
                <a:ext cx="3220753" cy="7645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5FC6911-860B-4A21-84BE-E8C75D43A3A2}"/>
                  </a:ext>
                </a:extLst>
              </p:cNvPr>
              <p:cNvSpPr/>
              <p:nvPr/>
            </p:nvSpPr>
            <p:spPr>
              <a:xfrm>
                <a:off x="8114743" y="2015338"/>
                <a:ext cx="34454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oMath>
                  </m:oMathPara>
                </a14:m>
                <a:endParaRPr lang="en-US" dirty="0"/>
              </a:p>
            </p:txBody>
          </p:sp>
        </mc:Choice>
        <mc:Fallback xmlns="">
          <p:sp>
            <p:nvSpPr>
              <p:cNvPr id="6" name="Rectangle 5">
                <a:extLst>
                  <a:ext uri="{FF2B5EF4-FFF2-40B4-BE49-F238E27FC236}">
                    <a16:creationId xmlns:a16="http://schemas.microsoft.com/office/drawing/2014/main" id="{35FC6911-860B-4A21-84BE-E8C75D43A3A2}"/>
                  </a:ext>
                </a:extLst>
              </p:cNvPr>
              <p:cNvSpPr>
                <a:spLocks noRot="1" noChangeAspect="1" noMove="1" noResize="1" noEditPoints="1" noAdjustHandles="1" noChangeArrowheads="1" noChangeShapeType="1" noTextEdit="1"/>
              </p:cNvSpPr>
              <p:nvPr/>
            </p:nvSpPr>
            <p:spPr>
              <a:xfrm>
                <a:off x="8114743" y="2015338"/>
                <a:ext cx="3445494"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521F322-D7C0-4BCE-815B-1F70546B5076}"/>
                  </a:ext>
                </a:extLst>
              </p:cNvPr>
              <p:cNvSpPr/>
              <p:nvPr/>
            </p:nvSpPr>
            <p:spPr>
              <a:xfrm>
                <a:off x="8256599" y="5242676"/>
                <a:ext cx="3155094"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Ω</m:t>
                      </m:r>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lim>
                          </m:limLow>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e>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𝑗</m:t>
                                                  </m:r>
                                                </m:sub>
                                              </m:sSub>
                                            </m:e>
                                          </m:d>
                                        </m:e>
                                      </m:d>
                                    </m:e>
                                    <m:sup>
                                      <m:r>
                                        <a:rPr lang="en-US" i="1">
                                          <a:latin typeface="Cambria Math" panose="02040503050406030204" pitchFamily="18" charset="0"/>
                                        </a:rPr>
                                        <m:t>2</m:t>
                                      </m:r>
                                    </m:sup>
                                  </m:sSup>
                                </m:den>
                              </m:f>
                            </m:e>
                          </m:d>
                        </m:e>
                      </m:func>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𝐴</m:t>
                              </m:r>
                            </m:sub>
                          </m:sSub>
                        </m:e>
                      </m:d>
                    </m:oMath>
                  </m:oMathPara>
                </a14:m>
                <a:endParaRPr lang="en-US" dirty="0"/>
              </a:p>
            </p:txBody>
          </p:sp>
        </mc:Choice>
        <mc:Fallback xmlns="">
          <p:sp>
            <p:nvSpPr>
              <p:cNvPr id="9" name="Rectangle 8">
                <a:extLst>
                  <a:ext uri="{FF2B5EF4-FFF2-40B4-BE49-F238E27FC236}">
                    <a16:creationId xmlns:a16="http://schemas.microsoft.com/office/drawing/2014/main" id="{3521F322-D7C0-4BCE-815B-1F70546B5076}"/>
                  </a:ext>
                </a:extLst>
              </p:cNvPr>
              <p:cNvSpPr>
                <a:spLocks noRot="1" noChangeAspect="1" noMove="1" noResize="1" noEditPoints="1" noAdjustHandles="1" noChangeArrowheads="1" noChangeShapeType="1" noTextEdit="1"/>
              </p:cNvSpPr>
              <p:nvPr/>
            </p:nvSpPr>
            <p:spPr>
              <a:xfrm>
                <a:off x="8256599" y="5242676"/>
                <a:ext cx="3155094" cy="80823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A705782-4102-4594-8A2A-6E535C37B6E3}"/>
                  </a:ext>
                </a:extLst>
              </p:cNvPr>
              <p:cNvSpPr/>
              <p:nvPr/>
            </p:nvSpPr>
            <p:spPr>
              <a:xfrm>
                <a:off x="8490179" y="4149371"/>
                <a:ext cx="2631618"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𝑠𝑒𝑝</m:t>
                          </m:r>
                        </m:sub>
                      </m:sSub>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𝐴𝑖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𝜌</m:t>
                                      </m:r>
                                    </m:e>
                                  </m:acc>
                                </m:e>
                                <m:sub>
                                  <m:r>
                                    <a:rPr lang="en-US" b="0" i="1" smtClean="0">
                                      <a:latin typeface="Cambria Math" panose="02040503050406030204" pitchFamily="18" charset="0"/>
                                    </a:rPr>
                                    <m:t>𝐵𝑖</m:t>
                                  </m:r>
                                </m:sub>
                              </m:sSub>
                            </m:e>
                          </m:d>
                        </m:e>
                      </m:nary>
                    </m:oMath>
                  </m:oMathPara>
                </a14:m>
                <a:endParaRPr lang="en-US" dirty="0"/>
              </a:p>
            </p:txBody>
          </p:sp>
        </mc:Choice>
        <mc:Fallback xmlns="">
          <p:sp>
            <p:nvSpPr>
              <p:cNvPr id="10" name="Rectangle 9">
                <a:extLst>
                  <a:ext uri="{FF2B5EF4-FFF2-40B4-BE49-F238E27FC236}">
                    <a16:creationId xmlns:a16="http://schemas.microsoft.com/office/drawing/2014/main" id="{DA705782-4102-4594-8A2A-6E535C37B6E3}"/>
                  </a:ext>
                </a:extLst>
              </p:cNvPr>
              <p:cNvSpPr>
                <a:spLocks noRot="1" noChangeAspect="1" noMove="1" noResize="1" noEditPoints="1" noAdjustHandles="1" noChangeArrowheads="1" noChangeShapeType="1" noTextEdit="1"/>
              </p:cNvSpPr>
              <p:nvPr/>
            </p:nvSpPr>
            <p:spPr>
              <a:xfrm>
                <a:off x="8490179" y="4149371"/>
                <a:ext cx="2631618" cy="7645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8898428-5270-4520-BDC8-D4F8D7A4E886}"/>
                  </a:ext>
                </a:extLst>
              </p:cNvPr>
              <p:cNvSpPr/>
              <p:nvPr/>
            </p:nvSpPr>
            <p:spPr>
              <a:xfrm>
                <a:off x="8541026" y="2918715"/>
                <a:ext cx="25807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latin typeface="Cambria Math" panose="02040503050406030204" pitchFamily="18" charset="0"/>
                            </a:rPr>
                          </m:ctrlPr>
                        </m:dPr>
                        <m:e>
                          <m:r>
                            <a:rPr lang="en-US" i="1">
                              <a:latin typeface="Cambria Math" panose="02040503050406030204" pitchFamily="18" charset="0"/>
                            </a:rPr>
                            <m:t>𝐴</m:t>
                          </m:r>
                        </m:e>
                      </m:d>
                      <m:r>
                        <a:rPr lang="en-US" i="1">
                          <a:latin typeface="Cambria Math" panose="02040503050406030204" pitchFamily="18" charset="0"/>
                        </a:rPr>
                        <m:t>=−</m:t>
                      </m:r>
                      <m:r>
                        <m:rPr>
                          <m:sty m:val="p"/>
                        </m:rPr>
                        <a:rPr lang="en-US" i="1">
                          <a:latin typeface="Cambria Math" panose="02040503050406030204" pitchFamily="18" charset="0"/>
                        </a:rPr>
                        <m:t>Tr</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𝜌</m:t>
                                  </m:r>
                                </m:e>
                              </m:acc>
                            </m:e>
                            <m:sub>
                              <m:r>
                                <a:rPr lang="en-US" i="1">
                                  <a:latin typeface="Cambria Math" panose="02040503050406030204" pitchFamily="18" charset="0"/>
                                </a:rPr>
                                <m:t>𝐴</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𝜌</m:t>
                                          </m:r>
                                        </m:e>
                                      </m:acc>
                                    </m:e>
                                    <m:sub>
                                      <m:r>
                                        <a:rPr lang="en-US" i="1">
                                          <a:latin typeface="Cambria Math" panose="02040503050406030204" pitchFamily="18" charset="0"/>
                                        </a:rPr>
                                        <m:t>𝐴</m:t>
                                      </m:r>
                                    </m:sub>
                                  </m:sSub>
                                </m:e>
                              </m:d>
                            </m:e>
                          </m:func>
                        </m:e>
                      </m:d>
                    </m:oMath>
                  </m:oMathPara>
                </a14:m>
                <a:endParaRPr lang="en-US" dirty="0"/>
              </a:p>
            </p:txBody>
          </p:sp>
        </mc:Choice>
        <mc:Fallback xmlns="">
          <p:sp>
            <p:nvSpPr>
              <p:cNvPr id="11" name="Rectangle 10">
                <a:extLst>
                  <a:ext uri="{FF2B5EF4-FFF2-40B4-BE49-F238E27FC236}">
                    <a16:creationId xmlns:a16="http://schemas.microsoft.com/office/drawing/2014/main" id="{58898428-5270-4520-BDC8-D4F8D7A4E886}"/>
                  </a:ext>
                </a:extLst>
              </p:cNvPr>
              <p:cNvSpPr>
                <a:spLocks noRot="1" noChangeAspect="1" noMove="1" noResize="1" noEditPoints="1" noAdjustHandles="1" noChangeArrowheads="1" noChangeShapeType="1" noTextEdit="1"/>
              </p:cNvSpPr>
              <p:nvPr/>
            </p:nvSpPr>
            <p:spPr>
              <a:xfrm>
                <a:off x="8541026" y="2918715"/>
                <a:ext cx="2580771" cy="369332"/>
              </a:xfrm>
              <a:prstGeom prst="rect">
                <a:avLst/>
              </a:prstGeom>
              <a:blipFill>
                <a:blip r:embed="rId7"/>
                <a:stretch>
                  <a:fillRect t="-6667"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4344D6A-E94D-4DCD-8878-5178B1CA7D6B}"/>
                  </a:ext>
                </a:extLst>
              </p:cNvPr>
              <p:cNvSpPr/>
              <p:nvPr/>
            </p:nvSpPr>
            <p:spPr>
              <a:xfrm>
                <a:off x="8510890" y="3381932"/>
                <a:ext cx="261090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ctrlPr>
                            <a:rPr lang="en-US" i="1">
                              <a:latin typeface="Cambria Math" panose="02040503050406030204" pitchFamily="18" charset="0"/>
                            </a:rPr>
                          </m:ctrlPr>
                        </m:dPr>
                        <m:e>
                          <m:r>
                            <a:rPr lang="en-US" i="1">
                              <a:latin typeface="Cambria Math" panose="02040503050406030204" pitchFamily="18" charset="0"/>
                            </a:rPr>
                            <m:t>𝐴</m:t>
                          </m:r>
                        </m:e>
                        <m:e>
                          <m:r>
                            <a:rPr lang="en-US" i="1">
                              <a:latin typeface="Cambria Math" panose="02040503050406030204" pitchFamily="18" charset="0"/>
                            </a:rPr>
                            <m:t>𝐵</m:t>
                          </m:r>
                        </m:e>
                      </m:d>
                      <m:r>
                        <a:rPr lang="en-US" i="1">
                          <a:latin typeface="Cambria Math" panose="02040503050406030204" pitchFamily="18" charset="0"/>
                        </a:rPr>
                        <m:t>=</m:t>
                      </m:r>
                      <m:r>
                        <a:rPr lang="en-US" i="1">
                          <a:latin typeface="Cambria Math" panose="02040503050406030204" pitchFamily="18" charset="0"/>
                        </a:rPr>
                        <m:t>𝑆</m:t>
                      </m:r>
                      <m:d>
                        <m:dPr>
                          <m:ctrlPr>
                            <a:rPr lang="en-US" i="1">
                              <a:latin typeface="Cambria Math" panose="02040503050406030204" pitchFamily="18" charset="0"/>
                            </a:rPr>
                          </m:ctrlPr>
                        </m:dPr>
                        <m:e>
                          <m:r>
                            <a:rPr lang="en-US" i="1">
                              <a:latin typeface="Cambria Math" panose="02040503050406030204" pitchFamily="18" charset="0"/>
                            </a:rPr>
                            <m:t>𝐴𝐵</m:t>
                          </m:r>
                        </m:e>
                      </m:d>
                      <m:r>
                        <a:rPr lang="en-US" i="1">
                          <a:latin typeface="Cambria Math" panose="02040503050406030204" pitchFamily="18" charset="0"/>
                        </a:rPr>
                        <m:t>−</m:t>
                      </m:r>
                      <m:r>
                        <a:rPr lang="en-US" i="1">
                          <a:latin typeface="Cambria Math" panose="02040503050406030204" pitchFamily="18" charset="0"/>
                        </a:rPr>
                        <m:t>𝑆</m:t>
                      </m:r>
                      <m:d>
                        <m:dPr>
                          <m:ctrlPr>
                            <a:rPr lang="en-US" i="1">
                              <a:latin typeface="Cambria Math" panose="02040503050406030204" pitchFamily="18" charset="0"/>
                            </a:rPr>
                          </m:ctrlPr>
                        </m:dPr>
                        <m:e>
                          <m:r>
                            <a:rPr lang="en-US" i="1">
                              <a:latin typeface="Cambria Math" panose="02040503050406030204" pitchFamily="18" charset="0"/>
                            </a:rPr>
                            <m:t>𝐵</m:t>
                          </m:r>
                        </m:e>
                      </m:d>
                    </m:oMath>
                  </m:oMathPara>
                </a14:m>
                <a:endParaRPr lang="en-US" dirty="0"/>
              </a:p>
            </p:txBody>
          </p:sp>
        </mc:Choice>
        <mc:Fallback xmlns="">
          <p:sp>
            <p:nvSpPr>
              <p:cNvPr id="12" name="Rectangle 11">
                <a:extLst>
                  <a:ext uri="{FF2B5EF4-FFF2-40B4-BE49-F238E27FC236}">
                    <a16:creationId xmlns:a16="http://schemas.microsoft.com/office/drawing/2014/main" id="{C4344D6A-E94D-4DCD-8878-5178B1CA7D6B}"/>
                  </a:ext>
                </a:extLst>
              </p:cNvPr>
              <p:cNvSpPr>
                <a:spLocks noRot="1" noChangeAspect="1" noMove="1" noResize="1" noEditPoints="1" noAdjustHandles="1" noChangeArrowheads="1" noChangeShapeType="1" noTextEdit="1"/>
              </p:cNvSpPr>
              <p:nvPr/>
            </p:nvSpPr>
            <p:spPr>
              <a:xfrm>
                <a:off x="8510890" y="3381932"/>
                <a:ext cx="2610907" cy="369332"/>
              </a:xfrm>
              <a:prstGeom prst="rect">
                <a:avLst/>
              </a:prstGeom>
              <a:blipFill>
                <a:blip r:embed="rId8"/>
                <a:stretch>
                  <a:fillRect/>
                </a:stretch>
              </a:blipFill>
            </p:spPr>
            <p:txBody>
              <a:bodyPr/>
              <a:lstStyle/>
              <a:p>
                <a:r>
                  <a:rPr lang="en-US">
                    <a:noFill/>
                  </a:rPr>
                  <a:t> </a:t>
                </a:r>
              </a:p>
            </p:txBody>
          </p:sp>
        </mc:Fallback>
      </mc:AlternateContent>
      <p:sp>
        <p:nvSpPr>
          <p:cNvPr id="13" name="Text Placeholder 4">
            <a:extLst>
              <a:ext uri="{FF2B5EF4-FFF2-40B4-BE49-F238E27FC236}">
                <a16:creationId xmlns:a16="http://schemas.microsoft.com/office/drawing/2014/main" id="{E9FBAF8E-655C-4CE7-8A4F-79B80AA294E8}"/>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7BB88208-1DAD-4C1A-BAB4-B390BB08CA09}"/>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13 of 34</a:t>
            </a:r>
          </a:p>
        </p:txBody>
      </p:sp>
    </p:spTree>
    <p:extLst>
      <p:ext uri="{BB962C8B-B14F-4D97-AF65-F5344CB8AC3E}">
        <p14:creationId xmlns:p14="http://schemas.microsoft.com/office/powerpoint/2010/main" val="1633013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FBCE2-DC24-4B9F-8378-CCFB77BDE283}"/>
              </a:ext>
            </a:extLst>
          </p:cNvPr>
          <p:cNvPicPr>
            <a:picLocks noChangeAspect="1"/>
          </p:cNvPicPr>
          <p:nvPr/>
        </p:nvPicPr>
        <p:blipFill>
          <a:blip r:embed="rId2"/>
          <a:stretch>
            <a:fillRect/>
          </a:stretch>
        </p:blipFill>
        <p:spPr>
          <a:xfrm>
            <a:off x="8795258" y="1542081"/>
            <a:ext cx="3170769" cy="3190919"/>
          </a:xfrm>
          <a:prstGeom prst="rect">
            <a:avLst/>
          </a:prstGeom>
        </p:spPr>
      </p:pic>
      <p:pic>
        <p:nvPicPr>
          <p:cNvPr id="14" name="Picture 13">
            <a:extLst>
              <a:ext uri="{FF2B5EF4-FFF2-40B4-BE49-F238E27FC236}">
                <a16:creationId xmlns:a16="http://schemas.microsoft.com/office/drawing/2014/main" id="{A3F33411-52EC-4C32-86A2-B08FA6242287}"/>
              </a:ext>
            </a:extLst>
          </p:cNvPr>
          <p:cNvPicPr>
            <a:picLocks noChangeAspect="1"/>
          </p:cNvPicPr>
          <p:nvPr/>
        </p:nvPicPr>
        <p:blipFill>
          <a:blip r:embed="rId3"/>
          <a:stretch>
            <a:fillRect/>
          </a:stretch>
        </p:blipFill>
        <p:spPr>
          <a:xfrm>
            <a:off x="375885" y="4303652"/>
            <a:ext cx="3699159" cy="2201418"/>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Measuring Entanglement with Correlations</a:t>
            </a:r>
          </a:p>
        </p:txBody>
      </p:sp>
      <p:sp>
        <p:nvSpPr>
          <p:cNvPr id="13" name="Content Placeholder 2">
            <a:extLst>
              <a:ext uri="{FF2B5EF4-FFF2-40B4-BE49-F238E27FC236}">
                <a16:creationId xmlns:a16="http://schemas.microsoft.com/office/drawing/2014/main" id="{6050A61C-F8DC-4AA3-80B6-AD99907B106D}"/>
              </a:ext>
            </a:extLst>
          </p:cNvPr>
          <p:cNvSpPr>
            <a:spLocks noGrp="1"/>
          </p:cNvSpPr>
          <p:nvPr>
            <p:ph idx="1"/>
          </p:nvPr>
        </p:nvSpPr>
        <p:spPr>
          <a:xfrm>
            <a:off x="125135" y="1280341"/>
            <a:ext cx="9113458" cy="430218"/>
          </a:xfrm>
        </p:spPr>
        <p:txBody>
          <a:bodyPr>
            <a:normAutofit fontScale="85000" lnSpcReduction="10000"/>
          </a:bodyPr>
          <a:lstStyle/>
          <a:p>
            <a:pPr marL="0" indent="0">
              <a:buNone/>
            </a:pPr>
            <a:r>
              <a:rPr lang="en-US" sz="2600" dirty="0"/>
              <a:t>This can be a very successful approach! (currently Record-setting)</a:t>
            </a:r>
          </a:p>
          <a:p>
            <a:pPr marL="0" indent="0">
              <a:lnSpc>
                <a:spcPct val="150000"/>
              </a:lnSpc>
              <a:buNone/>
            </a:pPr>
            <a:endParaRPr lang="en-US" dirty="0"/>
          </a:p>
          <a:p>
            <a:pPr marL="0" indent="0">
              <a:buNone/>
            </a:pPr>
            <a:endParaRPr lang="en-US" b="0" dirty="0"/>
          </a:p>
          <a:p>
            <a:pPr marL="0" indent="0">
              <a:buNone/>
            </a:pPr>
            <a:endParaRPr lang="en-US" dirty="0"/>
          </a:p>
          <a:p>
            <a:pPr marL="0" indent="0">
              <a:buNone/>
            </a:pPr>
            <a:endParaRPr lang="en-US" dirty="0"/>
          </a:p>
          <a:p>
            <a:pPr marL="0" indent="0">
              <a:buNone/>
            </a:pPr>
            <a:endParaRPr lang="en-US" dirty="0"/>
          </a:p>
          <a:p>
            <a:endParaRPr lang="en-US" dirty="0"/>
          </a:p>
        </p:txBody>
      </p:sp>
      <p:pic>
        <p:nvPicPr>
          <p:cNvPr id="15" name="Picture 14">
            <a:extLst>
              <a:ext uri="{FF2B5EF4-FFF2-40B4-BE49-F238E27FC236}">
                <a16:creationId xmlns:a16="http://schemas.microsoft.com/office/drawing/2014/main" id="{ED06D5AD-C743-4D6D-8C08-3F1557BC299F}"/>
              </a:ext>
            </a:extLst>
          </p:cNvPr>
          <p:cNvPicPr>
            <a:picLocks noChangeAspect="1"/>
          </p:cNvPicPr>
          <p:nvPr/>
        </p:nvPicPr>
        <p:blipFill>
          <a:blip r:embed="rId4"/>
          <a:stretch>
            <a:fillRect/>
          </a:stretch>
        </p:blipFill>
        <p:spPr>
          <a:xfrm>
            <a:off x="130298" y="1726751"/>
            <a:ext cx="4186826" cy="2587295"/>
          </a:xfrm>
          <a:prstGeom prst="rect">
            <a:avLst/>
          </a:prstGeom>
        </p:spPr>
      </p:pic>
      <p:pic>
        <p:nvPicPr>
          <p:cNvPr id="16" name="Picture 15">
            <a:extLst>
              <a:ext uri="{FF2B5EF4-FFF2-40B4-BE49-F238E27FC236}">
                <a16:creationId xmlns:a16="http://schemas.microsoft.com/office/drawing/2014/main" id="{21F311A7-1806-414D-955C-042252804836}"/>
              </a:ext>
            </a:extLst>
          </p:cNvPr>
          <p:cNvPicPr>
            <a:picLocks noChangeAspect="1"/>
          </p:cNvPicPr>
          <p:nvPr/>
        </p:nvPicPr>
        <p:blipFill>
          <a:blip r:embed="rId5"/>
          <a:stretch>
            <a:fillRect/>
          </a:stretch>
        </p:blipFill>
        <p:spPr>
          <a:xfrm>
            <a:off x="4340294" y="4974021"/>
            <a:ext cx="7625733" cy="1571817"/>
          </a:xfrm>
          <a:prstGeom prst="rect">
            <a:avLst/>
          </a:prstGeom>
        </p:spPr>
      </p:pic>
      <p:pic>
        <p:nvPicPr>
          <p:cNvPr id="17" name="Picture 16">
            <a:extLst>
              <a:ext uri="{FF2B5EF4-FFF2-40B4-BE49-F238E27FC236}">
                <a16:creationId xmlns:a16="http://schemas.microsoft.com/office/drawing/2014/main" id="{DFF66804-19EB-40EA-9282-797BC12B2887}"/>
              </a:ext>
            </a:extLst>
          </p:cNvPr>
          <p:cNvPicPr>
            <a:picLocks noChangeAspect="1"/>
          </p:cNvPicPr>
          <p:nvPr/>
        </p:nvPicPr>
        <p:blipFill>
          <a:blip r:embed="rId6"/>
          <a:stretch>
            <a:fillRect/>
          </a:stretch>
        </p:blipFill>
        <p:spPr>
          <a:xfrm>
            <a:off x="6913303" y="2743201"/>
            <a:ext cx="1904781" cy="1946065"/>
          </a:xfrm>
          <a:prstGeom prst="rect">
            <a:avLst/>
          </a:prstGeom>
        </p:spPr>
      </p:pic>
      <p:sp>
        <p:nvSpPr>
          <p:cNvPr id="18" name="Content Placeholder 2">
            <a:extLst>
              <a:ext uri="{FF2B5EF4-FFF2-40B4-BE49-F238E27FC236}">
                <a16:creationId xmlns:a16="http://schemas.microsoft.com/office/drawing/2014/main" id="{4FD98839-A807-4310-9598-E645E4E2447E}"/>
              </a:ext>
            </a:extLst>
          </p:cNvPr>
          <p:cNvSpPr txBox="1">
            <a:spLocks/>
          </p:cNvSpPr>
          <p:nvPr/>
        </p:nvSpPr>
        <p:spPr>
          <a:xfrm>
            <a:off x="4028091" y="1748052"/>
            <a:ext cx="4824248" cy="3194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Measured position and momentum correlations of entangled down-converted photon pairs</a:t>
            </a:r>
          </a:p>
          <a:p>
            <a:r>
              <a:rPr lang="en-US" sz="2000" dirty="0">
                <a:latin typeface="Arial" panose="020B0604020202020204" pitchFamily="34" charset="0"/>
                <a:cs typeface="Arial" panose="020B0604020202020204" pitchFamily="34" charset="0"/>
              </a:rPr>
              <a:t>Course graining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never over-estimates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bound</a:t>
            </a:r>
          </a:p>
          <a:p>
            <a:r>
              <a:rPr lang="en-US" sz="2000" dirty="0">
                <a:latin typeface="Arial" panose="020B0604020202020204" pitchFamily="34" charset="0"/>
                <a:cs typeface="Arial" panose="020B0604020202020204" pitchFamily="34" charset="0"/>
              </a:rPr>
              <a:t>Needed only 6456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measurements of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68-billion-dimensional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state space</a:t>
            </a:r>
          </a:p>
        </p:txBody>
      </p:sp>
      <p:sp>
        <p:nvSpPr>
          <p:cNvPr id="3" name="Oval 2">
            <a:extLst>
              <a:ext uri="{FF2B5EF4-FFF2-40B4-BE49-F238E27FC236}">
                <a16:creationId xmlns:a16="http://schemas.microsoft.com/office/drawing/2014/main" id="{B561AA5F-489C-4C2C-9353-340701C68546}"/>
              </a:ext>
            </a:extLst>
          </p:cNvPr>
          <p:cNvSpPr/>
          <p:nvPr/>
        </p:nvSpPr>
        <p:spPr>
          <a:xfrm>
            <a:off x="3095837" y="2216258"/>
            <a:ext cx="1049959" cy="302217"/>
          </a:xfrm>
          <a:prstGeom prst="ellipse">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 Placeholder 4">
            <a:extLst>
              <a:ext uri="{FF2B5EF4-FFF2-40B4-BE49-F238E27FC236}">
                <a16:creationId xmlns:a16="http://schemas.microsoft.com/office/drawing/2014/main" id="{FEED7EA9-0B92-4C57-AD02-A3C9AD450538}"/>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5" name="Text Placeholder 4">
            <a:extLst>
              <a:ext uri="{FF2B5EF4-FFF2-40B4-BE49-F238E27FC236}">
                <a16:creationId xmlns:a16="http://schemas.microsoft.com/office/drawing/2014/main" id="{5EAD09D9-2367-4668-859F-EB025F5159F4}"/>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14 of 34</a:t>
            </a:r>
          </a:p>
        </p:txBody>
      </p:sp>
    </p:spTree>
    <p:extLst>
      <p:ext uri="{BB962C8B-B14F-4D97-AF65-F5344CB8AC3E}">
        <p14:creationId xmlns:p14="http://schemas.microsoft.com/office/powerpoint/2010/main" val="58708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6317-AC72-451A-BF2D-3333DFA21D23}"/>
              </a:ext>
            </a:extLst>
          </p:cNvPr>
          <p:cNvSpPr>
            <a:spLocks noGrp="1"/>
          </p:cNvSpPr>
          <p:nvPr>
            <p:ph type="title"/>
          </p:nvPr>
        </p:nvSpPr>
        <p:spPr/>
        <p:txBody>
          <a:bodyPr/>
          <a:lstStyle/>
          <a:p>
            <a:r>
              <a:rPr lang="en-US" dirty="0"/>
              <a:t>From two parties </a:t>
            </a:r>
            <a:br>
              <a:rPr lang="en-US" dirty="0"/>
            </a:br>
            <a:r>
              <a:rPr lang="en-US" dirty="0"/>
              <a:t>to three</a:t>
            </a:r>
          </a:p>
        </p:txBody>
      </p:sp>
      <p:sp>
        <p:nvSpPr>
          <p:cNvPr id="5" name="Text Placeholder 4">
            <a:extLst>
              <a:ext uri="{FF2B5EF4-FFF2-40B4-BE49-F238E27FC236}">
                <a16:creationId xmlns:a16="http://schemas.microsoft.com/office/drawing/2014/main" id="{1C3CE602-EC45-4032-84CD-AE5D14A31696}"/>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CF71FFDC-4883-4F59-AA08-2E03F90FF27B}"/>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15 of 34</a:t>
            </a:r>
          </a:p>
        </p:txBody>
      </p:sp>
    </p:spTree>
    <p:extLst>
      <p:ext uri="{BB962C8B-B14F-4D97-AF65-F5344CB8AC3E}">
        <p14:creationId xmlns:p14="http://schemas.microsoft.com/office/powerpoint/2010/main" val="359241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Measures of Three-Party Entanglement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5558" y="1426584"/>
                <a:ext cx="6846877" cy="5100202"/>
              </a:xfrm>
            </p:spPr>
            <p:txBody>
              <a:bodyPr>
                <a:normAutofit lnSpcReduction="10000"/>
              </a:bodyPr>
              <a:lstStyle/>
              <a:p>
                <a:pPr marL="0" lvl="0" indent="0">
                  <a:lnSpc>
                    <a:spcPct val="90000"/>
                  </a:lnSpc>
                  <a:buNone/>
                </a:pPr>
                <a:r>
                  <a:rPr lang="en-US" sz="2700" dirty="0">
                    <a:solidFill>
                      <a:prstClr val="black"/>
                    </a:solidFill>
                    <a:latin typeface="Arial" panose="020B0604020202020204" pitchFamily="34" charset="0"/>
                    <a:ea typeface="+mn-ea"/>
                    <a:cs typeface="Arial" panose="020B0604020202020204" pitchFamily="34" charset="0"/>
                  </a:rPr>
                  <a:t>Standard Approach: Residual entanglement</a:t>
                </a:r>
              </a:p>
              <a:p>
                <a:pPr lvl="0">
                  <a:lnSpc>
                    <a:spcPct val="90000"/>
                  </a:lnSpc>
                </a:pPr>
                <a:r>
                  <a:rPr lang="en-US" sz="2400" dirty="0">
                    <a:solidFill>
                      <a:prstClr val="black"/>
                    </a:solidFill>
                    <a:latin typeface="Arial" panose="020B0604020202020204" pitchFamily="34" charset="0"/>
                    <a:ea typeface="+mn-ea"/>
                    <a:cs typeface="Arial" panose="020B0604020202020204" pitchFamily="34" charset="0"/>
                  </a:rPr>
                  <a:t>The entanglement left over when you take away all two-party entanglement</a:t>
                </a:r>
              </a:p>
              <a:p>
                <a:pPr marL="0" lvl="0" indent="0" algn="ctr">
                  <a:lnSpc>
                    <a:spcPct val="90000"/>
                  </a:lnSpc>
                  <a:buNone/>
                </a:pPr>
                <a:r>
                  <a:rPr lang="en-US" sz="1800" dirty="0">
                    <a:solidFill>
                      <a:prstClr val="black"/>
                    </a:solidFill>
                    <a:latin typeface="Arial" panose="020B0604020202020204" pitchFamily="34" charset="0"/>
                    <a:ea typeface="+mn-ea"/>
                    <a:cs typeface="Arial" panose="020B0604020202020204" pitchFamily="34" charset="0"/>
                  </a:rPr>
                  <a:t>(the three-tangle)</a:t>
                </a:r>
              </a:p>
              <a:p>
                <a:pPr marL="0" lvl="0" indent="0">
                  <a:lnSpc>
                    <a:spcPct val="90000"/>
                  </a:lnSpc>
                  <a:buNone/>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panose="02040503050406030204" pitchFamily="18" charset="0"/>
                              <a:ea typeface="+mn-ea"/>
                              <a:cs typeface="+mn-cs"/>
                            </a:rPr>
                          </m:ctrlPr>
                        </m:sSubPr>
                        <m:e>
                          <m:r>
                            <a:rPr lang="en-US" sz="2400" i="1">
                              <a:solidFill>
                                <a:prstClr val="black"/>
                              </a:solidFill>
                              <a:latin typeface="Cambria Math" panose="02040503050406030204" pitchFamily="18" charset="0"/>
                              <a:ea typeface="+mn-ea"/>
                              <a:cs typeface="+mn-cs"/>
                            </a:rPr>
                            <m:t>𝜏</m:t>
                          </m:r>
                        </m:e>
                        <m:sub>
                          <m:r>
                            <a:rPr lang="en-US" sz="2400" i="1">
                              <a:solidFill>
                                <a:prstClr val="black"/>
                              </a:solidFill>
                              <a:latin typeface="Cambria Math" panose="02040503050406030204" pitchFamily="18" charset="0"/>
                              <a:ea typeface="+mn-ea"/>
                              <a:cs typeface="+mn-cs"/>
                            </a:rPr>
                            <m:t>𝐴𝐵𝐶</m:t>
                          </m:r>
                        </m:sub>
                      </m:sSub>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𝐸</m:t>
                      </m:r>
                      <m:d>
                        <m:dPr>
                          <m:ctrlPr>
                            <a:rPr lang="en-US" sz="2400" i="1">
                              <a:solidFill>
                                <a:prstClr val="black"/>
                              </a:solidFill>
                              <a:latin typeface="Cambria Math" panose="02040503050406030204" pitchFamily="18" charset="0"/>
                              <a:ea typeface="+mn-ea"/>
                              <a:cs typeface="+mn-cs"/>
                            </a:rPr>
                          </m:ctrlPr>
                        </m:dPr>
                        <m:e>
                          <m:r>
                            <a:rPr lang="en-US" sz="2400" i="1">
                              <a:solidFill>
                                <a:prstClr val="black"/>
                              </a:solidFill>
                              <a:latin typeface="Cambria Math" panose="02040503050406030204" pitchFamily="18" charset="0"/>
                              <a:ea typeface="+mn-ea"/>
                              <a:cs typeface="+mn-cs"/>
                            </a:rPr>
                            <m:t>𝐴</m:t>
                          </m:r>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𝐵𝐶</m:t>
                          </m:r>
                        </m:e>
                      </m:d>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𝐸</m:t>
                      </m:r>
                      <m:d>
                        <m:dPr>
                          <m:ctrlPr>
                            <a:rPr lang="en-US" sz="2400" i="1">
                              <a:solidFill>
                                <a:prstClr val="black"/>
                              </a:solidFill>
                              <a:latin typeface="Cambria Math" panose="02040503050406030204" pitchFamily="18" charset="0"/>
                              <a:ea typeface="+mn-ea"/>
                              <a:cs typeface="+mn-cs"/>
                            </a:rPr>
                          </m:ctrlPr>
                        </m:dPr>
                        <m:e>
                          <m:r>
                            <a:rPr lang="en-US" sz="2400" i="1">
                              <a:solidFill>
                                <a:prstClr val="black"/>
                              </a:solidFill>
                              <a:latin typeface="Cambria Math" panose="02040503050406030204" pitchFamily="18" charset="0"/>
                              <a:ea typeface="+mn-ea"/>
                              <a:cs typeface="+mn-cs"/>
                            </a:rPr>
                            <m:t>𝐴</m:t>
                          </m:r>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𝐵</m:t>
                          </m:r>
                        </m:e>
                      </m:d>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𝐸</m:t>
                      </m:r>
                      <m:d>
                        <m:dPr>
                          <m:ctrlPr>
                            <a:rPr lang="en-US" sz="2400" i="1">
                              <a:solidFill>
                                <a:prstClr val="black"/>
                              </a:solidFill>
                              <a:latin typeface="Cambria Math" panose="02040503050406030204" pitchFamily="18" charset="0"/>
                              <a:ea typeface="+mn-ea"/>
                              <a:cs typeface="+mn-cs"/>
                            </a:rPr>
                          </m:ctrlPr>
                        </m:dPr>
                        <m:e>
                          <m:r>
                            <a:rPr lang="en-US" sz="2400" i="1">
                              <a:solidFill>
                                <a:prstClr val="black"/>
                              </a:solidFill>
                              <a:latin typeface="Cambria Math" panose="02040503050406030204" pitchFamily="18" charset="0"/>
                              <a:ea typeface="+mn-ea"/>
                              <a:cs typeface="+mn-cs"/>
                            </a:rPr>
                            <m:t>𝐴</m:t>
                          </m:r>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𝐶</m:t>
                          </m:r>
                        </m:e>
                      </m:d>
                    </m:oMath>
                  </m:oMathPara>
                </a14:m>
                <a:endParaRPr lang="en-US" sz="2400" dirty="0">
                  <a:solidFill>
                    <a:prstClr val="black"/>
                  </a:solidFill>
                  <a:latin typeface="Calibri" panose="020F0502020204030204"/>
                  <a:ea typeface="+mn-ea"/>
                  <a:cs typeface="+mn-cs"/>
                </a:endParaRPr>
              </a:p>
              <a:p>
                <a:pPr marL="0" lvl="0" indent="0">
                  <a:lnSpc>
                    <a:spcPct val="120000"/>
                  </a:lnSpc>
                  <a:buNone/>
                </a:pPr>
                <a:r>
                  <a:rPr lang="en-US" sz="2400" dirty="0">
                    <a:solidFill>
                      <a:prstClr val="black"/>
                    </a:solidFill>
                    <a:latin typeface="Arial" panose="020B0604020202020204" pitchFamily="34" charset="0"/>
                    <a:ea typeface="+mn-ea"/>
                    <a:cs typeface="Arial" panose="020B0604020202020204" pitchFamily="34" charset="0"/>
                  </a:rPr>
                  <a:t>The underlying idea:</a:t>
                </a:r>
              </a:p>
              <a:p>
                <a:pPr lvl="0">
                  <a:lnSpc>
                    <a:spcPct val="120000"/>
                  </a:lnSpc>
                </a:pPr>
                <a:r>
                  <a:rPr lang="en-US" sz="2000" dirty="0">
                    <a:solidFill>
                      <a:prstClr val="black"/>
                    </a:solidFill>
                    <a:latin typeface="Arial" panose="020B0604020202020204" pitchFamily="34" charset="0"/>
                    <a:ea typeface="+mn-ea"/>
                    <a:cs typeface="Arial" panose="020B0604020202020204" pitchFamily="34" charset="0"/>
                  </a:rPr>
                  <a:t>Any entangled three-party state without any two-party entanglement, must be tri-partite entangled.</a:t>
                </a:r>
              </a:p>
              <a:p>
                <a:pPr lvl="1">
                  <a:lnSpc>
                    <a:spcPct val="90000"/>
                  </a:lnSpc>
                </a:pPr>
                <a:r>
                  <a:rPr lang="en-US" sz="1800" dirty="0">
                    <a:solidFill>
                      <a:prstClr val="black"/>
                    </a:solidFill>
                    <a:latin typeface="Arial" panose="020B0604020202020204" pitchFamily="34" charset="0"/>
                    <a:ea typeface="+mn-ea"/>
                    <a:cs typeface="Arial" panose="020B0604020202020204" pitchFamily="34" charset="0"/>
                  </a:rPr>
                  <a:t>Demonstrably true for pure states.</a:t>
                </a:r>
              </a:p>
              <a:p>
                <a:pPr lvl="2">
                  <a:lnSpc>
                    <a:spcPct val="90000"/>
                  </a:lnSpc>
                </a:pPr>
                <a:r>
                  <a:rPr lang="en-US" sz="1800" dirty="0">
                    <a:solidFill>
                      <a:prstClr val="black"/>
                    </a:solidFill>
                    <a:latin typeface="Arial" panose="020B0604020202020204" pitchFamily="34" charset="0"/>
                    <a:ea typeface="+mn-ea"/>
                    <a:cs typeface="Arial" panose="020B0604020202020204" pitchFamily="34" charset="0"/>
                  </a:rPr>
                  <a:t>Pure state:  </a:t>
                </a:r>
                <a14:m>
                  <m:oMath xmlns:m="http://schemas.openxmlformats.org/officeDocument/2006/math">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𝐴𝐵𝐶</m:t>
                        </m:r>
                      </m:e>
                    </m:d>
                    <m:r>
                      <a:rPr lang="en-US" sz="1800" b="0" i="1" smtClean="0">
                        <a:solidFill>
                          <a:prstClr val="black"/>
                        </a:solidFill>
                        <a:latin typeface="Cambria Math" panose="02040503050406030204" pitchFamily="18" charset="0"/>
                        <a:ea typeface="+mn-ea"/>
                        <a:cs typeface="Arial" panose="020B0604020202020204" pitchFamily="34" charset="0"/>
                      </a:rPr>
                      <m:t>=0</m:t>
                    </m:r>
                  </m:oMath>
                </a14:m>
                <a:r>
                  <a:rPr lang="en-US" sz="1800" dirty="0">
                    <a:solidFill>
                      <a:prstClr val="black"/>
                    </a:solidFill>
                    <a:latin typeface="Arial" panose="020B0604020202020204" pitchFamily="34" charset="0"/>
                    <a:ea typeface="+mn-ea"/>
                    <a:cs typeface="Arial" panose="020B0604020202020204" pitchFamily="34" charset="0"/>
                  </a:rPr>
                  <a:t>…</a:t>
                </a:r>
              </a:p>
              <a:p>
                <a:pPr lvl="2">
                  <a:lnSpc>
                    <a:spcPct val="90000"/>
                  </a:lnSpc>
                </a:pPr>
                <a:r>
                  <a:rPr lang="en-US" sz="1800" dirty="0">
                    <a:solidFill>
                      <a:prstClr val="black"/>
                    </a:solidFill>
                    <a:latin typeface="Arial" panose="020B0604020202020204" pitchFamily="34" charset="0"/>
                    <a:ea typeface="+mn-ea"/>
                    <a:cs typeface="Arial" panose="020B0604020202020204" pitchFamily="34" charset="0"/>
                  </a:rPr>
                  <a:t>No 2-party entanglement: </a:t>
                </a:r>
                <a14:m>
                  <m:oMath xmlns:m="http://schemas.openxmlformats.org/officeDocument/2006/math">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𝐴</m:t>
                            </m:r>
                          </m:e>
                          <m:e>
                            <m:r>
                              <a:rPr lang="en-US" sz="1800" b="0" i="1" smtClean="0">
                                <a:solidFill>
                                  <a:prstClr val="black"/>
                                </a:solidFill>
                                <a:latin typeface="Cambria Math" panose="02040503050406030204" pitchFamily="18" charset="0"/>
                                <a:ea typeface="+mn-ea"/>
                                <a:cs typeface="Arial" panose="020B0604020202020204" pitchFamily="34" charset="0"/>
                              </a:rPr>
                              <m:t>𝐵</m:t>
                            </m:r>
                          </m:e>
                        </m:d>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𝐵</m:t>
                            </m:r>
                          </m:e>
                          <m:e>
                            <m:r>
                              <a:rPr lang="en-US" sz="1800" b="0" i="1" smtClean="0">
                                <a:solidFill>
                                  <a:prstClr val="black"/>
                                </a:solidFill>
                                <a:latin typeface="Cambria Math" panose="02040503050406030204" pitchFamily="18" charset="0"/>
                                <a:ea typeface="+mn-ea"/>
                                <a:cs typeface="Arial" panose="020B0604020202020204" pitchFamily="34" charset="0"/>
                              </a:rPr>
                              <m:t>𝐶</m:t>
                            </m:r>
                          </m:e>
                        </m:d>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𝐶</m:t>
                            </m:r>
                          </m:e>
                          <m:e>
                            <m:r>
                              <a:rPr lang="en-US" sz="1800" b="0" i="1" smtClean="0">
                                <a:solidFill>
                                  <a:prstClr val="black"/>
                                </a:solidFill>
                                <a:latin typeface="Cambria Math" panose="02040503050406030204" pitchFamily="18" charset="0"/>
                                <a:ea typeface="+mn-ea"/>
                                <a:cs typeface="Arial" panose="020B0604020202020204" pitchFamily="34" charset="0"/>
                              </a:rPr>
                              <m:t>𝐴</m:t>
                            </m:r>
                          </m:e>
                        </m:d>
                      </m:e>
                    </m:d>
                    <m:r>
                      <a:rPr lang="en-US" sz="1800" b="0" i="1" smtClean="0">
                        <a:solidFill>
                          <a:prstClr val="black"/>
                        </a:solidFill>
                        <a:latin typeface="Cambria Math" panose="02040503050406030204" pitchFamily="18" charset="0"/>
                        <a:ea typeface="+mn-ea"/>
                        <a:cs typeface="Arial" panose="020B0604020202020204" pitchFamily="34" charset="0"/>
                      </a:rPr>
                      <m:t>≥0</m:t>
                    </m:r>
                  </m:oMath>
                </a14:m>
                <a:endParaRPr lang="en-US" sz="1800" dirty="0">
                  <a:solidFill>
                    <a:prstClr val="black"/>
                  </a:solidFill>
                  <a:latin typeface="Arial" panose="020B0604020202020204" pitchFamily="34" charset="0"/>
                  <a:ea typeface="+mn-ea"/>
                  <a:cs typeface="Arial" panose="020B0604020202020204" pitchFamily="34" charset="0"/>
                </a:endParaRPr>
              </a:p>
              <a:p>
                <a:pPr lvl="2">
                  <a:lnSpc>
                    <a:spcPct val="90000"/>
                  </a:lnSpc>
                </a:pPr>
                <a:r>
                  <a:rPr lang="en-US" sz="1800" dirty="0">
                    <a:solidFill>
                      <a:prstClr val="black"/>
                    </a:solidFill>
                    <a:latin typeface="Arial" panose="020B0604020202020204" pitchFamily="34" charset="0"/>
                    <a:ea typeface="+mn-ea"/>
                    <a:cs typeface="Arial" panose="020B0604020202020204" pitchFamily="34" charset="0"/>
                  </a:rPr>
                  <a:t>Together shows: </a:t>
                </a:r>
                <a14:m>
                  <m:oMath xmlns:m="http://schemas.openxmlformats.org/officeDocument/2006/math">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𝐴</m:t>
                        </m:r>
                      </m:e>
                    </m:d>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𝐵</m:t>
                        </m:r>
                      </m:e>
                    </m:d>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𝐶</m:t>
                        </m:r>
                      </m:e>
                    </m:d>
                  </m:oMath>
                </a14:m>
                <a:endParaRPr lang="en-US" sz="1800" dirty="0">
                  <a:solidFill>
                    <a:prstClr val="black"/>
                  </a:solidFill>
                  <a:latin typeface="Arial" panose="020B0604020202020204" pitchFamily="34" charset="0"/>
                  <a:ea typeface="+mn-ea"/>
                  <a:cs typeface="Arial" panose="020B0604020202020204" pitchFamily="34" charset="0"/>
                </a:endParaRPr>
              </a:p>
              <a:p>
                <a:pPr lvl="2">
                  <a:lnSpc>
                    <a:spcPct val="90000"/>
                  </a:lnSpc>
                </a:pPr>
                <a:r>
                  <a:rPr lang="en-US" sz="1800" dirty="0">
                    <a:solidFill>
                      <a:prstClr val="black"/>
                    </a:solidFill>
                    <a:latin typeface="Arial" panose="020B0604020202020204" pitchFamily="34" charset="0"/>
                    <a:ea typeface="+mn-ea"/>
                    <a:cs typeface="Arial" panose="020B0604020202020204" pitchFamily="34" charset="0"/>
                  </a:rPr>
                  <a:t>Giving result either </a:t>
                </a:r>
                <a14:m>
                  <m:oMath xmlns:m="http://schemas.openxmlformats.org/officeDocument/2006/math">
                    <m:sSub>
                      <m:sSubPr>
                        <m:ctrlPr>
                          <a:rPr lang="en-US" sz="1800" b="0" i="1" smtClean="0">
                            <a:solidFill>
                              <a:prstClr val="black"/>
                            </a:solidFill>
                            <a:latin typeface="Cambria Math" panose="02040503050406030204" pitchFamily="18" charset="0"/>
                            <a:ea typeface="+mn-ea"/>
                            <a:cs typeface="Arial" panose="020B0604020202020204" pitchFamily="34" charset="0"/>
                          </a:rPr>
                        </m:ctrlPr>
                      </m:sSubPr>
                      <m:e>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𝜓</m:t>
                            </m:r>
                          </m:e>
                        </m:d>
                      </m:e>
                      <m:sub>
                        <m:r>
                          <a:rPr lang="en-US" sz="1800" b="0" i="1" smtClean="0">
                            <a:solidFill>
                              <a:prstClr val="black"/>
                            </a:solidFill>
                            <a:latin typeface="Cambria Math" panose="02040503050406030204" pitchFamily="18" charset="0"/>
                            <a:ea typeface="+mn-ea"/>
                            <a:cs typeface="Arial" panose="020B0604020202020204" pitchFamily="34" charset="0"/>
                          </a:rPr>
                          <m:t>𝐴𝐵𝐶</m:t>
                        </m:r>
                      </m:sub>
                    </m:sSub>
                    <m:r>
                      <a:rPr lang="en-US" sz="1800" b="0" i="1" smtClean="0">
                        <a:solidFill>
                          <a:prstClr val="black"/>
                        </a:solidFill>
                        <a:latin typeface="Cambria Math" panose="02040503050406030204" pitchFamily="18" charset="0"/>
                        <a:ea typeface="+mn-ea"/>
                        <a:cs typeface="Arial" panose="020B0604020202020204" pitchFamily="34" charset="0"/>
                      </a:rPr>
                      <m:t>=</m:t>
                    </m:r>
                    <m:sSub>
                      <m:sSubPr>
                        <m:ctrlPr>
                          <a:rPr lang="en-US" sz="1800" b="0" i="1" smtClean="0">
                            <a:solidFill>
                              <a:prstClr val="black"/>
                            </a:solidFill>
                            <a:latin typeface="Cambria Math" panose="02040503050406030204" pitchFamily="18" charset="0"/>
                            <a:ea typeface="+mn-ea"/>
                            <a:cs typeface="Arial" panose="020B0604020202020204" pitchFamily="34" charset="0"/>
                          </a:rPr>
                        </m:ctrlPr>
                      </m:sSubPr>
                      <m:e>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𝜇</m:t>
                            </m:r>
                          </m:e>
                        </m:d>
                      </m:e>
                      <m:sub>
                        <m:r>
                          <a:rPr lang="en-US" sz="1800" b="0" i="1" smtClean="0">
                            <a:solidFill>
                              <a:prstClr val="black"/>
                            </a:solidFill>
                            <a:latin typeface="Cambria Math" panose="02040503050406030204" pitchFamily="18" charset="0"/>
                            <a:ea typeface="+mn-ea"/>
                            <a:cs typeface="Arial" panose="020B0604020202020204" pitchFamily="34" charset="0"/>
                          </a:rPr>
                          <m:t>𝐴</m:t>
                        </m:r>
                      </m:sub>
                    </m:sSub>
                    <m:r>
                      <a:rPr lang="en-US" sz="1800" b="0" i="1" smtClean="0">
                        <a:solidFill>
                          <a:prstClr val="black"/>
                        </a:solidFill>
                        <a:latin typeface="Cambria Math" panose="02040503050406030204" pitchFamily="18" charset="0"/>
                        <a:ea typeface="+mn-ea"/>
                        <a:cs typeface="Arial" panose="020B0604020202020204" pitchFamily="34" charset="0"/>
                      </a:rPr>
                      <m:t>⊗</m:t>
                    </m:r>
                    <m:sSub>
                      <m:sSubPr>
                        <m:ctrlPr>
                          <a:rPr lang="en-US" sz="1800" b="0" i="1" smtClean="0">
                            <a:solidFill>
                              <a:prstClr val="black"/>
                            </a:solidFill>
                            <a:latin typeface="Cambria Math" panose="02040503050406030204" pitchFamily="18" charset="0"/>
                            <a:ea typeface="+mn-ea"/>
                            <a:cs typeface="Arial" panose="020B0604020202020204" pitchFamily="34" charset="0"/>
                          </a:rPr>
                        </m:ctrlPr>
                      </m:sSubPr>
                      <m:e>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𝜈</m:t>
                            </m:r>
                          </m:e>
                        </m:d>
                      </m:e>
                      <m:sub>
                        <m:r>
                          <a:rPr lang="en-US" sz="1800" b="0" i="1" smtClean="0">
                            <a:solidFill>
                              <a:prstClr val="black"/>
                            </a:solidFill>
                            <a:latin typeface="Cambria Math" panose="02040503050406030204" pitchFamily="18" charset="0"/>
                            <a:ea typeface="+mn-ea"/>
                            <a:cs typeface="Arial" panose="020B0604020202020204" pitchFamily="34" charset="0"/>
                          </a:rPr>
                          <m:t>𝐵</m:t>
                        </m:r>
                      </m:sub>
                    </m:sSub>
                    <m:r>
                      <a:rPr lang="en-US" sz="1800" b="0" i="1" smtClean="0">
                        <a:solidFill>
                          <a:prstClr val="black"/>
                        </a:solidFill>
                        <a:latin typeface="Cambria Math" panose="02040503050406030204" pitchFamily="18" charset="0"/>
                        <a:ea typeface="+mn-ea"/>
                        <a:cs typeface="Arial" panose="020B0604020202020204" pitchFamily="34" charset="0"/>
                      </a:rPr>
                      <m:t>⊗</m:t>
                    </m:r>
                    <m:sSub>
                      <m:sSubPr>
                        <m:ctrlPr>
                          <a:rPr lang="en-US" sz="1800" b="0" i="1" smtClean="0">
                            <a:solidFill>
                              <a:prstClr val="black"/>
                            </a:solidFill>
                            <a:latin typeface="Cambria Math" panose="02040503050406030204" pitchFamily="18" charset="0"/>
                            <a:ea typeface="+mn-ea"/>
                            <a:cs typeface="Arial" panose="020B0604020202020204" pitchFamily="34" charset="0"/>
                          </a:rPr>
                        </m:ctrlPr>
                      </m:sSubPr>
                      <m:e>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𝜙</m:t>
                            </m:r>
                          </m:e>
                        </m:d>
                      </m:e>
                      <m:sub>
                        <m:r>
                          <a:rPr lang="en-US" sz="1800" b="0" i="1" smtClean="0">
                            <a:solidFill>
                              <a:prstClr val="black"/>
                            </a:solidFill>
                            <a:latin typeface="Cambria Math" panose="02040503050406030204" pitchFamily="18" charset="0"/>
                            <a:ea typeface="+mn-ea"/>
                            <a:cs typeface="Arial" panose="020B0604020202020204" pitchFamily="34" charset="0"/>
                          </a:rPr>
                          <m:t>𝐶</m:t>
                        </m:r>
                      </m:sub>
                    </m:sSub>
                  </m:oMath>
                </a14:m>
                <a:endParaRPr lang="en-US" sz="1800" dirty="0">
                  <a:solidFill>
                    <a:prstClr val="black"/>
                  </a:solidFill>
                  <a:latin typeface="Arial" panose="020B0604020202020204" pitchFamily="34" charset="0"/>
                  <a:ea typeface="+mn-ea"/>
                  <a:cs typeface="Arial" panose="020B0604020202020204" pitchFamily="34" charset="0"/>
                </a:endParaRPr>
              </a:p>
              <a:p>
                <a:pPr marL="914400" lvl="2" indent="0">
                  <a:lnSpc>
                    <a:spcPct val="90000"/>
                  </a:lnSpc>
                  <a:buNone/>
                </a:pPr>
                <a:r>
                  <a:rPr lang="en-US" sz="1800" dirty="0">
                    <a:solidFill>
                      <a:prstClr val="black"/>
                    </a:solidFill>
                    <a:latin typeface="Arial" panose="020B0604020202020204" pitchFamily="34" charset="0"/>
                    <a:ea typeface="+mn-ea"/>
                    <a:cs typeface="Arial" panose="020B0604020202020204" pitchFamily="34" charset="0"/>
                  </a:rPr>
                  <a:t>		  or </a:t>
                </a:r>
                <a14:m>
                  <m:oMath xmlns:m="http://schemas.openxmlformats.org/officeDocument/2006/math">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𝐴</m:t>
                            </m:r>
                          </m:e>
                          <m:e>
                            <m:r>
                              <a:rPr lang="en-US" sz="1800" b="0" i="1" smtClean="0">
                                <a:solidFill>
                                  <a:prstClr val="black"/>
                                </a:solidFill>
                                <a:latin typeface="Cambria Math" panose="02040503050406030204" pitchFamily="18" charset="0"/>
                                <a:ea typeface="+mn-ea"/>
                                <a:cs typeface="Arial" panose="020B0604020202020204" pitchFamily="34" charset="0"/>
                              </a:rPr>
                              <m:t>𝐵𝐶</m:t>
                            </m:r>
                          </m:e>
                        </m:d>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𝑆</m:t>
                        </m:r>
                        <m:d>
                          <m:dPr>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𝐵</m:t>
                            </m:r>
                          </m:e>
                          <m:e>
                            <m:r>
                              <a:rPr lang="en-US" sz="1800" b="0" i="1" smtClean="0">
                                <a:solidFill>
                                  <a:prstClr val="black"/>
                                </a:solidFill>
                                <a:latin typeface="Cambria Math" panose="02040503050406030204" pitchFamily="18" charset="0"/>
                                <a:ea typeface="+mn-ea"/>
                                <a:cs typeface="Arial" panose="020B0604020202020204" pitchFamily="34" charset="0"/>
                              </a:rPr>
                              <m:t>𝐴𝐶</m:t>
                            </m:r>
                          </m:e>
                        </m:d>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𝑆</m:t>
                        </m:r>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𝐶</m:t>
                        </m:r>
                        <m:r>
                          <a:rPr lang="en-US" sz="1800" b="0" i="1" smtClean="0">
                            <a:solidFill>
                              <a:prstClr val="black"/>
                            </a:solidFill>
                            <a:latin typeface="Cambria Math" panose="02040503050406030204" pitchFamily="18" charset="0"/>
                            <a:ea typeface="+mn-ea"/>
                            <a:cs typeface="Arial" panose="020B0604020202020204" pitchFamily="34" charset="0"/>
                          </a:rPr>
                          <m:t>|</m:t>
                        </m:r>
                        <m:r>
                          <a:rPr lang="en-US" sz="1800" b="0" i="1" smtClean="0">
                            <a:solidFill>
                              <a:prstClr val="black"/>
                            </a:solidFill>
                            <a:latin typeface="Cambria Math" panose="02040503050406030204" pitchFamily="18" charset="0"/>
                            <a:ea typeface="+mn-ea"/>
                            <a:cs typeface="Arial" panose="020B0604020202020204" pitchFamily="34" charset="0"/>
                          </a:rPr>
                          <m:t>𝐴𝐵</m:t>
                        </m:r>
                        <m:r>
                          <a:rPr lang="en-US" sz="1800" b="0" i="1" smtClean="0">
                            <a:solidFill>
                              <a:prstClr val="black"/>
                            </a:solidFill>
                            <a:latin typeface="Cambria Math" panose="02040503050406030204" pitchFamily="18" charset="0"/>
                            <a:ea typeface="+mn-ea"/>
                            <a:cs typeface="Arial" panose="020B0604020202020204" pitchFamily="34" charset="0"/>
                          </a:rPr>
                          <m:t>)</m:t>
                        </m:r>
                      </m:e>
                    </m:d>
                    <m:r>
                      <a:rPr lang="en-US" sz="1800" b="0" i="1" smtClean="0">
                        <a:solidFill>
                          <a:prstClr val="black"/>
                        </a:solidFill>
                        <a:latin typeface="Cambria Math" panose="02040503050406030204" pitchFamily="18" charset="0"/>
                        <a:ea typeface="+mn-ea"/>
                        <a:cs typeface="Arial" panose="020B0604020202020204" pitchFamily="34" charset="0"/>
                      </a:rPr>
                      <m:t>&lt;0</m:t>
                    </m:r>
                  </m:oMath>
                </a14:m>
                <a:endParaRPr lang="en-US" sz="18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5558" y="1426584"/>
                <a:ext cx="6846877" cy="5100202"/>
              </a:xfrm>
              <a:blipFill>
                <a:blip r:embed="rId2"/>
                <a:stretch>
                  <a:fillRect l="-1692" t="-2748" r="-980"/>
                </a:stretch>
              </a:blipFill>
            </p:spPr>
            <p:txBody>
              <a:bodyPr/>
              <a:lstStyle/>
              <a:p>
                <a:r>
                  <a:rPr lang="en-US">
                    <a:noFill/>
                  </a:rPr>
                  <a:t> </a:t>
                </a:r>
              </a:p>
            </p:txBody>
          </p:sp>
        </mc:Fallback>
      </mc:AlternateContent>
      <p:pic>
        <p:nvPicPr>
          <p:cNvPr id="17" name="Graphic 16">
            <a:extLst>
              <a:ext uri="{FF2B5EF4-FFF2-40B4-BE49-F238E27FC236}">
                <a16:creationId xmlns:a16="http://schemas.microsoft.com/office/drawing/2014/main" id="{4F363B09-136D-420B-B5B1-4F491FF3E5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29974" y="1452767"/>
            <a:ext cx="4680358" cy="4680358"/>
          </a:xfrm>
          <a:prstGeom prst="rect">
            <a:avLst/>
          </a:prstGeom>
        </p:spPr>
      </p:pic>
      <p:sp>
        <p:nvSpPr>
          <p:cNvPr id="18" name="TextBox 17">
            <a:extLst>
              <a:ext uri="{FF2B5EF4-FFF2-40B4-BE49-F238E27FC236}">
                <a16:creationId xmlns:a16="http://schemas.microsoft.com/office/drawing/2014/main" id="{AD819D2E-456C-4EA4-A067-20CA38223AF0}"/>
              </a:ext>
            </a:extLst>
          </p:cNvPr>
          <p:cNvSpPr txBox="1"/>
          <p:nvPr/>
        </p:nvSpPr>
        <p:spPr>
          <a:xfrm>
            <a:off x="8177299" y="6157454"/>
            <a:ext cx="2824946" cy="369332"/>
          </a:xfrm>
          <a:prstGeom prst="rect">
            <a:avLst/>
          </a:prstGeom>
          <a:noFill/>
        </p:spPr>
        <p:txBody>
          <a:bodyPr wrap="square" lIns="0" tIns="0" rIns="0" bIns="0" rtlCol="0">
            <a:spAutoFit/>
          </a:bodyPr>
          <a:lstStyle/>
          <a:p>
            <a:r>
              <a:rPr lang="en-US" sz="2400" b="0" dirty="0">
                <a:latin typeface="Cambria Math" panose="02040503050406030204" pitchFamily="18" charset="0"/>
              </a:rPr>
              <a:t>Three-party classes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48FE7-BD4D-4259-9918-B854E5F9D802}"/>
                  </a:ext>
                </a:extLst>
              </p:cNvPr>
              <p:cNvSpPr txBox="1"/>
              <p:nvPr/>
            </p:nvSpPr>
            <p:spPr>
              <a:xfrm rot="18051694">
                <a:off x="7063744" y="2778549"/>
                <a:ext cx="15971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𝐵𝐶</m:t>
                      </m:r>
                    </m:oMath>
                  </m:oMathPara>
                </a14:m>
                <a:endParaRPr lang="en-US" sz="2000" b="0" dirty="0">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0F748FE7-BD4D-4259-9918-B854E5F9D802}"/>
                  </a:ext>
                </a:extLst>
              </p:cNvPr>
              <p:cNvSpPr txBox="1">
                <a:spLocks noRot="1" noChangeAspect="1" noMove="1" noResize="1" noEditPoints="1" noAdjustHandles="1" noChangeArrowheads="1" noChangeShapeType="1" noTextEdit="1"/>
              </p:cNvSpPr>
              <p:nvPr/>
            </p:nvSpPr>
            <p:spPr>
              <a:xfrm rot="18051694">
                <a:off x="7063744" y="2778549"/>
                <a:ext cx="1597146"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2D2278-4976-46B1-89B1-E87D95867FE4}"/>
                  </a:ext>
                </a:extLst>
              </p:cNvPr>
              <p:cNvSpPr txBox="1"/>
              <p:nvPr/>
            </p:nvSpPr>
            <p:spPr>
              <a:xfrm rot="3594203">
                <a:off x="10097754" y="2840226"/>
                <a:ext cx="160478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𝐴𝐶</m:t>
                      </m:r>
                    </m:oMath>
                  </m:oMathPara>
                </a14:m>
                <a:endParaRPr lang="en-US" sz="2000" b="0" dirty="0">
                  <a:latin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1B2D2278-4976-46B1-89B1-E87D95867FE4}"/>
                  </a:ext>
                </a:extLst>
              </p:cNvPr>
              <p:cNvSpPr txBox="1">
                <a:spLocks noRot="1" noChangeAspect="1" noMove="1" noResize="1" noEditPoints="1" noAdjustHandles="1" noChangeArrowheads="1" noChangeShapeType="1" noTextEdit="1"/>
              </p:cNvSpPr>
              <p:nvPr/>
            </p:nvSpPr>
            <p:spPr>
              <a:xfrm rot="3594203">
                <a:off x="10097754" y="2840226"/>
                <a:ext cx="1604782"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D102E2-0427-4BDB-A7E8-D0886B9F9341}"/>
                  </a:ext>
                </a:extLst>
              </p:cNvPr>
              <p:cNvSpPr txBox="1"/>
              <p:nvPr/>
            </p:nvSpPr>
            <p:spPr>
              <a:xfrm>
                <a:off x="8436021" y="5497659"/>
                <a:ext cx="17996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𝐴𝐵</m:t>
                      </m:r>
                    </m:oMath>
                  </m:oMathPara>
                </a14:m>
                <a:endParaRPr lang="en-US" sz="2000" b="0" dirty="0">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ADD102E2-0427-4BDB-A7E8-D0886B9F9341}"/>
                  </a:ext>
                </a:extLst>
              </p:cNvPr>
              <p:cNvSpPr txBox="1">
                <a:spLocks noRot="1" noChangeAspect="1" noMove="1" noResize="1" noEditPoints="1" noAdjustHandles="1" noChangeArrowheads="1" noChangeShapeType="1" noTextEdit="1"/>
              </p:cNvSpPr>
              <p:nvPr/>
            </p:nvSpPr>
            <p:spPr>
              <a:xfrm>
                <a:off x="8436021" y="5497659"/>
                <a:ext cx="1799667" cy="307777"/>
              </a:xfrm>
              <a:prstGeom prst="rect">
                <a:avLst/>
              </a:prstGeom>
              <a:blipFill>
                <a:blip r:embed="rId7"/>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490E74F-945E-4FA3-944F-00F134634F04}"/>
                  </a:ext>
                </a:extLst>
              </p:cNvPr>
              <p:cNvSpPr txBox="1"/>
              <p:nvPr/>
            </p:nvSpPr>
            <p:spPr>
              <a:xfrm>
                <a:off x="8095287" y="3417189"/>
                <a:ext cx="2519261"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2000" b="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9490E74F-945E-4FA3-944F-00F134634F04}"/>
                  </a:ext>
                </a:extLst>
              </p:cNvPr>
              <p:cNvSpPr txBox="1">
                <a:spLocks noRot="1" noChangeAspect="1" noMove="1" noResize="1" noEditPoints="1" noAdjustHandles="1" noChangeArrowheads="1" noChangeShapeType="1" noTextEdit="1"/>
              </p:cNvSpPr>
              <p:nvPr/>
            </p:nvSpPr>
            <p:spPr>
              <a:xfrm>
                <a:off x="8095287" y="3417189"/>
                <a:ext cx="2519261" cy="246221"/>
              </a:xfrm>
              <a:prstGeom prst="rect">
                <a:avLst/>
              </a:prstGeom>
              <a:blipFill>
                <a:blip r:embed="rId8"/>
                <a:stretch>
                  <a:fillRect b="-25000"/>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E03277AD-AA2F-4D3F-AD86-83929D699257}"/>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3B70F3E0-0486-43E8-B137-0DCD6CF3AF66}"/>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16 of 34</a:t>
            </a:r>
          </a:p>
        </p:txBody>
      </p:sp>
    </p:spTree>
    <p:extLst>
      <p:ext uri="{BB962C8B-B14F-4D97-AF65-F5344CB8AC3E}">
        <p14:creationId xmlns:p14="http://schemas.microsoft.com/office/powerpoint/2010/main" val="604299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Measures of Three-Party Entanglement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5558" y="1426584"/>
                <a:ext cx="6846877" cy="5307535"/>
              </a:xfrm>
            </p:spPr>
            <p:txBody>
              <a:bodyPr>
                <a:normAutofit/>
              </a:bodyPr>
              <a:lstStyle/>
              <a:p>
                <a:pPr marL="0" lvl="0" indent="0">
                  <a:lnSpc>
                    <a:spcPct val="90000"/>
                  </a:lnSpc>
                  <a:buNone/>
                </a:pPr>
                <a:r>
                  <a:rPr lang="en-US" sz="2700" dirty="0">
                    <a:solidFill>
                      <a:prstClr val="black"/>
                    </a:solidFill>
                    <a:latin typeface="Arial" panose="020B0604020202020204" pitchFamily="34" charset="0"/>
                    <a:ea typeface="+mn-ea"/>
                    <a:cs typeface="Arial" panose="020B0604020202020204" pitchFamily="34" charset="0"/>
                  </a:rPr>
                  <a:t>Issues with Residual entanglement</a:t>
                </a:r>
              </a:p>
              <a:p>
                <a:pPr marL="0" lvl="0" indent="0" algn="ctr">
                  <a:lnSpc>
                    <a:spcPct val="90000"/>
                  </a:lnSpc>
                  <a:buNone/>
                </a:pPr>
                <a:r>
                  <a:rPr lang="en-US" sz="1800" dirty="0">
                    <a:solidFill>
                      <a:prstClr val="black"/>
                    </a:solidFill>
                    <a:latin typeface="Arial" panose="020B0604020202020204" pitchFamily="34" charset="0"/>
                    <a:ea typeface="+mn-ea"/>
                    <a:cs typeface="Arial" panose="020B0604020202020204" pitchFamily="34" charset="0"/>
                  </a:rPr>
                  <a:t>(the three-tangle)</a:t>
                </a:r>
              </a:p>
              <a:p>
                <a:pPr marL="0" lvl="0" indent="0">
                  <a:lnSpc>
                    <a:spcPct val="90000"/>
                  </a:lnSpc>
                  <a:buNone/>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panose="02040503050406030204" pitchFamily="18" charset="0"/>
                              <a:ea typeface="+mn-ea"/>
                              <a:cs typeface="+mn-cs"/>
                            </a:rPr>
                          </m:ctrlPr>
                        </m:sSubPr>
                        <m:e>
                          <m:r>
                            <a:rPr lang="en-US" sz="2400" i="1">
                              <a:solidFill>
                                <a:prstClr val="black"/>
                              </a:solidFill>
                              <a:latin typeface="Cambria Math" panose="02040503050406030204" pitchFamily="18" charset="0"/>
                              <a:ea typeface="+mn-ea"/>
                              <a:cs typeface="+mn-cs"/>
                            </a:rPr>
                            <m:t>𝜏</m:t>
                          </m:r>
                        </m:e>
                        <m:sub>
                          <m:r>
                            <a:rPr lang="en-US" sz="2400" i="1">
                              <a:solidFill>
                                <a:prstClr val="black"/>
                              </a:solidFill>
                              <a:latin typeface="Cambria Math" panose="02040503050406030204" pitchFamily="18" charset="0"/>
                              <a:ea typeface="+mn-ea"/>
                              <a:cs typeface="+mn-cs"/>
                            </a:rPr>
                            <m:t>𝐴𝐵𝐶</m:t>
                          </m:r>
                        </m:sub>
                      </m:sSub>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𝐸</m:t>
                      </m:r>
                      <m:d>
                        <m:dPr>
                          <m:ctrlPr>
                            <a:rPr lang="en-US" sz="2400" i="1">
                              <a:solidFill>
                                <a:prstClr val="black"/>
                              </a:solidFill>
                              <a:latin typeface="Cambria Math" panose="02040503050406030204" pitchFamily="18" charset="0"/>
                              <a:ea typeface="+mn-ea"/>
                              <a:cs typeface="+mn-cs"/>
                            </a:rPr>
                          </m:ctrlPr>
                        </m:dPr>
                        <m:e>
                          <m:r>
                            <a:rPr lang="en-US" sz="2400" i="1">
                              <a:solidFill>
                                <a:prstClr val="black"/>
                              </a:solidFill>
                              <a:latin typeface="Cambria Math" panose="02040503050406030204" pitchFamily="18" charset="0"/>
                              <a:ea typeface="+mn-ea"/>
                              <a:cs typeface="+mn-cs"/>
                            </a:rPr>
                            <m:t>𝐴</m:t>
                          </m:r>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𝐵𝐶</m:t>
                          </m:r>
                        </m:e>
                      </m:d>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𝐸</m:t>
                      </m:r>
                      <m:d>
                        <m:dPr>
                          <m:ctrlPr>
                            <a:rPr lang="en-US" sz="2400" i="1">
                              <a:solidFill>
                                <a:prstClr val="black"/>
                              </a:solidFill>
                              <a:latin typeface="Cambria Math" panose="02040503050406030204" pitchFamily="18" charset="0"/>
                              <a:ea typeface="+mn-ea"/>
                              <a:cs typeface="+mn-cs"/>
                            </a:rPr>
                          </m:ctrlPr>
                        </m:dPr>
                        <m:e>
                          <m:r>
                            <a:rPr lang="en-US" sz="2400" i="1">
                              <a:solidFill>
                                <a:prstClr val="black"/>
                              </a:solidFill>
                              <a:latin typeface="Cambria Math" panose="02040503050406030204" pitchFamily="18" charset="0"/>
                              <a:ea typeface="+mn-ea"/>
                              <a:cs typeface="+mn-cs"/>
                            </a:rPr>
                            <m:t>𝐴</m:t>
                          </m:r>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𝐵</m:t>
                          </m:r>
                        </m:e>
                      </m:d>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𝐸</m:t>
                      </m:r>
                      <m:d>
                        <m:dPr>
                          <m:ctrlPr>
                            <a:rPr lang="en-US" sz="2400" i="1">
                              <a:solidFill>
                                <a:prstClr val="black"/>
                              </a:solidFill>
                              <a:latin typeface="Cambria Math" panose="02040503050406030204" pitchFamily="18" charset="0"/>
                              <a:ea typeface="+mn-ea"/>
                              <a:cs typeface="+mn-cs"/>
                            </a:rPr>
                          </m:ctrlPr>
                        </m:dPr>
                        <m:e>
                          <m:r>
                            <a:rPr lang="en-US" sz="2400" i="1">
                              <a:solidFill>
                                <a:prstClr val="black"/>
                              </a:solidFill>
                              <a:latin typeface="Cambria Math" panose="02040503050406030204" pitchFamily="18" charset="0"/>
                              <a:ea typeface="+mn-ea"/>
                              <a:cs typeface="+mn-cs"/>
                            </a:rPr>
                            <m:t>𝐴</m:t>
                          </m:r>
                          <m:r>
                            <a:rPr lang="en-US" sz="2400" i="1">
                              <a:solidFill>
                                <a:prstClr val="black"/>
                              </a:solidFill>
                              <a:latin typeface="Cambria Math" panose="02040503050406030204" pitchFamily="18" charset="0"/>
                              <a:ea typeface="+mn-ea"/>
                              <a:cs typeface="+mn-cs"/>
                            </a:rPr>
                            <m:t>:</m:t>
                          </m:r>
                          <m:r>
                            <a:rPr lang="en-US" sz="2400" i="1">
                              <a:solidFill>
                                <a:prstClr val="black"/>
                              </a:solidFill>
                              <a:latin typeface="Cambria Math" panose="02040503050406030204" pitchFamily="18" charset="0"/>
                              <a:ea typeface="+mn-ea"/>
                              <a:cs typeface="+mn-cs"/>
                            </a:rPr>
                            <m:t>𝐶</m:t>
                          </m:r>
                        </m:e>
                      </m:d>
                    </m:oMath>
                  </m:oMathPara>
                </a14:m>
                <a:endParaRPr lang="en-US" sz="2400" dirty="0">
                  <a:solidFill>
                    <a:prstClr val="black"/>
                  </a:solidFill>
                  <a:latin typeface="Calibri" panose="020F0502020204030204"/>
                  <a:ea typeface="+mn-ea"/>
                  <a:cs typeface="+mn-cs"/>
                </a:endParaRPr>
              </a:p>
              <a:p>
                <a:pPr marL="0" lvl="0" indent="0">
                  <a:lnSpc>
                    <a:spcPct val="120000"/>
                  </a:lnSpc>
                  <a:spcBef>
                    <a:spcPts val="600"/>
                  </a:spcBef>
                  <a:buNone/>
                </a:pPr>
                <a:r>
                  <a:rPr lang="en-US" sz="2000" dirty="0">
                    <a:solidFill>
                      <a:prstClr val="black"/>
                    </a:solidFill>
                    <a:latin typeface="Arial" panose="020B0604020202020204" pitchFamily="34" charset="0"/>
                    <a:ea typeface="+mn-ea"/>
                    <a:cs typeface="Arial" panose="020B0604020202020204" pitchFamily="34" charset="0"/>
                  </a:rPr>
                  <a:t>The underlying idea:</a:t>
                </a:r>
              </a:p>
              <a:p>
                <a:pPr lvl="0">
                  <a:lnSpc>
                    <a:spcPct val="120000"/>
                  </a:lnSpc>
                  <a:spcBef>
                    <a:spcPts val="600"/>
                  </a:spcBef>
                </a:pPr>
                <a:r>
                  <a:rPr lang="en-US" sz="1800" dirty="0">
                    <a:solidFill>
                      <a:prstClr val="black"/>
                    </a:solidFill>
                    <a:latin typeface="Arial" panose="020B0604020202020204" pitchFamily="34" charset="0"/>
                    <a:ea typeface="+mn-ea"/>
                    <a:cs typeface="Arial" panose="020B0604020202020204" pitchFamily="34" charset="0"/>
                  </a:rPr>
                  <a:t>Any entangled three-party state without any two-party entanglement, must be tri-partite entangled.</a:t>
                </a:r>
              </a:p>
              <a:p>
                <a:pPr lvl="1">
                  <a:lnSpc>
                    <a:spcPct val="90000"/>
                  </a:lnSpc>
                </a:pPr>
                <a:r>
                  <a:rPr lang="en-US" sz="1800" dirty="0">
                    <a:solidFill>
                      <a:prstClr val="black"/>
                    </a:solidFill>
                    <a:latin typeface="Arial" panose="020B0604020202020204" pitchFamily="34" charset="0"/>
                    <a:ea typeface="+mn-ea"/>
                    <a:cs typeface="Arial" panose="020B0604020202020204" pitchFamily="34" charset="0"/>
                  </a:rPr>
                  <a:t>True </a:t>
                </a:r>
                <a:r>
                  <a:rPr lang="en-US" sz="1800" b="1" dirty="0">
                    <a:solidFill>
                      <a:prstClr val="black"/>
                    </a:solidFill>
                    <a:latin typeface="Arial" panose="020B0604020202020204" pitchFamily="34" charset="0"/>
                    <a:ea typeface="+mn-ea"/>
                    <a:cs typeface="Arial" panose="020B0604020202020204" pitchFamily="34" charset="0"/>
                  </a:rPr>
                  <a:t>only</a:t>
                </a:r>
                <a:r>
                  <a:rPr lang="en-US" sz="1800" dirty="0">
                    <a:solidFill>
                      <a:prstClr val="black"/>
                    </a:solidFill>
                    <a:latin typeface="Arial" panose="020B0604020202020204" pitchFamily="34" charset="0"/>
                    <a:ea typeface="+mn-ea"/>
                    <a:cs typeface="Arial" panose="020B0604020202020204" pitchFamily="34" charset="0"/>
                  </a:rPr>
                  <a:t> for pure states.</a:t>
                </a:r>
              </a:p>
              <a:p>
                <a:pPr lvl="2">
                  <a:lnSpc>
                    <a:spcPct val="90000"/>
                  </a:lnSpc>
                </a:pPr>
                <a:r>
                  <a:rPr lang="en-US" dirty="0">
                    <a:solidFill>
                      <a:prstClr val="black"/>
                    </a:solidFill>
                    <a:latin typeface="Arial" panose="020B0604020202020204" pitchFamily="34" charset="0"/>
                    <a:cs typeface="Arial" panose="020B0604020202020204" pitchFamily="34" charset="0"/>
                  </a:rPr>
                  <a:t>Counter-example mixed state:</a:t>
                </a:r>
              </a:p>
              <a:p>
                <a:pPr marL="0" lvl="0" indent="0">
                  <a:lnSpc>
                    <a:spcPct val="90000"/>
                  </a:lnSpc>
                  <a:spcAft>
                    <a:spcPts val="600"/>
                  </a:spcAft>
                  <a:buNone/>
                </a:pPr>
                <a:r>
                  <a:rPr lang="en-US" sz="1200" dirty="0">
                    <a:solidFill>
                      <a:prstClr val="black"/>
                    </a:solidFill>
                  </a:rPr>
                  <a:t>	</a:t>
                </a:r>
                <a14:m>
                  <m:oMath xmlns:m="http://schemas.openxmlformats.org/officeDocument/2006/math">
                    <m:sSub>
                      <m:sSubPr>
                        <m:ctrlPr>
                          <a:rPr lang="en-US" sz="1200" i="1" dirty="0">
                            <a:solidFill>
                              <a:prstClr val="black"/>
                            </a:solidFill>
                            <a:latin typeface="Cambria Math" panose="02040503050406030204" pitchFamily="18" charset="0"/>
                          </a:rPr>
                        </m:ctrlPr>
                      </m:sSubPr>
                      <m:e>
                        <m:acc>
                          <m:accPr>
                            <m:chr m:val="̂"/>
                            <m:ctrlPr>
                              <a:rPr lang="en-US" sz="1200" i="1">
                                <a:solidFill>
                                  <a:prstClr val="black"/>
                                </a:solidFill>
                                <a:latin typeface="Cambria Math" panose="02040503050406030204" pitchFamily="18" charset="0"/>
                              </a:rPr>
                            </m:ctrlPr>
                          </m:accPr>
                          <m:e>
                            <m:r>
                              <a:rPr lang="en-US" sz="1200" i="1">
                                <a:solidFill>
                                  <a:prstClr val="black"/>
                                </a:solidFill>
                                <a:latin typeface="Cambria Math" panose="02040503050406030204" pitchFamily="18" charset="0"/>
                              </a:rPr>
                              <m:t>𝜌</m:t>
                            </m:r>
                          </m:e>
                        </m:acc>
                      </m:e>
                      <m:sub>
                        <m:r>
                          <a:rPr lang="en-US" sz="1200" i="1" dirty="0">
                            <a:solidFill>
                              <a:prstClr val="black"/>
                            </a:solidFill>
                            <a:latin typeface="Cambria Math" panose="02040503050406030204" pitchFamily="18" charset="0"/>
                          </a:rPr>
                          <m:t>𝐴𝐵𝐶</m:t>
                        </m:r>
                      </m:sub>
                    </m:sSub>
                    <m:r>
                      <a:rPr lang="en-US" sz="1200" i="1" dirty="0">
                        <a:solidFill>
                          <a:prstClr val="black"/>
                        </a:solidFill>
                        <a:latin typeface="Cambria Math" panose="02040503050406030204" pitchFamily="18" charset="0"/>
                      </a:rPr>
                      <m:t>=</m:t>
                    </m:r>
                    <m:f>
                      <m:fPr>
                        <m:ctrlPr>
                          <a:rPr lang="en-US" sz="1200" i="1" dirty="0">
                            <a:solidFill>
                              <a:prstClr val="black"/>
                            </a:solidFill>
                            <a:latin typeface="Cambria Math" panose="02040503050406030204" pitchFamily="18" charset="0"/>
                          </a:rPr>
                        </m:ctrlPr>
                      </m:fPr>
                      <m:num>
                        <m:r>
                          <a:rPr lang="en-US" sz="1200" i="1" dirty="0">
                            <a:solidFill>
                              <a:prstClr val="black"/>
                            </a:solidFill>
                            <a:latin typeface="Cambria Math" panose="02040503050406030204" pitchFamily="18" charset="0"/>
                          </a:rPr>
                          <m:t>1</m:t>
                        </m:r>
                      </m:num>
                      <m:den>
                        <m:r>
                          <a:rPr lang="en-US" sz="1200" i="1" dirty="0">
                            <a:solidFill>
                              <a:prstClr val="black"/>
                            </a:solidFill>
                            <a:latin typeface="Cambria Math" panose="02040503050406030204" pitchFamily="18" charset="0"/>
                          </a:rPr>
                          <m:t>3</m:t>
                        </m:r>
                      </m:den>
                    </m:f>
                    <m:d>
                      <m:dPr>
                        <m:ctrlPr>
                          <a:rPr lang="en-US" sz="1200" i="1" dirty="0">
                            <a:solidFill>
                              <a:prstClr val="black"/>
                            </a:solidFill>
                            <a:latin typeface="Cambria Math" panose="02040503050406030204" pitchFamily="18" charset="0"/>
                          </a:rPr>
                        </m:ctrlPr>
                      </m:dPr>
                      <m:e>
                        <m:d>
                          <m:dPr>
                            <m:begChr m:val="|"/>
                            <m:endChr m:val="⟩"/>
                            <m:ctrlPr>
                              <a:rPr lang="en-US" sz="1200" i="1" dirty="0">
                                <a:solidFill>
                                  <a:prstClr val="black"/>
                                </a:solidFill>
                                <a:latin typeface="Cambria Math" panose="02040503050406030204" pitchFamily="18" charset="0"/>
                              </a:rPr>
                            </m:ctrlPr>
                          </m:dPr>
                          <m:e>
                            <m:sSup>
                              <m:sSupPr>
                                <m:ctrlPr>
                                  <a:rPr lang="en-US" sz="1200" i="1" dirty="0">
                                    <a:solidFill>
                                      <a:prstClr val="black"/>
                                    </a:solidFill>
                                    <a:latin typeface="Cambria Math" panose="02040503050406030204" pitchFamily="18" charset="0"/>
                                  </a:rPr>
                                </m:ctrlPr>
                              </m:sSupPr>
                              <m:e>
                                <m:r>
                                  <m:rPr>
                                    <m:sty m:val="p"/>
                                  </m:rPr>
                                  <a:rPr lang="en-US" sz="1200" dirty="0">
                                    <a:solidFill>
                                      <a:prstClr val="black"/>
                                    </a:solidFill>
                                    <a:latin typeface="Cambria Math" panose="02040503050406030204" pitchFamily="18" charset="0"/>
                                  </a:rPr>
                                  <m:t>Φ</m:t>
                                </m:r>
                              </m:e>
                              <m:sup>
                                <m:r>
                                  <a:rPr lang="en-US" sz="1200" i="1" dirty="0">
                                    <a:solidFill>
                                      <a:prstClr val="black"/>
                                    </a:solidFill>
                                    <a:latin typeface="Cambria Math" panose="02040503050406030204" pitchFamily="18" charset="0"/>
                                  </a:rPr>
                                  <m:t>+</m:t>
                                </m:r>
                              </m:sup>
                            </m:sSup>
                          </m:e>
                        </m:d>
                        <m:sSub>
                          <m:sSubPr>
                            <m:ctrlPr>
                              <a:rPr lang="en-US" sz="1200" i="1" dirty="0">
                                <a:solidFill>
                                  <a:prstClr val="black"/>
                                </a:solidFill>
                                <a:latin typeface="Cambria Math" panose="02040503050406030204" pitchFamily="18" charset="0"/>
                              </a:rPr>
                            </m:ctrlPr>
                          </m:sSubPr>
                          <m:e>
                            <m:d>
                              <m:dPr>
                                <m:begChr m:val="⟨"/>
                                <m:endChr m:val="|"/>
                                <m:ctrlPr>
                                  <a:rPr lang="en-US" sz="1200" i="1" dirty="0">
                                    <a:solidFill>
                                      <a:prstClr val="black"/>
                                    </a:solidFill>
                                    <a:latin typeface="Cambria Math" panose="02040503050406030204" pitchFamily="18" charset="0"/>
                                  </a:rPr>
                                </m:ctrlPr>
                              </m:dPr>
                              <m:e>
                                <m:sSup>
                                  <m:sSupPr>
                                    <m:ctrlPr>
                                      <a:rPr lang="en-US" sz="1200" i="1" dirty="0">
                                        <a:solidFill>
                                          <a:prstClr val="black"/>
                                        </a:solidFill>
                                        <a:latin typeface="Cambria Math" panose="02040503050406030204" pitchFamily="18" charset="0"/>
                                      </a:rPr>
                                    </m:ctrlPr>
                                  </m:sSupPr>
                                  <m:e>
                                    <m:r>
                                      <m:rPr>
                                        <m:sty m:val="p"/>
                                      </m:rPr>
                                      <a:rPr lang="en-US" sz="1200" dirty="0">
                                        <a:solidFill>
                                          <a:prstClr val="black"/>
                                        </a:solidFill>
                                        <a:latin typeface="Cambria Math" panose="02040503050406030204" pitchFamily="18" charset="0"/>
                                      </a:rPr>
                                      <m:t>Φ</m:t>
                                    </m:r>
                                  </m:e>
                                  <m:sup>
                                    <m:r>
                                      <a:rPr lang="en-US" sz="1200" i="1" dirty="0">
                                        <a:solidFill>
                                          <a:prstClr val="black"/>
                                        </a:solidFill>
                                        <a:latin typeface="Cambria Math" panose="02040503050406030204" pitchFamily="18" charset="0"/>
                                      </a:rPr>
                                      <m:t>+</m:t>
                                    </m:r>
                                  </m:sup>
                                </m:sSup>
                              </m:e>
                            </m:d>
                          </m:e>
                          <m:sub>
                            <m:r>
                              <a:rPr lang="en-US" sz="1200" i="1" dirty="0">
                                <a:solidFill>
                                  <a:prstClr val="black"/>
                                </a:solidFill>
                                <a:latin typeface="Cambria Math" panose="02040503050406030204" pitchFamily="18" charset="0"/>
                              </a:rPr>
                              <m:t>𝐴𝐵</m:t>
                            </m:r>
                          </m:sub>
                        </m:sSub>
                        <m:r>
                          <a:rPr lang="en-US" sz="1200" i="1" dirty="0">
                            <a:solidFill>
                              <a:prstClr val="black"/>
                            </a:solidFill>
                            <a:latin typeface="Cambria Math" panose="02040503050406030204" pitchFamily="18" charset="0"/>
                          </a:rPr>
                          <m:t>⊗</m:t>
                        </m:r>
                        <m:sSub>
                          <m:sSubPr>
                            <m:ctrlPr>
                              <a:rPr lang="en-US" sz="1200" i="1" dirty="0">
                                <a:solidFill>
                                  <a:prstClr val="black"/>
                                </a:solidFill>
                                <a:latin typeface="Cambria Math" panose="02040503050406030204" pitchFamily="18" charset="0"/>
                              </a:rPr>
                            </m:ctrlPr>
                          </m:sSubPr>
                          <m:e>
                            <m:d>
                              <m:dPr>
                                <m:begChr m:val="|"/>
                                <m:endChr m:val="⟩"/>
                                <m:ctrlPr>
                                  <a:rPr lang="en-US" sz="1200" i="1" dirty="0">
                                    <a:solidFill>
                                      <a:prstClr val="black"/>
                                    </a:solidFill>
                                    <a:latin typeface="Cambria Math" panose="02040503050406030204" pitchFamily="18" charset="0"/>
                                  </a:rPr>
                                </m:ctrlPr>
                              </m:dPr>
                              <m:e>
                                <m:r>
                                  <a:rPr lang="en-US" sz="1200" i="1" dirty="0">
                                    <a:solidFill>
                                      <a:prstClr val="black"/>
                                    </a:solidFill>
                                    <a:latin typeface="Cambria Math" panose="02040503050406030204" pitchFamily="18" charset="0"/>
                                  </a:rPr>
                                  <m:t>0</m:t>
                                </m:r>
                              </m:e>
                            </m:d>
                            <m:d>
                              <m:dPr>
                                <m:begChr m:val="⟨"/>
                                <m:endChr m:val="|"/>
                                <m:ctrlPr>
                                  <a:rPr lang="en-US" sz="1200" i="1" dirty="0">
                                    <a:solidFill>
                                      <a:prstClr val="black"/>
                                    </a:solidFill>
                                    <a:latin typeface="Cambria Math" panose="02040503050406030204" pitchFamily="18" charset="0"/>
                                  </a:rPr>
                                </m:ctrlPr>
                              </m:dPr>
                              <m:e>
                                <m:r>
                                  <a:rPr lang="en-US" sz="1200" i="1" dirty="0">
                                    <a:solidFill>
                                      <a:prstClr val="black"/>
                                    </a:solidFill>
                                    <a:latin typeface="Cambria Math" panose="02040503050406030204" pitchFamily="18" charset="0"/>
                                  </a:rPr>
                                  <m:t>0</m:t>
                                </m:r>
                              </m:e>
                            </m:d>
                          </m:e>
                          <m:sub>
                            <m:r>
                              <a:rPr lang="en-US" sz="1200" i="1" dirty="0">
                                <a:solidFill>
                                  <a:prstClr val="black"/>
                                </a:solidFill>
                                <a:latin typeface="Cambria Math" panose="02040503050406030204" pitchFamily="18" charset="0"/>
                              </a:rPr>
                              <m:t>𝐶</m:t>
                            </m:r>
                          </m:sub>
                        </m:sSub>
                        <m:r>
                          <a:rPr lang="en-US" sz="1200" i="1" dirty="0">
                            <a:solidFill>
                              <a:prstClr val="black"/>
                            </a:solidFill>
                            <a:latin typeface="Cambria Math" panose="02040503050406030204" pitchFamily="18" charset="0"/>
                          </a:rPr>
                          <m:t>+</m:t>
                        </m:r>
                        <m:d>
                          <m:dPr>
                            <m:begChr m:val="|"/>
                            <m:endChr m:val="⟩"/>
                            <m:ctrlPr>
                              <a:rPr lang="en-US" sz="1200" i="1" dirty="0">
                                <a:solidFill>
                                  <a:prstClr val="black"/>
                                </a:solidFill>
                                <a:latin typeface="Cambria Math" panose="02040503050406030204" pitchFamily="18" charset="0"/>
                              </a:rPr>
                            </m:ctrlPr>
                          </m:dPr>
                          <m:e>
                            <m:sSup>
                              <m:sSupPr>
                                <m:ctrlPr>
                                  <a:rPr lang="en-US" sz="1200" i="1" dirty="0">
                                    <a:solidFill>
                                      <a:prstClr val="black"/>
                                    </a:solidFill>
                                    <a:latin typeface="Cambria Math" panose="02040503050406030204" pitchFamily="18" charset="0"/>
                                  </a:rPr>
                                </m:ctrlPr>
                              </m:sSupPr>
                              <m:e>
                                <m:r>
                                  <m:rPr>
                                    <m:sty m:val="p"/>
                                  </m:rPr>
                                  <a:rPr lang="en-US" sz="1200" dirty="0">
                                    <a:solidFill>
                                      <a:prstClr val="black"/>
                                    </a:solidFill>
                                    <a:latin typeface="Cambria Math" panose="02040503050406030204" pitchFamily="18" charset="0"/>
                                  </a:rPr>
                                  <m:t>Φ</m:t>
                                </m:r>
                              </m:e>
                              <m:sup>
                                <m:r>
                                  <a:rPr lang="en-US" sz="1200" i="1" dirty="0">
                                    <a:solidFill>
                                      <a:prstClr val="black"/>
                                    </a:solidFill>
                                    <a:latin typeface="Cambria Math" panose="02040503050406030204" pitchFamily="18" charset="0"/>
                                  </a:rPr>
                                  <m:t>+</m:t>
                                </m:r>
                              </m:sup>
                            </m:sSup>
                          </m:e>
                        </m:d>
                        <m:sSub>
                          <m:sSubPr>
                            <m:ctrlPr>
                              <a:rPr lang="en-US" sz="1200" i="1" dirty="0">
                                <a:solidFill>
                                  <a:prstClr val="black"/>
                                </a:solidFill>
                                <a:latin typeface="Cambria Math" panose="02040503050406030204" pitchFamily="18" charset="0"/>
                              </a:rPr>
                            </m:ctrlPr>
                          </m:sSubPr>
                          <m:e>
                            <m:d>
                              <m:dPr>
                                <m:begChr m:val="⟨"/>
                                <m:endChr m:val="|"/>
                                <m:ctrlPr>
                                  <a:rPr lang="en-US" sz="1200" i="1" dirty="0">
                                    <a:solidFill>
                                      <a:prstClr val="black"/>
                                    </a:solidFill>
                                    <a:latin typeface="Cambria Math" panose="02040503050406030204" pitchFamily="18" charset="0"/>
                                  </a:rPr>
                                </m:ctrlPr>
                              </m:dPr>
                              <m:e>
                                <m:sSup>
                                  <m:sSupPr>
                                    <m:ctrlPr>
                                      <a:rPr lang="en-US" sz="1200" i="1" dirty="0">
                                        <a:solidFill>
                                          <a:prstClr val="black"/>
                                        </a:solidFill>
                                        <a:latin typeface="Cambria Math" panose="02040503050406030204" pitchFamily="18" charset="0"/>
                                      </a:rPr>
                                    </m:ctrlPr>
                                  </m:sSupPr>
                                  <m:e>
                                    <m:r>
                                      <m:rPr>
                                        <m:sty m:val="p"/>
                                      </m:rPr>
                                      <a:rPr lang="en-US" sz="1200" dirty="0">
                                        <a:solidFill>
                                          <a:prstClr val="black"/>
                                        </a:solidFill>
                                        <a:latin typeface="Cambria Math" panose="02040503050406030204" pitchFamily="18" charset="0"/>
                                      </a:rPr>
                                      <m:t>Φ</m:t>
                                    </m:r>
                                  </m:e>
                                  <m:sup>
                                    <m:r>
                                      <a:rPr lang="en-US" sz="1200" i="1" dirty="0">
                                        <a:solidFill>
                                          <a:prstClr val="black"/>
                                        </a:solidFill>
                                        <a:latin typeface="Cambria Math" panose="02040503050406030204" pitchFamily="18" charset="0"/>
                                      </a:rPr>
                                      <m:t>+</m:t>
                                    </m:r>
                                  </m:sup>
                                </m:sSup>
                              </m:e>
                            </m:d>
                          </m:e>
                          <m:sub>
                            <m:r>
                              <a:rPr lang="en-US" sz="1200" i="1" dirty="0">
                                <a:solidFill>
                                  <a:prstClr val="black"/>
                                </a:solidFill>
                                <a:latin typeface="Cambria Math" panose="02040503050406030204" pitchFamily="18" charset="0"/>
                              </a:rPr>
                              <m:t>𝐴𝐶</m:t>
                            </m:r>
                          </m:sub>
                        </m:sSub>
                        <m:r>
                          <a:rPr lang="en-US" sz="1200" i="1" dirty="0">
                            <a:solidFill>
                              <a:prstClr val="black"/>
                            </a:solidFill>
                            <a:latin typeface="Cambria Math" panose="02040503050406030204" pitchFamily="18" charset="0"/>
                          </a:rPr>
                          <m:t>⊗</m:t>
                        </m:r>
                        <m:sSub>
                          <m:sSubPr>
                            <m:ctrlPr>
                              <a:rPr lang="en-US" sz="1200" i="1" dirty="0">
                                <a:solidFill>
                                  <a:prstClr val="black"/>
                                </a:solidFill>
                                <a:latin typeface="Cambria Math" panose="02040503050406030204" pitchFamily="18" charset="0"/>
                              </a:rPr>
                            </m:ctrlPr>
                          </m:sSubPr>
                          <m:e>
                            <m:d>
                              <m:dPr>
                                <m:begChr m:val="|"/>
                                <m:endChr m:val="⟩"/>
                                <m:ctrlPr>
                                  <a:rPr lang="en-US" sz="1200" i="1" dirty="0">
                                    <a:solidFill>
                                      <a:prstClr val="black"/>
                                    </a:solidFill>
                                    <a:latin typeface="Cambria Math" panose="02040503050406030204" pitchFamily="18" charset="0"/>
                                  </a:rPr>
                                </m:ctrlPr>
                              </m:dPr>
                              <m:e>
                                <m:r>
                                  <a:rPr lang="en-US" sz="1200" i="1" dirty="0">
                                    <a:solidFill>
                                      <a:prstClr val="black"/>
                                    </a:solidFill>
                                    <a:latin typeface="Cambria Math" panose="02040503050406030204" pitchFamily="18" charset="0"/>
                                  </a:rPr>
                                  <m:t>0</m:t>
                                </m:r>
                              </m:e>
                            </m:d>
                            <m:d>
                              <m:dPr>
                                <m:begChr m:val="⟨"/>
                                <m:endChr m:val="|"/>
                                <m:ctrlPr>
                                  <a:rPr lang="en-US" sz="1200" i="1" dirty="0">
                                    <a:solidFill>
                                      <a:prstClr val="black"/>
                                    </a:solidFill>
                                    <a:latin typeface="Cambria Math" panose="02040503050406030204" pitchFamily="18" charset="0"/>
                                  </a:rPr>
                                </m:ctrlPr>
                              </m:dPr>
                              <m:e>
                                <m:r>
                                  <a:rPr lang="en-US" sz="1200" i="1" dirty="0">
                                    <a:solidFill>
                                      <a:prstClr val="black"/>
                                    </a:solidFill>
                                    <a:latin typeface="Cambria Math" panose="02040503050406030204" pitchFamily="18" charset="0"/>
                                  </a:rPr>
                                  <m:t>0</m:t>
                                </m:r>
                              </m:e>
                            </m:d>
                          </m:e>
                          <m:sub>
                            <m:r>
                              <a:rPr lang="en-US" sz="1200" i="1" dirty="0">
                                <a:solidFill>
                                  <a:prstClr val="black"/>
                                </a:solidFill>
                                <a:latin typeface="Cambria Math" panose="02040503050406030204" pitchFamily="18" charset="0"/>
                              </a:rPr>
                              <m:t>𝐵</m:t>
                            </m:r>
                          </m:sub>
                        </m:sSub>
                        <m:r>
                          <a:rPr lang="en-US" sz="1200" i="1" dirty="0">
                            <a:solidFill>
                              <a:prstClr val="black"/>
                            </a:solidFill>
                            <a:latin typeface="Cambria Math" panose="02040503050406030204" pitchFamily="18" charset="0"/>
                          </a:rPr>
                          <m:t>+</m:t>
                        </m:r>
                        <m:d>
                          <m:dPr>
                            <m:begChr m:val="|"/>
                            <m:endChr m:val="⟩"/>
                            <m:ctrlPr>
                              <a:rPr lang="en-US" sz="1200" i="1" dirty="0">
                                <a:solidFill>
                                  <a:prstClr val="black"/>
                                </a:solidFill>
                                <a:latin typeface="Cambria Math" panose="02040503050406030204" pitchFamily="18" charset="0"/>
                              </a:rPr>
                            </m:ctrlPr>
                          </m:dPr>
                          <m:e>
                            <m:sSup>
                              <m:sSupPr>
                                <m:ctrlPr>
                                  <a:rPr lang="en-US" sz="1200" i="1" dirty="0">
                                    <a:solidFill>
                                      <a:prstClr val="black"/>
                                    </a:solidFill>
                                    <a:latin typeface="Cambria Math" panose="02040503050406030204" pitchFamily="18" charset="0"/>
                                  </a:rPr>
                                </m:ctrlPr>
                              </m:sSupPr>
                              <m:e>
                                <m:r>
                                  <m:rPr>
                                    <m:sty m:val="p"/>
                                  </m:rPr>
                                  <a:rPr lang="en-US" sz="1200" dirty="0">
                                    <a:solidFill>
                                      <a:prstClr val="black"/>
                                    </a:solidFill>
                                    <a:latin typeface="Cambria Math" panose="02040503050406030204" pitchFamily="18" charset="0"/>
                                  </a:rPr>
                                  <m:t>Φ</m:t>
                                </m:r>
                              </m:e>
                              <m:sup>
                                <m:r>
                                  <a:rPr lang="en-US" sz="1200" i="1" dirty="0">
                                    <a:solidFill>
                                      <a:prstClr val="black"/>
                                    </a:solidFill>
                                    <a:latin typeface="Cambria Math" panose="02040503050406030204" pitchFamily="18" charset="0"/>
                                  </a:rPr>
                                  <m:t>+</m:t>
                                </m:r>
                              </m:sup>
                            </m:sSup>
                          </m:e>
                        </m:d>
                        <m:sSub>
                          <m:sSubPr>
                            <m:ctrlPr>
                              <a:rPr lang="en-US" sz="1200" i="1" dirty="0">
                                <a:solidFill>
                                  <a:prstClr val="black"/>
                                </a:solidFill>
                                <a:latin typeface="Cambria Math" panose="02040503050406030204" pitchFamily="18" charset="0"/>
                              </a:rPr>
                            </m:ctrlPr>
                          </m:sSubPr>
                          <m:e>
                            <m:d>
                              <m:dPr>
                                <m:begChr m:val="⟨"/>
                                <m:endChr m:val="|"/>
                                <m:ctrlPr>
                                  <a:rPr lang="en-US" sz="1200" i="1" dirty="0">
                                    <a:solidFill>
                                      <a:prstClr val="black"/>
                                    </a:solidFill>
                                    <a:latin typeface="Cambria Math" panose="02040503050406030204" pitchFamily="18" charset="0"/>
                                  </a:rPr>
                                </m:ctrlPr>
                              </m:dPr>
                              <m:e>
                                <m:sSup>
                                  <m:sSupPr>
                                    <m:ctrlPr>
                                      <a:rPr lang="en-US" sz="1200" i="1" dirty="0">
                                        <a:solidFill>
                                          <a:prstClr val="black"/>
                                        </a:solidFill>
                                        <a:latin typeface="Cambria Math" panose="02040503050406030204" pitchFamily="18" charset="0"/>
                                      </a:rPr>
                                    </m:ctrlPr>
                                  </m:sSupPr>
                                  <m:e>
                                    <m:r>
                                      <m:rPr>
                                        <m:sty m:val="p"/>
                                      </m:rPr>
                                      <a:rPr lang="en-US" sz="1200" dirty="0">
                                        <a:solidFill>
                                          <a:prstClr val="black"/>
                                        </a:solidFill>
                                        <a:latin typeface="Cambria Math" panose="02040503050406030204" pitchFamily="18" charset="0"/>
                                      </a:rPr>
                                      <m:t>Φ</m:t>
                                    </m:r>
                                  </m:e>
                                  <m:sup>
                                    <m:r>
                                      <a:rPr lang="en-US" sz="1200" i="1" dirty="0">
                                        <a:solidFill>
                                          <a:prstClr val="black"/>
                                        </a:solidFill>
                                        <a:latin typeface="Cambria Math" panose="02040503050406030204" pitchFamily="18" charset="0"/>
                                      </a:rPr>
                                      <m:t>+</m:t>
                                    </m:r>
                                  </m:sup>
                                </m:sSup>
                              </m:e>
                            </m:d>
                          </m:e>
                          <m:sub>
                            <m:r>
                              <a:rPr lang="en-US" sz="1200" i="1" dirty="0">
                                <a:solidFill>
                                  <a:prstClr val="black"/>
                                </a:solidFill>
                                <a:latin typeface="Cambria Math" panose="02040503050406030204" pitchFamily="18" charset="0"/>
                              </a:rPr>
                              <m:t>𝐵𝐶</m:t>
                            </m:r>
                          </m:sub>
                        </m:sSub>
                        <m:r>
                          <a:rPr lang="en-US" sz="1200" i="1" dirty="0">
                            <a:solidFill>
                              <a:prstClr val="black"/>
                            </a:solidFill>
                            <a:latin typeface="Cambria Math" panose="02040503050406030204" pitchFamily="18" charset="0"/>
                          </a:rPr>
                          <m:t>⊗</m:t>
                        </m:r>
                        <m:sSub>
                          <m:sSubPr>
                            <m:ctrlPr>
                              <a:rPr lang="en-US" sz="1200" i="1" dirty="0">
                                <a:solidFill>
                                  <a:prstClr val="black"/>
                                </a:solidFill>
                                <a:latin typeface="Cambria Math" panose="02040503050406030204" pitchFamily="18" charset="0"/>
                              </a:rPr>
                            </m:ctrlPr>
                          </m:sSubPr>
                          <m:e>
                            <m:d>
                              <m:dPr>
                                <m:begChr m:val="|"/>
                                <m:endChr m:val="⟩"/>
                                <m:ctrlPr>
                                  <a:rPr lang="en-US" sz="1200" i="1" dirty="0">
                                    <a:solidFill>
                                      <a:prstClr val="black"/>
                                    </a:solidFill>
                                    <a:latin typeface="Cambria Math" panose="02040503050406030204" pitchFamily="18" charset="0"/>
                                  </a:rPr>
                                </m:ctrlPr>
                              </m:dPr>
                              <m:e>
                                <m:r>
                                  <a:rPr lang="en-US" sz="1200" i="1" dirty="0">
                                    <a:solidFill>
                                      <a:prstClr val="black"/>
                                    </a:solidFill>
                                    <a:latin typeface="Cambria Math" panose="02040503050406030204" pitchFamily="18" charset="0"/>
                                  </a:rPr>
                                  <m:t>0</m:t>
                                </m:r>
                              </m:e>
                            </m:d>
                            <m:d>
                              <m:dPr>
                                <m:begChr m:val="⟨"/>
                                <m:endChr m:val="|"/>
                                <m:ctrlPr>
                                  <a:rPr lang="en-US" sz="1200" i="1" dirty="0">
                                    <a:solidFill>
                                      <a:prstClr val="black"/>
                                    </a:solidFill>
                                    <a:latin typeface="Cambria Math" panose="02040503050406030204" pitchFamily="18" charset="0"/>
                                  </a:rPr>
                                </m:ctrlPr>
                              </m:dPr>
                              <m:e>
                                <m:r>
                                  <a:rPr lang="en-US" sz="1200" i="1" dirty="0">
                                    <a:solidFill>
                                      <a:prstClr val="black"/>
                                    </a:solidFill>
                                    <a:latin typeface="Cambria Math" panose="02040503050406030204" pitchFamily="18" charset="0"/>
                                  </a:rPr>
                                  <m:t>0</m:t>
                                </m:r>
                              </m:e>
                            </m:d>
                          </m:e>
                          <m:sub>
                            <m:r>
                              <a:rPr lang="en-US" sz="1200" i="1" dirty="0">
                                <a:solidFill>
                                  <a:prstClr val="black"/>
                                </a:solidFill>
                                <a:latin typeface="Cambria Math" panose="02040503050406030204" pitchFamily="18" charset="0"/>
                              </a:rPr>
                              <m:t>𝐴</m:t>
                            </m:r>
                          </m:sub>
                        </m:sSub>
                      </m:e>
                    </m:d>
                  </m:oMath>
                </a14:m>
                <a:endParaRPr lang="en-US" sz="1000" dirty="0">
                  <a:solidFill>
                    <a:prstClr val="black"/>
                  </a:solidFill>
                  <a:latin typeface="Calibri" panose="020F0502020204030204"/>
                </a:endParaRPr>
              </a:p>
              <a:p>
                <a:pPr lvl="3">
                  <a:lnSpc>
                    <a:spcPct val="90000"/>
                  </a:lnSpc>
                </a:pPr>
                <a:r>
                  <a:rPr lang="en-US" sz="1200" dirty="0" err="1">
                    <a:solidFill>
                      <a:prstClr val="black"/>
                    </a:solidFill>
                    <a:latin typeface="Arial" panose="020B0604020202020204" pitchFamily="34" charset="0"/>
                    <a:cs typeface="Arial" panose="020B0604020202020204" pitchFamily="34" charset="0"/>
                  </a:rPr>
                  <a:t>Biseparable</a:t>
                </a:r>
                <a:r>
                  <a:rPr lang="en-US" sz="1200" dirty="0">
                    <a:solidFill>
                      <a:prstClr val="black"/>
                    </a:solidFill>
                    <a:latin typeface="Arial" panose="020B0604020202020204" pitchFamily="34" charset="0"/>
                    <a:cs typeface="Arial" panose="020B0604020202020204" pitchFamily="34" charset="0"/>
                  </a:rPr>
                  <a:t> (by construction)</a:t>
                </a:r>
              </a:p>
              <a:p>
                <a:pPr lvl="3">
                  <a:lnSpc>
                    <a:spcPct val="90000"/>
                  </a:lnSpc>
                </a:pPr>
                <a:r>
                  <a:rPr lang="en-US" sz="1200" dirty="0">
                    <a:solidFill>
                      <a:prstClr val="black"/>
                    </a:solidFill>
                    <a:latin typeface="Arial" panose="020B0604020202020204" pitchFamily="34" charset="0"/>
                    <a:cs typeface="Arial" panose="020B0604020202020204" pitchFamily="34" charset="0"/>
                  </a:rPr>
                  <a:t>No two-party entanglement</a:t>
                </a:r>
              </a:p>
              <a:p>
                <a:pPr lvl="3">
                  <a:lnSpc>
                    <a:spcPct val="90000"/>
                  </a:lnSpc>
                </a:pPr>
                <a:r>
                  <a:rPr lang="en-US" sz="1200" dirty="0">
                    <a:solidFill>
                      <a:prstClr val="black"/>
                    </a:solidFill>
                    <a:latin typeface="Arial" panose="020B0604020202020204" pitchFamily="34" charset="0"/>
                    <a:cs typeface="Arial" panose="020B0604020202020204" pitchFamily="34" charset="0"/>
                  </a:rPr>
                  <a:t>Is entangled (across all three bipartitions)</a:t>
                </a:r>
                <a:endParaRPr lang="en-US" sz="1400" dirty="0">
                  <a:solidFill>
                    <a:prstClr val="black"/>
                  </a:solidFill>
                </a:endParaRPr>
              </a:p>
              <a:p>
                <a:pPr lvl="1">
                  <a:lnSpc>
                    <a:spcPct val="90000"/>
                  </a:lnSpc>
                </a:pPr>
                <a:r>
                  <a:rPr lang="en-US" sz="1800" dirty="0">
                    <a:solidFill>
                      <a:prstClr val="black"/>
                    </a:solidFill>
                    <a:latin typeface="Arial" panose="020B0604020202020204" pitchFamily="34" charset="0"/>
                    <a:ea typeface="+mn-ea"/>
                    <a:cs typeface="Arial" panose="020B0604020202020204" pitchFamily="34" charset="0"/>
                  </a:rPr>
                  <a:t>Only valid for some entanglement measures </a:t>
                </a:r>
              </a:p>
              <a:p>
                <a:pPr lvl="1">
                  <a:lnSpc>
                    <a:spcPct val="90000"/>
                  </a:lnSpc>
                </a:pPr>
                <a:r>
                  <a:rPr lang="en-US" sz="1800" dirty="0">
                    <a:solidFill>
                      <a:prstClr val="black"/>
                    </a:solidFill>
                    <a:latin typeface="Arial" panose="020B0604020202020204" pitchFamily="34" charset="0"/>
                    <a:ea typeface="+mn-ea"/>
                    <a:cs typeface="Arial" panose="020B0604020202020204" pitchFamily="34" charset="0"/>
                  </a:rPr>
                  <a:t>Not additive :    </a:t>
                </a:r>
                <a14:m>
                  <m:oMath xmlns:m="http://schemas.openxmlformats.org/officeDocument/2006/math">
                    <m:sSub>
                      <m:sSubPr>
                        <m:ctrlPr>
                          <a:rPr lang="en-US" sz="1800" b="0" i="1" smtClean="0">
                            <a:solidFill>
                              <a:prstClr val="black"/>
                            </a:solidFill>
                            <a:latin typeface="Cambria Math" panose="02040503050406030204" pitchFamily="18" charset="0"/>
                            <a:ea typeface="+mn-ea"/>
                            <a:cs typeface="Arial" panose="020B0604020202020204" pitchFamily="34" charset="0"/>
                          </a:rPr>
                        </m:ctrlPr>
                      </m:sSubPr>
                      <m:e>
                        <m:r>
                          <a:rPr lang="en-US" sz="1800" b="0" i="1" smtClean="0">
                            <a:solidFill>
                              <a:prstClr val="black"/>
                            </a:solidFill>
                            <a:latin typeface="Cambria Math" panose="02040503050406030204" pitchFamily="18" charset="0"/>
                            <a:ea typeface="+mn-ea"/>
                            <a:cs typeface="Arial" panose="020B0604020202020204" pitchFamily="34" charset="0"/>
                          </a:rPr>
                          <m:t>𝜏</m:t>
                        </m:r>
                      </m:e>
                      <m:sub>
                        <m:r>
                          <a:rPr lang="en-US" sz="1800" b="0" i="1" smtClean="0">
                            <a:solidFill>
                              <a:prstClr val="black"/>
                            </a:solidFill>
                            <a:latin typeface="Cambria Math" panose="02040503050406030204" pitchFamily="18" charset="0"/>
                            <a:ea typeface="+mn-ea"/>
                            <a:cs typeface="Arial" panose="020B0604020202020204" pitchFamily="34" charset="0"/>
                          </a:rPr>
                          <m:t>𝐴𝐵𝐶</m:t>
                        </m:r>
                      </m:sub>
                    </m:sSub>
                    <m:d>
                      <m:dPr>
                        <m:ctrlPr>
                          <a:rPr lang="en-US" sz="1800" b="0" i="1" smtClean="0">
                            <a:solidFill>
                              <a:prstClr val="black"/>
                            </a:solidFill>
                            <a:latin typeface="Cambria Math" panose="02040503050406030204" pitchFamily="18" charset="0"/>
                            <a:ea typeface="+mn-ea"/>
                            <a:cs typeface="Arial" panose="020B0604020202020204" pitchFamily="34" charset="0"/>
                          </a:rPr>
                        </m:ctrlPr>
                      </m:dPr>
                      <m:e>
                        <m:acc>
                          <m:accPr>
                            <m:chr m:val="̂"/>
                            <m:ctrlPr>
                              <a:rPr lang="en-US" sz="1800" b="0" i="1" smtClean="0">
                                <a:solidFill>
                                  <a:prstClr val="black"/>
                                </a:solidFill>
                                <a:latin typeface="Cambria Math" panose="02040503050406030204" pitchFamily="18" charset="0"/>
                                <a:ea typeface="+mn-ea"/>
                                <a:cs typeface="Arial" panose="020B0604020202020204" pitchFamily="34" charset="0"/>
                              </a:rPr>
                            </m:ctrlPr>
                          </m:accPr>
                          <m:e>
                            <m:r>
                              <a:rPr lang="en-US" sz="1800" b="0" i="1" smtClean="0">
                                <a:solidFill>
                                  <a:prstClr val="black"/>
                                </a:solidFill>
                                <a:latin typeface="Cambria Math" panose="02040503050406030204" pitchFamily="18" charset="0"/>
                                <a:ea typeface="+mn-ea"/>
                                <a:cs typeface="Arial" panose="020B0604020202020204" pitchFamily="34" charset="0"/>
                              </a:rPr>
                              <m:t>𝜌</m:t>
                            </m:r>
                          </m:e>
                        </m:acc>
                        <m:r>
                          <a:rPr lang="en-US" sz="1800" b="0" i="1" smtClean="0">
                            <a:solidFill>
                              <a:prstClr val="black"/>
                            </a:solidFill>
                            <a:latin typeface="Cambria Math" panose="02040503050406030204" pitchFamily="18" charset="0"/>
                            <a:ea typeface="+mn-ea"/>
                            <a:cs typeface="Arial" panose="020B0604020202020204" pitchFamily="34" charset="0"/>
                          </a:rPr>
                          <m:t>⊗</m:t>
                        </m:r>
                        <m:acc>
                          <m:accPr>
                            <m:chr m:val="̂"/>
                            <m:ctrlPr>
                              <a:rPr lang="en-US" sz="1800" b="0" i="1" smtClean="0">
                                <a:solidFill>
                                  <a:prstClr val="black"/>
                                </a:solidFill>
                                <a:latin typeface="Cambria Math" panose="02040503050406030204" pitchFamily="18" charset="0"/>
                                <a:ea typeface="+mn-ea"/>
                                <a:cs typeface="Arial" panose="020B0604020202020204" pitchFamily="34" charset="0"/>
                              </a:rPr>
                            </m:ctrlPr>
                          </m:accPr>
                          <m:e>
                            <m:r>
                              <a:rPr lang="en-US" sz="1800" b="0" i="1" smtClean="0">
                                <a:solidFill>
                                  <a:prstClr val="black"/>
                                </a:solidFill>
                                <a:latin typeface="Cambria Math" panose="02040503050406030204" pitchFamily="18" charset="0"/>
                                <a:ea typeface="+mn-ea"/>
                                <a:cs typeface="Arial" panose="020B0604020202020204" pitchFamily="34" charset="0"/>
                              </a:rPr>
                              <m:t>𝜎</m:t>
                            </m:r>
                          </m:e>
                        </m:acc>
                      </m:e>
                    </m:d>
                    <m:r>
                      <a:rPr lang="en-US" sz="1800" b="0" i="1" smtClean="0">
                        <a:solidFill>
                          <a:prstClr val="black"/>
                        </a:solidFill>
                        <a:latin typeface="Cambria Math" panose="02040503050406030204" pitchFamily="18" charset="0"/>
                        <a:ea typeface="+mn-ea"/>
                        <a:cs typeface="Arial" panose="020B0604020202020204" pitchFamily="34" charset="0"/>
                      </a:rPr>
                      <m:t>≠</m:t>
                    </m:r>
                    <m:sSub>
                      <m:sSubPr>
                        <m:ctrlPr>
                          <a:rPr lang="en-US" sz="1800" b="0" i="1" smtClean="0">
                            <a:solidFill>
                              <a:prstClr val="black"/>
                            </a:solidFill>
                            <a:latin typeface="Cambria Math" panose="02040503050406030204" pitchFamily="18" charset="0"/>
                            <a:ea typeface="+mn-ea"/>
                            <a:cs typeface="Arial" panose="020B0604020202020204" pitchFamily="34" charset="0"/>
                          </a:rPr>
                        </m:ctrlPr>
                      </m:sSubPr>
                      <m:e>
                        <m:r>
                          <a:rPr lang="en-US" sz="1800" b="0" i="1" smtClean="0">
                            <a:solidFill>
                              <a:prstClr val="black"/>
                            </a:solidFill>
                            <a:latin typeface="Cambria Math" panose="02040503050406030204" pitchFamily="18" charset="0"/>
                            <a:ea typeface="+mn-ea"/>
                            <a:cs typeface="Arial" panose="020B0604020202020204" pitchFamily="34" charset="0"/>
                          </a:rPr>
                          <m:t>𝜏</m:t>
                        </m:r>
                      </m:e>
                      <m:sub>
                        <m:r>
                          <a:rPr lang="en-US" sz="1800" b="0" i="1" smtClean="0">
                            <a:solidFill>
                              <a:prstClr val="black"/>
                            </a:solidFill>
                            <a:latin typeface="Cambria Math" panose="02040503050406030204" pitchFamily="18" charset="0"/>
                            <a:ea typeface="+mn-ea"/>
                            <a:cs typeface="Arial" panose="020B0604020202020204" pitchFamily="34" charset="0"/>
                          </a:rPr>
                          <m:t>𝐴𝐵𝐶</m:t>
                        </m:r>
                      </m:sub>
                    </m:sSub>
                    <m:d>
                      <m:dPr>
                        <m:ctrlPr>
                          <a:rPr lang="en-US" sz="1800" b="0" i="1" smtClean="0">
                            <a:solidFill>
                              <a:prstClr val="black"/>
                            </a:solidFill>
                            <a:latin typeface="Cambria Math" panose="02040503050406030204" pitchFamily="18" charset="0"/>
                            <a:ea typeface="+mn-ea"/>
                            <a:cs typeface="Arial" panose="020B0604020202020204" pitchFamily="34" charset="0"/>
                          </a:rPr>
                        </m:ctrlPr>
                      </m:dPr>
                      <m:e>
                        <m:acc>
                          <m:accPr>
                            <m:chr m:val="̂"/>
                            <m:ctrlPr>
                              <a:rPr lang="en-US" sz="1800" b="0" i="1" smtClean="0">
                                <a:solidFill>
                                  <a:prstClr val="black"/>
                                </a:solidFill>
                                <a:latin typeface="Cambria Math" panose="02040503050406030204" pitchFamily="18" charset="0"/>
                                <a:ea typeface="+mn-ea"/>
                                <a:cs typeface="Arial" panose="020B0604020202020204" pitchFamily="34" charset="0"/>
                              </a:rPr>
                            </m:ctrlPr>
                          </m:accPr>
                          <m:e>
                            <m:r>
                              <a:rPr lang="en-US" sz="1800" b="0" i="1" smtClean="0">
                                <a:solidFill>
                                  <a:prstClr val="black"/>
                                </a:solidFill>
                                <a:latin typeface="Cambria Math" panose="02040503050406030204" pitchFamily="18" charset="0"/>
                                <a:ea typeface="+mn-ea"/>
                                <a:cs typeface="Arial" panose="020B0604020202020204" pitchFamily="34" charset="0"/>
                              </a:rPr>
                              <m:t>𝜌</m:t>
                            </m:r>
                          </m:e>
                        </m:acc>
                      </m:e>
                    </m:d>
                    <m:r>
                      <a:rPr lang="en-US" sz="1800" b="0" i="1" smtClean="0">
                        <a:solidFill>
                          <a:prstClr val="black"/>
                        </a:solidFill>
                        <a:latin typeface="Cambria Math" panose="02040503050406030204" pitchFamily="18" charset="0"/>
                        <a:ea typeface="+mn-ea"/>
                        <a:cs typeface="Arial" panose="020B0604020202020204" pitchFamily="34" charset="0"/>
                      </a:rPr>
                      <m:t>+</m:t>
                    </m:r>
                    <m:sSub>
                      <m:sSubPr>
                        <m:ctrlPr>
                          <a:rPr lang="en-US" sz="1800" i="1">
                            <a:solidFill>
                              <a:prstClr val="black"/>
                            </a:solidFill>
                            <a:latin typeface="Cambria Math" panose="02040503050406030204" pitchFamily="18" charset="0"/>
                            <a:cs typeface="Arial" panose="020B0604020202020204" pitchFamily="34" charset="0"/>
                          </a:rPr>
                        </m:ctrlPr>
                      </m:sSubPr>
                      <m:e>
                        <m:r>
                          <a:rPr lang="en-US" sz="1800" i="1">
                            <a:solidFill>
                              <a:prstClr val="black"/>
                            </a:solidFill>
                            <a:latin typeface="Cambria Math" panose="02040503050406030204" pitchFamily="18" charset="0"/>
                            <a:cs typeface="Arial" panose="020B0604020202020204" pitchFamily="34" charset="0"/>
                          </a:rPr>
                          <m:t>𝜏</m:t>
                        </m:r>
                      </m:e>
                      <m:sub>
                        <m:r>
                          <a:rPr lang="en-US" sz="1800" i="1">
                            <a:solidFill>
                              <a:prstClr val="black"/>
                            </a:solidFill>
                            <a:latin typeface="Cambria Math" panose="02040503050406030204" pitchFamily="18" charset="0"/>
                            <a:cs typeface="Arial" panose="020B0604020202020204" pitchFamily="34" charset="0"/>
                          </a:rPr>
                          <m:t>𝐴𝐵𝐶</m:t>
                        </m:r>
                      </m:sub>
                    </m:sSub>
                    <m:d>
                      <m:dPr>
                        <m:ctrlPr>
                          <a:rPr lang="en-US" sz="1800" i="1">
                            <a:solidFill>
                              <a:prstClr val="black"/>
                            </a:solidFill>
                            <a:latin typeface="Cambria Math" panose="02040503050406030204" pitchFamily="18" charset="0"/>
                            <a:cs typeface="Arial" panose="020B0604020202020204" pitchFamily="34" charset="0"/>
                          </a:rPr>
                        </m:ctrlPr>
                      </m:dPr>
                      <m:e>
                        <m:acc>
                          <m:accPr>
                            <m:chr m:val="̂"/>
                            <m:ctrlPr>
                              <a:rPr lang="en-US" sz="1800" b="0" i="1" smtClean="0">
                                <a:solidFill>
                                  <a:prstClr val="black"/>
                                </a:solidFill>
                                <a:latin typeface="Cambria Math" panose="02040503050406030204" pitchFamily="18" charset="0"/>
                                <a:cs typeface="Arial" panose="020B0604020202020204" pitchFamily="34" charset="0"/>
                              </a:rPr>
                            </m:ctrlPr>
                          </m:accPr>
                          <m:e>
                            <m:r>
                              <a:rPr lang="en-US" sz="1800" b="0" i="1" smtClean="0">
                                <a:solidFill>
                                  <a:prstClr val="black"/>
                                </a:solidFill>
                                <a:latin typeface="Cambria Math" panose="02040503050406030204" pitchFamily="18" charset="0"/>
                                <a:cs typeface="Arial" panose="020B0604020202020204" pitchFamily="34" charset="0"/>
                              </a:rPr>
                              <m:t>𝜎</m:t>
                            </m:r>
                          </m:e>
                        </m:acc>
                      </m:e>
                    </m:d>
                  </m:oMath>
                </a14:m>
                <a:endParaRPr lang="en-US" sz="1800" dirty="0">
                  <a:solidFill>
                    <a:prstClr val="black"/>
                  </a:solidFill>
                  <a:latin typeface="Arial" panose="020B0604020202020204" pitchFamily="34" charset="0"/>
                  <a:ea typeface="+mn-ea"/>
                  <a:cs typeface="Arial" panose="020B0604020202020204" pitchFamily="34" charset="0"/>
                </a:endParaRPr>
              </a:p>
              <a:p>
                <a:pPr lvl="1">
                  <a:lnSpc>
                    <a:spcPct val="90000"/>
                  </a:lnSpc>
                </a:pPr>
                <a:r>
                  <a:rPr lang="en-US" sz="1800" dirty="0">
                    <a:solidFill>
                      <a:prstClr val="black"/>
                    </a:solidFill>
                    <a:latin typeface="Arial" panose="020B0604020202020204" pitchFamily="34" charset="0"/>
                    <a:ea typeface="+mn-ea"/>
                    <a:cs typeface="Arial" panose="020B0604020202020204" pitchFamily="34" charset="0"/>
                  </a:rPr>
                  <a:t>Zero for some tripartite-entangled states (e.g., </a:t>
                </a:r>
                <a14:m>
                  <m:oMath xmlns:m="http://schemas.openxmlformats.org/officeDocument/2006/math">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𝑊</m:t>
                        </m:r>
                      </m:e>
                    </m:d>
                    <m:d>
                      <m:dPr>
                        <m:begChr m:val="⟨"/>
                        <m:endChr m:val="|"/>
                        <m:ctrlPr>
                          <a:rPr lang="en-US" sz="1800" b="0" i="1" smtClean="0">
                            <a:solidFill>
                              <a:prstClr val="black"/>
                            </a:solidFill>
                            <a:latin typeface="Cambria Math" panose="02040503050406030204" pitchFamily="18" charset="0"/>
                            <a:ea typeface="+mn-ea"/>
                            <a:cs typeface="Arial" panose="020B0604020202020204" pitchFamily="34" charset="0"/>
                          </a:rPr>
                        </m:ctrlPr>
                      </m:dPr>
                      <m:e>
                        <m:r>
                          <a:rPr lang="en-US" sz="1800" b="0" i="1" smtClean="0">
                            <a:solidFill>
                              <a:prstClr val="black"/>
                            </a:solidFill>
                            <a:latin typeface="Cambria Math" panose="02040503050406030204" pitchFamily="18" charset="0"/>
                            <a:ea typeface="+mn-ea"/>
                            <a:cs typeface="Arial" panose="020B0604020202020204" pitchFamily="34" charset="0"/>
                          </a:rPr>
                          <m:t>𝑊</m:t>
                        </m:r>
                      </m:e>
                    </m:d>
                  </m:oMath>
                </a14:m>
                <a:r>
                  <a:rPr lang="en-US" sz="1800" dirty="0">
                    <a:solidFill>
                      <a:prstClr val="black"/>
                    </a:solidFill>
                    <a:latin typeface="Arial" panose="020B0604020202020204" pitchFamily="34" charset="0"/>
                    <a:ea typeface="+mn-ea"/>
                    <a:cs typeface="Arial" panose="020B0604020202020204" pitchFamily="34" charset="0"/>
                  </a:rPr>
                  <a:t>)</a:t>
                </a:r>
              </a:p>
              <a:p>
                <a:pPr lvl="1">
                  <a:lnSpc>
                    <a:spcPct val="90000"/>
                  </a:lnSpc>
                </a:pPr>
                <a:endParaRPr lang="en-US" sz="1800" dirty="0">
                  <a:solidFill>
                    <a:prstClr val="black"/>
                  </a:solidFill>
                  <a:latin typeface="Arial" panose="020B0604020202020204" pitchFamily="34" charset="0"/>
                  <a:ea typeface="+mn-ea"/>
                  <a:cs typeface="Arial" panose="020B0604020202020204" pitchFamily="34" charset="0"/>
                </a:endParaRPr>
              </a:p>
              <a:p>
                <a:pPr lvl="1">
                  <a:lnSpc>
                    <a:spcPct val="90000"/>
                  </a:lnSpc>
                </a:pPr>
                <a:endParaRPr lang="en-US" sz="1800" dirty="0">
                  <a:solidFill>
                    <a:prstClr val="black"/>
                  </a:solidFill>
                  <a:latin typeface="Arial" panose="020B0604020202020204" pitchFamily="34" charset="0"/>
                  <a:ea typeface="+mn-ea"/>
                  <a:cs typeface="Arial" panose="020B0604020202020204" pitchFamily="34" charset="0"/>
                </a:endParaRPr>
              </a:p>
              <a:p>
                <a:pPr lvl="1">
                  <a:lnSpc>
                    <a:spcPct val="90000"/>
                  </a:lnSpc>
                </a:pPr>
                <a:endParaRPr lang="en-US" sz="1800" dirty="0">
                  <a:solidFill>
                    <a:prstClr val="black"/>
                  </a:solidFill>
                  <a:latin typeface="Arial" panose="020B0604020202020204" pitchFamily="34" charset="0"/>
                  <a:ea typeface="+mn-ea"/>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5558" y="1426584"/>
                <a:ext cx="6846877" cy="5307535"/>
              </a:xfrm>
              <a:blipFill>
                <a:blip r:embed="rId3"/>
                <a:stretch>
                  <a:fillRect l="-1692" t="-1837"/>
                </a:stretch>
              </a:blipFill>
            </p:spPr>
            <p:txBody>
              <a:bodyPr/>
              <a:lstStyle/>
              <a:p>
                <a:r>
                  <a:rPr lang="en-US">
                    <a:noFill/>
                  </a:rPr>
                  <a:t> </a:t>
                </a:r>
              </a:p>
            </p:txBody>
          </p:sp>
        </mc:Fallback>
      </mc:AlternateContent>
      <p:pic>
        <p:nvPicPr>
          <p:cNvPr id="17" name="Graphic 16">
            <a:extLst>
              <a:ext uri="{FF2B5EF4-FFF2-40B4-BE49-F238E27FC236}">
                <a16:creationId xmlns:a16="http://schemas.microsoft.com/office/drawing/2014/main" id="{4F363B09-136D-420B-B5B1-4F491FF3E5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29974" y="1452767"/>
            <a:ext cx="4680358" cy="4680358"/>
          </a:xfrm>
          <a:prstGeom prst="rect">
            <a:avLst/>
          </a:prstGeom>
        </p:spPr>
      </p:pic>
      <p:sp>
        <p:nvSpPr>
          <p:cNvPr id="18" name="TextBox 17">
            <a:extLst>
              <a:ext uri="{FF2B5EF4-FFF2-40B4-BE49-F238E27FC236}">
                <a16:creationId xmlns:a16="http://schemas.microsoft.com/office/drawing/2014/main" id="{AD819D2E-456C-4EA4-A067-20CA38223AF0}"/>
              </a:ext>
            </a:extLst>
          </p:cNvPr>
          <p:cNvSpPr txBox="1"/>
          <p:nvPr/>
        </p:nvSpPr>
        <p:spPr>
          <a:xfrm>
            <a:off x="8177299" y="6157454"/>
            <a:ext cx="2824946" cy="369332"/>
          </a:xfrm>
          <a:prstGeom prst="rect">
            <a:avLst/>
          </a:prstGeom>
          <a:noFill/>
        </p:spPr>
        <p:txBody>
          <a:bodyPr wrap="square" lIns="0" tIns="0" rIns="0" bIns="0" rtlCol="0">
            <a:spAutoFit/>
          </a:bodyPr>
          <a:lstStyle/>
          <a:p>
            <a:r>
              <a:rPr lang="en-US" sz="2400" b="0" dirty="0">
                <a:latin typeface="Cambria Math" panose="02040503050406030204" pitchFamily="18" charset="0"/>
              </a:rPr>
              <a:t>Three-party classes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48FE7-BD4D-4259-9918-B854E5F9D802}"/>
                  </a:ext>
                </a:extLst>
              </p:cNvPr>
              <p:cNvSpPr txBox="1"/>
              <p:nvPr/>
            </p:nvSpPr>
            <p:spPr>
              <a:xfrm rot="18051694">
                <a:off x="7063744" y="2778549"/>
                <a:ext cx="15971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𝐵𝐶</m:t>
                      </m:r>
                    </m:oMath>
                  </m:oMathPara>
                </a14:m>
                <a:endParaRPr lang="en-US" sz="2000" b="0" dirty="0">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0F748FE7-BD4D-4259-9918-B854E5F9D802}"/>
                  </a:ext>
                </a:extLst>
              </p:cNvPr>
              <p:cNvSpPr txBox="1">
                <a:spLocks noRot="1" noChangeAspect="1" noMove="1" noResize="1" noEditPoints="1" noAdjustHandles="1" noChangeArrowheads="1" noChangeShapeType="1" noTextEdit="1"/>
              </p:cNvSpPr>
              <p:nvPr/>
            </p:nvSpPr>
            <p:spPr>
              <a:xfrm rot="18051694">
                <a:off x="7063744" y="2778549"/>
                <a:ext cx="1597146"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2D2278-4976-46B1-89B1-E87D95867FE4}"/>
                  </a:ext>
                </a:extLst>
              </p:cNvPr>
              <p:cNvSpPr txBox="1"/>
              <p:nvPr/>
            </p:nvSpPr>
            <p:spPr>
              <a:xfrm rot="3594203">
                <a:off x="10097754" y="2840226"/>
                <a:ext cx="160478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𝐴𝐶</m:t>
                      </m:r>
                    </m:oMath>
                  </m:oMathPara>
                </a14:m>
                <a:endParaRPr lang="en-US" sz="2000" b="0" dirty="0">
                  <a:latin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1B2D2278-4976-46B1-89B1-E87D95867FE4}"/>
                  </a:ext>
                </a:extLst>
              </p:cNvPr>
              <p:cNvSpPr txBox="1">
                <a:spLocks noRot="1" noChangeAspect="1" noMove="1" noResize="1" noEditPoints="1" noAdjustHandles="1" noChangeArrowheads="1" noChangeShapeType="1" noTextEdit="1"/>
              </p:cNvSpPr>
              <p:nvPr/>
            </p:nvSpPr>
            <p:spPr>
              <a:xfrm rot="3594203">
                <a:off x="10097754" y="2840226"/>
                <a:ext cx="1604782"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D102E2-0427-4BDB-A7E8-D0886B9F9341}"/>
                  </a:ext>
                </a:extLst>
              </p:cNvPr>
              <p:cNvSpPr txBox="1"/>
              <p:nvPr/>
            </p:nvSpPr>
            <p:spPr>
              <a:xfrm>
                <a:off x="8436021" y="5497659"/>
                <a:ext cx="17996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𝐴𝐵</m:t>
                      </m:r>
                    </m:oMath>
                  </m:oMathPara>
                </a14:m>
                <a:endParaRPr lang="en-US" sz="2000" b="0" dirty="0">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ADD102E2-0427-4BDB-A7E8-D0886B9F9341}"/>
                  </a:ext>
                </a:extLst>
              </p:cNvPr>
              <p:cNvSpPr txBox="1">
                <a:spLocks noRot="1" noChangeAspect="1" noMove="1" noResize="1" noEditPoints="1" noAdjustHandles="1" noChangeArrowheads="1" noChangeShapeType="1" noTextEdit="1"/>
              </p:cNvSpPr>
              <p:nvPr/>
            </p:nvSpPr>
            <p:spPr>
              <a:xfrm>
                <a:off x="8436021" y="5497659"/>
                <a:ext cx="1799667" cy="307777"/>
              </a:xfrm>
              <a:prstGeom prst="rect">
                <a:avLst/>
              </a:prstGeom>
              <a:blipFill>
                <a:blip r:embed="rId8"/>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490E74F-945E-4FA3-944F-00F134634F04}"/>
                  </a:ext>
                </a:extLst>
              </p:cNvPr>
              <p:cNvSpPr txBox="1"/>
              <p:nvPr/>
            </p:nvSpPr>
            <p:spPr>
              <a:xfrm>
                <a:off x="8095287" y="3417189"/>
                <a:ext cx="2519261"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2000" b="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9490E74F-945E-4FA3-944F-00F134634F04}"/>
                  </a:ext>
                </a:extLst>
              </p:cNvPr>
              <p:cNvSpPr txBox="1">
                <a:spLocks noRot="1" noChangeAspect="1" noMove="1" noResize="1" noEditPoints="1" noAdjustHandles="1" noChangeArrowheads="1" noChangeShapeType="1" noTextEdit="1"/>
              </p:cNvSpPr>
              <p:nvPr/>
            </p:nvSpPr>
            <p:spPr>
              <a:xfrm>
                <a:off x="8095287" y="3417189"/>
                <a:ext cx="2519261" cy="246221"/>
              </a:xfrm>
              <a:prstGeom prst="rect">
                <a:avLst/>
              </a:prstGeom>
              <a:blipFill>
                <a:blip r:embed="rId9"/>
                <a:stretch>
                  <a:fillRect b="-25000"/>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A35BB512-A573-479E-A077-C8D129789E49}"/>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8B0B5791-650C-4BAA-9748-5A696432189C}"/>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17 of 34</a:t>
            </a:r>
          </a:p>
        </p:txBody>
      </p:sp>
    </p:spTree>
    <p:extLst>
      <p:ext uri="{BB962C8B-B14F-4D97-AF65-F5344CB8AC3E}">
        <p14:creationId xmlns:p14="http://schemas.microsoft.com/office/powerpoint/2010/main" val="69248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Measures of Three-Party Entanglement</a:t>
            </a:r>
          </a:p>
        </p:txBody>
      </p:sp>
      <p:pic>
        <p:nvPicPr>
          <p:cNvPr id="17" name="Graphic 16">
            <a:extLst>
              <a:ext uri="{FF2B5EF4-FFF2-40B4-BE49-F238E27FC236}">
                <a16:creationId xmlns:a16="http://schemas.microsoft.com/office/drawing/2014/main" id="{4F363B09-136D-420B-B5B1-4F491FF3E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9974" y="1452767"/>
            <a:ext cx="4680358" cy="4680358"/>
          </a:xfrm>
          <a:prstGeom prst="rect">
            <a:avLst/>
          </a:prstGeom>
        </p:spPr>
      </p:pic>
      <p:sp>
        <p:nvSpPr>
          <p:cNvPr id="18" name="TextBox 17">
            <a:extLst>
              <a:ext uri="{FF2B5EF4-FFF2-40B4-BE49-F238E27FC236}">
                <a16:creationId xmlns:a16="http://schemas.microsoft.com/office/drawing/2014/main" id="{AD819D2E-456C-4EA4-A067-20CA38223AF0}"/>
              </a:ext>
            </a:extLst>
          </p:cNvPr>
          <p:cNvSpPr txBox="1"/>
          <p:nvPr/>
        </p:nvSpPr>
        <p:spPr>
          <a:xfrm>
            <a:off x="8177299" y="6157454"/>
            <a:ext cx="2824946" cy="369332"/>
          </a:xfrm>
          <a:prstGeom prst="rect">
            <a:avLst/>
          </a:prstGeom>
          <a:noFill/>
        </p:spPr>
        <p:txBody>
          <a:bodyPr wrap="square" lIns="0" tIns="0" rIns="0" bIns="0" rtlCol="0">
            <a:spAutoFit/>
          </a:bodyPr>
          <a:lstStyle/>
          <a:p>
            <a:r>
              <a:rPr lang="en-US" sz="2400" b="0" dirty="0">
                <a:latin typeface="Cambria Math" panose="02040503050406030204" pitchFamily="18" charset="0"/>
              </a:rPr>
              <a:t>Three-party classes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48FE7-BD4D-4259-9918-B854E5F9D802}"/>
                  </a:ext>
                </a:extLst>
              </p:cNvPr>
              <p:cNvSpPr txBox="1"/>
              <p:nvPr/>
            </p:nvSpPr>
            <p:spPr>
              <a:xfrm rot="18051694">
                <a:off x="7063744" y="2778549"/>
                <a:ext cx="15971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𝐵𝐶</m:t>
                      </m:r>
                    </m:oMath>
                  </m:oMathPara>
                </a14:m>
                <a:endParaRPr lang="en-US" sz="2000" b="0" dirty="0">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0F748FE7-BD4D-4259-9918-B854E5F9D802}"/>
                  </a:ext>
                </a:extLst>
              </p:cNvPr>
              <p:cNvSpPr txBox="1">
                <a:spLocks noRot="1" noChangeAspect="1" noMove="1" noResize="1" noEditPoints="1" noAdjustHandles="1" noChangeArrowheads="1" noChangeShapeType="1" noTextEdit="1"/>
              </p:cNvSpPr>
              <p:nvPr/>
            </p:nvSpPr>
            <p:spPr>
              <a:xfrm rot="18051694">
                <a:off x="7063744" y="2778549"/>
                <a:ext cx="1597146"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2D2278-4976-46B1-89B1-E87D95867FE4}"/>
                  </a:ext>
                </a:extLst>
              </p:cNvPr>
              <p:cNvSpPr txBox="1"/>
              <p:nvPr/>
            </p:nvSpPr>
            <p:spPr>
              <a:xfrm rot="3594203">
                <a:off x="10097754" y="2840226"/>
                <a:ext cx="160478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𝐴𝐶</m:t>
                      </m:r>
                    </m:oMath>
                  </m:oMathPara>
                </a14:m>
                <a:endParaRPr lang="en-US" sz="2000" b="0" dirty="0">
                  <a:latin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1B2D2278-4976-46B1-89B1-E87D95867FE4}"/>
                  </a:ext>
                </a:extLst>
              </p:cNvPr>
              <p:cNvSpPr txBox="1">
                <a:spLocks noRot="1" noChangeAspect="1" noMove="1" noResize="1" noEditPoints="1" noAdjustHandles="1" noChangeArrowheads="1" noChangeShapeType="1" noTextEdit="1"/>
              </p:cNvSpPr>
              <p:nvPr/>
            </p:nvSpPr>
            <p:spPr>
              <a:xfrm rot="3594203">
                <a:off x="10097754" y="2840226"/>
                <a:ext cx="1604782"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D102E2-0427-4BDB-A7E8-D0886B9F9341}"/>
                  </a:ext>
                </a:extLst>
              </p:cNvPr>
              <p:cNvSpPr txBox="1"/>
              <p:nvPr/>
            </p:nvSpPr>
            <p:spPr>
              <a:xfrm>
                <a:off x="8436021" y="5497659"/>
                <a:ext cx="17996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𝐴𝐵</m:t>
                      </m:r>
                    </m:oMath>
                  </m:oMathPara>
                </a14:m>
                <a:endParaRPr lang="en-US" sz="2000" b="0" dirty="0">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ADD102E2-0427-4BDB-A7E8-D0886B9F9341}"/>
                  </a:ext>
                </a:extLst>
              </p:cNvPr>
              <p:cNvSpPr txBox="1">
                <a:spLocks noRot="1" noChangeAspect="1" noMove="1" noResize="1" noEditPoints="1" noAdjustHandles="1" noChangeArrowheads="1" noChangeShapeType="1" noTextEdit="1"/>
              </p:cNvSpPr>
              <p:nvPr/>
            </p:nvSpPr>
            <p:spPr>
              <a:xfrm>
                <a:off x="8436021" y="5497659"/>
                <a:ext cx="1799667" cy="307777"/>
              </a:xfrm>
              <a:prstGeom prst="rect">
                <a:avLst/>
              </a:prstGeom>
              <a:blipFill>
                <a:blip r:embed="rId6"/>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490E74F-945E-4FA3-944F-00F134634F04}"/>
                  </a:ext>
                </a:extLst>
              </p:cNvPr>
              <p:cNvSpPr txBox="1"/>
              <p:nvPr/>
            </p:nvSpPr>
            <p:spPr>
              <a:xfrm>
                <a:off x="8095287" y="3417189"/>
                <a:ext cx="2519261"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2000" b="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9490E74F-945E-4FA3-944F-00F134634F04}"/>
                  </a:ext>
                </a:extLst>
              </p:cNvPr>
              <p:cNvSpPr txBox="1">
                <a:spLocks noRot="1" noChangeAspect="1" noMove="1" noResize="1" noEditPoints="1" noAdjustHandles="1" noChangeArrowheads="1" noChangeShapeType="1" noTextEdit="1"/>
              </p:cNvSpPr>
              <p:nvPr/>
            </p:nvSpPr>
            <p:spPr>
              <a:xfrm>
                <a:off x="8095287" y="3417189"/>
                <a:ext cx="2519261" cy="246221"/>
              </a:xfrm>
              <a:prstGeom prst="rect">
                <a:avLst/>
              </a:prstGeom>
              <a:blipFill>
                <a:blip r:embed="rId7"/>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9EBFB-341A-44DC-B2D1-A7276FADA4CC}"/>
                  </a:ext>
                </a:extLst>
              </p:cNvPr>
              <p:cNvSpPr/>
              <p:nvPr/>
            </p:nvSpPr>
            <p:spPr>
              <a:xfrm>
                <a:off x="365759" y="1452767"/>
                <a:ext cx="6554234" cy="5391476"/>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The Tripartite entanglement of formation</a:t>
                </a:r>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3</m:t>
                          </m:r>
                          <m:r>
                            <a:rPr lang="en-US" sz="2400" i="1">
                              <a:latin typeface="Cambria Math" panose="02040503050406030204" pitchFamily="18" charset="0"/>
                            </a:rPr>
                            <m:t>𝐹</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𝜌</m:t>
                                  </m:r>
                                </m:e>
                              </m:acc>
                            </m:e>
                            <m:sub>
                              <m:r>
                                <a:rPr lang="en-US" sz="2400" i="1">
                                  <a:latin typeface="Cambria Math" panose="02040503050406030204" pitchFamily="18" charset="0"/>
                                </a:rPr>
                                <m:t>𝐴𝐵𝐶</m:t>
                              </m:r>
                            </m:sub>
                          </m:sSub>
                        </m:e>
                      </m:d>
                      <m:r>
                        <a:rPr lang="en-US" sz="2400" i="1">
                          <a:latin typeface="Cambria Math" panose="02040503050406030204" pitchFamily="18"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min</m:t>
                              </m:r>
                            </m:e>
                            <m:li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𝑖</m:t>
                                  </m:r>
                                </m:sub>
                              </m:sSub>
                              <m:r>
                                <a:rPr lang="en-US" sz="2400" i="1">
                                  <a:latin typeface="Cambria Math" panose="02040503050406030204" pitchFamily="18" charset="0"/>
                                </a:rPr>
                                <m:t>⟩</m:t>
                              </m:r>
                            </m:lim>
                          </m:limLow>
                        </m:fName>
                        <m:e>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sub>
                            <m:sup/>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r>
                                <a:rPr lang="en-US" sz="2400" i="1">
                                  <a:latin typeface="Cambria Math" panose="02040503050406030204" pitchFamily="18" charset="0"/>
                                </a:rPr>
                                <m:t> </m:t>
                              </m:r>
                              <m:r>
                                <m:rPr>
                                  <m:sty m:val="p"/>
                                </m:rPr>
                                <a:rPr lang="en-US" sz="2400" i="1">
                                  <a:latin typeface="Cambria Math" panose="02040503050406030204" pitchFamily="18" charset="0"/>
                                </a:rPr>
                                <m:t>min</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𝐴</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𝐵</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𝐶</m:t>
                                      </m:r>
                                    </m:e>
                                  </m:d>
                                </m:e>
                              </m:d>
                            </m:e>
                          </m:nary>
                        </m:e>
                      </m:func>
                    </m:oMath>
                  </m:oMathPara>
                </a14:m>
                <a:endParaRPr lang="en-US" dirty="0"/>
              </a:p>
              <a:p>
                <a:pPr marL="342900" indent="-342900">
                  <a:spcBef>
                    <a:spcPts val="300"/>
                  </a:spcBef>
                  <a:spcAft>
                    <a:spcPts val="300"/>
                  </a:spcAft>
                  <a:buFont typeface="Arial" panose="020B0604020202020204" pitchFamily="34" charset="0"/>
                  <a:buChar char="•"/>
                </a:pPr>
                <a:r>
                  <a:rPr lang="en-US" sz="2000" dirty="0"/>
                  <a:t>Zero </a:t>
                </a:r>
                <a:r>
                  <a:rPr lang="en-US" sz="2000" dirty="0" err="1"/>
                  <a:t>iff</a:t>
                </a:r>
                <a:r>
                  <a:rPr lang="en-US" sz="2000" dirty="0"/>
                  <a:t> </a:t>
                </a:r>
                <a14:m>
                  <m:oMath xmlns:m="http://schemas.openxmlformats.org/officeDocument/2006/math">
                    <m:sSub>
                      <m:sSubPr>
                        <m:ctrlPr>
                          <a:rPr lang="en-US" sz="24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e>
                      <m:sub>
                        <m:r>
                          <a:rPr lang="en-US" sz="2400" b="0" i="1" dirty="0" smtClean="0">
                            <a:latin typeface="Cambria Math" panose="02040503050406030204" pitchFamily="18" charset="0"/>
                          </a:rPr>
                          <m:t>𝐴𝐵𝐶</m:t>
                        </m:r>
                      </m:sub>
                    </m:sSub>
                  </m:oMath>
                </a14:m>
                <a:r>
                  <a:rPr lang="en-US" sz="2000" dirty="0"/>
                  <a:t> is </a:t>
                </a:r>
                <a:r>
                  <a:rPr lang="en-US" sz="2000" dirty="0" err="1"/>
                  <a:t>biseparable</a:t>
                </a:r>
                <a:endParaRPr lang="en-US" sz="2000" dirty="0"/>
              </a:p>
              <a:p>
                <a:pPr marL="342900" indent="-342900">
                  <a:spcBef>
                    <a:spcPts val="300"/>
                  </a:spcBef>
                  <a:spcAft>
                    <a:spcPts val="300"/>
                  </a:spcAft>
                  <a:buFont typeface="Arial" panose="020B0604020202020204" pitchFamily="34" charset="0"/>
                  <a:buChar char="•"/>
                </a:pPr>
                <a:r>
                  <a:rPr lang="en-US" sz="2000" dirty="0"/>
                  <a:t>Monotonically decreases under LOCC</a:t>
                </a:r>
              </a:p>
              <a:p>
                <a:pPr marL="342900" indent="-342900">
                  <a:spcBef>
                    <a:spcPts val="300"/>
                  </a:spcBef>
                  <a:spcAft>
                    <a:spcPts val="300"/>
                  </a:spcAft>
                  <a:buFont typeface="Arial" panose="020B0604020202020204" pitchFamily="34" charset="0"/>
                  <a:buChar char="•"/>
                </a:pPr>
                <a:r>
                  <a:rPr lang="en-US" sz="2000" dirty="0"/>
                  <a:t>Additive on tensor products of pure states</a:t>
                </a:r>
              </a:p>
              <a:p>
                <a:pPr marL="800100" lvl="1" indent="-342900">
                  <a:spcBef>
                    <a:spcPts val="300"/>
                  </a:spcBef>
                  <a:spcAft>
                    <a:spcPts val="300"/>
                  </a:spcAft>
                  <a:buFont typeface="Arial" panose="020B0604020202020204" pitchFamily="34" charset="0"/>
                  <a:buChar char="•"/>
                </a:pPr>
                <a:r>
                  <a:rPr lang="en-US" sz="2000" dirty="0"/>
                  <a:t>Can compare tripartite entanglement in a few high-dimensional systems to that in many low dimensional systems</a:t>
                </a:r>
              </a:p>
              <a:p>
                <a:pPr marL="800100" lvl="1" indent="-342900">
                  <a:spcBef>
                    <a:spcPts val="300"/>
                  </a:spcBef>
                  <a:spcAft>
                    <a:spcPts val="300"/>
                  </a:spcAft>
                  <a:buFont typeface="Arial" panose="020B0604020202020204" pitchFamily="34" charset="0"/>
                  <a:buChar char="•"/>
                </a:pPr>
                <a:r>
                  <a:rPr lang="en-US" sz="2000" dirty="0"/>
                  <a:t>New unit of multi-partite entanglement: the three-party </a:t>
                </a:r>
                <a:r>
                  <a:rPr lang="en-US" sz="2000" b="1" dirty="0" err="1"/>
                  <a:t>gebit</a:t>
                </a:r>
                <a:r>
                  <a:rPr lang="en-US" sz="2000" dirty="0"/>
                  <a:t>, or 3-qubit GHZ state</a:t>
                </a:r>
              </a:p>
              <a:p>
                <a:pPr marL="342900" indent="-342900">
                  <a:spcBef>
                    <a:spcPts val="300"/>
                  </a:spcBef>
                  <a:spcAft>
                    <a:spcPts val="300"/>
                  </a:spcAft>
                  <a:buFont typeface="Arial" panose="020B0604020202020204" pitchFamily="34" charset="0"/>
                  <a:buChar char="•"/>
                </a:pPr>
                <a:r>
                  <a:rPr lang="en-US" sz="2000" dirty="0"/>
                  <a:t>Straightforward to compute for pure states</a:t>
                </a:r>
              </a:p>
              <a:p>
                <a:pPr marL="342900" indent="-342900">
                  <a:spcBef>
                    <a:spcPts val="300"/>
                  </a:spcBef>
                  <a:spcAft>
                    <a:spcPts val="300"/>
                  </a:spcAft>
                  <a:buFont typeface="Arial" panose="020B0604020202020204" pitchFamily="34" charset="0"/>
                  <a:buChar char="•"/>
                </a:pPr>
                <a:r>
                  <a:rPr lang="en-US" sz="2000" dirty="0"/>
                  <a:t>Straightforward to bound for mixed states</a:t>
                </a:r>
              </a:p>
              <a:p>
                <a:pPr marL="285750" indent="-285750">
                  <a:spcBef>
                    <a:spcPts val="200"/>
                  </a:spcBef>
                  <a:spcAft>
                    <a:spcPts val="2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AF49EBFB-341A-44DC-B2D1-A7276FADA4CC}"/>
                  </a:ext>
                </a:extLst>
              </p:cNvPr>
              <p:cNvSpPr>
                <a:spLocks noRot="1" noChangeAspect="1" noMove="1" noResize="1" noEditPoints="1" noAdjustHandles="1" noChangeArrowheads="1" noChangeShapeType="1" noTextEdit="1"/>
              </p:cNvSpPr>
              <p:nvPr/>
            </p:nvSpPr>
            <p:spPr>
              <a:xfrm>
                <a:off x="365759" y="1452767"/>
                <a:ext cx="6554234" cy="5391476"/>
              </a:xfrm>
              <a:prstGeom prst="rect">
                <a:avLst/>
              </a:prstGeom>
              <a:blipFill>
                <a:blip r:embed="rId8"/>
                <a:stretch>
                  <a:fillRect l="-1860" t="-1130" r="-1116"/>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B861AC6F-4862-4F02-ABB9-239F1C2093F0}"/>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D8998BF0-46EE-4222-8BDD-7BC24E6DD5FE}"/>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18 of 34</a:t>
            </a:r>
          </a:p>
        </p:txBody>
      </p:sp>
    </p:spTree>
    <p:extLst>
      <p:ext uri="{BB962C8B-B14F-4D97-AF65-F5344CB8AC3E}">
        <p14:creationId xmlns:p14="http://schemas.microsoft.com/office/powerpoint/2010/main" val="170421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Measures of Three-Party Entanglement</a:t>
            </a:r>
          </a:p>
        </p:txBody>
      </p:sp>
      <p:pic>
        <p:nvPicPr>
          <p:cNvPr id="17" name="Graphic 16">
            <a:extLst>
              <a:ext uri="{FF2B5EF4-FFF2-40B4-BE49-F238E27FC236}">
                <a16:creationId xmlns:a16="http://schemas.microsoft.com/office/drawing/2014/main" id="{4F363B09-136D-420B-B5B1-4F491FF3E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9974" y="1452767"/>
            <a:ext cx="4680358" cy="4680358"/>
          </a:xfrm>
          <a:prstGeom prst="rect">
            <a:avLst/>
          </a:prstGeom>
        </p:spPr>
      </p:pic>
      <p:sp>
        <p:nvSpPr>
          <p:cNvPr id="18" name="TextBox 17">
            <a:extLst>
              <a:ext uri="{FF2B5EF4-FFF2-40B4-BE49-F238E27FC236}">
                <a16:creationId xmlns:a16="http://schemas.microsoft.com/office/drawing/2014/main" id="{AD819D2E-456C-4EA4-A067-20CA38223AF0}"/>
              </a:ext>
            </a:extLst>
          </p:cNvPr>
          <p:cNvSpPr txBox="1"/>
          <p:nvPr/>
        </p:nvSpPr>
        <p:spPr>
          <a:xfrm>
            <a:off x="8177299" y="6157454"/>
            <a:ext cx="2824946" cy="369332"/>
          </a:xfrm>
          <a:prstGeom prst="rect">
            <a:avLst/>
          </a:prstGeom>
          <a:noFill/>
        </p:spPr>
        <p:txBody>
          <a:bodyPr wrap="square" lIns="0" tIns="0" rIns="0" bIns="0" rtlCol="0">
            <a:spAutoFit/>
          </a:bodyPr>
          <a:lstStyle/>
          <a:p>
            <a:r>
              <a:rPr lang="en-US" sz="2400" b="0" dirty="0">
                <a:latin typeface="Cambria Math" panose="02040503050406030204" pitchFamily="18" charset="0"/>
              </a:rPr>
              <a:t>Three-party classes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48FE7-BD4D-4259-9918-B854E5F9D802}"/>
                  </a:ext>
                </a:extLst>
              </p:cNvPr>
              <p:cNvSpPr txBox="1"/>
              <p:nvPr/>
            </p:nvSpPr>
            <p:spPr>
              <a:xfrm rot="18051694">
                <a:off x="7063744" y="2778549"/>
                <a:ext cx="15971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𝐵𝐶</m:t>
                      </m:r>
                    </m:oMath>
                  </m:oMathPara>
                </a14:m>
                <a:endParaRPr lang="en-US" sz="2000" b="0" dirty="0">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0F748FE7-BD4D-4259-9918-B854E5F9D802}"/>
                  </a:ext>
                </a:extLst>
              </p:cNvPr>
              <p:cNvSpPr txBox="1">
                <a:spLocks noRot="1" noChangeAspect="1" noMove="1" noResize="1" noEditPoints="1" noAdjustHandles="1" noChangeArrowheads="1" noChangeShapeType="1" noTextEdit="1"/>
              </p:cNvSpPr>
              <p:nvPr/>
            </p:nvSpPr>
            <p:spPr>
              <a:xfrm rot="18051694">
                <a:off x="7063744" y="2778549"/>
                <a:ext cx="1597146"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2D2278-4976-46B1-89B1-E87D95867FE4}"/>
                  </a:ext>
                </a:extLst>
              </p:cNvPr>
              <p:cNvSpPr txBox="1"/>
              <p:nvPr/>
            </p:nvSpPr>
            <p:spPr>
              <a:xfrm rot="3594203">
                <a:off x="10097754" y="2840226"/>
                <a:ext cx="160478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𝐴𝐶</m:t>
                      </m:r>
                    </m:oMath>
                  </m:oMathPara>
                </a14:m>
                <a:endParaRPr lang="en-US" sz="2000" b="0" dirty="0">
                  <a:latin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1B2D2278-4976-46B1-89B1-E87D95867FE4}"/>
                  </a:ext>
                </a:extLst>
              </p:cNvPr>
              <p:cNvSpPr txBox="1">
                <a:spLocks noRot="1" noChangeAspect="1" noMove="1" noResize="1" noEditPoints="1" noAdjustHandles="1" noChangeArrowheads="1" noChangeShapeType="1" noTextEdit="1"/>
              </p:cNvSpPr>
              <p:nvPr/>
            </p:nvSpPr>
            <p:spPr>
              <a:xfrm rot="3594203">
                <a:off x="10097754" y="2840226"/>
                <a:ext cx="1604782"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D102E2-0427-4BDB-A7E8-D0886B9F9341}"/>
                  </a:ext>
                </a:extLst>
              </p:cNvPr>
              <p:cNvSpPr txBox="1"/>
              <p:nvPr/>
            </p:nvSpPr>
            <p:spPr>
              <a:xfrm>
                <a:off x="8436021" y="5497659"/>
                <a:ext cx="17996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𝐴𝐵</m:t>
                      </m:r>
                    </m:oMath>
                  </m:oMathPara>
                </a14:m>
                <a:endParaRPr lang="en-US" sz="2000" b="0" dirty="0">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ADD102E2-0427-4BDB-A7E8-D0886B9F9341}"/>
                  </a:ext>
                </a:extLst>
              </p:cNvPr>
              <p:cNvSpPr txBox="1">
                <a:spLocks noRot="1" noChangeAspect="1" noMove="1" noResize="1" noEditPoints="1" noAdjustHandles="1" noChangeArrowheads="1" noChangeShapeType="1" noTextEdit="1"/>
              </p:cNvSpPr>
              <p:nvPr/>
            </p:nvSpPr>
            <p:spPr>
              <a:xfrm>
                <a:off x="8436021" y="5497659"/>
                <a:ext cx="1799667" cy="307777"/>
              </a:xfrm>
              <a:prstGeom prst="rect">
                <a:avLst/>
              </a:prstGeom>
              <a:blipFill>
                <a:blip r:embed="rId6"/>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490E74F-945E-4FA3-944F-00F134634F04}"/>
                  </a:ext>
                </a:extLst>
              </p:cNvPr>
              <p:cNvSpPr txBox="1"/>
              <p:nvPr/>
            </p:nvSpPr>
            <p:spPr>
              <a:xfrm>
                <a:off x="8095287" y="3417189"/>
                <a:ext cx="2519261"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2000" b="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9490E74F-945E-4FA3-944F-00F134634F04}"/>
                  </a:ext>
                </a:extLst>
              </p:cNvPr>
              <p:cNvSpPr txBox="1">
                <a:spLocks noRot="1" noChangeAspect="1" noMove="1" noResize="1" noEditPoints="1" noAdjustHandles="1" noChangeArrowheads="1" noChangeShapeType="1" noTextEdit="1"/>
              </p:cNvSpPr>
              <p:nvPr/>
            </p:nvSpPr>
            <p:spPr>
              <a:xfrm>
                <a:off x="8095287" y="3417189"/>
                <a:ext cx="2519261" cy="246221"/>
              </a:xfrm>
              <a:prstGeom prst="rect">
                <a:avLst/>
              </a:prstGeom>
              <a:blipFill>
                <a:blip r:embed="rId7"/>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9EBFB-341A-44DC-B2D1-A7276FADA4CC}"/>
                  </a:ext>
                </a:extLst>
              </p:cNvPr>
              <p:cNvSpPr/>
              <p:nvPr/>
            </p:nvSpPr>
            <p:spPr>
              <a:xfrm>
                <a:off x="365759" y="1452767"/>
                <a:ext cx="6530987" cy="4266361"/>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The Tripartite entanglement of formation</a:t>
                </a:r>
              </a:p>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3</m:t>
                          </m:r>
                          <m:r>
                            <a:rPr lang="en-US" sz="2400" i="1">
                              <a:latin typeface="Cambria Math" panose="02040503050406030204" pitchFamily="18" charset="0"/>
                            </a:rPr>
                            <m:t>𝐹</m:t>
                          </m:r>
                        </m:sub>
                      </m:sSub>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𝜌</m:t>
                                  </m:r>
                                </m:e>
                              </m:acc>
                            </m:e>
                            <m:sub>
                              <m:r>
                                <a:rPr lang="en-US" sz="2400" i="1">
                                  <a:latin typeface="Cambria Math" panose="02040503050406030204" pitchFamily="18" charset="0"/>
                                </a:rPr>
                                <m:t>𝐴𝐵𝐶</m:t>
                              </m:r>
                            </m:sub>
                          </m:sSub>
                        </m:e>
                      </m:d>
                      <m:r>
                        <a:rPr lang="en-US" sz="2400" i="1">
                          <a:latin typeface="Cambria Math" panose="02040503050406030204" pitchFamily="18"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min</m:t>
                              </m:r>
                            </m:e>
                            <m:lim>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𝜓</m:t>
                                  </m:r>
                                </m:e>
                                <m:sub>
                                  <m:r>
                                    <a:rPr lang="en-US" sz="2400" i="1">
                                      <a:latin typeface="Cambria Math" panose="02040503050406030204" pitchFamily="18" charset="0"/>
                                    </a:rPr>
                                    <m:t>𝑖</m:t>
                                  </m:r>
                                </m:sub>
                              </m:sSub>
                              <m:r>
                                <a:rPr lang="en-US" sz="2400" i="1">
                                  <a:latin typeface="Cambria Math" panose="02040503050406030204" pitchFamily="18" charset="0"/>
                                </a:rPr>
                                <m:t>⟩</m:t>
                              </m:r>
                            </m:lim>
                          </m:limLow>
                        </m:fName>
                        <m:e>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sub>
                            <m:sup/>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r>
                                <a:rPr lang="en-US" sz="2400" i="1">
                                  <a:latin typeface="Cambria Math" panose="02040503050406030204" pitchFamily="18" charset="0"/>
                                </a:rPr>
                                <m:t> </m:t>
                              </m:r>
                              <m:r>
                                <m:rPr>
                                  <m:sty m:val="p"/>
                                </m:rPr>
                                <a:rPr lang="en-US" sz="2400" i="1">
                                  <a:latin typeface="Cambria Math" panose="02040503050406030204" pitchFamily="18" charset="0"/>
                                </a:rPr>
                                <m:t>min</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𝐴</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𝐵</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𝑖</m:t>
                                      </m:r>
                                    </m:sub>
                                  </m:sSub>
                                  <m:d>
                                    <m:dPr>
                                      <m:ctrlPr>
                                        <a:rPr lang="en-US" sz="2400" i="1">
                                          <a:latin typeface="Cambria Math" panose="02040503050406030204" pitchFamily="18" charset="0"/>
                                        </a:rPr>
                                      </m:ctrlPr>
                                    </m:dPr>
                                    <m:e>
                                      <m:r>
                                        <a:rPr lang="en-US" sz="2400" i="1">
                                          <a:latin typeface="Cambria Math" panose="02040503050406030204" pitchFamily="18" charset="0"/>
                                        </a:rPr>
                                        <m:t>𝐶</m:t>
                                      </m:r>
                                    </m:e>
                                  </m:d>
                                </m:e>
                              </m:d>
                            </m:e>
                          </m:nary>
                        </m:e>
                      </m:func>
                    </m:oMath>
                  </m:oMathPara>
                </a14:m>
                <a:endParaRPr lang="en-US" dirty="0"/>
              </a:p>
              <a:p>
                <a:pPr>
                  <a:spcBef>
                    <a:spcPts val="200"/>
                  </a:spcBef>
                  <a:spcAft>
                    <a:spcPts val="200"/>
                  </a:spcAft>
                </a:pPr>
                <a:r>
                  <a:rPr lang="en-US" sz="2800" dirty="0">
                    <a:latin typeface="Arial" panose="020B0604020202020204" pitchFamily="34" charset="0"/>
                    <a:cs typeface="Arial" panose="020B0604020202020204" pitchFamily="34" charset="0"/>
                  </a:rPr>
                  <a:t>Fundamental issues with </a:t>
                </a:r>
                <a:r>
                  <a:rPr lang="en-US" sz="2800" dirty="0" err="1">
                    <a:latin typeface="Arial" panose="020B0604020202020204" pitchFamily="34" charset="0"/>
                    <a:cs typeface="Arial" panose="020B0604020202020204" pitchFamily="34" charset="0"/>
                  </a:rPr>
                  <a:t>gebits</a:t>
                </a:r>
                <a:r>
                  <a:rPr lang="en-US" sz="2800" dirty="0">
                    <a:latin typeface="Arial" panose="020B0604020202020204" pitchFamily="34" charset="0"/>
                    <a:cs typeface="Arial" panose="020B0604020202020204" pitchFamily="34" charset="0"/>
                  </a:rPr>
                  <a:t>:</a:t>
                </a:r>
              </a:p>
              <a:p>
                <a:pPr marL="342900" indent="-342900">
                  <a:spcBef>
                    <a:spcPts val="300"/>
                  </a:spcBef>
                  <a:spcAft>
                    <a:spcPts val="3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There’s no known set of entangled states that can synthesize all three-party states with LOCC</a:t>
                </a:r>
              </a:p>
              <a:p>
                <a:pPr marL="342900" indent="-342900">
                  <a:spcBef>
                    <a:spcPts val="300"/>
                  </a:spcBef>
                  <a:spcAft>
                    <a:spcPts val="3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underlying protocol needs rigor</a:t>
                </a:r>
              </a:p>
              <a:p>
                <a:pPr marL="742950" lvl="1" indent="-285750">
                  <a:spcBef>
                    <a:spcPts val="300"/>
                  </a:spcBef>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Are we saying we need this many </a:t>
                </a:r>
                <a:r>
                  <a:rPr lang="en-US" dirty="0" err="1">
                    <a:latin typeface="Arial" panose="020B0604020202020204" pitchFamily="34" charset="0"/>
                    <a:cs typeface="Arial" panose="020B0604020202020204" pitchFamily="34" charset="0"/>
                  </a:rPr>
                  <a:t>gebits</a:t>
                </a:r>
                <a:r>
                  <a:rPr lang="en-US" dirty="0">
                    <a:latin typeface="Arial" panose="020B0604020202020204" pitchFamily="34" charset="0"/>
                    <a:cs typeface="Arial" panose="020B0604020202020204" pitchFamily="34" charset="0"/>
                  </a:rPr>
                  <a:t> along with other resources to make the state?</a:t>
                </a:r>
              </a:p>
              <a:p>
                <a:pPr marL="742950" lvl="1" indent="-285750">
                  <a:spcBef>
                    <a:spcPts val="300"/>
                  </a:spcBef>
                  <a:spcAft>
                    <a:spcPts val="300"/>
                  </a:spcAft>
                  <a:buFont typeface="Arial" panose="020B0604020202020204" pitchFamily="34" charset="0"/>
                  <a:buChar char="•"/>
                </a:pPr>
                <a:r>
                  <a:rPr lang="en-US" dirty="0">
                    <a:latin typeface="Arial" panose="020B0604020202020204" pitchFamily="34" charset="0"/>
                    <a:cs typeface="Arial" panose="020B0604020202020204" pitchFamily="34" charset="0"/>
                  </a:rPr>
                  <a:t>What about </a:t>
                </a:r>
                <a:r>
                  <a:rPr lang="en-US" dirty="0" err="1">
                    <a:latin typeface="Arial" panose="020B0604020202020204" pitchFamily="34" charset="0"/>
                    <a:cs typeface="Arial" panose="020B0604020202020204" pitchFamily="34" charset="0"/>
                  </a:rPr>
                  <a:t>distillability</a:t>
                </a:r>
                <a:r>
                  <a:rPr lang="en-US" dirty="0">
                    <a:latin typeface="Arial" panose="020B0604020202020204" pitchFamily="34" charset="0"/>
                    <a:cs typeface="Arial" panose="020B0604020202020204" pitchFamily="34" charset="0"/>
                  </a:rPr>
                  <a:t>?</a:t>
                </a:r>
              </a:p>
              <a:p>
                <a:pPr marL="285750" indent="-285750">
                  <a:spcBef>
                    <a:spcPts val="200"/>
                  </a:spcBef>
                  <a:spcAft>
                    <a:spcPts val="2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AF49EBFB-341A-44DC-B2D1-A7276FADA4CC}"/>
                  </a:ext>
                </a:extLst>
              </p:cNvPr>
              <p:cNvSpPr>
                <a:spLocks noRot="1" noChangeAspect="1" noMove="1" noResize="1" noEditPoints="1" noAdjustHandles="1" noChangeArrowheads="1" noChangeShapeType="1" noTextEdit="1"/>
              </p:cNvSpPr>
              <p:nvPr/>
            </p:nvSpPr>
            <p:spPr>
              <a:xfrm>
                <a:off x="365759" y="1452767"/>
                <a:ext cx="6530987" cy="4266361"/>
              </a:xfrm>
              <a:prstGeom prst="rect">
                <a:avLst/>
              </a:prstGeom>
              <a:blipFill>
                <a:blip r:embed="rId8"/>
                <a:stretch>
                  <a:fillRect l="-1867" t="-1429" r="-1494"/>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8E178E5B-572A-4CAD-B71B-0D376E3A2F2A}"/>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42EBAAA5-8E6C-4C7B-8A7D-3055F10B0067}"/>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19 of 34</a:t>
            </a:r>
          </a:p>
        </p:txBody>
      </p:sp>
    </p:spTree>
    <p:extLst>
      <p:ext uri="{BB962C8B-B14F-4D97-AF65-F5344CB8AC3E}">
        <p14:creationId xmlns:p14="http://schemas.microsoft.com/office/powerpoint/2010/main" val="387086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Outline</a:t>
            </a:r>
          </a:p>
        </p:txBody>
      </p:sp>
      <p:sp>
        <p:nvSpPr>
          <p:cNvPr id="3" name="Content Placeholder 2"/>
          <p:cNvSpPr>
            <a:spLocks noGrp="1"/>
          </p:cNvSpPr>
          <p:nvPr>
            <p:ph idx="1"/>
          </p:nvPr>
        </p:nvSpPr>
        <p:spPr>
          <a:xfrm>
            <a:off x="375557" y="1335416"/>
            <a:ext cx="11440886" cy="5022243"/>
          </a:xfrm>
        </p:spPr>
        <p:txBody>
          <a:bodyPr>
            <a:normAutofit/>
          </a:bodyPr>
          <a:lstStyle/>
          <a:p>
            <a:pPr lvl="0"/>
            <a:r>
              <a:rPr lang="en-US" sz="2800" dirty="0">
                <a:solidFill>
                  <a:prstClr val="black"/>
                </a:solidFill>
                <a:latin typeface="Arial" panose="020B0604020202020204" pitchFamily="34" charset="0"/>
                <a:ea typeface="+mn-ea"/>
                <a:cs typeface="Arial" panose="020B0604020202020204" pitchFamily="34" charset="0"/>
              </a:rPr>
              <a:t>What is quantum entanglement?</a:t>
            </a:r>
          </a:p>
          <a:p>
            <a:pPr lvl="0"/>
            <a:r>
              <a:rPr lang="en-US" sz="2800" dirty="0">
                <a:solidFill>
                  <a:prstClr val="black"/>
                </a:solidFill>
                <a:latin typeface="Arial" panose="020B0604020202020204" pitchFamily="34" charset="0"/>
                <a:ea typeface="+mn-ea"/>
                <a:cs typeface="Arial" panose="020B0604020202020204" pitchFamily="34" charset="0"/>
              </a:rPr>
              <a:t>What makes 3-party entanglement special?</a:t>
            </a:r>
          </a:p>
          <a:p>
            <a:pPr lvl="0"/>
            <a:r>
              <a:rPr lang="en-US" sz="2800" dirty="0">
                <a:solidFill>
                  <a:prstClr val="black"/>
                </a:solidFill>
                <a:latin typeface="Arial" panose="020B0604020202020204" pitchFamily="34" charset="0"/>
                <a:ea typeface="+mn-ea"/>
                <a:cs typeface="Arial" panose="020B0604020202020204" pitchFamily="34" charset="0"/>
              </a:rPr>
              <a:t>Measuring entanglement from correlations</a:t>
            </a:r>
          </a:p>
          <a:p>
            <a:pPr lvl="0"/>
            <a:r>
              <a:rPr lang="en-US" sz="2800" dirty="0">
                <a:solidFill>
                  <a:prstClr val="black"/>
                </a:solidFill>
                <a:latin typeface="Arial" panose="020B0604020202020204" pitchFamily="34" charset="0"/>
                <a:ea typeface="+mn-ea"/>
                <a:cs typeface="Arial" panose="020B0604020202020204" pitchFamily="34" charset="0"/>
              </a:rPr>
              <a:t>Measures of three party entanglement</a:t>
            </a:r>
          </a:p>
          <a:p>
            <a:pPr lvl="1"/>
            <a:r>
              <a:rPr lang="en-US" sz="2400" dirty="0">
                <a:solidFill>
                  <a:prstClr val="black"/>
                </a:solidFill>
                <a:latin typeface="Arial" panose="020B0604020202020204" pitchFamily="34" charset="0"/>
                <a:ea typeface="+mn-ea"/>
                <a:cs typeface="Arial" panose="020B0604020202020204" pitchFamily="34" charset="0"/>
              </a:rPr>
              <a:t>Residual vs resource measures</a:t>
            </a:r>
          </a:p>
          <a:p>
            <a:pPr lvl="0"/>
            <a:r>
              <a:rPr lang="en-US" sz="2800" dirty="0">
                <a:solidFill>
                  <a:prstClr val="black"/>
                </a:solidFill>
                <a:latin typeface="Arial" panose="020B0604020202020204" pitchFamily="34" charset="0"/>
                <a:ea typeface="+mn-ea"/>
                <a:cs typeface="Arial" panose="020B0604020202020204" pitchFamily="34" charset="0"/>
              </a:rPr>
              <a:t>Our method of quantifying three-party entanglement from correlations</a:t>
            </a:r>
          </a:p>
          <a:p>
            <a:pPr lvl="0"/>
            <a:r>
              <a:rPr lang="en-US" sz="2800" dirty="0">
                <a:solidFill>
                  <a:prstClr val="black"/>
                </a:solidFill>
                <a:latin typeface="Arial" panose="020B0604020202020204" pitchFamily="34" charset="0"/>
                <a:ea typeface="+mn-ea"/>
                <a:cs typeface="Arial" panose="020B0604020202020204" pitchFamily="34" charset="0"/>
              </a:rPr>
              <a:t>The entanglement-correlation connection</a:t>
            </a:r>
          </a:p>
        </p:txBody>
      </p:sp>
      <p:sp>
        <p:nvSpPr>
          <p:cNvPr id="6" name="Text Placeholder 4">
            <a:extLst>
              <a:ext uri="{FF2B5EF4-FFF2-40B4-BE49-F238E27FC236}">
                <a16:creationId xmlns:a16="http://schemas.microsoft.com/office/drawing/2014/main" id="{5B4CA517-36F2-4E7B-AF8C-8F9C5EBBF1FD}"/>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48B3693B-248E-42CB-927D-642F594B2587}"/>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 of 34</a:t>
            </a:r>
          </a:p>
        </p:txBody>
      </p:sp>
    </p:spTree>
    <p:extLst>
      <p:ext uri="{BB962C8B-B14F-4D97-AF65-F5344CB8AC3E}">
        <p14:creationId xmlns:p14="http://schemas.microsoft.com/office/powerpoint/2010/main" val="2040105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Bounding Three-Party Entanglement</a:t>
            </a:r>
          </a:p>
        </p:txBody>
      </p:sp>
      <p:pic>
        <p:nvPicPr>
          <p:cNvPr id="17" name="Graphic 16">
            <a:extLst>
              <a:ext uri="{FF2B5EF4-FFF2-40B4-BE49-F238E27FC236}">
                <a16:creationId xmlns:a16="http://schemas.microsoft.com/office/drawing/2014/main" id="{4F363B09-136D-420B-B5B1-4F491FF3E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9974" y="1452767"/>
            <a:ext cx="4680358" cy="4680358"/>
          </a:xfrm>
          <a:prstGeom prst="rect">
            <a:avLst/>
          </a:prstGeom>
        </p:spPr>
      </p:pic>
      <p:sp>
        <p:nvSpPr>
          <p:cNvPr id="18" name="TextBox 17">
            <a:extLst>
              <a:ext uri="{FF2B5EF4-FFF2-40B4-BE49-F238E27FC236}">
                <a16:creationId xmlns:a16="http://schemas.microsoft.com/office/drawing/2014/main" id="{AD819D2E-456C-4EA4-A067-20CA38223AF0}"/>
              </a:ext>
            </a:extLst>
          </p:cNvPr>
          <p:cNvSpPr txBox="1"/>
          <p:nvPr/>
        </p:nvSpPr>
        <p:spPr>
          <a:xfrm>
            <a:off x="8177299" y="6157454"/>
            <a:ext cx="2824946" cy="369332"/>
          </a:xfrm>
          <a:prstGeom prst="rect">
            <a:avLst/>
          </a:prstGeom>
          <a:noFill/>
        </p:spPr>
        <p:txBody>
          <a:bodyPr wrap="square" lIns="0" tIns="0" rIns="0" bIns="0" rtlCol="0">
            <a:spAutoFit/>
          </a:bodyPr>
          <a:lstStyle/>
          <a:p>
            <a:r>
              <a:rPr lang="en-US" sz="2400" b="0" dirty="0">
                <a:latin typeface="Cambria Math" panose="02040503050406030204" pitchFamily="18" charset="0"/>
              </a:rPr>
              <a:t>Three-party classes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48FE7-BD4D-4259-9918-B854E5F9D802}"/>
                  </a:ext>
                </a:extLst>
              </p:cNvPr>
              <p:cNvSpPr txBox="1"/>
              <p:nvPr/>
            </p:nvSpPr>
            <p:spPr>
              <a:xfrm rot="18051694">
                <a:off x="7063744" y="2778549"/>
                <a:ext cx="15971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𝐵𝐶</m:t>
                      </m:r>
                    </m:oMath>
                  </m:oMathPara>
                </a14:m>
                <a:endParaRPr lang="en-US" sz="2000" b="0" dirty="0">
                  <a:latin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0F748FE7-BD4D-4259-9918-B854E5F9D802}"/>
                  </a:ext>
                </a:extLst>
              </p:cNvPr>
              <p:cNvSpPr txBox="1">
                <a:spLocks noRot="1" noChangeAspect="1" noMove="1" noResize="1" noEditPoints="1" noAdjustHandles="1" noChangeArrowheads="1" noChangeShapeType="1" noTextEdit="1"/>
              </p:cNvSpPr>
              <p:nvPr/>
            </p:nvSpPr>
            <p:spPr>
              <a:xfrm rot="18051694">
                <a:off x="7063744" y="2778549"/>
                <a:ext cx="1597146"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2D2278-4976-46B1-89B1-E87D95867FE4}"/>
                  </a:ext>
                </a:extLst>
              </p:cNvPr>
              <p:cNvSpPr txBox="1"/>
              <p:nvPr/>
            </p:nvSpPr>
            <p:spPr>
              <a:xfrm rot="3594203">
                <a:off x="10097754" y="2840226"/>
                <a:ext cx="1604782"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b="0" i="1" smtClean="0">
                          <a:latin typeface="Cambria Math" panose="02040503050406030204" pitchFamily="18" charset="0"/>
                        </a:rPr>
                        <m:t>𝐴𝐶</m:t>
                      </m:r>
                    </m:oMath>
                  </m:oMathPara>
                </a14:m>
                <a:endParaRPr lang="en-US" sz="2000" b="0" dirty="0">
                  <a:latin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1B2D2278-4976-46B1-89B1-E87D95867FE4}"/>
                  </a:ext>
                </a:extLst>
              </p:cNvPr>
              <p:cNvSpPr txBox="1">
                <a:spLocks noRot="1" noChangeAspect="1" noMove="1" noResize="1" noEditPoints="1" noAdjustHandles="1" noChangeArrowheads="1" noChangeShapeType="1" noTextEdit="1"/>
              </p:cNvSpPr>
              <p:nvPr/>
            </p:nvSpPr>
            <p:spPr>
              <a:xfrm rot="3594203">
                <a:off x="10097754" y="2840226"/>
                <a:ext cx="1604782"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D102E2-0427-4BDB-A7E8-D0886B9F9341}"/>
                  </a:ext>
                </a:extLst>
              </p:cNvPr>
              <p:cNvSpPr txBox="1"/>
              <p:nvPr/>
            </p:nvSpPr>
            <p:spPr>
              <a:xfrm>
                <a:off x="8436021" y="5497659"/>
                <a:ext cx="17996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𝐴𝐵</m:t>
                      </m:r>
                    </m:oMath>
                  </m:oMathPara>
                </a14:m>
                <a:endParaRPr lang="en-US" sz="2000" b="0" dirty="0">
                  <a:latin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ADD102E2-0427-4BDB-A7E8-D0886B9F9341}"/>
                  </a:ext>
                </a:extLst>
              </p:cNvPr>
              <p:cNvSpPr txBox="1">
                <a:spLocks noRot="1" noChangeAspect="1" noMove="1" noResize="1" noEditPoints="1" noAdjustHandles="1" noChangeArrowheads="1" noChangeShapeType="1" noTextEdit="1"/>
              </p:cNvSpPr>
              <p:nvPr/>
            </p:nvSpPr>
            <p:spPr>
              <a:xfrm>
                <a:off x="8436021" y="5497659"/>
                <a:ext cx="1799667" cy="307777"/>
              </a:xfrm>
              <a:prstGeom prst="rect">
                <a:avLst/>
              </a:prstGeom>
              <a:blipFill>
                <a:blip r:embed="rId6"/>
                <a:stretch>
                  <a:fillRect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490E74F-945E-4FA3-944F-00F134634F04}"/>
                  </a:ext>
                </a:extLst>
              </p:cNvPr>
              <p:cNvSpPr txBox="1"/>
              <p:nvPr/>
            </p:nvSpPr>
            <p:spPr>
              <a:xfrm>
                <a:off x="8095287" y="3417189"/>
                <a:ext cx="2519261"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2000" b="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9490E74F-945E-4FA3-944F-00F134634F04}"/>
                  </a:ext>
                </a:extLst>
              </p:cNvPr>
              <p:cNvSpPr txBox="1">
                <a:spLocks noRot="1" noChangeAspect="1" noMove="1" noResize="1" noEditPoints="1" noAdjustHandles="1" noChangeArrowheads="1" noChangeShapeType="1" noTextEdit="1"/>
              </p:cNvSpPr>
              <p:nvPr/>
            </p:nvSpPr>
            <p:spPr>
              <a:xfrm>
                <a:off x="8095287" y="3417189"/>
                <a:ext cx="2519261" cy="246221"/>
              </a:xfrm>
              <a:prstGeom prst="rect">
                <a:avLst/>
              </a:prstGeom>
              <a:blipFill>
                <a:blip r:embed="rId7"/>
                <a:stretch>
                  <a:fillRect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9EBFB-341A-44DC-B2D1-A7276FADA4CC}"/>
                  </a:ext>
                </a:extLst>
              </p:cNvPr>
              <p:cNvSpPr/>
              <p:nvPr/>
            </p:nvSpPr>
            <p:spPr>
              <a:xfrm>
                <a:off x="365759" y="1452767"/>
                <a:ext cx="6439231" cy="4819846"/>
              </a:xfrm>
              <a:prstGeom prst="rect">
                <a:avLst/>
              </a:prstGeom>
            </p:spPr>
            <p:txBody>
              <a:bodyPr wrap="square">
                <a:spAutoFit/>
              </a:bodyPr>
              <a:lstStyle/>
              <a:p>
                <a:pPr>
                  <a:spcBef>
                    <a:spcPts val="600"/>
                  </a:spcBef>
                  <a:spcAft>
                    <a:spcPts val="600"/>
                  </a:spcAft>
                </a:pPr>
                <a:r>
                  <a:rPr lang="en-US" sz="2400" dirty="0">
                    <a:latin typeface="Arial" panose="020B0604020202020204" pitchFamily="34" charset="0"/>
                    <a:cs typeface="Arial" panose="020B0604020202020204" pitchFamily="34" charset="0"/>
                  </a:rPr>
                  <a:t>The Tripartite entanglement of formation</a:t>
                </a:r>
              </a:p>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3</m:t>
                          </m:r>
                          <m:r>
                            <a:rPr lang="en-US" sz="2000" i="1">
                              <a:latin typeface="Cambria Math" panose="02040503050406030204" pitchFamily="18" charset="0"/>
                            </a:rPr>
                            <m:t>𝐹</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𝜌</m:t>
                                  </m:r>
                                </m:e>
                              </m:acc>
                            </m:e>
                            <m:sub>
                              <m:r>
                                <a:rPr lang="en-US" sz="2000" i="1">
                                  <a:latin typeface="Cambria Math" panose="02040503050406030204" pitchFamily="18" charset="0"/>
                                </a:rPr>
                                <m:t>𝐴𝐵𝐶</m:t>
                              </m:r>
                            </m:sub>
                          </m:sSub>
                        </m:e>
                      </m:d>
                      <m:r>
                        <a:rPr lang="en-US" sz="2000" i="1">
                          <a:latin typeface="Cambria Math" panose="02040503050406030204" pitchFamily="18" charset="0"/>
                        </a:rPr>
                        <m:t>≡</m:t>
                      </m:r>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sub>
                              </m:sSub>
                              <m:r>
                                <a:rPr lang="en-US" sz="2000" i="1">
                                  <a:latin typeface="Cambria Math" panose="02040503050406030204" pitchFamily="18" charset="0"/>
                                </a:rPr>
                                <m:t>⟩</m:t>
                              </m:r>
                            </m:lim>
                          </m:limLow>
                        </m:fName>
                        <m:e>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m:t>
                                  </m:r>
                                </m:sub>
                              </m:sSub>
                              <m:r>
                                <a:rPr lang="en-US" sz="2000" i="1">
                                  <a:latin typeface="Cambria Math" panose="02040503050406030204" pitchFamily="18" charset="0"/>
                                </a:rPr>
                                <m:t> </m:t>
                              </m:r>
                              <m:r>
                                <m:rPr>
                                  <m:sty m:val="p"/>
                                </m:rPr>
                                <a:rPr lang="en-US" sz="2000" i="1">
                                  <a:latin typeface="Cambria Math" panose="02040503050406030204" pitchFamily="18" charset="0"/>
                                </a:rPr>
                                <m:t>min</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𝐴</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𝐵</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𝐶</m:t>
                                      </m:r>
                                    </m:e>
                                  </m:d>
                                </m:e>
                              </m:d>
                            </m:e>
                          </m:nary>
                        </m:e>
                      </m:func>
                    </m:oMath>
                  </m:oMathPara>
                </a14:m>
                <a:endParaRPr lang="en-US" sz="20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Easy to bound for pure states:</a:t>
                </a:r>
              </a:p>
              <a:p>
                <a:pPr>
                  <a:lnSpc>
                    <a:spcPct val="16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3</m:t>
                          </m:r>
                          <m:r>
                            <a:rPr lang="en-US" sz="2000" i="1">
                              <a:latin typeface="Cambria Math" panose="02040503050406030204" pitchFamily="18" charset="0"/>
                            </a:rPr>
                            <m:t>𝐹</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𝜓</m:t>
                                  </m:r>
                                </m:e>
                              </m:d>
                            </m:e>
                            <m:sub>
                              <m:r>
                                <a:rPr lang="en-US" sz="2000" i="1">
                                  <a:latin typeface="Cambria Math" panose="02040503050406030204" pitchFamily="18" charset="0"/>
                                </a:rPr>
                                <m:t>𝐴𝐵𝐶</m:t>
                              </m:r>
                            </m:sub>
                          </m:sSub>
                        </m:e>
                      </m:d>
                      <m:r>
                        <a:rPr lang="en-US" sz="2000" i="1">
                          <a:latin typeface="Cambria Math" panose="02040503050406030204" pitchFamily="18" charset="0"/>
                        </a:rPr>
                        <m:t>=</m:t>
                      </m:r>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min</m:t>
                          </m:r>
                        </m:fName>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𝐴</m:t>
                                  </m:r>
                                  <m:r>
                                    <a:rPr lang="en-US" sz="2000" i="1">
                                      <a:latin typeface="Cambria Math" panose="02040503050406030204" pitchFamily="18" charset="0"/>
                                    </a:rPr>
                                    <m:t>|</m:t>
                                  </m:r>
                                  <m:r>
                                    <a:rPr lang="en-US" sz="2000" i="1">
                                      <a:latin typeface="Cambria Math" panose="02040503050406030204" pitchFamily="18" charset="0"/>
                                    </a:rPr>
                                    <m:t>𝐵𝐶</m:t>
                                  </m:r>
                                </m:e>
                              </m:d>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𝐵</m:t>
                                  </m:r>
                                  <m:r>
                                    <a:rPr lang="en-US" sz="2000" i="1">
                                      <a:latin typeface="Cambria Math" panose="02040503050406030204" pitchFamily="18" charset="0"/>
                                    </a:rPr>
                                    <m:t>|</m:t>
                                  </m:r>
                                  <m:r>
                                    <a:rPr lang="en-US" sz="2000" i="1">
                                      <a:latin typeface="Cambria Math" panose="02040503050406030204" pitchFamily="18" charset="0"/>
                                    </a:rPr>
                                    <m:t>𝐴𝐶</m:t>
                                  </m:r>
                                </m:e>
                              </m:d>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𝐶</m:t>
                                  </m:r>
                                  <m:r>
                                    <a:rPr lang="en-US" sz="2000" i="1">
                                      <a:latin typeface="Cambria Math" panose="02040503050406030204" pitchFamily="18" charset="0"/>
                                    </a:rPr>
                                    <m:t>|</m:t>
                                  </m:r>
                                  <m:r>
                                    <a:rPr lang="en-US" sz="2000" i="1">
                                      <a:latin typeface="Cambria Math" panose="02040503050406030204" pitchFamily="18" charset="0"/>
                                    </a:rPr>
                                    <m:t>𝐴𝐵</m:t>
                                  </m:r>
                                </m:e>
                              </m:d>
                            </m:e>
                          </m:d>
                        </m:e>
                      </m:func>
                    </m:oMath>
                  </m:oMathPara>
                </a14:m>
                <a:endParaRPr lang="en-US" sz="2000" dirty="0">
                  <a:latin typeface="Arial" panose="020B0604020202020204" pitchFamily="34" charset="0"/>
                  <a:cs typeface="Arial" panose="020B0604020202020204" pitchFamily="34" charset="0"/>
                </a:endParaRPr>
              </a:p>
              <a:p>
                <a:pPr>
                  <a:lnSpc>
                    <a:spcPct val="16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𝐻</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𝐴</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𝐵</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𝐶</m:t>
                              </m:r>
                            </m:sub>
                          </m:sSub>
                        </m:e>
                      </m:d>
                      <m:r>
                        <a:rPr lang="en-US" sz="2000" i="1">
                          <a:latin typeface="Cambria Math" panose="02040503050406030204" pitchFamily="18" charset="0"/>
                        </a:rPr>
                        <m:t>+</m:t>
                      </m:r>
                      <m:r>
                        <a:rPr lang="en-US" sz="2000" i="1">
                          <a:latin typeface="Cambria Math" panose="02040503050406030204" pitchFamily="18" charset="0"/>
                        </a:rPr>
                        <m:t>𝐻</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𝐴</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𝐵</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𝐶</m:t>
                              </m:r>
                            </m:sub>
                          </m:sSub>
                        </m:e>
                      </m:d>
                      <m:r>
                        <a:rPr lang="en-US" sz="2000" i="1">
                          <a:latin typeface="Cambria Math" panose="02040503050406030204" pitchFamily="18" charset="0"/>
                        </a:rPr>
                        <m:t>≥</m:t>
                      </m:r>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d>
                            <m:dPr>
                              <m:ctrlPr>
                                <a:rPr lang="en-US" sz="2000" i="1">
                                  <a:latin typeface="Cambria Math" panose="02040503050406030204" pitchFamily="18" charset="0"/>
                                </a:rPr>
                              </m:ctrlPr>
                            </m:dPr>
                            <m:e>
                              <m:r>
                                <m:rPr>
                                  <m:sty m:val="p"/>
                                </m:rPr>
                                <a:rPr lang="en-US" sz="2000">
                                  <a:latin typeface="Cambria Math" panose="02040503050406030204" pitchFamily="18" charset="0"/>
                                </a:rPr>
                                <m:t>Ω</m:t>
                              </m:r>
                            </m:e>
                          </m:d>
                        </m:e>
                      </m:func>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𝐴</m:t>
                          </m:r>
                        </m:e>
                        <m:e>
                          <m:r>
                            <a:rPr lang="en-US" sz="2000" i="1">
                              <a:latin typeface="Cambria Math" panose="02040503050406030204" pitchFamily="18" charset="0"/>
                            </a:rPr>
                            <m:t>𝐵𝐶</m:t>
                          </m:r>
                        </m:e>
                      </m:d>
                    </m:oMath>
                  </m:oMathPara>
                </a14:m>
                <a:endParaRPr lang="en-US" sz="2000" dirty="0">
                  <a:latin typeface="Arial" panose="020B0604020202020204" pitchFamily="34" charset="0"/>
                  <a:cs typeface="Arial" panose="020B0604020202020204" pitchFamily="34" charset="0"/>
                </a:endParaRPr>
              </a:p>
              <a:p>
                <a:pPr marL="342900" indent="-342900">
                  <a:lnSpc>
                    <a:spcPct val="150000"/>
                  </a:lnSpc>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Challenging, but possible to bound for mixed states:</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r>
                            <a:rPr lang="en-US" sz="2000" i="1">
                              <a:latin typeface="Cambria Math" panose="02040503050406030204" pitchFamily="18" charset="0"/>
                            </a:rPr>
                            <m:t>3</m:t>
                          </m:r>
                          <m:r>
                            <a:rPr lang="en-US" sz="2000" i="1">
                              <a:latin typeface="Cambria Math" panose="02040503050406030204" pitchFamily="18" charset="0"/>
                            </a:rPr>
                            <m:t>𝐹</m:t>
                          </m:r>
                        </m:sub>
                      </m:sSub>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𝐴</m:t>
                          </m:r>
                        </m:e>
                        <m:e>
                          <m:r>
                            <a:rPr lang="en-US" sz="2000" i="1">
                              <a:latin typeface="Cambria Math" panose="02040503050406030204" pitchFamily="18" charset="0"/>
                            </a:rPr>
                            <m:t>𝐵𝐶</m:t>
                          </m:r>
                        </m:e>
                      </m:d>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𝐵</m:t>
                          </m:r>
                        </m:e>
                        <m:e>
                          <m:r>
                            <a:rPr lang="en-US" sz="2000" i="1">
                              <a:latin typeface="Cambria Math" panose="02040503050406030204" pitchFamily="18" charset="0"/>
                            </a:rPr>
                            <m:t>𝐴𝐶</m:t>
                          </m:r>
                        </m:e>
                      </m:d>
                      <m:r>
                        <a:rPr lang="en-US" sz="2000" i="1">
                          <a:latin typeface="Cambria Math" panose="02040503050406030204" pitchFamily="18" charset="0"/>
                        </a:rPr>
                        <m:t>−</m:t>
                      </m:r>
                      <m:r>
                        <a:rPr lang="en-US" sz="2000" i="1">
                          <a:latin typeface="Cambria Math" panose="02040503050406030204" pitchFamily="18" charset="0"/>
                        </a:rPr>
                        <m:t>𝑆</m:t>
                      </m:r>
                      <m:d>
                        <m:dPr>
                          <m:ctrlPr>
                            <a:rPr lang="en-US" sz="2000" i="1">
                              <a:latin typeface="Cambria Math" panose="02040503050406030204" pitchFamily="18" charset="0"/>
                            </a:rPr>
                          </m:ctrlPr>
                        </m:dPr>
                        <m:e>
                          <m:r>
                            <a:rPr lang="en-US" sz="2000" i="1">
                              <a:latin typeface="Cambria Math" panose="02040503050406030204" pitchFamily="18" charset="0"/>
                            </a:rPr>
                            <m:t>𝐶</m:t>
                          </m:r>
                        </m:e>
                        <m:e>
                          <m:r>
                            <a:rPr lang="en-US" sz="2000" i="1">
                              <a:latin typeface="Cambria Math" panose="02040503050406030204" pitchFamily="18" charset="0"/>
                            </a:rPr>
                            <m:t>𝐴𝐵</m:t>
                          </m:r>
                        </m:e>
                      </m:d>
                      <m:r>
                        <a:rPr lang="en-US" sz="2000" i="1">
                          <a:latin typeface="Cambria Math" panose="02040503050406030204" pitchFamily="18" charset="0"/>
                        </a:rPr>
                        <m:t>−2</m:t>
                      </m:r>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𝐷</m:t>
                                  </m:r>
                                </m:e>
                                <m:sub>
                                  <m:r>
                                    <a:rPr lang="en-US" sz="2000" i="1">
                                      <a:latin typeface="Cambria Math" panose="02040503050406030204" pitchFamily="18" charset="0"/>
                                    </a:rPr>
                                    <m:t>𝑚𝑎𝑥</m:t>
                                  </m:r>
                                </m:sub>
                              </m:sSub>
                            </m:e>
                          </m:d>
                        </m:e>
                      </m:func>
                    </m:oMath>
                  </m:oMathPara>
                </a14:m>
                <a:endParaRPr lang="en-US" sz="20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Inequality is tight</a:t>
                </a:r>
              </a:p>
              <a:p>
                <a:pPr marL="285750" indent="-285750">
                  <a:spcBef>
                    <a:spcPts val="200"/>
                  </a:spcBef>
                  <a:spcAft>
                    <a:spcPts val="2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AF49EBFB-341A-44DC-B2D1-A7276FADA4CC}"/>
                  </a:ext>
                </a:extLst>
              </p:cNvPr>
              <p:cNvSpPr>
                <a:spLocks noRot="1" noChangeAspect="1" noMove="1" noResize="1" noEditPoints="1" noAdjustHandles="1" noChangeArrowheads="1" noChangeShapeType="1" noTextEdit="1"/>
              </p:cNvSpPr>
              <p:nvPr/>
            </p:nvSpPr>
            <p:spPr>
              <a:xfrm>
                <a:off x="365759" y="1452767"/>
                <a:ext cx="6439231" cy="4819846"/>
              </a:xfrm>
              <a:prstGeom prst="rect">
                <a:avLst/>
              </a:prstGeom>
              <a:blipFill>
                <a:blip r:embed="rId8"/>
                <a:stretch>
                  <a:fillRect l="-1420" t="-885"/>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424F6D6A-0167-4A62-BD3C-79DAFEE5B0BB}"/>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4F5D3110-8116-4E19-8901-C634614B6452}"/>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20 of 34</a:t>
            </a:r>
          </a:p>
        </p:txBody>
      </p:sp>
    </p:spTree>
    <p:extLst>
      <p:ext uri="{BB962C8B-B14F-4D97-AF65-F5344CB8AC3E}">
        <p14:creationId xmlns:p14="http://schemas.microsoft.com/office/powerpoint/2010/main" val="2741273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E577F-A806-43F0-8348-124D0B8B5907}"/>
              </a:ext>
            </a:extLst>
          </p:cNvPr>
          <p:cNvPicPr>
            <a:picLocks noChangeAspect="1"/>
          </p:cNvPicPr>
          <p:nvPr/>
        </p:nvPicPr>
        <p:blipFill>
          <a:blip r:embed="rId3"/>
          <a:stretch>
            <a:fillRect/>
          </a:stretch>
        </p:blipFill>
        <p:spPr>
          <a:xfrm>
            <a:off x="5467669" y="1886790"/>
            <a:ext cx="6374355" cy="4086293"/>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How successful is our strategy?</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9EBFB-341A-44DC-B2D1-A7276FADA4CC}"/>
                  </a:ext>
                </a:extLst>
              </p:cNvPr>
              <p:cNvSpPr/>
              <p:nvPr/>
            </p:nvSpPr>
            <p:spPr>
              <a:xfrm>
                <a:off x="445273" y="1467724"/>
                <a:ext cx="5147145" cy="246221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GHZ-Werner state:</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𝐺𝐻𝑍𝑊</m:t>
                          </m:r>
                        </m:sub>
                      </m:sSub>
                      <m:r>
                        <a:rPr lang="en-US" sz="2000" b="0" i="1" dirty="0" smtClean="0">
                          <a:latin typeface="Cambria Math" panose="02040503050406030204" pitchFamily="18" charset="0"/>
                          <a:cs typeface="Arial" panose="020B0604020202020204" pitchFamily="34" charset="0"/>
                        </a:rPr>
                        <m:t>=</m:t>
                      </m:r>
                      <m:r>
                        <a:rPr lang="en-US" sz="2000" b="0" i="1" dirty="0" smtClean="0">
                          <a:latin typeface="Cambria Math" panose="02040503050406030204" pitchFamily="18" charset="0"/>
                          <a:cs typeface="Arial" panose="020B0604020202020204" pitchFamily="34" charset="0"/>
                        </a:rPr>
                        <m:t>𝑝</m:t>
                      </m:r>
                      <m:r>
                        <a:rPr lang="en-US" sz="2000" b="0" i="1" dirty="0" smtClean="0">
                          <a:latin typeface="Cambria Math" panose="02040503050406030204" pitchFamily="18" charset="0"/>
                          <a:cs typeface="Arial" panose="020B0604020202020204" pitchFamily="34" charset="0"/>
                        </a:rPr>
                        <m:t> </m:t>
                      </m:r>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𝐺𝐻𝑍</m:t>
                          </m:r>
                        </m:e>
                      </m:d>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𝐺𝐻𝑍</m:t>
                          </m:r>
                        </m:e>
                      </m:d>
                      <m:r>
                        <a:rPr lang="en-US" sz="2000" b="0" i="1" dirty="0" smtClean="0">
                          <a:latin typeface="Cambria Math" panose="02040503050406030204" pitchFamily="18" charset="0"/>
                          <a:cs typeface="Arial" panose="020B0604020202020204" pitchFamily="34" charset="0"/>
                        </a:rPr>
                        <m:t>+</m:t>
                      </m:r>
                      <m:d>
                        <m:dPr>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1−</m:t>
                          </m:r>
                          <m:r>
                            <a:rPr lang="en-US" sz="2000" b="0" i="1" dirty="0" smtClean="0">
                              <a:latin typeface="Cambria Math" panose="02040503050406030204" pitchFamily="18" charset="0"/>
                              <a:cs typeface="Arial" panose="020B0604020202020204" pitchFamily="34" charset="0"/>
                            </a:rPr>
                            <m:t>𝑝</m:t>
                          </m:r>
                        </m:e>
                      </m:d>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dirty="0" smtClean="0">
                                  <a:latin typeface="Cambria Math" panose="02040503050406030204" pitchFamily="18" charset="0"/>
                                  <a:cs typeface="Arial" panose="020B0604020202020204" pitchFamily="34" charset="0"/>
                                </a:rPr>
                              </m:ctrlPr>
                            </m:accPr>
                            <m:e>
                              <m:r>
                                <a:rPr lang="en-US" sz="2000" b="0" i="1" dirty="0"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𝑀𝑀</m:t>
                          </m:r>
                        </m:sub>
                      </m:sSub>
                    </m:oMath>
                  </m:oMathPara>
                </a14:m>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Measure spin correlations in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𝑥</m:t>
                        </m:r>
                      </m:sub>
                    </m:sSub>
                  </m:oMath>
                </a14:m>
                <a:r>
                  <a:rPr lang="en-US" dirty="0">
                    <a:latin typeface="Arial" panose="020B0604020202020204" pitchFamily="34" charset="0"/>
                    <a:cs typeface="Arial" panose="020B0604020202020204" pitchFamily="34" charset="0"/>
                  </a:rPr>
                  <a:t> and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𝑧</m:t>
                        </m:r>
                      </m:sub>
                    </m:sSub>
                  </m:oMath>
                </a14:m>
                <a:r>
                  <a:rPr lang="en-US" dirty="0">
                    <a:latin typeface="Arial" panose="020B0604020202020204" pitchFamily="34" charset="0"/>
                    <a:cs typeface="Arial" panose="020B0604020202020204" pitchFamily="34" charset="0"/>
                  </a:rPr>
                  <a:t>.</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Successful witness for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&gt;0.9406</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Directly calculating quantum entropies</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Successful witness for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&gt;0.9161</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Quantifies all entanglement as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→1</m:t>
                    </m:r>
                  </m:oMath>
                </a14:m>
                <a:endParaRPr lang="en-US" dirty="0">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AF49EBFB-341A-44DC-B2D1-A7276FADA4CC}"/>
                  </a:ext>
                </a:extLst>
              </p:cNvPr>
              <p:cNvSpPr>
                <a:spLocks noRot="1" noChangeAspect="1" noMove="1" noResize="1" noEditPoints="1" noAdjustHandles="1" noChangeArrowheads="1" noChangeShapeType="1" noTextEdit="1"/>
              </p:cNvSpPr>
              <p:nvPr/>
            </p:nvSpPr>
            <p:spPr>
              <a:xfrm>
                <a:off x="445273" y="1467724"/>
                <a:ext cx="5147145" cy="2462213"/>
              </a:xfrm>
              <a:prstGeom prst="rect">
                <a:avLst/>
              </a:prstGeom>
              <a:blipFill>
                <a:blip r:embed="rId4"/>
                <a:stretch>
                  <a:fillRect l="-1777" t="-1733" b="-2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7C63D86-D327-47DF-9F8D-273848FE2003}"/>
                  </a:ext>
                </a:extLst>
              </p:cNvPr>
              <p:cNvSpPr/>
              <p:nvPr/>
            </p:nvSpPr>
            <p:spPr>
              <a:xfrm>
                <a:off x="445273" y="3996198"/>
                <a:ext cx="5022396" cy="246221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W-Werner state:</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𝑊𝑊</m:t>
                          </m:r>
                        </m:sub>
                      </m:sSub>
                      <m:r>
                        <a:rPr lang="en-US" sz="2000" b="0" i="1" dirty="0" smtClean="0">
                          <a:latin typeface="Cambria Math" panose="02040503050406030204" pitchFamily="18" charset="0"/>
                          <a:cs typeface="Arial" panose="020B0604020202020204" pitchFamily="34" charset="0"/>
                        </a:rPr>
                        <m:t>=</m:t>
                      </m:r>
                      <m:r>
                        <a:rPr lang="en-US" sz="2000" b="0" i="1" dirty="0" smtClean="0">
                          <a:latin typeface="Cambria Math" panose="02040503050406030204" pitchFamily="18" charset="0"/>
                          <a:cs typeface="Arial" panose="020B0604020202020204" pitchFamily="34" charset="0"/>
                        </a:rPr>
                        <m:t>𝑝</m:t>
                      </m:r>
                      <m:r>
                        <a:rPr lang="en-US" sz="2000" b="0" i="1" dirty="0" smtClean="0">
                          <a:latin typeface="Cambria Math" panose="02040503050406030204" pitchFamily="18" charset="0"/>
                          <a:cs typeface="Arial" panose="020B0604020202020204" pitchFamily="34" charset="0"/>
                        </a:rPr>
                        <m:t> </m:t>
                      </m:r>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𝑊</m:t>
                          </m:r>
                        </m:e>
                      </m:d>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𝑊</m:t>
                          </m:r>
                        </m:e>
                      </m:d>
                      <m:r>
                        <a:rPr lang="en-US" sz="2000" b="0" i="1" dirty="0" smtClean="0">
                          <a:latin typeface="Cambria Math" panose="02040503050406030204" pitchFamily="18" charset="0"/>
                          <a:cs typeface="Arial" panose="020B0604020202020204" pitchFamily="34" charset="0"/>
                        </a:rPr>
                        <m:t>+</m:t>
                      </m:r>
                      <m:d>
                        <m:dPr>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1−</m:t>
                          </m:r>
                          <m:r>
                            <a:rPr lang="en-US" sz="2000" b="0" i="1" dirty="0" smtClean="0">
                              <a:latin typeface="Cambria Math" panose="02040503050406030204" pitchFamily="18" charset="0"/>
                              <a:cs typeface="Arial" panose="020B0604020202020204" pitchFamily="34" charset="0"/>
                            </a:rPr>
                            <m:t>𝑝</m:t>
                          </m:r>
                        </m:e>
                      </m:d>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dirty="0" smtClean="0">
                                  <a:latin typeface="Cambria Math" panose="02040503050406030204" pitchFamily="18" charset="0"/>
                                  <a:cs typeface="Arial" panose="020B0604020202020204" pitchFamily="34" charset="0"/>
                                </a:rPr>
                              </m:ctrlPr>
                            </m:accPr>
                            <m:e>
                              <m:r>
                                <a:rPr lang="en-US" sz="2000" b="0" i="1" dirty="0"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𝑀𝑀</m:t>
                          </m:r>
                        </m:sub>
                      </m:sSub>
                    </m:oMath>
                  </m:oMathPara>
                </a14:m>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Measure spin correlations in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𝑥</m:t>
                        </m:r>
                      </m:sub>
                    </m:sSub>
                  </m:oMath>
                </a14:m>
                <a:r>
                  <a:rPr lang="en-US" dirty="0">
                    <a:latin typeface="Arial" panose="020B0604020202020204" pitchFamily="34" charset="0"/>
                    <a:cs typeface="Arial" panose="020B0604020202020204" pitchFamily="34" charset="0"/>
                  </a:rPr>
                  <a:t> and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𝑧</m:t>
                        </m:r>
                      </m:sub>
                    </m:sSub>
                  </m:oMath>
                </a14:m>
                <a:r>
                  <a:rPr lang="en-US" dirty="0">
                    <a:latin typeface="Arial" panose="020B0604020202020204" pitchFamily="34" charset="0"/>
                    <a:cs typeface="Arial" panose="020B0604020202020204" pitchFamily="34" charset="0"/>
                  </a:rPr>
                  <a:t>.</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 witnessing accomplished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Directly calculating quantum entropies</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Successful witness for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&gt;0.9374</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Quantifies most entanglement as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→1</m:t>
                    </m:r>
                  </m:oMath>
                </a14:m>
                <a:endParaRPr lang="en-US"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17C63D86-D327-47DF-9F8D-273848FE2003}"/>
                  </a:ext>
                </a:extLst>
              </p:cNvPr>
              <p:cNvSpPr>
                <a:spLocks noRot="1" noChangeAspect="1" noMove="1" noResize="1" noEditPoints="1" noAdjustHandles="1" noChangeArrowheads="1" noChangeShapeType="1" noTextEdit="1"/>
              </p:cNvSpPr>
              <p:nvPr/>
            </p:nvSpPr>
            <p:spPr>
              <a:xfrm>
                <a:off x="445273" y="3996198"/>
                <a:ext cx="5022396" cy="2462213"/>
              </a:xfrm>
              <a:prstGeom prst="rect">
                <a:avLst/>
              </a:prstGeom>
              <a:blipFill>
                <a:blip r:embed="rId5"/>
                <a:stretch>
                  <a:fillRect l="-1820" t="-1737" b="-322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44166CF6-4BB5-4B76-B2A1-296BC9A20249}"/>
              </a:ext>
            </a:extLst>
          </p:cNvPr>
          <p:cNvSpPr txBox="1"/>
          <p:nvPr/>
        </p:nvSpPr>
        <p:spPr>
          <a:xfrm>
            <a:off x="6290283" y="1938512"/>
            <a:ext cx="3632433" cy="646331"/>
          </a:xfrm>
          <a:prstGeom prst="rect">
            <a:avLst/>
          </a:prstGeom>
          <a:solidFill>
            <a:schemeClr val="accent4">
              <a:lumMod val="20000"/>
              <a:lumOff val="80000"/>
            </a:schemeClr>
          </a:solidFill>
          <a:ln>
            <a:solidFill>
              <a:schemeClr val="accent6">
                <a:lumMod val="75000"/>
              </a:schemeClr>
            </a:solidFill>
          </a:ln>
        </p:spPr>
        <p:txBody>
          <a:bodyPr wrap="square" rtlCol="0">
            <a:spAutoFit/>
          </a:bodyPr>
          <a:lstStyle/>
          <a:p>
            <a:pPr>
              <a:spcBef>
                <a:spcPts val="600"/>
              </a:spcBef>
              <a:spcAft>
                <a:spcPts val="600"/>
              </a:spcAft>
            </a:pPr>
            <a:r>
              <a:rPr lang="en-US" dirty="0"/>
              <a:t>Open question: Can we do better using higher-order forms of entropy?</a:t>
            </a:r>
          </a:p>
        </p:txBody>
      </p:sp>
      <p:sp>
        <p:nvSpPr>
          <p:cNvPr id="8" name="Text Placeholder 4">
            <a:extLst>
              <a:ext uri="{FF2B5EF4-FFF2-40B4-BE49-F238E27FC236}">
                <a16:creationId xmlns:a16="http://schemas.microsoft.com/office/drawing/2014/main" id="{53F99833-C5A0-4F3C-ADB8-00E4D92606EF}"/>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1CCEF8C1-70A1-4C5E-ADB1-70ECE6423190}"/>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21 of 34</a:t>
            </a:r>
          </a:p>
        </p:txBody>
      </p:sp>
    </p:spTree>
    <p:extLst>
      <p:ext uri="{BB962C8B-B14F-4D97-AF65-F5344CB8AC3E}">
        <p14:creationId xmlns:p14="http://schemas.microsoft.com/office/powerpoint/2010/main" val="1417086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E577F-A806-43F0-8348-124D0B8B5907}"/>
              </a:ext>
            </a:extLst>
          </p:cNvPr>
          <p:cNvPicPr>
            <a:picLocks noChangeAspect="1"/>
          </p:cNvPicPr>
          <p:nvPr/>
        </p:nvPicPr>
        <p:blipFill>
          <a:blip r:embed="rId3"/>
          <a:stretch>
            <a:fillRect/>
          </a:stretch>
        </p:blipFill>
        <p:spPr>
          <a:xfrm>
            <a:off x="5467669" y="1886790"/>
            <a:ext cx="6374355" cy="4086293"/>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How successful is our strategy?</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9EBFB-341A-44DC-B2D1-A7276FADA4CC}"/>
                  </a:ext>
                </a:extLst>
              </p:cNvPr>
              <p:cNvSpPr/>
              <p:nvPr/>
            </p:nvSpPr>
            <p:spPr>
              <a:xfrm>
                <a:off x="445273" y="1467724"/>
                <a:ext cx="5147145" cy="246221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GHZ-Werner state:</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𝐺𝐻𝑍𝑊</m:t>
                          </m:r>
                        </m:sub>
                      </m:sSub>
                      <m:r>
                        <a:rPr lang="en-US" sz="2000" b="0" i="1" dirty="0" smtClean="0">
                          <a:latin typeface="Cambria Math" panose="02040503050406030204" pitchFamily="18" charset="0"/>
                          <a:cs typeface="Arial" panose="020B0604020202020204" pitchFamily="34" charset="0"/>
                        </a:rPr>
                        <m:t>=</m:t>
                      </m:r>
                      <m:r>
                        <a:rPr lang="en-US" sz="2000" b="0" i="1" dirty="0" smtClean="0">
                          <a:latin typeface="Cambria Math" panose="02040503050406030204" pitchFamily="18" charset="0"/>
                          <a:cs typeface="Arial" panose="020B0604020202020204" pitchFamily="34" charset="0"/>
                        </a:rPr>
                        <m:t>𝑝</m:t>
                      </m:r>
                      <m:r>
                        <a:rPr lang="en-US" sz="2000" b="0" i="1" dirty="0" smtClean="0">
                          <a:latin typeface="Cambria Math" panose="02040503050406030204" pitchFamily="18" charset="0"/>
                          <a:cs typeface="Arial" panose="020B0604020202020204" pitchFamily="34" charset="0"/>
                        </a:rPr>
                        <m:t> </m:t>
                      </m:r>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𝐺𝐻𝑍</m:t>
                          </m:r>
                        </m:e>
                      </m:d>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𝐺𝐻𝑍</m:t>
                          </m:r>
                        </m:e>
                      </m:d>
                      <m:r>
                        <a:rPr lang="en-US" sz="2000" b="0" i="1" dirty="0" smtClean="0">
                          <a:latin typeface="Cambria Math" panose="02040503050406030204" pitchFamily="18" charset="0"/>
                          <a:cs typeface="Arial" panose="020B0604020202020204" pitchFamily="34" charset="0"/>
                        </a:rPr>
                        <m:t>+</m:t>
                      </m:r>
                      <m:d>
                        <m:dPr>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1−</m:t>
                          </m:r>
                          <m:r>
                            <a:rPr lang="en-US" sz="2000" b="0" i="1" dirty="0" smtClean="0">
                              <a:latin typeface="Cambria Math" panose="02040503050406030204" pitchFamily="18" charset="0"/>
                              <a:cs typeface="Arial" panose="020B0604020202020204" pitchFamily="34" charset="0"/>
                            </a:rPr>
                            <m:t>𝑝</m:t>
                          </m:r>
                        </m:e>
                      </m:d>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dirty="0" smtClean="0">
                                  <a:latin typeface="Cambria Math" panose="02040503050406030204" pitchFamily="18" charset="0"/>
                                  <a:cs typeface="Arial" panose="020B0604020202020204" pitchFamily="34" charset="0"/>
                                </a:rPr>
                              </m:ctrlPr>
                            </m:accPr>
                            <m:e>
                              <m:r>
                                <a:rPr lang="en-US" sz="2000" b="0" i="1" dirty="0"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𝑀𝑀</m:t>
                          </m:r>
                        </m:sub>
                      </m:sSub>
                    </m:oMath>
                  </m:oMathPara>
                </a14:m>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Measure spin correlations in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𝑥</m:t>
                        </m:r>
                      </m:sub>
                    </m:sSub>
                  </m:oMath>
                </a14:m>
                <a:r>
                  <a:rPr lang="en-US" dirty="0">
                    <a:latin typeface="Arial" panose="020B0604020202020204" pitchFamily="34" charset="0"/>
                    <a:cs typeface="Arial" panose="020B0604020202020204" pitchFamily="34" charset="0"/>
                  </a:rPr>
                  <a:t> and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𝑧</m:t>
                        </m:r>
                      </m:sub>
                    </m:sSub>
                  </m:oMath>
                </a14:m>
                <a:r>
                  <a:rPr lang="en-US" dirty="0">
                    <a:latin typeface="Arial" panose="020B0604020202020204" pitchFamily="34" charset="0"/>
                    <a:cs typeface="Arial" panose="020B0604020202020204" pitchFamily="34" charset="0"/>
                  </a:rPr>
                  <a:t>.</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Successful witness for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&gt;0.9406</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Directly calculating quantum entropies</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Successful witness for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&gt;0.9161</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Quantifies all entanglement as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→1</m:t>
                    </m:r>
                  </m:oMath>
                </a14:m>
                <a:endParaRPr lang="en-US" dirty="0">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AF49EBFB-341A-44DC-B2D1-A7276FADA4CC}"/>
                  </a:ext>
                </a:extLst>
              </p:cNvPr>
              <p:cNvSpPr>
                <a:spLocks noRot="1" noChangeAspect="1" noMove="1" noResize="1" noEditPoints="1" noAdjustHandles="1" noChangeArrowheads="1" noChangeShapeType="1" noTextEdit="1"/>
              </p:cNvSpPr>
              <p:nvPr/>
            </p:nvSpPr>
            <p:spPr>
              <a:xfrm>
                <a:off x="445273" y="1467724"/>
                <a:ext cx="5147145" cy="2462213"/>
              </a:xfrm>
              <a:prstGeom prst="rect">
                <a:avLst/>
              </a:prstGeom>
              <a:blipFill>
                <a:blip r:embed="rId4"/>
                <a:stretch>
                  <a:fillRect l="-1777" t="-1733" b="-2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7C63D86-D327-47DF-9F8D-273848FE2003}"/>
                  </a:ext>
                </a:extLst>
              </p:cNvPr>
              <p:cNvSpPr/>
              <p:nvPr/>
            </p:nvSpPr>
            <p:spPr>
              <a:xfrm>
                <a:off x="445273" y="3996198"/>
                <a:ext cx="5022396" cy="246221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W-Werner state:</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𝑊𝑊</m:t>
                          </m:r>
                        </m:sub>
                      </m:sSub>
                      <m:r>
                        <a:rPr lang="en-US" sz="2000" b="0" i="1" dirty="0" smtClean="0">
                          <a:latin typeface="Cambria Math" panose="02040503050406030204" pitchFamily="18" charset="0"/>
                          <a:cs typeface="Arial" panose="020B0604020202020204" pitchFamily="34" charset="0"/>
                        </a:rPr>
                        <m:t>=</m:t>
                      </m:r>
                      <m:r>
                        <a:rPr lang="en-US" sz="2000" b="0" i="1" dirty="0" smtClean="0">
                          <a:latin typeface="Cambria Math" panose="02040503050406030204" pitchFamily="18" charset="0"/>
                          <a:cs typeface="Arial" panose="020B0604020202020204" pitchFamily="34" charset="0"/>
                        </a:rPr>
                        <m:t>𝑝</m:t>
                      </m:r>
                      <m:r>
                        <a:rPr lang="en-US" sz="2000" b="0" i="1" dirty="0" smtClean="0">
                          <a:latin typeface="Cambria Math" panose="02040503050406030204" pitchFamily="18" charset="0"/>
                          <a:cs typeface="Arial" panose="020B0604020202020204" pitchFamily="34" charset="0"/>
                        </a:rPr>
                        <m:t> </m:t>
                      </m:r>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𝑊</m:t>
                          </m:r>
                        </m:e>
                      </m:d>
                      <m:d>
                        <m:dPr>
                          <m:begChr m:val="⟨"/>
                          <m:endChr m:val="|"/>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𝑊</m:t>
                          </m:r>
                        </m:e>
                      </m:d>
                      <m:r>
                        <a:rPr lang="en-US" sz="2000" b="0" i="1" dirty="0" smtClean="0">
                          <a:latin typeface="Cambria Math" panose="02040503050406030204" pitchFamily="18" charset="0"/>
                          <a:cs typeface="Arial" panose="020B0604020202020204" pitchFamily="34" charset="0"/>
                        </a:rPr>
                        <m:t>+</m:t>
                      </m:r>
                      <m:d>
                        <m:dPr>
                          <m:ctrlPr>
                            <a:rPr lang="en-US" sz="2000" b="0" i="1" dirty="0" smtClean="0">
                              <a:latin typeface="Cambria Math" panose="02040503050406030204" pitchFamily="18" charset="0"/>
                              <a:cs typeface="Arial" panose="020B0604020202020204" pitchFamily="34" charset="0"/>
                            </a:rPr>
                          </m:ctrlPr>
                        </m:dPr>
                        <m:e>
                          <m:r>
                            <a:rPr lang="en-US" sz="2000" b="0" i="1" dirty="0" smtClean="0">
                              <a:latin typeface="Cambria Math" panose="02040503050406030204" pitchFamily="18" charset="0"/>
                              <a:cs typeface="Arial" panose="020B0604020202020204" pitchFamily="34" charset="0"/>
                            </a:rPr>
                            <m:t>1−</m:t>
                          </m:r>
                          <m:r>
                            <a:rPr lang="en-US" sz="2000" b="0" i="1" dirty="0" smtClean="0">
                              <a:latin typeface="Cambria Math" panose="02040503050406030204" pitchFamily="18" charset="0"/>
                              <a:cs typeface="Arial" panose="020B0604020202020204" pitchFamily="34" charset="0"/>
                            </a:rPr>
                            <m:t>𝑝</m:t>
                          </m:r>
                        </m:e>
                      </m:d>
                      <m:sSub>
                        <m:sSubPr>
                          <m:ctrlPr>
                            <a:rPr lang="en-US" sz="2000" b="0" i="1" dirty="0" smtClean="0">
                              <a:latin typeface="Cambria Math" panose="02040503050406030204" pitchFamily="18" charset="0"/>
                              <a:cs typeface="Arial" panose="020B0604020202020204" pitchFamily="34" charset="0"/>
                            </a:rPr>
                          </m:ctrlPr>
                        </m:sSubPr>
                        <m:e>
                          <m:acc>
                            <m:accPr>
                              <m:chr m:val="̂"/>
                              <m:ctrlPr>
                                <a:rPr lang="en-US" sz="2000" b="0" i="1" dirty="0" smtClean="0">
                                  <a:latin typeface="Cambria Math" panose="02040503050406030204" pitchFamily="18" charset="0"/>
                                  <a:cs typeface="Arial" panose="020B0604020202020204" pitchFamily="34" charset="0"/>
                                </a:rPr>
                              </m:ctrlPr>
                            </m:accPr>
                            <m:e>
                              <m:r>
                                <a:rPr lang="en-US" sz="2000" b="0" i="1" dirty="0" smtClean="0">
                                  <a:latin typeface="Cambria Math" panose="02040503050406030204" pitchFamily="18" charset="0"/>
                                  <a:cs typeface="Arial" panose="020B0604020202020204" pitchFamily="34" charset="0"/>
                                </a:rPr>
                                <m:t>𝜌</m:t>
                              </m:r>
                            </m:e>
                          </m:acc>
                        </m:e>
                        <m:sub>
                          <m:r>
                            <a:rPr lang="en-US" sz="2000" b="0" i="1" dirty="0" smtClean="0">
                              <a:latin typeface="Cambria Math" panose="02040503050406030204" pitchFamily="18" charset="0"/>
                              <a:cs typeface="Arial" panose="020B0604020202020204" pitchFamily="34" charset="0"/>
                            </a:rPr>
                            <m:t>𝑀𝑀</m:t>
                          </m:r>
                        </m:sub>
                      </m:sSub>
                    </m:oMath>
                  </m:oMathPara>
                </a14:m>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Measure spin correlations in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𝑥</m:t>
                        </m:r>
                      </m:sub>
                    </m:sSub>
                  </m:oMath>
                </a14:m>
                <a:r>
                  <a:rPr lang="en-US" dirty="0">
                    <a:latin typeface="Arial" panose="020B0604020202020204" pitchFamily="34" charset="0"/>
                    <a:cs typeface="Arial" panose="020B0604020202020204" pitchFamily="34" charset="0"/>
                  </a:rPr>
                  <a:t> and </a:t>
                </a:r>
                <a14:m>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𝜎</m:t>
                        </m:r>
                      </m:e>
                      <m:sub>
                        <m:r>
                          <a:rPr lang="en-US" b="0" i="1" smtClean="0">
                            <a:latin typeface="Cambria Math" panose="02040503050406030204" pitchFamily="18" charset="0"/>
                            <a:cs typeface="Arial" panose="020B0604020202020204" pitchFamily="34" charset="0"/>
                          </a:rPr>
                          <m:t>𝑧</m:t>
                        </m:r>
                      </m:sub>
                    </m:sSub>
                  </m:oMath>
                </a14:m>
                <a:r>
                  <a:rPr lang="en-US" dirty="0">
                    <a:latin typeface="Arial" panose="020B0604020202020204" pitchFamily="34" charset="0"/>
                    <a:cs typeface="Arial" panose="020B0604020202020204" pitchFamily="34" charset="0"/>
                  </a:rPr>
                  <a:t>.</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 witnessing accomplished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Test: Directly calculating quantum entropies</a:t>
                </a:r>
              </a:p>
              <a:p>
                <a:pPr marL="742950" lvl="1"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Successful witness for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&gt;0.9374</m:t>
                    </m:r>
                  </m:oMath>
                </a14:m>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Quantifies most entanglement as </a:t>
                </a:r>
                <a14:m>
                  <m:oMath xmlns:m="http://schemas.openxmlformats.org/officeDocument/2006/math">
                    <m:r>
                      <a:rPr lang="en-US" b="0" i="1" smtClean="0">
                        <a:latin typeface="Cambria Math" panose="02040503050406030204" pitchFamily="18" charset="0"/>
                        <a:cs typeface="Arial" panose="020B0604020202020204" pitchFamily="34" charset="0"/>
                      </a:rPr>
                      <m:t>𝑝</m:t>
                    </m:r>
                    <m:r>
                      <a:rPr lang="en-US" b="0" i="1" smtClean="0">
                        <a:latin typeface="Cambria Math" panose="02040503050406030204" pitchFamily="18" charset="0"/>
                        <a:cs typeface="Arial" panose="020B0604020202020204" pitchFamily="34" charset="0"/>
                      </a:rPr>
                      <m:t>→1</m:t>
                    </m:r>
                  </m:oMath>
                </a14:m>
                <a:endParaRPr lang="en-US"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17C63D86-D327-47DF-9F8D-273848FE2003}"/>
                  </a:ext>
                </a:extLst>
              </p:cNvPr>
              <p:cNvSpPr>
                <a:spLocks noRot="1" noChangeAspect="1" noMove="1" noResize="1" noEditPoints="1" noAdjustHandles="1" noChangeArrowheads="1" noChangeShapeType="1" noTextEdit="1"/>
              </p:cNvSpPr>
              <p:nvPr/>
            </p:nvSpPr>
            <p:spPr>
              <a:xfrm>
                <a:off x="445273" y="3996198"/>
                <a:ext cx="5022396" cy="2462213"/>
              </a:xfrm>
              <a:prstGeom prst="rect">
                <a:avLst/>
              </a:prstGeom>
              <a:blipFill>
                <a:blip r:embed="rId5"/>
                <a:stretch>
                  <a:fillRect l="-1820" t="-1737" b="-322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44166CF6-4BB5-4B76-B2A1-296BC9A20249}"/>
              </a:ext>
            </a:extLst>
          </p:cNvPr>
          <p:cNvSpPr txBox="1"/>
          <p:nvPr/>
        </p:nvSpPr>
        <p:spPr>
          <a:xfrm>
            <a:off x="6290283" y="1938512"/>
            <a:ext cx="3632433" cy="646331"/>
          </a:xfrm>
          <a:prstGeom prst="rect">
            <a:avLst/>
          </a:prstGeom>
          <a:solidFill>
            <a:schemeClr val="accent4">
              <a:lumMod val="20000"/>
              <a:lumOff val="80000"/>
            </a:schemeClr>
          </a:solidFill>
          <a:ln>
            <a:solidFill>
              <a:schemeClr val="accent6">
                <a:lumMod val="75000"/>
              </a:schemeClr>
            </a:solidFill>
          </a:ln>
        </p:spPr>
        <p:txBody>
          <a:bodyPr wrap="square" rtlCol="0">
            <a:spAutoFit/>
          </a:bodyPr>
          <a:lstStyle/>
          <a:p>
            <a:pPr>
              <a:spcBef>
                <a:spcPts val="600"/>
              </a:spcBef>
              <a:spcAft>
                <a:spcPts val="600"/>
              </a:spcAft>
            </a:pPr>
            <a:r>
              <a:rPr lang="en-US" dirty="0"/>
              <a:t>Open question: Can we do better using higher-order forms of entropy?</a:t>
            </a: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030B243F-BE8C-4D1B-81CE-BE1147C50AD3}"/>
                  </a:ext>
                </a:extLst>
              </p:cNvPr>
              <p:cNvSpPr/>
              <p:nvPr/>
            </p:nvSpPr>
            <p:spPr>
              <a:xfrm>
                <a:off x="5823626" y="3210128"/>
                <a:ext cx="2351730" cy="1733831"/>
              </a:xfrm>
              <a:prstGeom prst="roundRect">
                <a:avLst>
                  <a:gd name="adj" fmla="val 27452"/>
                </a:avLst>
              </a:prstGeom>
              <a:solidFill>
                <a:schemeClr val="accent4">
                  <a:lumMod val="20000"/>
                  <a:lumOff val="8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Fidelity witness:</a:t>
                </a:r>
              </a:p>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&gt;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7</m:t>
                          </m:r>
                        </m:den>
                      </m:f>
                    </m:oMath>
                  </m:oMathPara>
                </a14:m>
                <a:endParaRPr lang="en-US" dirty="0"/>
              </a:p>
              <a:p>
                <a:pPr algn="ctr"/>
                <a:r>
                  <a:rPr lang="en-US" dirty="0"/>
                  <a:t>Full inseparability:</a:t>
                </a:r>
              </a:p>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&gt;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5</m:t>
                          </m:r>
                        </m:den>
                      </m:f>
                    </m:oMath>
                  </m:oMathPara>
                </a14:m>
                <a:endParaRPr lang="en-US" dirty="0"/>
              </a:p>
            </p:txBody>
          </p:sp>
        </mc:Choice>
        <mc:Fallback xmlns="">
          <p:sp>
            <p:nvSpPr>
              <p:cNvPr id="4" name="Rectangle: Rounded Corners 3">
                <a:extLst>
                  <a:ext uri="{FF2B5EF4-FFF2-40B4-BE49-F238E27FC236}">
                    <a16:creationId xmlns:a16="http://schemas.microsoft.com/office/drawing/2014/main" id="{030B243F-BE8C-4D1B-81CE-BE1147C50AD3}"/>
                  </a:ext>
                </a:extLst>
              </p:cNvPr>
              <p:cNvSpPr>
                <a:spLocks noRot="1" noChangeAspect="1" noMove="1" noResize="1" noEditPoints="1" noAdjustHandles="1" noChangeArrowheads="1" noChangeShapeType="1" noTextEdit="1"/>
              </p:cNvSpPr>
              <p:nvPr/>
            </p:nvSpPr>
            <p:spPr>
              <a:xfrm>
                <a:off x="5823626" y="3210128"/>
                <a:ext cx="2351730" cy="1733831"/>
              </a:xfrm>
              <a:prstGeom prst="roundRect">
                <a:avLst>
                  <a:gd name="adj" fmla="val 27452"/>
                </a:avLst>
              </a:prstGeom>
              <a:blipFill>
                <a:blip r:embed="rId6"/>
                <a:stretch>
                  <a:fillRect t="-351"/>
                </a:stretch>
              </a:blipFill>
              <a:ln>
                <a:solidFill>
                  <a:schemeClr val="tx1"/>
                </a:solidFill>
              </a:ln>
            </p:spPr>
            <p:txBody>
              <a:bodyPr/>
              <a:lstStyle/>
              <a:p>
                <a:r>
                  <a:rPr lang="en-US">
                    <a:noFill/>
                  </a:rPr>
                  <a:t> </a:t>
                </a:r>
              </a:p>
            </p:txBody>
          </p:sp>
        </mc:Fallback>
      </mc:AlternateContent>
      <p:sp>
        <p:nvSpPr>
          <p:cNvPr id="9" name="Text Placeholder 4">
            <a:extLst>
              <a:ext uri="{FF2B5EF4-FFF2-40B4-BE49-F238E27FC236}">
                <a16:creationId xmlns:a16="http://schemas.microsoft.com/office/drawing/2014/main" id="{CDB9C986-7881-473F-BE66-114DE6CAD22D}"/>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5" name="Text Placeholder 4">
            <a:extLst>
              <a:ext uri="{FF2B5EF4-FFF2-40B4-BE49-F238E27FC236}">
                <a16:creationId xmlns:a16="http://schemas.microsoft.com/office/drawing/2014/main" id="{051986D1-5466-4035-A00A-4B8FB624225D}"/>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22 of 34</a:t>
            </a:r>
          </a:p>
        </p:txBody>
      </p:sp>
    </p:spTree>
    <p:extLst>
      <p:ext uri="{BB962C8B-B14F-4D97-AF65-F5344CB8AC3E}">
        <p14:creationId xmlns:p14="http://schemas.microsoft.com/office/powerpoint/2010/main" val="2874383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How successful is our strategy? (Examples)</a:t>
            </a:r>
          </a:p>
        </p:txBody>
      </p:sp>
      <p:pic>
        <p:nvPicPr>
          <p:cNvPr id="9" name="Picture 8">
            <a:extLst>
              <a:ext uri="{FF2B5EF4-FFF2-40B4-BE49-F238E27FC236}">
                <a16:creationId xmlns:a16="http://schemas.microsoft.com/office/drawing/2014/main" id="{0A164D57-218C-4982-90BB-042BD5AF3470}"/>
              </a:ext>
            </a:extLst>
          </p:cNvPr>
          <p:cNvPicPr>
            <a:picLocks noChangeAspect="1"/>
          </p:cNvPicPr>
          <p:nvPr/>
        </p:nvPicPr>
        <p:blipFill>
          <a:blip r:embed="rId2"/>
          <a:stretch>
            <a:fillRect/>
          </a:stretch>
        </p:blipFill>
        <p:spPr>
          <a:xfrm>
            <a:off x="587637" y="4004110"/>
            <a:ext cx="5874123" cy="2462270"/>
          </a:xfrm>
          <a:prstGeom prst="rect">
            <a:avLst/>
          </a:prstGeom>
        </p:spPr>
      </p:pic>
      <p:pic>
        <p:nvPicPr>
          <p:cNvPr id="10" name="Picture 9">
            <a:extLst>
              <a:ext uri="{FF2B5EF4-FFF2-40B4-BE49-F238E27FC236}">
                <a16:creationId xmlns:a16="http://schemas.microsoft.com/office/drawing/2014/main" id="{ACBEDEE7-4778-4F7C-8823-F0A4B17AFF01}"/>
              </a:ext>
            </a:extLst>
          </p:cNvPr>
          <p:cNvPicPr>
            <a:picLocks noChangeAspect="1"/>
          </p:cNvPicPr>
          <p:nvPr/>
        </p:nvPicPr>
        <p:blipFill>
          <a:blip r:embed="rId3"/>
          <a:stretch>
            <a:fillRect/>
          </a:stretch>
        </p:blipFill>
        <p:spPr>
          <a:xfrm>
            <a:off x="5015948" y="1338788"/>
            <a:ext cx="6533321" cy="206423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0BFAD4-6E11-41B2-9116-D83D0810CADA}"/>
                  </a:ext>
                </a:extLst>
              </p:cNvPr>
              <p:cNvSpPr txBox="1"/>
              <p:nvPr/>
            </p:nvSpPr>
            <p:spPr>
              <a:xfrm>
                <a:off x="6461760" y="4164922"/>
                <a:ext cx="5892340" cy="800219"/>
              </a:xfrm>
              <a:prstGeom prst="rect">
                <a:avLst/>
              </a:prstGeom>
              <a:noFill/>
            </p:spPr>
            <p:txBody>
              <a:bodyPr wrap="square" rtlCol="0">
                <a:spAutoFit/>
              </a:bodyPr>
              <a:lstStyle/>
              <a:p>
                <a:pPr>
                  <a:spcBef>
                    <a:spcPts val="600"/>
                  </a:spcBef>
                  <a:spcAft>
                    <a:spcPts val="600"/>
                  </a:spcAft>
                </a:pPr>
                <a:r>
                  <a:rPr lang="en-US" dirty="0">
                    <a:latin typeface="Arial" panose="020B0604020202020204" pitchFamily="34" charset="0"/>
                    <a:cs typeface="Arial" panose="020B0604020202020204" pitchFamily="34" charset="0"/>
                  </a:rPr>
                  <a:t>For pure states of arbitrary dimension:</a:t>
                </a:r>
              </a:p>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3</m:t>
                          </m:r>
                          <m:r>
                            <a:rPr lang="en-US" b="0" i="1" smtClean="0">
                              <a:latin typeface="Cambria Math" panose="02040503050406030204" pitchFamily="18" charset="0"/>
                            </a:rPr>
                            <m:t>𝐹</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𝐴𝐵𝐶</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r>
                            <a:rPr lang="en-US" b="0" i="1" smtClean="0">
                              <a:latin typeface="Cambria Math" panose="02040503050406030204" pitchFamily="18" charset="0"/>
                            </a:rPr>
                            <m:t>{−</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r>
                                <a:rPr lang="en-US" b="0" i="1" smtClean="0">
                                  <a:latin typeface="Cambria Math" panose="02040503050406030204" pitchFamily="18" charset="0"/>
                                </a:rPr>
                                <m:t>𝐵𝐶</m:t>
                              </m:r>
                            </m:e>
                          </m:d>
                          <m:r>
                            <a:rPr lang="en-US" b="0" i="1" smtClean="0">
                              <a:latin typeface="Cambria Math" panose="02040503050406030204" pitchFamily="18" charset="0"/>
                            </a:rPr>
                            <m:t>,−</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𝐵</m:t>
                              </m:r>
                            </m:e>
                            <m:e>
                              <m:r>
                                <a:rPr lang="en-US" b="0" i="1" smtClean="0">
                                  <a:latin typeface="Cambria Math" panose="02040503050406030204" pitchFamily="18" charset="0"/>
                                </a:rPr>
                                <m:t>𝐶𝐴</m:t>
                              </m:r>
                            </m:e>
                          </m:d>
                          <m:r>
                            <a:rPr lang="en-US" b="0" i="1" smtClean="0">
                              <a:latin typeface="Cambria Math" panose="02040503050406030204" pitchFamily="18" charset="0"/>
                            </a:rPr>
                            <m:t>,−</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𝐶</m:t>
                              </m:r>
                            </m:e>
                            <m:e>
                              <m:r>
                                <a:rPr lang="en-US" b="0" i="1" smtClean="0">
                                  <a:latin typeface="Cambria Math" panose="02040503050406030204" pitchFamily="18" charset="0"/>
                                </a:rPr>
                                <m:t>𝐴𝐵</m:t>
                              </m:r>
                            </m:e>
                          </m:d>
                          <m:r>
                            <a:rPr lang="en-US" b="0" i="1" smtClean="0">
                              <a:latin typeface="Cambria Math" panose="02040503050406030204" pitchFamily="18" charset="0"/>
                            </a:rPr>
                            <m:t>}</m:t>
                          </m:r>
                        </m:e>
                      </m:func>
                    </m:oMath>
                  </m:oMathPara>
                </a14:m>
                <a:endParaRPr lang="en-US" dirty="0"/>
              </a:p>
            </p:txBody>
          </p:sp>
        </mc:Choice>
        <mc:Fallback xmlns="">
          <p:sp>
            <p:nvSpPr>
              <p:cNvPr id="12" name="TextBox 11">
                <a:extLst>
                  <a:ext uri="{FF2B5EF4-FFF2-40B4-BE49-F238E27FC236}">
                    <a16:creationId xmlns:a16="http://schemas.microsoft.com/office/drawing/2014/main" id="{CC0BFAD4-6E11-41B2-9116-D83D0810CADA}"/>
                  </a:ext>
                </a:extLst>
              </p:cNvPr>
              <p:cNvSpPr txBox="1">
                <a:spLocks noRot="1" noChangeAspect="1" noMove="1" noResize="1" noEditPoints="1" noAdjustHandles="1" noChangeArrowheads="1" noChangeShapeType="1" noTextEdit="1"/>
              </p:cNvSpPr>
              <p:nvPr/>
            </p:nvSpPr>
            <p:spPr>
              <a:xfrm>
                <a:off x="6461760" y="4164922"/>
                <a:ext cx="5892340" cy="800219"/>
              </a:xfrm>
              <a:prstGeom prst="rect">
                <a:avLst/>
              </a:prstGeom>
              <a:blipFill>
                <a:blip r:embed="rId4"/>
                <a:stretch>
                  <a:fillRect l="-827" t="-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F2F963C-D567-47CD-9655-6691BEC6607E}"/>
                  </a:ext>
                </a:extLst>
              </p:cNvPr>
              <p:cNvSpPr txBox="1"/>
              <p:nvPr/>
            </p:nvSpPr>
            <p:spPr>
              <a:xfrm>
                <a:off x="6461760" y="4852181"/>
                <a:ext cx="5757949" cy="1776512"/>
              </a:xfrm>
              <a:prstGeom prst="rect">
                <a:avLst/>
              </a:prstGeom>
              <a:noFill/>
            </p:spPr>
            <p:txBody>
              <a:bodyPr wrap="square" rtlCol="0">
                <a:spAutoFit/>
              </a:bodyPr>
              <a:lstStyle/>
              <a:p>
                <a:pPr>
                  <a:spcBef>
                    <a:spcPts val="600"/>
                  </a:spcBef>
                  <a:spcAft>
                    <a:spcPts val="600"/>
                  </a:spcAft>
                </a:pPr>
                <a:r>
                  <a:rPr lang="en-US" dirty="0">
                    <a:latin typeface="Arial" panose="020B0604020202020204" pitchFamily="34" charset="0"/>
                    <a:cs typeface="Arial" panose="020B0604020202020204" pitchFamily="34" charset="0"/>
                  </a:rPr>
                  <a:t>Classical entropies (measured experimentally) can be used to bound quantum entropies:</a:t>
                </a:r>
              </a:p>
              <a:p>
                <a:pPr>
                  <a:spcBef>
                    <a:spcPts val="600"/>
                  </a:spcBef>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𝑐</m:t>
                              </m:r>
                            </m:sub>
                          </m:sSub>
                        </m:e>
                      </m:d>
                      <m:r>
                        <a:rPr lang="en-US" b="0" i="1" smtClean="0">
                          <a:latin typeface="Cambria Math" panose="02040503050406030204" pitchFamily="18" charset="0"/>
                        </a:rPr>
                        <m:t>+</m:t>
                      </m:r>
                      <m:r>
                        <a:rPr lang="en-US" b="0" i="1" smtClean="0">
                          <a:latin typeface="Cambria Math" panose="02040503050406030204" pitchFamily="18"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𝑎</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𝑐</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𝜋</m:t>
                              </m:r>
                            </m:e>
                          </m:d>
                        </m:e>
                      </m:func>
                      <m:r>
                        <a:rPr lang="en-US" b="0" i="1" smtClean="0">
                          <a:latin typeface="Cambria Math" panose="02040503050406030204" pitchFamily="18" charset="0"/>
                        </a:rPr>
                        <m:t>+</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r>
                            <a:rPr lang="en-US" b="0" i="1" smtClean="0">
                              <a:latin typeface="Cambria Math" panose="02040503050406030204" pitchFamily="18" charset="0"/>
                            </a:rPr>
                            <m:t>𝐵𝐶</m:t>
                          </m:r>
                        </m:e>
                      </m:d>
                    </m:oMath>
                  </m:oMathPara>
                </a14:m>
                <a:endParaRPr lang="en-US" dirty="0"/>
              </a:p>
              <a:p>
                <a:pPr>
                  <a:spcBef>
                    <a:spcPts val="600"/>
                  </a:spcBef>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𝐴</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𝐶</m:t>
                              </m:r>
                            </m:sub>
                          </m:sSub>
                        </m:e>
                      </m:d>
                      <m:r>
                        <a:rPr lang="en-US" b="0" i="1" smtClean="0">
                          <a:latin typeface="Cambria Math" panose="02040503050406030204" pitchFamily="18" charset="0"/>
                        </a:rPr>
                        <m:t>+</m:t>
                      </m:r>
                      <m:r>
                        <a:rPr lang="en-US" b="0" i="1" smtClean="0">
                          <a:latin typeface="Cambria Math" panose="02040503050406030204" pitchFamily="18" charset="0"/>
                        </a:rPr>
                        <m:t>𝐻</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𝐴</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𝐶</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0" smtClean="0">
                                      <a:latin typeface="Cambria Math" panose="02040503050406030204" pitchFamily="18" charset="0"/>
                                    </a:rPr>
                                    <m:t>2</m:t>
                                  </m:r>
                                  <m:r>
                                    <a:rPr lang="en-US" b="0" i="1" smtClean="0">
                                      <a:latin typeface="Cambria Math" panose="02040503050406030204" pitchFamily="18" charset="0"/>
                                    </a:rPr>
                                    <m:t>𝜋</m:t>
                                  </m:r>
                                </m:num>
                                <m:den>
                                  <m:r>
                                    <m:rPr>
                                      <m:sty m:val="p"/>
                                    </m:rPr>
                                    <a:rPr lang="en-US" b="0" i="0" smtClean="0">
                                      <a:latin typeface="Cambria Math" panose="02040503050406030204" pitchFamily="18" charset="0"/>
                                    </a:rPr>
                                    <m:t>Δ</m:t>
                                  </m:r>
                                  <m:r>
                                    <a:rPr lang="en-US" b="0" i="1" smtClean="0">
                                      <a:latin typeface="Cambria Math" panose="02040503050406030204" pitchFamily="18" charset="0"/>
                                    </a:rPr>
                                    <m:t>𝑥</m:t>
                                  </m:r>
                                  <m:r>
                                    <m:rPr>
                                      <m:sty m:val="p"/>
                                    </m:rPr>
                                    <a:rPr lang="en-US" b="0" i="0" smtClean="0">
                                      <a:latin typeface="Cambria Math" panose="02040503050406030204" pitchFamily="18" charset="0"/>
                                    </a:rPr>
                                    <m:t>Δ</m:t>
                                  </m:r>
                                  <m:r>
                                    <a:rPr lang="en-US" b="0" i="1" smtClean="0">
                                      <a:latin typeface="Cambria Math" panose="02040503050406030204" pitchFamily="18" charset="0"/>
                                    </a:rPr>
                                    <m:t>𝑘</m:t>
                                  </m:r>
                                </m:den>
                              </m:f>
                            </m:e>
                          </m:d>
                          <m:r>
                            <a:rPr lang="en-US" b="0" i="1" smtClean="0">
                              <a:latin typeface="Cambria Math" panose="02040503050406030204" pitchFamily="18" charset="0"/>
                            </a:rPr>
                            <m:t>+</m:t>
                          </m:r>
                          <m:r>
                            <a:rPr lang="en-US" b="0" i="1" smtClean="0">
                              <a:latin typeface="Cambria Math" panose="02040503050406030204" pitchFamily="18" charset="0"/>
                            </a:rPr>
                            <m:t>𝑆</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e>
                            <m:e>
                              <m:r>
                                <a:rPr lang="en-US" b="0" i="1" smtClean="0">
                                  <a:latin typeface="Cambria Math" panose="02040503050406030204" pitchFamily="18" charset="0"/>
                                </a:rPr>
                                <m:t>𝐵𝐶</m:t>
                              </m:r>
                            </m:e>
                          </m:d>
                        </m:e>
                      </m:func>
                    </m:oMath>
                  </m:oMathPara>
                </a14:m>
                <a:endParaRPr lang="en-US" dirty="0"/>
              </a:p>
            </p:txBody>
          </p:sp>
        </mc:Choice>
        <mc:Fallback xmlns="">
          <p:sp>
            <p:nvSpPr>
              <p:cNvPr id="14" name="TextBox 13">
                <a:extLst>
                  <a:ext uri="{FF2B5EF4-FFF2-40B4-BE49-F238E27FC236}">
                    <a16:creationId xmlns:a16="http://schemas.microsoft.com/office/drawing/2014/main" id="{2F2F963C-D567-47CD-9655-6691BEC6607E}"/>
                  </a:ext>
                </a:extLst>
              </p:cNvPr>
              <p:cNvSpPr txBox="1">
                <a:spLocks noRot="1" noChangeAspect="1" noMove="1" noResize="1" noEditPoints="1" noAdjustHandles="1" noChangeArrowheads="1" noChangeShapeType="1" noTextEdit="1"/>
              </p:cNvSpPr>
              <p:nvPr/>
            </p:nvSpPr>
            <p:spPr>
              <a:xfrm>
                <a:off x="6461760" y="4852181"/>
                <a:ext cx="5757949" cy="1776512"/>
              </a:xfrm>
              <a:prstGeom prst="rect">
                <a:avLst/>
              </a:prstGeom>
              <a:blipFill>
                <a:blip r:embed="rId5"/>
                <a:stretch>
                  <a:fillRect l="-847" t="-20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87EC5D6-3ADE-4424-B789-1FA6E546C4F5}"/>
                  </a:ext>
                </a:extLst>
              </p:cNvPr>
              <p:cNvSpPr/>
              <p:nvPr/>
            </p:nvSpPr>
            <p:spPr>
              <a:xfrm>
                <a:off x="0" y="2813847"/>
                <a:ext cx="8632569" cy="13510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𝜓</m:t>
                      </m:r>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3</m:t>
                              </m:r>
                            </m:sub>
                          </m:sSub>
                        </m:e>
                      </m:d>
                      <m:r>
                        <a:rPr lang="en-US" sz="1600" i="1">
                          <a:latin typeface="Cambria Math" panose="02040503050406030204" pitchFamily="18" charset="0"/>
                        </a:rPr>
                        <m:t>=</m:t>
                      </m:r>
                      <m:r>
                        <a:rPr lang="en-US" sz="1600" i="1">
                          <a:latin typeface="Cambria Math" panose="02040503050406030204" pitchFamily="18" charset="0"/>
                        </a:rPr>
                        <m:t>𝑁</m:t>
                      </m:r>
                      <m:sSub>
                        <m:sSubPr>
                          <m:ctrlPr>
                            <a:rPr lang="en-US" sz="1600" i="1">
                              <a:latin typeface="Cambria Math" panose="02040503050406030204" pitchFamily="18" charset="0"/>
                            </a:rPr>
                          </m:ctrlPr>
                        </m:sSubPr>
                        <m:e>
                          <m:r>
                            <a:rPr lang="en-US" sz="1600" i="1">
                              <a:latin typeface="Cambria Math" panose="02040503050406030204" pitchFamily="18" charset="0"/>
                            </a:rPr>
                            <m:t>𝜓</m:t>
                          </m:r>
                        </m:e>
                        <m:sub>
                          <m:r>
                            <a:rPr lang="en-US" sz="1600" i="1">
                              <a:latin typeface="Cambria Math" panose="02040503050406030204" pitchFamily="18" charset="0"/>
                            </a:rPr>
                            <m:t>𝑝</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3</m:t>
                              </m:r>
                            </m:sub>
                          </m:sSub>
                        </m:e>
                      </m:d>
                      <m:r>
                        <a:rPr lang="en-US" sz="1600" i="1">
                          <a:latin typeface="Cambria Math" panose="02040503050406030204" pitchFamily="18" charset="0"/>
                        </a:rPr>
                        <m:t>𝑆𝑖𝑛𝑐</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3</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𝑧</m:t>
                                  </m:r>
                                </m:sub>
                              </m:sSub>
                            </m:num>
                            <m:den>
                              <m:r>
                                <a:rPr lang="en-US" sz="1600" i="1">
                                  <a:latin typeface="Cambria Math" panose="02040503050406030204" pitchFamily="18" charset="0"/>
                                </a:rPr>
                                <m:t>4</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i="1">
                                      <a:latin typeface="Cambria Math" panose="02040503050406030204" pitchFamily="18" charset="0"/>
                                    </a:rPr>
                                    <m:t>𝑝</m:t>
                                  </m:r>
                                </m:sub>
                              </m:sSub>
                            </m:den>
                          </m:f>
                          <m:d>
                            <m:dPr>
                              <m:ctrlPr>
                                <a:rPr lang="en-US" sz="1600" i="1">
                                  <a:latin typeface="Cambria Math" panose="02040503050406030204" pitchFamily="18" charset="0"/>
                                </a:rPr>
                              </m:ctrlPr>
                            </m:dPr>
                            <m:e>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a:rPr lang="en-US" sz="1600" b="0" i="1" smtClean="0">
                                              <a:latin typeface="Cambria Math" panose="02040503050406030204" pitchFamily="18" charset="0"/>
                                            </a:rPr>
                                            <m:t>2</m:t>
                                          </m:r>
                                        </m:sub>
                                      </m:sSub>
                                    </m:e>
                                  </m:d>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b="0" i="1" smtClean="0">
                                              <a:latin typeface="Cambria Math" panose="02040503050406030204" pitchFamily="18" charset="0"/>
                                            </a:rPr>
                                            <m:t>3</m:t>
                                          </m:r>
                                        </m:sub>
                                      </m:sSub>
                                    </m:e>
                                  </m:d>
                                </m:e>
                                <m:sup>
                                  <m:r>
                                    <a:rPr lang="en-US" sz="1600" i="1">
                                      <a:latin typeface="Cambria Math" panose="02040503050406030204" pitchFamily="18" charset="0"/>
                                    </a:rPr>
                                    <m:t>2</m:t>
                                  </m:r>
                                </m:sup>
                              </m:sSup>
                              <m:r>
                                <a:rPr lang="en-US" sz="1600" b="0" i="1" smtClean="0">
                                  <a:latin typeface="Cambria Math" panose="02040503050406030204" pitchFamily="18" charset="0"/>
                                </a:rPr>
                                <m:t>+</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b="0" i="1" smtClean="0">
                                              <a:latin typeface="Cambria Math" panose="02040503050406030204" pitchFamily="18" charset="0"/>
                                            </a:rPr>
                                            <m:t>3</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𝑘</m:t>
                                          </m:r>
                                        </m:e>
                                        <m:sub>
                                          <m:r>
                                            <a:rPr lang="en-US" sz="1600" b="0" i="1" smtClean="0">
                                              <a:latin typeface="Cambria Math" panose="02040503050406030204" pitchFamily="18" charset="0"/>
                                            </a:rPr>
                                            <m:t>1</m:t>
                                          </m:r>
                                        </m:sub>
                                      </m:sSub>
                                    </m:e>
                                  </m:d>
                                </m:e>
                                <m:sup>
                                  <m:r>
                                    <a:rPr lang="en-US" sz="1600" i="1">
                                      <a:latin typeface="Cambria Math" panose="02040503050406030204" pitchFamily="18" charset="0"/>
                                    </a:rPr>
                                    <m:t>2</m:t>
                                  </m:r>
                                </m:sup>
                              </m:sSup>
                            </m:e>
                          </m:d>
                        </m:e>
                      </m:d>
                    </m:oMath>
                  </m:oMathPara>
                </a14:m>
                <a:endParaRPr lang="en-US" sz="160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e>
                      </m:d>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 </m:t>
                      </m:r>
                      <m:r>
                        <a:rPr lang="en-US" b="0" i="1" smtClean="0">
                          <a:latin typeface="Cambria Math" panose="02040503050406030204" pitchFamily="18" charset="0"/>
                        </a:rPr>
                        <m:t>𝐸𝑥𝑝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𝑎</m:t>
                          </m:r>
                        </m:num>
                        <m:den>
                          <m:r>
                            <a:rPr lang="en-US" b="0" i="1" smtClean="0">
                              <a:latin typeface="Cambria Math" panose="02040503050406030204" pitchFamily="18" charset="0"/>
                            </a:rPr>
                            <m:t>9</m:t>
                          </m:r>
                        </m:den>
                      </m:f>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𝑢</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𝑣</m:t>
                              </m:r>
                            </m:sub>
                            <m:sup>
                              <m:r>
                                <a:rPr lang="en-US" b="0" i="1" smtClean="0">
                                  <a:latin typeface="Cambria Math" panose="02040503050406030204" pitchFamily="18" charset="0"/>
                                </a:rPr>
                                <m:t>2</m:t>
                              </m:r>
                            </m:sup>
                          </m:sSubSup>
                        </m:e>
                      </m:d>
                      <m:r>
                        <a:rPr lang="en-US" b="0" i="1" smtClean="0">
                          <a:latin typeface="Cambria Math" panose="02040503050406030204" pitchFamily="18" charset="0"/>
                        </a:rPr>
                        <m:t> −</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32</m:t>
                              </m:r>
                              <m:r>
                                <a:rPr lang="en-US" b="0" i="1" smtClean="0">
                                  <a:latin typeface="Cambria Math" panose="02040503050406030204" pitchFamily="18" charset="0"/>
                                </a:rPr>
                                <m:t>𝑎</m:t>
                              </m:r>
                            </m:num>
                            <m:den>
                              <m:r>
                                <a:rPr lang="en-US" b="0" i="1" smtClean="0">
                                  <a:latin typeface="Cambria Math" panose="02040503050406030204" pitchFamily="18" charset="0"/>
                                </a:rPr>
                                <m:t>9</m:t>
                              </m:r>
                            </m:den>
                          </m:f>
                        </m:e>
                      </m:d>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𝑤</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15" name="Rectangle 14">
                <a:extLst>
                  <a:ext uri="{FF2B5EF4-FFF2-40B4-BE49-F238E27FC236}">
                    <a16:creationId xmlns:a16="http://schemas.microsoft.com/office/drawing/2014/main" id="{B87EC5D6-3ADE-4424-B789-1FA6E546C4F5}"/>
                  </a:ext>
                </a:extLst>
              </p:cNvPr>
              <p:cNvSpPr>
                <a:spLocks noRot="1" noChangeAspect="1" noMove="1" noResize="1" noEditPoints="1" noAdjustHandles="1" noChangeArrowheads="1" noChangeShapeType="1" noTextEdit="1"/>
              </p:cNvSpPr>
              <p:nvPr/>
            </p:nvSpPr>
            <p:spPr>
              <a:xfrm>
                <a:off x="0" y="2813847"/>
                <a:ext cx="8632569" cy="13510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F403C2D-6037-468D-8AF9-6A48E7E53C2B}"/>
                  </a:ext>
                </a:extLst>
              </p:cNvPr>
              <p:cNvSpPr/>
              <p:nvPr/>
            </p:nvSpPr>
            <p:spPr>
              <a:xfrm>
                <a:off x="9538237" y="2689365"/>
                <a:ext cx="2570710" cy="14273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𝑢</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6</m:t>
                              </m:r>
                            </m:e>
                          </m:rad>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e>
                      </m:d>
                    </m:oMath>
                  </m:oMathPara>
                </a14:m>
                <a:endParaRPr lang="en-US" sz="1400" b="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2</m:t>
                              </m:r>
                            </m:e>
                          </m:rad>
                        </m:den>
                      </m:f>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e>
                      </m:d>
                    </m:oMath>
                  </m:oMathPara>
                </a14:m>
                <a:endParaRPr lang="en-US" sz="1400" b="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𝑤</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3</m:t>
                              </m:r>
                            </m:e>
                          </m:rad>
                        </m:den>
                      </m:f>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𝑘</m:t>
                              </m:r>
                            </m:e>
                            <m:sub>
                              <m:r>
                                <a:rPr lang="en-US" sz="1400" b="0" i="1" smtClean="0">
                                  <a:latin typeface="Cambria Math" panose="02040503050406030204" pitchFamily="18" charset="0"/>
                                </a:rPr>
                                <m:t>3</m:t>
                              </m:r>
                            </m:sub>
                          </m:sSub>
                        </m:e>
                      </m:d>
                    </m:oMath>
                  </m:oMathPara>
                </a14:m>
                <a:endParaRPr lang="en-US" sz="1400" b="0" dirty="0"/>
              </a:p>
            </p:txBody>
          </p:sp>
        </mc:Choice>
        <mc:Fallback xmlns="">
          <p:sp>
            <p:nvSpPr>
              <p:cNvPr id="16" name="Rectangle 15">
                <a:extLst>
                  <a:ext uri="{FF2B5EF4-FFF2-40B4-BE49-F238E27FC236}">
                    <a16:creationId xmlns:a16="http://schemas.microsoft.com/office/drawing/2014/main" id="{5F403C2D-6037-468D-8AF9-6A48E7E53C2B}"/>
                  </a:ext>
                </a:extLst>
              </p:cNvPr>
              <p:cNvSpPr>
                <a:spLocks noRot="1" noChangeAspect="1" noMove="1" noResize="1" noEditPoints="1" noAdjustHandles="1" noChangeArrowheads="1" noChangeShapeType="1" noTextEdit="1"/>
              </p:cNvSpPr>
              <p:nvPr/>
            </p:nvSpPr>
            <p:spPr>
              <a:xfrm>
                <a:off x="9538237" y="2689365"/>
                <a:ext cx="2570710" cy="142731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5393301-A619-4145-BEC0-A6E300D5CCB3}"/>
                  </a:ext>
                </a:extLst>
              </p:cNvPr>
              <p:cNvSpPr/>
              <p:nvPr/>
            </p:nvSpPr>
            <p:spPr>
              <a:xfrm>
                <a:off x="1390381" y="2277242"/>
                <a:ext cx="1141723" cy="634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3</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𝑧</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𝜆</m:t>
                              </m:r>
                            </m:e>
                            <m:sub>
                              <m:r>
                                <a:rPr lang="en-US" sz="1600" b="0" i="1" smtClean="0">
                                  <a:latin typeface="Cambria Math" panose="02040503050406030204" pitchFamily="18" charset="0"/>
                                </a:rPr>
                                <m:t>𝑝</m:t>
                              </m:r>
                            </m:sub>
                          </m:sSub>
                        </m:num>
                        <m:den>
                          <m:r>
                            <a:rPr lang="en-US" sz="1600" b="0" i="1" smtClean="0">
                              <a:latin typeface="Cambria Math" panose="02040503050406030204" pitchFamily="18" charset="0"/>
                            </a:rPr>
                            <m:t>8</m:t>
                          </m:r>
                          <m:r>
                            <a:rPr lang="en-US" sz="1600" b="0" i="1" smtClean="0">
                              <a:latin typeface="Cambria Math" panose="02040503050406030204" pitchFamily="18" charset="0"/>
                            </a:rPr>
                            <m:t>𝜋</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𝑝</m:t>
                              </m:r>
                            </m:sub>
                          </m:sSub>
                        </m:den>
                      </m:f>
                    </m:oMath>
                  </m:oMathPara>
                </a14:m>
                <a:endParaRPr lang="en-US" dirty="0"/>
              </a:p>
            </p:txBody>
          </p:sp>
        </mc:Choice>
        <mc:Fallback xmlns="">
          <p:sp>
            <p:nvSpPr>
              <p:cNvPr id="17" name="Rectangle 16">
                <a:extLst>
                  <a:ext uri="{FF2B5EF4-FFF2-40B4-BE49-F238E27FC236}">
                    <a16:creationId xmlns:a16="http://schemas.microsoft.com/office/drawing/2014/main" id="{15393301-A619-4145-BEC0-A6E300D5CCB3}"/>
                  </a:ext>
                </a:extLst>
              </p:cNvPr>
              <p:cNvSpPr>
                <a:spLocks noRot="1" noChangeAspect="1" noMove="1" noResize="1" noEditPoints="1" noAdjustHandles="1" noChangeArrowheads="1" noChangeShapeType="1" noTextEdit="1"/>
              </p:cNvSpPr>
              <p:nvPr/>
            </p:nvSpPr>
            <p:spPr>
              <a:xfrm>
                <a:off x="1390381" y="2277242"/>
                <a:ext cx="1141723" cy="634789"/>
              </a:xfrm>
              <a:prstGeom prst="rect">
                <a:avLst/>
              </a:prstGeom>
              <a:blipFill>
                <a:blip r:embed="rId8"/>
                <a:stretch>
                  <a:fillRect/>
                </a:stretch>
              </a:blipFill>
            </p:spPr>
            <p:txBody>
              <a:bodyPr/>
              <a:lstStyle/>
              <a:p>
                <a:r>
                  <a:rPr lang="en-US">
                    <a:noFill/>
                  </a:rPr>
                  <a:t> </a:t>
                </a:r>
              </a:p>
            </p:txBody>
          </p:sp>
        </mc:Fallback>
      </mc:AlternateContent>
      <p:sp>
        <p:nvSpPr>
          <p:cNvPr id="18" name="Content Placeholder 2">
            <a:extLst>
              <a:ext uri="{FF2B5EF4-FFF2-40B4-BE49-F238E27FC236}">
                <a16:creationId xmlns:a16="http://schemas.microsoft.com/office/drawing/2014/main" id="{F9D11A25-2298-4AB7-849A-5D7802BB3947}"/>
              </a:ext>
            </a:extLst>
          </p:cNvPr>
          <p:cNvSpPr>
            <a:spLocks noGrp="1"/>
          </p:cNvSpPr>
          <p:nvPr>
            <p:ph idx="1"/>
          </p:nvPr>
        </p:nvSpPr>
        <p:spPr>
          <a:xfrm>
            <a:off x="367867" y="1441168"/>
            <a:ext cx="5587540" cy="806525"/>
          </a:xfrm>
        </p:spPr>
        <p:txBody>
          <a:bodyPr>
            <a:normAutofit fontScale="40000" lnSpcReduction="20000"/>
          </a:bodyPr>
          <a:lstStyle/>
          <a:p>
            <a:pPr>
              <a:lnSpc>
                <a:spcPct val="120000"/>
              </a:lnSpc>
            </a:pPr>
            <a:r>
              <a:rPr lang="en-US" sz="5500" dirty="0"/>
              <a:t>Tri-photon pure state wavefunction </a:t>
            </a:r>
            <a:br>
              <a:rPr lang="en-US" sz="5500" dirty="0"/>
            </a:br>
            <a:r>
              <a:rPr lang="en-US" sz="5500" dirty="0"/>
              <a:t>from third-order SPDC</a:t>
            </a:r>
            <a:endParaRPr lang="en-US" sz="2400" dirty="0"/>
          </a:p>
        </p:txBody>
      </p:sp>
      <p:sp>
        <p:nvSpPr>
          <p:cNvPr id="13" name="Text Placeholder 4">
            <a:extLst>
              <a:ext uri="{FF2B5EF4-FFF2-40B4-BE49-F238E27FC236}">
                <a16:creationId xmlns:a16="http://schemas.microsoft.com/office/drawing/2014/main" id="{D4794490-486C-4577-92E3-F82D9C2D19B8}"/>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DD353CA3-D441-43EA-9921-400098A0F897}"/>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23 of 34</a:t>
            </a:r>
          </a:p>
        </p:txBody>
      </p:sp>
    </p:spTree>
    <p:extLst>
      <p:ext uri="{BB962C8B-B14F-4D97-AF65-F5344CB8AC3E}">
        <p14:creationId xmlns:p14="http://schemas.microsoft.com/office/powerpoint/2010/main" val="3470705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DE695-BF20-45B6-BA7F-49706F96CBAC}"/>
              </a:ext>
            </a:extLst>
          </p:cNvPr>
          <p:cNvPicPr>
            <a:picLocks noChangeAspect="1"/>
          </p:cNvPicPr>
          <p:nvPr/>
        </p:nvPicPr>
        <p:blipFill>
          <a:blip r:embed="rId2"/>
          <a:stretch>
            <a:fillRect/>
          </a:stretch>
        </p:blipFill>
        <p:spPr>
          <a:xfrm>
            <a:off x="7458793" y="1441168"/>
            <a:ext cx="3879588" cy="4648694"/>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How successful is our strategy? (Examples)</a:t>
            </a:r>
          </a:p>
        </p:txBody>
      </p:sp>
      <p:sp>
        <p:nvSpPr>
          <p:cNvPr id="18" name="Content Placeholder 2">
            <a:extLst>
              <a:ext uri="{FF2B5EF4-FFF2-40B4-BE49-F238E27FC236}">
                <a16:creationId xmlns:a16="http://schemas.microsoft.com/office/drawing/2014/main" id="{F9D11A25-2298-4AB7-849A-5D7802BB3947}"/>
              </a:ext>
            </a:extLst>
          </p:cNvPr>
          <p:cNvSpPr>
            <a:spLocks noGrp="1"/>
          </p:cNvSpPr>
          <p:nvPr>
            <p:ph idx="1"/>
          </p:nvPr>
        </p:nvSpPr>
        <p:spPr>
          <a:xfrm>
            <a:off x="367867" y="1441168"/>
            <a:ext cx="5587540" cy="806525"/>
          </a:xfrm>
        </p:spPr>
        <p:txBody>
          <a:bodyPr>
            <a:normAutofit fontScale="40000" lnSpcReduction="20000"/>
          </a:bodyPr>
          <a:lstStyle/>
          <a:p>
            <a:pPr>
              <a:lnSpc>
                <a:spcPct val="120000"/>
              </a:lnSpc>
            </a:pPr>
            <a:r>
              <a:rPr lang="en-US" sz="5500" dirty="0"/>
              <a:t>Tri-photon pure state wavefunction </a:t>
            </a:r>
            <a:br>
              <a:rPr lang="en-US" sz="5500" dirty="0"/>
            </a:br>
            <a:r>
              <a:rPr lang="en-US" sz="5500" dirty="0"/>
              <a:t>from third-order SPDC</a:t>
            </a:r>
            <a:endParaRPr lang="en-US" sz="2400"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BC80021-2216-4D0B-8057-544082A4B9BB}"/>
                  </a:ext>
                </a:extLst>
              </p:cNvPr>
              <p:cNvSpPr/>
              <p:nvPr/>
            </p:nvSpPr>
            <p:spPr>
              <a:xfrm>
                <a:off x="661988" y="4812108"/>
                <a:ext cx="6335498" cy="1692771"/>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In position-momentum:</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Minimum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3</m:t>
                        </m:r>
                        <m:r>
                          <a:rPr lang="en-US" i="1">
                            <a:latin typeface="Cambria Math" panose="02040503050406030204" pitchFamily="18" charset="0"/>
                          </a:rPr>
                          <m:t>𝐹</m:t>
                        </m:r>
                      </m:sub>
                    </m:sSub>
                  </m:oMath>
                </a14:m>
                <a:r>
                  <a:rPr lang="en-US" dirty="0">
                    <a:latin typeface="Arial" panose="020B0604020202020204" pitchFamily="34" charset="0"/>
                    <a:cs typeface="Arial" panose="020B0604020202020204" pitchFamily="34" charset="0"/>
                  </a:rPr>
                  <a:t> is: </a:t>
                </a:r>
                <a14:m>
                  <m:oMath xmlns:m="http://schemas.openxmlformats.org/officeDocument/2006/math">
                    <m:r>
                      <a:rPr lang="en-US" i="1">
                        <a:latin typeface="Cambria Math" panose="02040503050406030204" pitchFamily="18" charset="0"/>
                      </a:rPr>
                      <m:t>4.808</m:t>
                    </m:r>
                  </m:oMath>
                </a14:m>
                <a:r>
                  <a:rPr lang="en-US" dirty="0">
                    <a:latin typeface="Arial" panose="020B0604020202020204" pitchFamily="34" charset="0"/>
                    <a:cs typeface="Arial" panose="020B0604020202020204" pitchFamily="34" charset="0"/>
                  </a:rPr>
                  <a:t> 3-party </a:t>
                </a:r>
                <a:r>
                  <a:rPr lang="en-US" dirty="0" err="1">
                    <a:latin typeface="Arial" panose="020B0604020202020204" pitchFamily="34" charset="0"/>
                    <a:cs typeface="Arial" panose="020B0604020202020204" pitchFamily="34" charset="0"/>
                  </a:rPr>
                  <a:t>gebits</a:t>
                </a:r>
                <a:r>
                  <a:rPr lang="en-US" dirty="0">
                    <a:latin typeface="Arial" panose="020B0604020202020204" pitchFamily="34" charset="0"/>
                    <a:cs typeface="Arial" panose="020B0604020202020204" pitchFamily="34" charset="0"/>
                  </a:rPr>
                  <a:t> in one spatial degree of freedom</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That’s more tripartite entanglement than can be supported on a 14-qubit state space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With both transverse degrees, this doubles!</a:t>
                </a:r>
              </a:p>
            </p:txBody>
          </p:sp>
        </mc:Choice>
        <mc:Fallback xmlns="">
          <p:sp>
            <p:nvSpPr>
              <p:cNvPr id="13" name="Rectangle 12">
                <a:extLst>
                  <a:ext uri="{FF2B5EF4-FFF2-40B4-BE49-F238E27FC236}">
                    <a16:creationId xmlns:a16="http://schemas.microsoft.com/office/drawing/2014/main" id="{7BC80021-2216-4D0B-8057-544082A4B9BB}"/>
                  </a:ext>
                </a:extLst>
              </p:cNvPr>
              <p:cNvSpPr>
                <a:spLocks noRot="1" noChangeAspect="1" noMove="1" noResize="1" noEditPoints="1" noAdjustHandles="1" noChangeArrowheads="1" noChangeShapeType="1" noTextEdit="1"/>
              </p:cNvSpPr>
              <p:nvPr/>
            </p:nvSpPr>
            <p:spPr>
              <a:xfrm>
                <a:off x="661988" y="4812108"/>
                <a:ext cx="6335498" cy="1692771"/>
              </a:xfrm>
              <a:prstGeom prst="rect">
                <a:avLst/>
              </a:prstGeom>
              <a:blipFill>
                <a:blip r:embed="rId3"/>
                <a:stretch>
                  <a:fillRect l="-1059" t="-1439" b="-3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1910CD1-6DA0-4821-80AE-6960DDC27A88}"/>
                  </a:ext>
                </a:extLst>
              </p:cNvPr>
              <p:cNvSpPr/>
              <p:nvPr/>
            </p:nvSpPr>
            <p:spPr>
              <a:xfrm>
                <a:off x="661988" y="2880745"/>
                <a:ext cx="2402681" cy="1931363"/>
              </a:xfrm>
              <a:prstGeom prst="rect">
                <a:avLst/>
              </a:prstGeom>
              <a:gradFill flip="none" rotWithShape="1">
                <a:gsLst>
                  <a:gs pos="0">
                    <a:schemeClr val="accent6">
                      <a:lumMod val="5000"/>
                      <a:lumOff val="95000"/>
                    </a:schemeClr>
                  </a:gs>
                  <a:gs pos="36000">
                    <a:schemeClr val="accent6">
                      <a:lumMod val="45000"/>
                      <a:lumOff val="55000"/>
                    </a:schemeClr>
                  </a:gs>
                  <a:gs pos="72000">
                    <a:schemeClr val="accent6">
                      <a:lumMod val="45000"/>
                      <a:lumOff val="55000"/>
                    </a:schemeClr>
                  </a:gs>
                  <a:gs pos="100000">
                    <a:schemeClr val="accent6">
                      <a:lumMod val="30000"/>
                      <a:lumOff val="70000"/>
                    </a:schemeClr>
                  </a:gs>
                </a:gsLst>
                <a:lin ang="5400000" scaled="1"/>
                <a:tileRect/>
              </a:gradFill>
              <a:ln w="127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Example: </a:t>
                </a:r>
                <a:r>
                  <a:rPr lang="en-US" dirty="0" err="1">
                    <a:latin typeface="Arial" panose="020B0604020202020204" pitchFamily="34" charset="0"/>
                    <a:cs typeface="Arial" panose="020B0604020202020204" pitchFamily="34" charset="0"/>
                  </a:rPr>
                  <a:t>AlN</a:t>
                </a:r>
                <a:r>
                  <a:rPr lang="en-US" dirty="0">
                    <a:latin typeface="Arial" panose="020B0604020202020204" pitchFamily="34" charset="0"/>
                    <a:cs typeface="Arial" panose="020B0604020202020204" pitchFamily="34" charset="0"/>
                  </a:rPr>
                  <a:t> crystal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panose="02040503050406030204" pitchFamily="18" charset="0"/>
                          </a:rPr>
                          <m:t>L</m:t>
                        </m:r>
                      </m:e>
                      <m:sub>
                        <m:r>
                          <m:rPr>
                            <m:sty m:val="p"/>
                          </m:rPr>
                          <a:rPr lang="en-US" sz="1600" dirty="0">
                            <a:latin typeface="Cambria Math" panose="02040503050406030204" pitchFamily="18" charset="0"/>
                          </a:rPr>
                          <m:t>z</m:t>
                        </m:r>
                      </m:sub>
                    </m:sSub>
                    <m:r>
                      <a:rPr lang="en-US" sz="1600" dirty="0">
                        <a:latin typeface="Cambria Math" panose="02040503050406030204" pitchFamily="18" charset="0"/>
                      </a:rPr>
                      <m:t>=</m:t>
                    </m:r>
                    <m:r>
                      <a:rPr lang="en-US" sz="1600" i="1" dirty="0">
                        <a:latin typeface="Cambria Math" panose="02040503050406030204" pitchFamily="18" charset="0"/>
                      </a:rPr>
                      <m:t>10</m:t>
                    </m:r>
                  </m:oMath>
                </a14:m>
                <a:r>
                  <a:rPr lang="en-US" sz="1600" dirty="0">
                    <a:latin typeface="Arial" panose="020B0604020202020204" pitchFamily="34" charset="0"/>
                    <a:cs typeface="Arial" panose="020B0604020202020204" pitchFamily="34" charset="0"/>
                  </a:rPr>
                  <a:t>mm,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𝜆</m:t>
                        </m:r>
                      </m:e>
                      <m:sub>
                        <m:r>
                          <a:rPr lang="en-US" sz="1600" i="1" dirty="0">
                            <a:latin typeface="Cambria Math" panose="02040503050406030204" pitchFamily="18" charset="0"/>
                          </a:rPr>
                          <m:t>𝑝</m:t>
                        </m:r>
                      </m:sub>
                    </m:sSub>
                    <m:r>
                      <a:rPr lang="en-US" sz="1600" i="1" dirty="0">
                        <a:latin typeface="Cambria Math" panose="02040503050406030204" pitchFamily="18" charset="0"/>
                      </a:rPr>
                      <m:t>=325</m:t>
                    </m:r>
                  </m:oMath>
                </a14:m>
                <a:r>
                  <a:rPr lang="en-US" sz="1600" dirty="0">
                    <a:latin typeface="Arial" panose="020B0604020202020204" pitchFamily="34" charset="0"/>
                    <a:cs typeface="Arial" panose="020B0604020202020204" pitchFamily="34" charset="0"/>
                  </a:rPr>
                  <a:t>nm,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1">
                                <a:latin typeface="Cambria Math" panose="02040503050406030204" pitchFamily="18" charset="0"/>
                              </a:rPr>
                              <m:t>𝑝</m:t>
                            </m:r>
                          </m:sub>
                        </m:sSub>
                      </m:sub>
                    </m:sSub>
                    <m:r>
                      <a:rPr lang="en-US" sz="1600" i="1">
                        <a:latin typeface="Cambria Math" panose="02040503050406030204" pitchFamily="18" charset="0"/>
                      </a:rPr>
                      <m:t>=1.9</m:t>
                    </m:r>
                    <m:r>
                      <m:rPr>
                        <m:sty m:val="p"/>
                      </m:rPr>
                      <a:rPr lang="en-US" sz="1600">
                        <a:latin typeface="Cambria Math" panose="02040503050406030204" pitchFamily="18" charset="0"/>
                      </a:rPr>
                      <m:t>GHz</m:t>
                    </m:r>
                  </m:oMath>
                </a14:m>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𝑝</m:t>
                        </m:r>
                      </m:sub>
                    </m:sSub>
                    <m:r>
                      <a:rPr lang="en-US" sz="1600" i="1">
                        <a:latin typeface="Cambria Math" panose="02040503050406030204" pitchFamily="18" charset="0"/>
                      </a:rPr>
                      <m:t>=1.0</m:t>
                    </m:r>
                  </m:oMath>
                </a14:m>
                <a:r>
                  <a:rPr lang="en-US" sz="1600" dirty="0">
                    <a:latin typeface="Arial" panose="020B0604020202020204" pitchFamily="34" charset="0"/>
                    <a:cs typeface="Arial" panose="020B0604020202020204" pitchFamily="34" charset="0"/>
                  </a:rPr>
                  <a:t>mm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Degenerate collinear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triplets at </a:t>
                </a:r>
                <a14:m>
                  <m:oMath xmlns:m="http://schemas.openxmlformats.org/officeDocument/2006/math">
                    <m:r>
                      <a:rPr lang="en-US" sz="1600" i="1">
                        <a:latin typeface="Cambria Math" panose="02040503050406030204" pitchFamily="18" charset="0"/>
                      </a:rPr>
                      <m:t>975</m:t>
                    </m:r>
                  </m:oMath>
                </a14:m>
                <a:r>
                  <a:rPr lang="en-US" sz="1600" dirty="0">
                    <a:latin typeface="Arial" panose="020B0604020202020204" pitchFamily="34" charset="0"/>
                    <a:cs typeface="Arial" panose="020B0604020202020204" pitchFamily="34" charset="0"/>
                  </a:rPr>
                  <a:t>nm.</a:t>
                </a:r>
              </a:p>
            </p:txBody>
          </p:sp>
        </mc:Choice>
        <mc:Fallback xmlns="">
          <p:sp>
            <p:nvSpPr>
              <p:cNvPr id="19" name="Rectangle 18">
                <a:extLst>
                  <a:ext uri="{FF2B5EF4-FFF2-40B4-BE49-F238E27FC236}">
                    <a16:creationId xmlns:a16="http://schemas.microsoft.com/office/drawing/2014/main" id="{31910CD1-6DA0-4821-80AE-6960DDC27A88}"/>
                  </a:ext>
                </a:extLst>
              </p:cNvPr>
              <p:cNvSpPr>
                <a:spLocks noRot="1" noChangeAspect="1" noMove="1" noResize="1" noEditPoints="1" noAdjustHandles="1" noChangeArrowheads="1" noChangeShapeType="1" noTextEdit="1"/>
              </p:cNvSpPr>
              <p:nvPr/>
            </p:nvSpPr>
            <p:spPr>
              <a:xfrm>
                <a:off x="661988" y="2880745"/>
                <a:ext cx="2402681" cy="1931363"/>
              </a:xfrm>
              <a:prstGeom prst="rect">
                <a:avLst/>
              </a:prstGeom>
              <a:blipFill>
                <a:blip r:embed="rId4"/>
                <a:stretch>
                  <a:fillRect l="-2020" t="-1572" b="-3145"/>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9657319-8F1E-47E8-9BFB-B1841B98EE95}"/>
                  </a:ext>
                </a:extLst>
              </p:cNvPr>
              <p:cNvSpPr/>
              <p:nvPr/>
            </p:nvSpPr>
            <p:spPr>
              <a:xfrm>
                <a:off x="5320037" y="1542081"/>
                <a:ext cx="1141723" cy="634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3</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𝑧</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𝜆</m:t>
                              </m:r>
                            </m:e>
                            <m:sub>
                              <m:r>
                                <a:rPr lang="en-US" sz="1600" b="0" i="1" smtClean="0">
                                  <a:latin typeface="Cambria Math" panose="02040503050406030204" pitchFamily="18" charset="0"/>
                                </a:rPr>
                                <m:t>𝑝</m:t>
                              </m:r>
                            </m:sub>
                          </m:sSub>
                        </m:num>
                        <m:den>
                          <m:r>
                            <a:rPr lang="en-US" sz="1600" b="0" i="1" smtClean="0">
                              <a:latin typeface="Cambria Math" panose="02040503050406030204" pitchFamily="18" charset="0"/>
                            </a:rPr>
                            <m:t>8</m:t>
                          </m:r>
                          <m:r>
                            <a:rPr lang="en-US" sz="1600" b="0" i="1" smtClean="0">
                              <a:latin typeface="Cambria Math" panose="02040503050406030204" pitchFamily="18" charset="0"/>
                            </a:rPr>
                            <m:t>𝜋</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𝑝</m:t>
                              </m:r>
                            </m:sub>
                          </m:sSub>
                        </m:den>
                      </m:f>
                    </m:oMath>
                  </m:oMathPara>
                </a14:m>
                <a:endParaRPr lang="en-US" dirty="0"/>
              </a:p>
            </p:txBody>
          </p:sp>
        </mc:Choice>
        <mc:Fallback xmlns="">
          <p:sp>
            <p:nvSpPr>
              <p:cNvPr id="12" name="Rectangle 11">
                <a:extLst>
                  <a:ext uri="{FF2B5EF4-FFF2-40B4-BE49-F238E27FC236}">
                    <a16:creationId xmlns:a16="http://schemas.microsoft.com/office/drawing/2014/main" id="{E9657319-8F1E-47E8-9BFB-B1841B98EE95}"/>
                  </a:ext>
                </a:extLst>
              </p:cNvPr>
              <p:cNvSpPr>
                <a:spLocks noRot="1" noChangeAspect="1" noMove="1" noResize="1" noEditPoints="1" noAdjustHandles="1" noChangeArrowheads="1" noChangeShapeType="1" noTextEdit="1"/>
              </p:cNvSpPr>
              <p:nvPr/>
            </p:nvSpPr>
            <p:spPr>
              <a:xfrm>
                <a:off x="5320037" y="1542081"/>
                <a:ext cx="1141723" cy="6347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2AD3F55-7FD3-4132-8B14-C290BBD7BBF5}"/>
                  </a:ext>
                </a:extLst>
              </p:cNvPr>
              <p:cNvSpPr/>
              <p:nvPr/>
            </p:nvSpPr>
            <p:spPr>
              <a:xfrm>
                <a:off x="595652" y="2186166"/>
                <a:ext cx="5866108"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e>
                      </m:d>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 </m:t>
                      </m:r>
                      <m:r>
                        <a:rPr lang="en-US" b="0" i="1" smtClean="0">
                          <a:latin typeface="Cambria Math" panose="02040503050406030204" pitchFamily="18" charset="0"/>
                        </a:rPr>
                        <m:t>𝐸𝑥𝑝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𝑎</m:t>
                          </m:r>
                        </m:num>
                        <m:den>
                          <m:r>
                            <a:rPr lang="en-US" b="0" i="1" smtClean="0">
                              <a:latin typeface="Cambria Math" panose="02040503050406030204" pitchFamily="18" charset="0"/>
                            </a:rPr>
                            <m:t>9</m:t>
                          </m:r>
                        </m:den>
                      </m:f>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𝑢</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𝑣</m:t>
                              </m:r>
                            </m:sub>
                            <m:sup>
                              <m:r>
                                <a:rPr lang="en-US" b="0" i="1" smtClean="0">
                                  <a:latin typeface="Cambria Math" panose="02040503050406030204" pitchFamily="18" charset="0"/>
                                </a:rPr>
                                <m:t>2</m:t>
                              </m:r>
                            </m:sup>
                          </m:sSubSup>
                        </m:e>
                      </m:d>
                      <m:r>
                        <a:rPr lang="en-US" b="0" i="1" smtClean="0">
                          <a:latin typeface="Cambria Math" panose="02040503050406030204" pitchFamily="18" charset="0"/>
                        </a:rPr>
                        <m:t> −</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32</m:t>
                              </m:r>
                              <m:r>
                                <a:rPr lang="en-US" b="0" i="1" smtClean="0">
                                  <a:latin typeface="Cambria Math" panose="02040503050406030204" pitchFamily="18" charset="0"/>
                                </a:rPr>
                                <m:t>𝑎</m:t>
                              </m:r>
                            </m:num>
                            <m:den>
                              <m:r>
                                <a:rPr lang="en-US" b="0" i="1" smtClean="0">
                                  <a:latin typeface="Cambria Math" panose="02040503050406030204" pitchFamily="18" charset="0"/>
                                </a:rPr>
                                <m:t>9</m:t>
                              </m:r>
                            </m:den>
                          </m:f>
                        </m:e>
                      </m:d>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𝑤</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14" name="Rectangle 13">
                <a:extLst>
                  <a:ext uri="{FF2B5EF4-FFF2-40B4-BE49-F238E27FC236}">
                    <a16:creationId xmlns:a16="http://schemas.microsoft.com/office/drawing/2014/main" id="{42AD3F55-7FD3-4132-8B14-C290BBD7BBF5}"/>
                  </a:ext>
                </a:extLst>
              </p:cNvPr>
              <p:cNvSpPr>
                <a:spLocks noRot="1" noChangeAspect="1" noMove="1" noResize="1" noEditPoints="1" noAdjustHandles="1" noChangeArrowheads="1" noChangeShapeType="1" noTextEdit="1"/>
              </p:cNvSpPr>
              <p:nvPr/>
            </p:nvSpPr>
            <p:spPr>
              <a:xfrm>
                <a:off x="595652" y="2186166"/>
                <a:ext cx="5866108" cy="714683"/>
              </a:xfrm>
              <a:prstGeom prst="rect">
                <a:avLst/>
              </a:prstGeom>
              <a:blipFill>
                <a:blip r:embed="rId6"/>
                <a:stretch>
                  <a:fillRect/>
                </a:stretch>
              </a:blipFill>
            </p:spPr>
            <p:txBody>
              <a:bodyPr/>
              <a:lstStyle/>
              <a:p>
                <a:r>
                  <a:rPr lang="en-US">
                    <a:noFill/>
                  </a:rPr>
                  <a:t> </a:t>
                </a:r>
              </a:p>
            </p:txBody>
          </p:sp>
        </mc:Fallback>
      </mc:AlternateContent>
      <p:sp>
        <p:nvSpPr>
          <p:cNvPr id="10" name="Text Placeholder 4">
            <a:extLst>
              <a:ext uri="{FF2B5EF4-FFF2-40B4-BE49-F238E27FC236}">
                <a16:creationId xmlns:a16="http://schemas.microsoft.com/office/drawing/2014/main" id="{EB374EF2-D131-461E-BE8C-37BFD6A24A6A}"/>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F90F9466-01EE-47A0-A893-5F3C6354605D}"/>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24 of 34</a:t>
            </a:r>
          </a:p>
        </p:txBody>
      </p:sp>
    </p:spTree>
    <p:extLst>
      <p:ext uri="{BB962C8B-B14F-4D97-AF65-F5344CB8AC3E}">
        <p14:creationId xmlns:p14="http://schemas.microsoft.com/office/powerpoint/2010/main" val="944904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DE695-BF20-45B6-BA7F-49706F96CBAC}"/>
              </a:ext>
            </a:extLst>
          </p:cNvPr>
          <p:cNvPicPr>
            <a:picLocks noChangeAspect="1"/>
          </p:cNvPicPr>
          <p:nvPr/>
        </p:nvPicPr>
        <p:blipFill>
          <a:blip r:embed="rId2"/>
          <a:stretch>
            <a:fillRect/>
          </a:stretch>
        </p:blipFill>
        <p:spPr>
          <a:xfrm>
            <a:off x="7458793" y="1441168"/>
            <a:ext cx="3879588" cy="4648694"/>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How successful is our strategy? (Examples)</a:t>
            </a:r>
          </a:p>
        </p:txBody>
      </p:sp>
      <p:sp>
        <p:nvSpPr>
          <p:cNvPr id="18" name="Content Placeholder 2">
            <a:extLst>
              <a:ext uri="{FF2B5EF4-FFF2-40B4-BE49-F238E27FC236}">
                <a16:creationId xmlns:a16="http://schemas.microsoft.com/office/drawing/2014/main" id="{F9D11A25-2298-4AB7-849A-5D7802BB3947}"/>
              </a:ext>
            </a:extLst>
          </p:cNvPr>
          <p:cNvSpPr>
            <a:spLocks noGrp="1"/>
          </p:cNvSpPr>
          <p:nvPr>
            <p:ph idx="1"/>
          </p:nvPr>
        </p:nvSpPr>
        <p:spPr>
          <a:xfrm>
            <a:off x="367867" y="1441168"/>
            <a:ext cx="5587540" cy="806525"/>
          </a:xfrm>
        </p:spPr>
        <p:txBody>
          <a:bodyPr>
            <a:normAutofit fontScale="40000" lnSpcReduction="20000"/>
          </a:bodyPr>
          <a:lstStyle/>
          <a:p>
            <a:pPr>
              <a:lnSpc>
                <a:spcPct val="120000"/>
              </a:lnSpc>
            </a:pPr>
            <a:r>
              <a:rPr lang="en-US" sz="5500" dirty="0"/>
              <a:t>Tri-photon pure state wavefunction </a:t>
            </a:r>
            <a:br>
              <a:rPr lang="en-US" sz="5500" dirty="0"/>
            </a:br>
            <a:r>
              <a:rPr lang="en-US" sz="5500" dirty="0"/>
              <a:t>from third-order SPDC</a:t>
            </a:r>
            <a:endParaRPr lang="en-US" sz="2400"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BC80021-2216-4D0B-8057-544082A4B9BB}"/>
                  </a:ext>
                </a:extLst>
              </p:cNvPr>
              <p:cNvSpPr/>
              <p:nvPr/>
            </p:nvSpPr>
            <p:spPr>
              <a:xfrm>
                <a:off x="661988" y="4812108"/>
                <a:ext cx="6335498" cy="1692771"/>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In position-momentum:</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Minimum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3</m:t>
                        </m:r>
                        <m:r>
                          <a:rPr lang="en-US" i="1">
                            <a:latin typeface="Cambria Math" panose="02040503050406030204" pitchFamily="18" charset="0"/>
                          </a:rPr>
                          <m:t>𝐹</m:t>
                        </m:r>
                      </m:sub>
                    </m:sSub>
                  </m:oMath>
                </a14:m>
                <a:r>
                  <a:rPr lang="en-US" dirty="0">
                    <a:latin typeface="Arial" panose="020B0604020202020204" pitchFamily="34" charset="0"/>
                    <a:cs typeface="Arial" panose="020B0604020202020204" pitchFamily="34" charset="0"/>
                  </a:rPr>
                  <a:t> is: </a:t>
                </a:r>
                <a14:m>
                  <m:oMath xmlns:m="http://schemas.openxmlformats.org/officeDocument/2006/math">
                    <m:r>
                      <a:rPr lang="en-US" i="1">
                        <a:latin typeface="Cambria Math" panose="02040503050406030204" pitchFamily="18" charset="0"/>
                      </a:rPr>
                      <m:t>4.808</m:t>
                    </m:r>
                  </m:oMath>
                </a14:m>
                <a:r>
                  <a:rPr lang="en-US" dirty="0">
                    <a:latin typeface="Arial" panose="020B0604020202020204" pitchFamily="34" charset="0"/>
                    <a:cs typeface="Arial" panose="020B0604020202020204" pitchFamily="34" charset="0"/>
                  </a:rPr>
                  <a:t> 3-party </a:t>
                </a:r>
                <a:r>
                  <a:rPr lang="en-US" dirty="0" err="1">
                    <a:latin typeface="Arial" panose="020B0604020202020204" pitchFamily="34" charset="0"/>
                    <a:cs typeface="Arial" panose="020B0604020202020204" pitchFamily="34" charset="0"/>
                  </a:rPr>
                  <a:t>gebits</a:t>
                </a:r>
                <a:r>
                  <a:rPr lang="en-US" dirty="0">
                    <a:latin typeface="Arial" panose="020B0604020202020204" pitchFamily="34" charset="0"/>
                    <a:cs typeface="Arial" panose="020B0604020202020204" pitchFamily="34" charset="0"/>
                  </a:rPr>
                  <a:t> in one spatial degree of freedom</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That’s more tripartite entanglement than can be supported on a 14-qubit state space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With both transverse degrees, this doubles!</a:t>
                </a:r>
              </a:p>
            </p:txBody>
          </p:sp>
        </mc:Choice>
        <mc:Fallback xmlns="">
          <p:sp>
            <p:nvSpPr>
              <p:cNvPr id="13" name="Rectangle 12">
                <a:extLst>
                  <a:ext uri="{FF2B5EF4-FFF2-40B4-BE49-F238E27FC236}">
                    <a16:creationId xmlns:a16="http://schemas.microsoft.com/office/drawing/2014/main" id="{7BC80021-2216-4D0B-8057-544082A4B9BB}"/>
                  </a:ext>
                </a:extLst>
              </p:cNvPr>
              <p:cNvSpPr>
                <a:spLocks noRot="1" noChangeAspect="1" noMove="1" noResize="1" noEditPoints="1" noAdjustHandles="1" noChangeArrowheads="1" noChangeShapeType="1" noTextEdit="1"/>
              </p:cNvSpPr>
              <p:nvPr/>
            </p:nvSpPr>
            <p:spPr>
              <a:xfrm>
                <a:off x="661988" y="4812108"/>
                <a:ext cx="6335498" cy="1692771"/>
              </a:xfrm>
              <a:prstGeom prst="rect">
                <a:avLst/>
              </a:prstGeom>
              <a:blipFill>
                <a:blip r:embed="rId3"/>
                <a:stretch>
                  <a:fillRect l="-1059" t="-1439" b="-3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1910CD1-6DA0-4821-80AE-6960DDC27A88}"/>
                  </a:ext>
                </a:extLst>
              </p:cNvPr>
              <p:cNvSpPr/>
              <p:nvPr/>
            </p:nvSpPr>
            <p:spPr>
              <a:xfrm>
                <a:off x="661988" y="2880745"/>
                <a:ext cx="2402681" cy="1931363"/>
              </a:xfrm>
              <a:prstGeom prst="rect">
                <a:avLst/>
              </a:prstGeom>
              <a:gradFill flip="none" rotWithShape="1">
                <a:gsLst>
                  <a:gs pos="0">
                    <a:schemeClr val="accent6">
                      <a:lumMod val="5000"/>
                      <a:lumOff val="95000"/>
                    </a:schemeClr>
                  </a:gs>
                  <a:gs pos="36000">
                    <a:schemeClr val="accent6">
                      <a:lumMod val="45000"/>
                      <a:lumOff val="55000"/>
                    </a:schemeClr>
                  </a:gs>
                  <a:gs pos="72000">
                    <a:schemeClr val="accent6">
                      <a:lumMod val="45000"/>
                      <a:lumOff val="55000"/>
                    </a:schemeClr>
                  </a:gs>
                  <a:gs pos="100000">
                    <a:schemeClr val="accent6">
                      <a:lumMod val="30000"/>
                      <a:lumOff val="70000"/>
                    </a:schemeClr>
                  </a:gs>
                </a:gsLst>
                <a:lin ang="5400000" scaled="1"/>
                <a:tileRect/>
              </a:gradFill>
              <a:ln w="12700">
                <a:solidFill>
                  <a:schemeClr val="tx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Example: </a:t>
                </a:r>
                <a:r>
                  <a:rPr lang="en-US" dirty="0" err="1">
                    <a:latin typeface="Arial" panose="020B0604020202020204" pitchFamily="34" charset="0"/>
                    <a:cs typeface="Arial" panose="020B0604020202020204" pitchFamily="34" charset="0"/>
                  </a:rPr>
                  <a:t>AlN</a:t>
                </a:r>
                <a:r>
                  <a:rPr lang="en-US" dirty="0">
                    <a:latin typeface="Arial" panose="020B0604020202020204" pitchFamily="34" charset="0"/>
                    <a:cs typeface="Arial" panose="020B0604020202020204" pitchFamily="34" charset="0"/>
                  </a:rPr>
                  <a:t> crystal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dirty="0">
                            <a:latin typeface="Cambria Math" panose="02040503050406030204" pitchFamily="18" charset="0"/>
                          </a:rPr>
                        </m:ctrlPr>
                      </m:sSubPr>
                      <m:e>
                        <m:r>
                          <m:rPr>
                            <m:sty m:val="p"/>
                          </m:rPr>
                          <a:rPr lang="en-US" sz="1600" dirty="0">
                            <a:latin typeface="Cambria Math" panose="02040503050406030204" pitchFamily="18" charset="0"/>
                          </a:rPr>
                          <m:t>L</m:t>
                        </m:r>
                      </m:e>
                      <m:sub>
                        <m:r>
                          <m:rPr>
                            <m:sty m:val="p"/>
                          </m:rPr>
                          <a:rPr lang="en-US" sz="1600" dirty="0">
                            <a:latin typeface="Cambria Math" panose="02040503050406030204" pitchFamily="18" charset="0"/>
                          </a:rPr>
                          <m:t>z</m:t>
                        </m:r>
                      </m:sub>
                    </m:sSub>
                    <m:r>
                      <a:rPr lang="en-US" sz="1600" dirty="0">
                        <a:latin typeface="Cambria Math" panose="02040503050406030204" pitchFamily="18" charset="0"/>
                      </a:rPr>
                      <m:t>=</m:t>
                    </m:r>
                    <m:r>
                      <a:rPr lang="en-US" sz="1600" i="1" dirty="0">
                        <a:latin typeface="Cambria Math" panose="02040503050406030204" pitchFamily="18" charset="0"/>
                      </a:rPr>
                      <m:t>10</m:t>
                    </m:r>
                  </m:oMath>
                </a14:m>
                <a:r>
                  <a:rPr lang="en-US" sz="1600" dirty="0">
                    <a:latin typeface="Arial" panose="020B0604020202020204" pitchFamily="34" charset="0"/>
                    <a:cs typeface="Arial" panose="020B0604020202020204" pitchFamily="34" charset="0"/>
                  </a:rPr>
                  <a:t>mm,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rPr>
                          <m:t>𝜆</m:t>
                        </m:r>
                      </m:e>
                      <m:sub>
                        <m:r>
                          <a:rPr lang="en-US" sz="1600" i="1" dirty="0">
                            <a:latin typeface="Cambria Math" panose="02040503050406030204" pitchFamily="18" charset="0"/>
                          </a:rPr>
                          <m:t>𝑝</m:t>
                        </m:r>
                      </m:sub>
                    </m:sSub>
                    <m:r>
                      <a:rPr lang="en-US" sz="1600" i="1" dirty="0">
                        <a:latin typeface="Cambria Math" panose="02040503050406030204" pitchFamily="18" charset="0"/>
                      </a:rPr>
                      <m:t>=325</m:t>
                    </m:r>
                  </m:oMath>
                </a14:m>
                <a:r>
                  <a:rPr lang="en-US" sz="1600" dirty="0">
                    <a:latin typeface="Arial" panose="020B0604020202020204" pitchFamily="34" charset="0"/>
                    <a:cs typeface="Arial" panose="020B0604020202020204" pitchFamily="34" charset="0"/>
                  </a:rPr>
                  <a:t>nm,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1">
                                <a:latin typeface="Cambria Math" panose="02040503050406030204" pitchFamily="18" charset="0"/>
                              </a:rPr>
                              <m:t>𝑝</m:t>
                            </m:r>
                          </m:sub>
                        </m:sSub>
                      </m:sub>
                    </m:sSub>
                    <m:r>
                      <a:rPr lang="en-US" sz="1600" i="1">
                        <a:latin typeface="Cambria Math" panose="02040503050406030204" pitchFamily="18" charset="0"/>
                      </a:rPr>
                      <m:t>=1.9</m:t>
                    </m:r>
                    <m:r>
                      <m:rPr>
                        <m:sty m:val="p"/>
                      </m:rPr>
                      <a:rPr lang="en-US" sz="1600">
                        <a:latin typeface="Cambria Math" panose="02040503050406030204" pitchFamily="18" charset="0"/>
                      </a:rPr>
                      <m:t>GHz</m:t>
                    </m:r>
                  </m:oMath>
                </a14:m>
                <a:r>
                  <a:rPr lang="en-US" sz="1600" dirty="0">
                    <a:latin typeface="Arial" panose="020B0604020202020204" pitchFamily="34" charset="0"/>
                    <a:cs typeface="Arial" panose="020B0604020202020204" pitchFamily="34" charset="0"/>
                  </a:rPr>
                  <a:t> </a:t>
                </a:r>
                <a:br>
                  <a:rPr lang="en-US" sz="1600" dirty="0">
                    <a:latin typeface="Arial" panose="020B0604020202020204" pitchFamily="34" charset="0"/>
                    <a:cs typeface="Arial" panose="020B0604020202020204" pitchFamily="34" charset="0"/>
                  </a:rPr>
                </a:b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𝑝</m:t>
                        </m:r>
                      </m:sub>
                    </m:sSub>
                    <m:r>
                      <a:rPr lang="en-US" sz="1600" i="1">
                        <a:latin typeface="Cambria Math" panose="02040503050406030204" pitchFamily="18" charset="0"/>
                      </a:rPr>
                      <m:t>=1.0</m:t>
                    </m:r>
                  </m:oMath>
                </a14:m>
                <a:r>
                  <a:rPr lang="en-US" sz="1600" dirty="0">
                    <a:latin typeface="Arial" panose="020B0604020202020204" pitchFamily="34" charset="0"/>
                    <a:cs typeface="Arial" panose="020B0604020202020204" pitchFamily="34" charset="0"/>
                  </a:rPr>
                  <a:t>mm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Degenerate collinear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triplets at </a:t>
                </a:r>
                <a14:m>
                  <m:oMath xmlns:m="http://schemas.openxmlformats.org/officeDocument/2006/math">
                    <m:r>
                      <a:rPr lang="en-US" sz="1600" i="1">
                        <a:latin typeface="Cambria Math" panose="02040503050406030204" pitchFamily="18" charset="0"/>
                      </a:rPr>
                      <m:t>975</m:t>
                    </m:r>
                  </m:oMath>
                </a14:m>
                <a:r>
                  <a:rPr lang="en-US" sz="1600" dirty="0">
                    <a:latin typeface="Arial" panose="020B0604020202020204" pitchFamily="34" charset="0"/>
                    <a:cs typeface="Arial" panose="020B0604020202020204" pitchFamily="34" charset="0"/>
                  </a:rPr>
                  <a:t>nm.</a:t>
                </a:r>
              </a:p>
            </p:txBody>
          </p:sp>
        </mc:Choice>
        <mc:Fallback xmlns="">
          <p:sp>
            <p:nvSpPr>
              <p:cNvPr id="19" name="Rectangle 18">
                <a:extLst>
                  <a:ext uri="{FF2B5EF4-FFF2-40B4-BE49-F238E27FC236}">
                    <a16:creationId xmlns:a16="http://schemas.microsoft.com/office/drawing/2014/main" id="{31910CD1-6DA0-4821-80AE-6960DDC27A88}"/>
                  </a:ext>
                </a:extLst>
              </p:cNvPr>
              <p:cNvSpPr>
                <a:spLocks noRot="1" noChangeAspect="1" noMove="1" noResize="1" noEditPoints="1" noAdjustHandles="1" noChangeArrowheads="1" noChangeShapeType="1" noTextEdit="1"/>
              </p:cNvSpPr>
              <p:nvPr/>
            </p:nvSpPr>
            <p:spPr>
              <a:xfrm>
                <a:off x="661988" y="2880745"/>
                <a:ext cx="2402681" cy="1931363"/>
              </a:xfrm>
              <a:prstGeom prst="rect">
                <a:avLst/>
              </a:prstGeom>
              <a:blipFill>
                <a:blip r:embed="rId4"/>
                <a:stretch>
                  <a:fillRect l="-2020" t="-1572" b="-3145"/>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9657319-8F1E-47E8-9BFB-B1841B98EE95}"/>
                  </a:ext>
                </a:extLst>
              </p:cNvPr>
              <p:cNvSpPr/>
              <p:nvPr/>
            </p:nvSpPr>
            <p:spPr>
              <a:xfrm>
                <a:off x="5320037" y="1542081"/>
                <a:ext cx="1141723" cy="634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𝑎</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3</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𝐿</m:t>
                              </m:r>
                            </m:e>
                            <m:sub>
                              <m:r>
                                <a:rPr lang="en-US" sz="1600" b="0" i="1" smtClean="0">
                                  <a:latin typeface="Cambria Math" panose="02040503050406030204" pitchFamily="18" charset="0"/>
                                </a:rPr>
                                <m:t>𝑧</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𝜆</m:t>
                              </m:r>
                            </m:e>
                            <m:sub>
                              <m:r>
                                <a:rPr lang="en-US" sz="1600" b="0" i="1" smtClean="0">
                                  <a:latin typeface="Cambria Math" panose="02040503050406030204" pitchFamily="18" charset="0"/>
                                </a:rPr>
                                <m:t>𝑝</m:t>
                              </m:r>
                            </m:sub>
                          </m:sSub>
                        </m:num>
                        <m:den>
                          <m:r>
                            <a:rPr lang="en-US" sz="1600" b="0" i="1" smtClean="0">
                              <a:latin typeface="Cambria Math" panose="02040503050406030204" pitchFamily="18" charset="0"/>
                            </a:rPr>
                            <m:t>8</m:t>
                          </m:r>
                          <m:r>
                            <a:rPr lang="en-US" sz="1600" b="0" i="1" smtClean="0">
                              <a:latin typeface="Cambria Math" panose="02040503050406030204" pitchFamily="18" charset="0"/>
                            </a:rPr>
                            <m:t>𝜋</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𝑛</m:t>
                              </m:r>
                            </m:e>
                            <m:sub>
                              <m:r>
                                <a:rPr lang="en-US" sz="1600" b="0" i="1" smtClean="0">
                                  <a:latin typeface="Cambria Math" panose="02040503050406030204" pitchFamily="18" charset="0"/>
                                </a:rPr>
                                <m:t>𝑝</m:t>
                              </m:r>
                            </m:sub>
                          </m:sSub>
                        </m:den>
                      </m:f>
                    </m:oMath>
                  </m:oMathPara>
                </a14:m>
                <a:endParaRPr lang="en-US" dirty="0"/>
              </a:p>
            </p:txBody>
          </p:sp>
        </mc:Choice>
        <mc:Fallback xmlns="">
          <p:sp>
            <p:nvSpPr>
              <p:cNvPr id="12" name="Rectangle 11">
                <a:extLst>
                  <a:ext uri="{FF2B5EF4-FFF2-40B4-BE49-F238E27FC236}">
                    <a16:creationId xmlns:a16="http://schemas.microsoft.com/office/drawing/2014/main" id="{E9657319-8F1E-47E8-9BFB-B1841B98EE95}"/>
                  </a:ext>
                </a:extLst>
              </p:cNvPr>
              <p:cNvSpPr>
                <a:spLocks noRot="1" noChangeAspect="1" noMove="1" noResize="1" noEditPoints="1" noAdjustHandles="1" noChangeArrowheads="1" noChangeShapeType="1" noTextEdit="1"/>
              </p:cNvSpPr>
              <p:nvPr/>
            </p:nvSpPr>
            <p:spPr>
              <a:xfrm>
                <a:off x="5320037" y="1542081"/>
                <a:ext cx="1141723" cy="6347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2AD3F55-7FD3-4132-8B14-C290BBD7BBF5}"/>
                  </a:ext>
                </a:extLst>
              </p:cNvPr>
              <p:cNvSpPr/>
              <p:nvPr/>
            </p:nvSpPr>
            <p:spPr>
              <a:xfrm>
                <a:off x="595652" y="2186166"/>
                <a:ext cx="5866108"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3</m:t>
                              </m:r>
                            </m:sub>
                          </m:sSub>
                        </m:e>
                      </m:d>
                      <m:r>
                        <a:rPr lang="en-US" b="0" i="1" smtClean="0">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 </m:t>
                      </m:r>
                      <m:r>
                        <a:rPr lang="en-US" b="0" i="1" smtClean="0">
                          <a:latin typeface="Cambria Math" panose="02040503050406030204" pitchFamily="18" charset="0"/>
                        </a:rPr>
                        <m:t>𝐸𝑥𝑝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8</m:t>
                          </m:r>
                          <m:r>
                            <a:rPr lang="en-US" b="0" i="1" smtClean="0">
                              <a:latin typeface="Cambria Math" panose="02040503050406030204" pitchFamily="18" charset="0"/>
                            </a:rPr>
                            <m:t>𝑎</m:t>
                          </m:r>
                        </m:num>
                        <m:den>
                          <m:r>
                            <a:rPr lang="en-US" b="0" i="1" smtClean="0">
                              <a:latin typeface="Cambria Math" panose="02040503050406030204" pitchFamily="18" charset="0"/>
                            </a:rPr>
                            <m:t>9</m:t>
                          </m:r>
                        </m:den>
                      </m:f>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𝑢</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𝑣</m:t>
                              </m:r>
                            </m:sub>
                            <m:sup>
                              <m:r>
                                <a:rPr lang="en-US" b="0" i="1" smtClean="0">
                                  <a:latin typeface="Cambria Math" panose="02040503050406030204" pitchFamily="18" charset="0"/>
                                </a:rPr>
                                <m:t>2</m:t>
                              </m:r>
                            </m:sup>
                          </m:sSubSup>
                        </m:e>
                      </m:d>
                      <m:r>
                        <a:rPr lang="en-US" b="0" i="1" smtClean="0">
                          <a:latin typeface="Cambria Math" panose="02040503050406030204" pitchFamily="18" charset="0"/>
                        </a:rPr>
                        <m:t> −</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32</m:t>
                              </m:r>
                              <m:r>
                                <a:rPr lang="en-US" b="0" i="1" smtClean="0">
                                  <a:latin typeface="Cambria Math" panose="02040503050406030204" pitchFamily="18" charset="0"/>
                                </a:rPr>
                                <m:t>𝑎</m:t>
                              </m:r>
                            </m:num>
                            <m:den>
                              <m:r>
                                <a:rPr lang="en-US" b="0" i="1" smtClean="0">
                                  <a:latin typeface="Cambria Math" panose="02040503050406030204" pitchFamily="18" charset="0"/>
                                </a:rPr>
                                <m:t>9</m:t>
                              </m:r>
                            </m:den>
                          </m:f>
                        </m:e>
                      </m:d>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𝑘</m:t>
                          </m:r>
                        </m:e>
                        <m:sub>
                          <m:r>
                            <a:rPr lang="en-US" b="0" i="1" smtClean="0">
                              <a:latin typeface="Cambria Math" panose="02040503050406030204" pitchFamily="18" charset="0"/>
                            </a:rPr>
                            <m:t>𝑤</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p:txBody>
          </p:sp>
        </mc:Choice>
        <mc:Fallback xmlns="">
          <p:sp>
            <p:nvSpPr>
              <p:cNvPr id="14" name="Rectangle 13">
                <a:extLst>
                  <a:ext uri="{FF2B5EF4-FFF2-40B4-BE49-F238E27FC236}">
                    <a16:creationId xmlns:a16="http://schemas.microsoft.com/office/drawing/2014/main" id="{42AD3F55-7FD3-4132-8B14-C290BBD7BBF5}"/>
                  </a:ext>
                </a:extLst>
              </p:cNvPr>
              <p:cNvSpPr>
                <a:spLocks noRot="1" noChangeAspect="1" noMove="1" noResize="1" noEditPoints="1" noAdjustHandles="1" noChangeArrowheads="1" noChangeShapeType="1" noTextEdit="1"/>
              </p:cNvSpPr>
              <p:nvPr/>
            </p:nvSpPr>
            <p:spPr>
              <a:xfrm>
                <a:off x="595652" y="2186166"/>
                <a:ext cx="5866108"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D2EEAE3-A1BF-4EC4-9DA9-6EFC40716F06}"/>
                  </a:ext>
                </a:extLst>
              </p:cNvPr>
              <p:cNvSpPr/>
              <p:nvPr/>
            </p:nvSpPr>
            <p:spPr>
              <a:xfrm>
                <a:off x="3108421" y="2996982"/>
                <a:ext cx="4253274" cy="166199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In Energy-time: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Minimum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3</m:t>
                        </m:r>
                        <m:r>
                          <a:rPr lang="en-US" i="1">
                            <a:latin typeface="Cambria Math" panose="02040503050406030204" pitchFamily="18" charset="0"/>
                          </a:rPr>
                          <m:t>𝐹</m:t>
                        </m:r>
                      </m:sub>
                    </m:sSub>
                  </m:oMath>
                </a14:m>
                <a:r>
                  <a:rPr lang="en-US" dirty="0">
                    <a:latin typeface="Arial" panose="020B0604020202020204" pitchFamily="34" charset="0"/>
                    <a:cs typeface="Arial" panose="020B0604020202020204" pitchFamily="34" charset="0"/>
                  </a:rPr>
                  <a:t> is: </a:t>
                </a:r>
                <a14:m>
                  <m:oMath xmlns:m="http://schemas.openxmlformats.org/officeDocument/2006/math">
                    <m:r>
                      <a:rPr lang="en-US" i="1">
                        <a:latin typeface="Cambria Math" panose="02040503050406030204" pitchFamily="18" charset="0"/>
                      </a:rPr>
                      <m:t>12.54</m:t>
                    </m:r>
                  </m:oMath>
                </a14:m>
                <a:r>
                  <a:rPr lang="en-US" dirty="0">
                    <a:latin typeface="Arial" panose="020B0604020202020204" pitchFamily="34" charset="0"/>
                    <a:cs typeface="Arial" panose="020B0604020202020204" pitchFamily="34" charset="0"/>
                  </a:rPr>
                  <a:t> 3-party </a:t>
                </a:r>
                <a:r>
                  <a:rPr lang="en-US" dirty="0" err="1">
                    <a:latin typeface="Arial" panose="020B0604020202020204" pitchFamily="34" charset="0"/>
                    <a:cs typeface="Arial" panose="020B0604020202020204" pitchFamily="34" charset="0"/>
                  </a:rPr>
                  <a:t>gebits</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More tripartite entanglement than can be supported on a 37-qubit state space!</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Note: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2</m:t>
                        </m:r>
                      </m:e>
                      <m:sup>
                        <m:r>
                          <a:rPr lang="en-US" sz="1600" i="1">
                            <a:latin typeface="Cambria Math" panose="02040503050406030204" pitchFamily="18" charset="0"/>
                          </a:rPr>
                          <m:t>37</m:t>
                        </m:r>
                      </m:sup>
                    </m:sSup>
                    <m:r>
                      <a:rPr lang="en-US" sz="1600" i="1">
                        <a:latin typeface="Cambria Math" panose="02040503050406030204" pitchFamily="18" charset="0"/>
                      </a:rPr>
                      <m:t>≈137</m:t>
                    </m:r>
                    <m:r>
                      <a:rPr lang="en-US" sz="1600" b="0" i="1" smtClean="0">
                        <a:latin typeface="Cambria Math" panose="02040503050406030204" pitchFamily="18" charset="0"/>
                      </a:rPr>
                      <m:t>.</m:t>
                    </m:r>
                  </m:oMath>
                </a14:m>
                <a:r>
                  <a:rPr lang="en-US" sz="1600" dirty="0">
                    <a:latin typeface="Arial" panose="020B0604020202020204" pitchFamily="34" charset="0"/>
                    <a:cs typeface="Arial" panose="020B0604020202020204" pitchFamily="34" charset="0"/>
                  </a:rPr>
                  <a:t> billion.</a:t>
                </a:r>
              </a:p>
            </p:txBody>
          </p:sp>
        </mc:Choice>
        <mc:Fallback xmlns="">
          <p:sp>
            <p:nvSpPr>
              <p:cNvPr id="10" name="Rectangle 9">
                <a:extLst>
                  <a:ext uri="{FF2B5EF4-FFF2-40B4-BE49-F238E27FC236}">
                    <a16:creationId xmlns:a16="http://schemas.microsoft.com/office/drawing/2014/main" id="{DD2EEAE3-A1BF-4EC4-9DA9-6EFC40716F06}"/>
                  </a:ext>
                </a:extLst>
              </p:cNvPr>
              <p:cNvSpPr>
                <a:spLocks noRot="1" noChangeAspect="1" noMove="1" noResize="1" noEditPoints="1" noAdjustHandles="1" noChangeArrowheads="1" noChangeShapeType="1" noTextEdit="1"/>
              </p:cNvSpPr>
              <p:nvPr/>
            </p:nvSpPr>
            <p:spPr>
              <a:xfrm>
                <a:off x="3108421" y="2996982"/>
                <a:ext cx="4253274" cy="1661993"/>
              </a:xfrm>
              <a:prstGeom prst="rect">
                <a:avLst/>
              </a:prstGeom>
              <a:blipFill>
                <a:blip r:embed="rId7"/>
                <a:stretch>
                  <a:fillRect l="-1576" t="-1838" r="-1719" b="-4044"/>
                </a:stretch>
              </a:blipFill>
            </p:spPr>
            <p:txBody>
              <a:bodyPr/>
              <a:lstStyle/>
              <a:p>
                <a:r>
                  <a:rPr lang="en-US">
                    <a:noFill/>
                  </a:rPr>
                  <a:t> </a:t>
                </a:r>
              </a:p>
            </p:txBody>
          </p:sp>
        </mc:Fallback>
      </mc:AlternateContent>
      <p:sp>
        <p:nvSpPr>
          <p:cNvPr id="11" name="Text Placeholder 4">
            <a:extLst>
              <a:ext uri="{FF2B5EF4-FFF2-40B4-BE49-F238E27FC236}">
                <a16:creationId xmlns:a16="http://schemas.microsoft.com/office/drawing/2014/main" id="{B30D2BCD-807F-4EE4-BE72-5EAA2B97708F}"/>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A4DEBABE-3B93-40F9-B481-57DEF3447019}"/>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25 of 34</a:t>
            </a:r>
          </a:p>
        </p:txBody>
      </p:sp>
    </p:spTree>
    <p:extLst>
      <p:ext uri="{BB962C8B-B14F-4D97-AF65-F5344CB8AC3E}">
        <p14:creationId xmlns:p14="http://schemas.microsoft.com/office/powerpoint/2010/main" val="308427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6317-AC72-451A-BF2D-3333DFA21D23}"/>
              </a:ext>
            </a:extLst>
          </p:cNvPr>
          <p:cNvSpPr>
            <a:spLocks noGrp="1"/>
          </p:cNvSpPr>
          <p:nvPr>
            <p:ph type="title"/>
          </p:nvPr>
        </p:nvSpPr>
        <p:spPr/>
        <p:txBody>
          <a:bodyPr/>
          <a:lstStyle/>
          <a:p>
            <a:r>
              <a:rPr lang="en-US" dirty="0"/>
              <a:t>From three parties </a:t>
            </a:r>
            <a:br>
              <a:rPr lang="en-US" dirty="0"/>
            </a:br>
            <a:r>
              <a:rPr lang="en-US" dirty="0"/>
              <a:t>to N</a:t>
            </a:r>
          </a:p>
        </p:txBody>
      </p:sp>
      <p:sp>
        <p:nvSpPr>
          <p:cNvPr id="5" name="Text Placeholder 4">
            <a:extLst>
              <a:ext uri="{FF2B5EF4-FFF2-40B4-BE49-F238E27FC236}">
                <a16:creationId xmlns:a16="http://schemas.microsoft.com/office/drawing/2014/main" id="{AC0CCF06-0F3E-46F4-BB54-ADA7C84443A3}"/>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8306FD33-7521-4E7D-9ED6-28F56015C75E}"/>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26 of 34</a:t>
            </a:r>
          </a:p>
        </p:txBody>
      </p:sp>
    </p:spTree>
    <p:extLst>
      <p:ext uri="{BB962C8B-B14F-4D97-AF65-F5344CB8AC3E}">
        <p14:creationId xmlns:p14="http://schemas.microsoft.com/office/powerpoint/2010/main" val="13775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19B1699-BCF5-4039-B502-567547D78721}"/>
              </a:ext>
            </a:extLst>
          </p:cNvPr>
          <p:cNvPicPr>
            <a:picLocks noChangeAspect="1"/>
          </p:cNvPicPr>
          <p:nvPr/>
        </p:nvPicPr>
        <p:blipFill>
          <a:blip r:embed="rId2"/>
          <a:stretch>
            <a:fillRect/>
          </a:stretch>
        </p:blipFill>
        <p:spPr>
          <a:xfrm>
            <a:off x="7064734" y="1824376"/>
            <a:ext cx="4939863" cy="4699670"/>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Witnesses for N Parties</a:t>
            </a:r>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58B44C68-CC7C-4355-AB40-70AD577A8D87}"/>
                  </a:ext>
                </a:extLst>
              </p:cNvPr>
              <p:cNvSpPr>
                <a:spLocks noGrp="1"/>
              </p:cNvSpPr>
              <p:nvPr>
                <p:ph idx="1"/>
              </p:nvPr>
            </p:nvSpPr>
            <p:spPr>
              <a:xfrm>
                <a:off x="318052" y="1391479"/>
                <a:ext cx="9693051" cy="2862470"/>
              </a:xfrm>
            </p:spPr>
            <p:txBody>
              <a:bodyPr/>
              <a:lstStyle/>
              <a:p>
                <a:pPr marL="0" indent="0">
                  <a:buNone/>
                </a:pPr>
                <a:r>
                  <a:rPr lang="en-US" sz="2800" dirty="0">
                    <a:latin typeface="Arial" panose="020B0604020202020204" pitchFamily="34" charset="0"/>
                    <a:cs typeface="Arial" panose="020B0604020202020204" pitchFamily="34" charset="0"/>
                  </a:rPr>
                  <a:t>Cyclic entropic correlation:</a:t>
                </a:r>
              </a:p>
              <a:p>
                <a:pPr marL="0" indent="0">
                  <a:buNone/>
                </a:pPr>
                <a14:m>
                  <m:oMathPara xmlns:m="http://schemas.openxmlformats.org/officeDocument/2006/math">
                    <m:oMathParaPr>
                      <m:jc m:val="left"/>
                    </m:oMathParaPr>
                    <m:oMath xmlns:m="http://schemas.openxmlformats.org/officeDocument/2006/math">
                      <m:nary>
                        <m:naryPr>
                          <m:chr m:val="∑"/>
                          <m:ctrlPr>
                            <a:rPr lang="en-US" sz="2200" b="0" i="1" smtClean="0">
                              <a:latin typeface="Cambria Math" panose="02040503050406030204" pitchFamily="18" charset="0"/>
                            </a:rPr>
                          </m:ctrlPr>
                        </m:naryPr>
                        <m:sub>
                          <m:r>
                            <a:rPr lang="en-US" sz="2200" b="0" i="1" smtClean="0">
                              <a:latin typeface="Cambria Math" panose="02040503050406030204" pitchFamily="18" charset="0"/>
                            </a:rPr>
                            <m:t>𝑖</m:t>
                          </m:r>
                          <m:r>
                            <a:rPr lang="en-US" sz="2200" b="0" i="1" smtClean="0">
                              <a:latin typeface="Cambria Math" panose="02040503050406030204" pitchFamily="18" charset="0"/>
                            </a:rPr>
                            <m:t>=1</m:t>
                          </m:r>
                        </m:sub>
                        <m:sup>
                          <m:r>
                            <a:rPr lang="en-US" sz="2200" b="0" i="1" smtClean="0">
                              <a:latin typeface="Cambria Math" panose="02040503050406030204" pitchFamily="18" charset="0"/>
                            </a:rPr>
                            <m:t>𝑁</m:t>
                          </m:r>
                        </m:sup>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𝐻</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m:t>
                                      </m:r>
                                    </m:sub>
                                  </m:sSub>
                                </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𝑄</m:t>
                                      </m:r>
                                    </m:e>
                                    <m:sub>
                                      <m:r>
                                        <a:rPr lang="en-US" sz="2200" b="0" i="1" smtClean="0">
                                          <a:latin typeface="Cambria Math" panose="02040503050406030204" pitchFamily="18" charset="0"/>
                                        </a:rPr>
                                        <m:t>𝑖</m:t>
                                      </m:r>
                                      <m:r>
                                        <a:rPr lang="en-US" sz="2200" b="0" i="1" smtClean="0">
                                          <a:latin typeface="Cambria Math" panose="02040503050406030204" pitchFamily="18" charset="0"/>
                                        </a:rPr>
                                        <m:t>+1</m:t>
                                      </m:r>
                                    </m:sub>
                                  </m:sSub>
                                </m:e>
                              </m:d>
                              <m:r>
                                <a:rPr lang="en-US" sz="2200" b="0" i="1" smtClean="0">
                                  <a:latin typeface="Cambria Math" panose="02040503050406030204" pitchFamily="18" charset="0"/>
                                </a:rPr>
                                <m:t>+</m:t>
                              </m:r>
                              <m:r>
                                <a:rPr lang="en-US" sz="2200" b="0" i="1" smtClean="0">
                                  <a:latin typeface="Cambria Math" panose="02040503050406030204" pitchFamily="18" charset="0"/>
                                </a:rPr>
                                <m:t>𝐻</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𝑖</m:t>
                                      </m:r>
                                    </m:sub>
                                  </m:sSub>
                                </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𝑅</m:t>
                                      </m:r>
                                    </m:e>
                                    <m:sub>
                                      <m:r>
                                        <a:rPr lang="en-US" sz="2200" b="0" i="1" smtClean="0">
                                          <a:latin typeface="Cambria Math" panose="02040503050406030204" pitchFamily="18" charset="0"/>
                                        </a:rPr>
                                        <m:t>𝑖</m:t>
                                      </m:r>
                                      <m:r>
                                        <a:rPr lang="en-US" sz="2200" b="0" i="1" smtClean="0">
                                          <a:latin typeface="Cambria Math" panose="02040503050406030204" pitchFamily="18" charset="0"/>
                                        </a:rPr>
                                        <m:t>+1</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𝑅</m:t>
                                      </m:r>
                                    </m:e>
                                    <m:sub>
                                      <m:r>
                                        <a:rPr lang="en-US" sz="2200" i="1">
                                          <a:latin typeface="Cambria Math" panose="02040503050406030204" pitchFamily="18" charset="0"/>
                                        </a:rPr>
                                        <m:t>𝑖</m:t>
                                      </m:r>
                                      <m:r>
                                        <a:rPr lang="en-US" sz="2200" i="1">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𝑁</m:t>
                                          </m:r>
                                          <m:r>
                                            <a:rPr lang="en-US" sz="2200" b="0" i="1" smtClean="0">
                                              <a:latin typeface="Cambria Math" panose="02040503050406030204" pitchFamily="18" charset="0"/>
                                            </a:rPr>
                                            <m:t>−1</m:t>
                                          </m:r>
                                        </m:e>
                                      </m:d>
                                    </m:sub>
                                  </m:sSub>
                                </m:e>
                              </m:d>
                            </m:e>
                          </m:d>
                        </m:e>
                      </m:nary>
                      <m:r>
                        <a:rPr lang="en-US" sz="2200" b="0" i="1" smtClean="0">
                          <a:latin typeface="Cambria Math" panose="02040503050406030204" pitchFamily="18" charset="0"/>
                        </a:rPr>
                        <m:t>≥2</m:t>
                      </m:r>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log</m:t>
                          </m:r>
                        </m:fName>
                        <m:e>
                          <m:d>
                            <m:dPr>
                              <m:ctrlPr>
                                <a:rPr lang="en-US" sz="2200" b="0" i="1" smtClean="0">
                                  <a:latin typeface="Cambria Math" panose="02040503050406030204" pitchFamily="18" charset="0"/>
                                </a:rPr>
                              </m:ctrlPr>
                            </m:dPr>
                            <m:e>
                              <m:r>
                                <m:rPr>
                                  <m:sty m:val="p"/>
                                </m:rPr>
                                <a:rPr lang="en-US" sz="2200" b="0" i="0" smtClean="0">
                                  <a:latin typeface="Cambria Math" panose="02040503050406030204" pitchFamily="18" charset="0"/>
                                </a:rPr>
                                <m:t>Ω</m:t>
                              </m:r>
                            </m:e>
                          </m:d>
                        </m:e>
                      </m:func>
                    </m:oMath>
                  </m:oMathPara>
                </a14:m>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Violation witnesses genuine N-partite entanglement</a:t>
                </a:r>
              </a:p>
            </p:txBody>
          </p:sp>
        </mc:Choice>
        <mc:Fallback xmlns="">
          <p:sp>
            <p:nvSpPr>
              <p:cNvPr id="20" name="Content Placeholder 2">
                <a:extLst>
                  <a:ext uri="{FF2B5EF4-FFF2-40B4-BE49-F238E27FC236}">
                    <a16:creationId xmlns:a16="http://schemas.microsoft.com/office/drawing/2014/main" id="{58B44C68-CC7C-4355-AB40-70AD577A8D87}"/>
                  </a:ext>
                </a:extLst>
              </p:cNvPr>
              <p:cNvSpPr>
                <a:spLocks noGrp="1" noRot="1" noChangeAspect="1" noMove="1" noResize="1" noEditPoints="1" noAdjustHandles="1" noChangeArrowheads="1" noChangeShapeType="1" noTextEdit="1"/>
              </p:cNvSpPr>
              <p:nvPr>
                <p:ph idx="1"/>
              </p:nvPr>
            </p:nvSpPr>
            <p:spPr>
              <a:xfrm>
                <a:off x="318052" y="1391479"/>
                <a:ext cx="9693051" cy="2862470"/>
              </a:xfrm>
              <a:blipFill>
                <a:blip r:embed="rId3"/>
                <a:stretch>
                  <a:fillRect l="-1258" t="-2128"/>
                </a:stretch>
              </a:blipFill>
            </p:spPr>
            <p:txBody>
              <a:bodyPr/>
              <a:lstStyle/>
              <a:p>
                <a:r>
                  <a:rPr lang="en-US">
                    <a:noFill/>
                  </a:rPr>
                  <a:t> </a:t>
                </a:r>
              </a:p>
            </p:txBody>
          </p:sp>
        </mc:Fallback>
      </mc:AlternateContent>
      <p:sp>
        <p:nvSpPr>
          <p:cNvPr id="6" name="Text Placeholder 4">
            <a:extLst>
              <a:ext uri="{FF2B5EF4-FFF2-40B4-BE49-F238E27FC236}">
                <a16:creationId xmlns:a16="http://schemas.microsoft.com/office/drawing/2014/main" id="{156B037F-4D69-448F-A6F0-A96968FC9796}"/>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62CC8F8C-B141-47B6-B393-2E81A3B93F14}"/>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27 of 34</a:t>
            </a:r>
          </a:p>
        </p:txBody>
      </p:sp>
    </p:spTree>
    <p:extLst>
      <p:ext uri="{BB962C8B-B14F-4D97-AF65-F5344CB8AC3E}">
        <p14:creationId xmlns:p14="http://schemas.microsoft.com/office/powerpoint/2010/main" val="3764702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8A52AB-8CCC-4937-A55D-914F379FB579}"/>
              </a:ext>
            </a:extLst>
          </p:cNvPr>
          <p:cNvPicPr>
            <a:picLocks noChangeAspect="1"/>
          </p:cNvPicPr>
          <p:nvPr/>
        </p:nvPicPr>
        <p:blipFill>
          <a:blip r:embed="rId2"/>
          <a:stretch>
            <a:fillRect/>
          </a:stretch>
        </p:blipFill>
        <p:spPr>
          <a:xfrm>
            <a:off x="7640676" y="2520082"/>
            <a:ext cx="4090698" cy="3887343"/>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400" dirty="0"/>
              <a:t>Witnesses for N Parties</a:t>
            </a:r>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58B44C68-CC7C-4355-AB40-70AD577A8D87}"/>
                  </a:ext>
                </a:extLst>
              </p:cNvPr>
              <p:cNvSpPr>
                <a:spLocks noGrp="1"/>
              </p:cNvSpPr>
              <p:nvPr>
                <p:ph idx="1"/>
              </p:nvPr>
            </p:nvSpPr>
            <p:spPr>
              <a:xfrm>
                <a:off x="318053" y="1470991"/>
                <a:ext cx="7454348" cy="5015947"/>
              </a:xfrm>
            </p:spPr>
            <p:txBody>
              <a:bodyPr>
                <a:normAutofit fontScale="85000" lnSpcReduction="10000"/>
              </a:bodyPr>
              <a:lstStyle/>
              <a:p>
                <a:pPr marL="0" indent="0">
                  <a:buNone/>
                </a:pPr>
                <a:r>
                  <a:rPr lang="en-US" sz="3300" dirty="0">
                    <a:latin typeface="Arial" panose="020B0604020202020204" pitchFamily="34" charset="0"/>
                    <a:cs typeface="Arial" panose="020B0604020202020204" pitchFamily="34" charset="0"/>
                  </a:rPr>
                  <a:t>Cyclic entropic correlation:</a:t>
                </a:r>
              </a:p>
              <a:p>
                <a:pPr marL="0" indent="0">
                  <a:buNone/>
                </a:pPr>
                <a14:m>
                  <m:oMathPara xmlns:m="http://schemas.openxmlformats.org/officeDocument/2006/math">
                    <m:oMathParaPr>
                      <m:jc m:val="left"/>
                    </m:oMathParaPr>
                    <m:oMath xmlns:m="http://schemas.openxmlformats.org/officeDocument/2006/math">
                      <m:nary>
                        <m:naryPr>
                          <m:chr m:val="∑"/>
                          <m:ctrlPr>
                            <a:rPr lang="en-US" sz="2600" b="0" i="1" smtClean="0">
                              <a:latin typeface="Cambria Math" panose="02040503050406030204" pitchFamily="18" charset="0"/>
                            </a:rPr>
                          </m:ctrlPr>
                        </m:naryPr>
                        <m:sub>
                          <m:r>
                            <a:rPr lang="en-US" sz="2600" b="0" i="1" smtClean="0">
                              <a:latin typeface="Cambria Math" panose="02040503050406030204" pitchFamily="18" charset="0"/>
                            </a:rPr>
                            <m:t>𝑖</m:t>
                          </m:r>
                          <m:r>
                            <a:rPr lang="en-US" sz="2600" b="0" i="1" smtClean="0">
                              <a:latin typeface="Cambria Math" panose="02040503050406030204" pitchFamily="18" charset="0"/>
                            </a:rPr>
                            <m:t>=1</m:t>
                          </m:r>
                        </m:sub>
                        <m:sup>
                          <m:r>
                            <a:rPr lang="en-US" sz="2600" b="0" i="1" smtClean="0">
                              <a:latin typeface="Cambria Math" panose="02040503050406030204" pitchFamily="18" charset="0"/>
                            </a:rPr>
                            <m:t>𝑁</m:t>
                          </m:r>
                        </m:sup>
                        <m:e>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𝐻</m:t>
                              </m:r>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𝑄</m:t>
                                      </m:r>
                                    </m:e>
                                    <m:sub>
                                      <m:r>
                                        <a:rPr lang="en-US" sz="2600" b="0" i="1" smtClean="0">
                                          <a:latin typeface="Cambria Math" panose="02040503050406030204" pitchFamily="18" charset="0"/>
                                        </a:rPr>
                                        <m:t>𝑖</m:t>
                                      </m:r>
                                    </m:sub>
                                  </m:sSub>
                                </m:e>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𝑄</m:t>
                                      </m:r>
                                    </m:e>
                                    <m:sub>
                                      <m:r>
                                        <a:rPr lang="en-US" sz="2600" b="0" i="1" smtClean="0">
                                          <a:latin typeface="Cambria Math" panose="02040503050406030204" pitchFamily="18" charset="0"/>
                                        </a:rPr>
                                        <m:t>𝑖</m:t>
                                      </m:r>
                                      <m:r>
                                        <a:rPr lang="en-US" sz="2600" b="0" i="1" smtClean="0">
                                          <a:latin typeface="Cambria Math" panose="02040503050406030204" pitchFamily="18" charset="0"/>
                                        </a:rPr>
                                        <m:t>+1</m:t>
                                      </m:r>
                                    </m:sub>
                                  </m:sSub>
                                </m:e>
                              </m:d>
                              <m:r>
                                <a:rPr lang="en-US" sz="2600" b="0" i="1" smtClean="0">
                                  <a:latin typeface="Cambria Math" panose="02040503050406030204" pitchFamily="18" charset="0"/>
                                </a:rPr>
                                <m:t>+</m:t>
                              </m:r>
                              <m:r>
                                <a:rPr lang="en-US" sz="2600" b="0" i="1" smtClean="0">
                                  <a:latin typeface="Cambria Math" panose="02040503050406030204" pitchFamily="18" charset="0"/>
                                </a:rPr>
                                <m:t>𝐻</m:t>
                              </m:r>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𝑅</m:t>
                                      </m:r>
                                    </m:e>
                                    <m:sub>
                                      <m:r>
                                        <a:rPr lang="en-US" sz="2600" b="0" i="1" smtClean="0">
                                          <a:latin typeface="Cambria Math" panose="02040503050406030204" pitchFamily="18" charset="0"/>
                                        </a:rPr>
                                        <m:t>𝑖</m:t>
                                      </m:r>
                                    </m:sub>
                                  </m:sSub>
                                </m:e>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𝑅</m:t>
                                      </m:r>
                                    </m:e>
                                    <m:sub>
                                      <m:r>
                                        <a:rPr lang="en-US" sz="2600" b="0" i="1" smtClean="0">
                                          <a:latin typeface="Cambria Math" panose="02040503050406030204" pitchFamily="18" charset="0"/>
                                        </a:rPr>
                                        <m:t>𝑖</m:t>
                                      </m:r>
                                      <m:r>
                                        <a:rPr lang="en-US" sz="2600" b="0" i="1" smtClean="0">
                                          <a:latin typeface="Cambria Math" panose="02040503050406030204" pitchFamily="18" charset="0"/>
                                        </a:rPr>
                                        <m:t>+1</m:t>
                                      </m:r>
                                    </m:sub>
                                  </m:sSub>
                                  <m:r>
                                    <a:rPr lang="en-US" sz="2600" b="0" i="1" smtClean="0">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𝑅</m:t>
                                      </m:r>
                                    </m:e>
                                    <m:sub>
                                      <m:r>
                                        <a:rPr lang="en-US" sz="2600" i="1">
                                          <a:latin typeface="Cambria Math" panose="02040503050406030204" pitchFamily="18" charset="0"/>
                                        </a:rPr>
                                        <m:t>𝑖</m:t>
                                      </m:r>
                                      <m:r>
                                        <a:rPr lang="en-US" sz="2600" i="1">
                                          <a:latin typeface="Cambria Math" panose="02040503050406030204" pitchFamily="18" charset="0"/>
                                        </a:rPr>
                                        <m:t>+</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𝑁</m:t>
                                          </m:r>
                                          <m:r>
                                            <a:rPr lang="en-US" sz="2600" b="0" i="1" smtClean="0">
                                              <a:latin typeface="Cambria Math" panose="02040503050406030204" pitchFamily="18" charset="0"/>
                                            </a:rPr>
                                            <m:t>−1</m:t>
                                          </m:r>
                                        </m:e>
                                      </m:d>
                                    </m:sub>
                                  </m:sSub>
                                </m:e>
                              </m:d>
                            </m:e>
                          </m:d>
                        </m:e>
                      </m:nary>
                      <m:r>
                        <a:rPr lang="en-US" sz="2600" b="0" i="1" smtClean="0">
                          <a:latin typeface="Cambria Math" panose="02040503050406030204" pitchFamily="18" charset="0"/>
                        </a:rPr>
                        <m:t>≥2</m:t>
                      </m:r>
                      <m:func>
                        <m:funcPr>
                          <m:ctrlPr>
                            <a:rPr lang="en-US" sz="2600" b="0" i="1" smtClean="0">
                              <a:latin typeface="Cambria Math" panose="02040503050406030204" pitchFamily="18" charset="0"/>
                            </a:rPr>
                          </m:ctrlPr>
                        </m:funcPr>
                        <m:fName>
                          <m:r>
                            <m:rPr>
                              <m:sty m:val="p"/>
                            </m:rPr>
                            <a:rPr lang="en-US" sz="2600" b="0" i="0" smtClean="0">
                              <a:latin typeface="Cambria Math" panose="02040503050406030204" pitchFamily="18" charset="0"/>
                            </a:rPr>
                            <m:t>log</m:t>
                          </m:r>
                        </m:fName>
                        <m:e>
                          <m:d>
                            <m:dPr>
                              <m:ctrlPr>
                                <a:rPr lang="en-US" sz="2600" b="0" i="1" smtClean="0">
                                  <a:latin typeface="Cambria Math" panose="02040503050406030204" pitchFamily="18" charset="0"/>
                                </a:rPr>
                              </m:ctrlPr>
                            </m:dPr>
                            <m:e>
                              <m:r>
                                <m:rPr>
                                  <m:sty m:val="p"/>
                                </m:rPr>
                                <a:rPr lang="en-US" sz="2600" b="0" i="0" smtClean="0">
                                  <a:latin typeface="Cambria Math" panose="02040503050406030204" pitchFamily="18" charset="0"/>
                                </a:rPr>
                                <m:t>Ω</m:t>
                              </m:r>
                            </m:e>
                          </m:d>
                        </m:e>
                      </m:func>
                    </m:oMath>
                  </m:oMathPara>
                </a14:m>
                <a:endParaRPr lang="en-US" sz="2600" dirty="0">
                  <a:latin typeface="Arial" panose="020B0604020202020204" pitchFamily="34" charset="0"/>
                  <a:cs typeface="Arial" panose="020B0604020202020204" pitchFamily="34" charset="0"/>
                </a:endParaRPr>
              </a:p>
              <a:p>
                <a:pPr lvl="1"/>
                <a:r>
                  <a:rPr lang="en-US" sz="2600" dirty="0">
                    <a:latin typeface="Arial" panose="020B0604020202020204" pitchFamily="34" charset="0"/>
                    <a:cs typeface="Arial" panose="020B0604020202020204" pitchFamily="34" charset="0"/>
                  </a:rPr>
                  <a:t>Violation witnesses genuine N-partite entanglement</a:t>
                </a:r>
              </a:p>
              <a:p>
                <a:pPr marL="0" indent="0">
                  <a:spcBef>
                    <a:spcPts val="1800"/>
                  </a:spcBef>
                  <a:buNone/>
                </a:pPr>
                <a:r>
                  <a:rPr lang="en-US" sz="3300" dirty="0"/>
                  <a:t>Four-corners method:</a:t>
                </a:r>
              </a:p>
              <a:p>
                <a:pPr marL="0" indent="0">
                  <a:lnSpc>
                    <a:spcPct val="120000"/>
                  </a:lnSpc>
                  <a:buNone/>
                </a:pPr>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ℬ</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d>
                          <m:dPr>
                            <m:begChr m:val="⟨"/>
                            <m:endChr m:val="⟩"/>
                            <m:ctrlPr>
                              <a:rPr lang="en-US" sz="2400" i="1">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0</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𝜌</m:t>
                                </m:r>
                              </m:e>
                            </m:acc>
                          </m:e>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0</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d>
                      </m:e>
                    </m:d>
                    <m:r>
                      <a:rPr lang="en-US" sz="2400" i="1">
                        <a:latin typeface="Cambria Math" panose="02040503050406030204" pitchFamily="18" charset="0"/>
                        <a:ea typeface="Cambria Math" panose="02040503050406030204" pitchFamily="18" charset="0"/>
                      </a:rPr>
                      <m:t>+</m:t>
                    </m:r>
                  </m:oMath>
                </a14:m>
                <a:r>
                  <a:rPr lang="en-US" sz="2400" dirty="0">
                    <a:ea typeface="Cambria Math" panose="02040503050406030204" pitchFamily="18" charset="0"/>
                  </a:rPr>
                  <a:t> </a:t>
                </a:r>
                <a14:m>
                  <m:oMath xmlns:m="http://schemas.openxmlformats.org/officeDocument/2006/math">
                    <m:d>
                      <m:dPr>
                        <m:begChr m:val="|"/>
                        <m:endChr m:val="|"/>
                        <m:ctrlPr>
                          <a:rPr lang="en-US" sz="2400" i="1">
                            <a:latin typeface="Cambria Math" panose="02040503050406030204" pitchFamily="18" charset="0"/>
                            <a:ea typeface="Cambria Math" panose="02040503050406030204" pitchFamily="18" charset="0"/>
                          </a:rPr>
                        </m:ctrlPr>
                      </m:dPr>
                      <m:e>
                        <m:d>
                          <m:dPr>
                            <m:begChr m:val="⟨"/>
                            <m:endChr m:val="⟩"/>
                            <m:ctrlPr>
                              <a:rPr lang="en-US" sz="2400" i="1">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0</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𝜌</m:t>
                                </m:r>
                              </m:e>
                            </m:acc>
                          </m:e>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d>
                      </m:e>
                    </m:d>
                  </m:oMath>
                </a14:m>
                <a:br>
                  <a:rPr lang="en-US" sz="2400" dirty="0"/>
                </a:br>
                <a:r>
                  <a:rPr lang="en-US" sz="2400" dirty="0"/>
                  <a:t>                    +</a:t>
                </a:r>
                <a:r>
                  <a:rPr lang="en-US" sz="2400" dirty="0">
                    <a:ea typeface="Cambria Math" panose="02040503050406030204" pitchFamily="18" charset="0"/>
                  </a:rPr>
                  <a:t> </a:t>
                </a:r>
                <a14:m>
                  <m:oMath xmlns:m="http://schemas.openxmlformats.org/officeDocument/2006/math">
                    <m:d>
                      <m:dPr>
                        <m:begChr m:val="|"/>
                        <m:endChr m:val="|"/>
                        <m:ctrlPr>
                          <a:rPr lang="en-US" sz="2400" i="1">
                            <a:latin typeface="Cambria Math" panose="02040503050406030204" pitchFamily="18" charset="0"/>
                            <a:ea typeface="Cambria Math" panose="02040503050406030204" pitchFamily="18" charset="0"/>
                          </a:rPr>
                        </m:ctrlPr>
                      </m:dPr>
                      <m:e>
                        <m:d>
                          <m:dPr>
                            <m:begChr m:val="⟨"/>
                            <m:endChr m:val="⟩"/>
                            <m:ctrlPr>
                              <a:rPr lang="en-US" sz="2400" i="1">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𝜌</m:t>
                                </m:r>
                              </m:e>
                            </m:acc>
                          </m:e>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0</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d>
                      </m:e>
                    </m:d>
                    <m:r>
                      <a:rPr lang="en-US" sz="2400">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d>
                          <m:dPr>
                            <m:begChr m:val="⟨"/>
                            <m:endChr m:val="⟩"/>
                            <m:ctrlPr>
                              <a:rPr lang="en-US" sz="2400" i="1">
                                <a:latin typeface="Cambria Math" panose="02040503050406030204" pitchFamily="18" charset="0"/>
                                <a:ea typeface="Cambria Math" panose="02040503050406030204" pitchFamily="18" charset="0"/>
                              </a:rPr>
                            </m:ctrlPr>
                          </m:d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𝜌</m:t>
                                </m:r>
                              </m:e>
                            </m:acc>
                          </m:e>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m:t>
                                </m:r>
                              </m:e>
                              <m: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sup>
                            </m:sSup>
                          </m:e>
                        </m:d>
                      </m:e>
                    </m:d>
                    <m:r>
                      <a:rPr lang="en-US" sz="2400">
                        <a:latin typeface="Cambria Math" panose="02040503050406030204" pitchFamily="18" charset="0"/>
                        <a:ea typeface="Cambria Math" panose="02040503050406030204" pitchFamily="18" charset="0"/>
                      </a:rPr>
                      <m:t>−1</m:t>
                    </m:r>
                  </m:oMath>
                </a14:m>
                <a:endParaRPr lang="en-US" sz="2400"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𝑁𝐹</m:t>
                          </m:r>
                        </m:sub>
                      </m:sSub>
                      <m:d>
                        <m:dPr>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𝜌</m:t>
                              </m:r>
                            </m:e>
                          </m:acc>
                        </m:e>
                      </m:d>
                      <m:r>
                        <a:rPr lang="en-US" sz="2400" i="1">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i="1">
                                  <a:latin typeface="Cambria Math" panose="02040503050406030204" pitchFamily="18" charset="0"/>
                                </a:rPr>
                                <m:t>2</m:t>
                              </m:r>
                            </m:sub>
                          </m:sSub>
                        </m:fName>
                        <m:e>
                          <m:d>
                            <m:dPr>
                              <m:ctrlPr>
                                <a:rPr lang="en-US" sz="2400" i="1">
                                  <a:latin typeface="Cambria Math" panose="02040503050406030204" pitchFamily="18" charset="0"/>
                                </a:rPr>
                              </m:ctrlPr>
                            </m:dPr>
                            <m:e>
                              <m:r>
                                <a:rPr lang="en-US" sz="2400" i="1">
                                  <a:latin typeface="Cambria Math" panose="02040503050406030204" pitchFamily="18" charset="0"/>
                                </a:rPr>
                                <m:t>1−</m:t>
                              </m:r>
                              <m:f>
                                <m:fPr>
                                  <m:ctrlPr>
                                    <a:rPr lang="en-US" sz="2400" i="1">
                                      <a:latin typeface="Cambria Math" panose="02040503050406030204" pitchFamily="18" charset="0"/>
                                    </a:rPr>
                                  </m:ctrlPr>
                                </m:fPr>
                                <m:num>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ℬ</m:t>
                                      </m:r>
                                    </m:e>
                                    <m:sup>
                                      <m:r>
                                        <a:rPr lang="en-US" sz="2400" i="1">
                                          <a:latin typeface="Cambria Math" panose="02040503050406030204" pitchFamily="18" charset="0"/>
                                          <a:ea typeface="Cambria Math" panose="02040503050406030204" pitchFamily="18" charset="0"/>
                                        </a:rPr>
                                        <m:t>2</m:t>
                                      </m:r>
                                    </m:sup>
                                  </m:sSup>
                                </m:num>
                                <m:den>
                                  <m:r>
                                    <a:rPr lang="en-US" sz="2400" i="1">
                                      <a:latin typeface="Cambria Math" panose="02040503050406030204" pitchFamily="18" charset="0"/>
                                    </a:rPr>
                                    <m:t>2</m:t>
                                  </m:r>
                                </m:den>
                              </m:f>
                            </m:e>
                          </m:d>
                        </m:e>
                      </m:func>
                    </m:oMath>
                  </m:oMathPara>
                </a14:m>
                <a:endParaRPr lang="en-US" sz="2400" dirty="0">
                  <a:latin typeface="Arial" panose="020B0604020202020204" pitchFamily="34" charset="0"/>
                  <a:cs typeface="Arial" panose="020B0604020202020204" pitchFamily="34" charset="0"/>
                </a:endParaRPr>
              </a:p>
              <a:p>
                <a:pPr lvl="1">
                  <a:lnSpc>
                    <a:spcPct val="150000"/>
                  </a:lnSpc>
                </a:pPr>
                <a:r>
                  <a:rPr lang="en-US" sz="2400" dirty="0">
                    <a:latin typeface="Arial" panose="020B0604020202020204" pitchFamily="34" charset="0"/>
                    <a:cs typeface="Arial" panose="020B0604020202020204" pitchFamily="34" charset="0"/>
                  </a:rPr>
                  <a:t>Works for GHZ-Werner state for </a:t>
                </a:r>
                <a14:m>
                  <m:oMath xmlns:m="http://schemas.openxmlformats.org/officeDocument/2006/math">
                    <m:r>
                      <a:rPr lang="en-US" sz="2400" b="0" i="1" smtClean="0">
                        <a:latin typeface="Cambria Math" panose="02040503050406030204" pitchFamily="18" charset="0"/>
                        <a:cs typeface="Arial" panose="020B0604020202020204" pitchFamily="34" charset="0"/>
                      </a:rPr>
                      <m:t>𝑝</m:t>
                    </m:r>
                    <m:r>
                      <a:rPr lang="en-US" sz="2400" b="0" i="1" smtClean="0">
                        <a:latin typeface="Cambria Math" panose="02040503050406030204" pitchFamily="18" charset="0"/>
                        <a:cs typeface="Arial" panose="020B0604020202020204" pitchFamily="34" charset="0"/>
                      </a:rPr>
                      <m:t>&gt;</m:t>
                    </m:r>
                    <m:f>
                      <m:fPr>
                        <m:ctrlPr>
                          <a:rPr lang="en-US" sz="2400" b="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7</m:t>
                        </m:r>
                      </m:den>
                    </m:f>
                  </m:oMath>
                </a14:m>
                <a:r>
                  <a:rPr lang="en-US" sz="2400" dirty="0">
                    <a:latin typeface="Arial" panose="020B0604020202020204" pitchFamily="34" charset="0"/>
                    <a:cs typeface="Arial" panose="020B0604020202020204" pitchFamily="34" charset="0"/>
                  </a:rPr>
                  <a:t> </a:t>
                </a:r>
              </a:p>
            </p:txBody>
          </p:sp>
        </mc:Choice>
        <mc:Fallback xmlns="">
          <p:sp>
            <p:nvSpPr>
              <p:cNvPr id="20" name="Content Placeholder 2">
                <a:extLst>
                  <a:ext uri="{FF2B5EF4-FFF2-40B4-BE49-F238E27FC236}">
                    <a16:creationId xmlns:a16="http://schemas.microsoft.com/office/drawing/2014/main" id="{58B44C68-CC7C-4355-AB40-70AD577A8D87}"/>
                  </a:ext>
                </a:extLst>
              </p:cNvPr>
              <p:cNvSpPr>
                <a:spLocks noGrp="1" noRot="1" noChangeAspect="1" noMove="1" noResize="1" noEditPoints="1" noAdjustHandles="1" noChangeArrowheads="1" noChangeShapeType="1" noTextEdit="1"/>
              </p:cNvSpPr>
              <p:nvPr>
                <p:ph idx="1"/>
              </p:nvPr>
            </p:nvSpPr>
            <p:spPr>
              <a:xfrm>
                <a:off x="318053" y="1470991"/>
                <a:ext cx="7454348" cy="5015947"/>
              </a:xfrm>
              <a:blipFill>
                <a:blip r:embed="rId3"/>
                <a:stretch>
                  <a:fillRect l="-1635" t="-2066"/>
                </a:stretch>
              </a:blipFill>
            </p:spPr>
            <p:txBody>
              <a:bodyPr/>
              <a:lstStyle/>
              <a:p>
                <a:r>
                  <a:rPr lang="en-US">
                    <a:noFill/>
                  </a:rPr>
                  <a:t> </a:t>
                </a:r>
              </a:p>
            </p:txBody>
          </p:sp>
        </mc:Fallback>
      </mc:AlternateContent>
      <p:sp>
        <p:nvSpPr>
          <p:cNvPr id="7" name="Text Placeholder 4">
            <a:extLst>
              <a:ext uri="{FF2B5EF4-FFF2-40B4-BE49-F238E27FC236}">
                <a16:creationId xmlns:a16="http://schemas.microsoft.com/office/drawing/2014/main" id="{2E474A91-7F2F-4952-97C3-22EC904E44DC}"/>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61AFC6E2-6C84-41D8-BC3C-1DB5B4B2516D}"/>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28 of 34</a:t>
            </a:r>
          </a:p>
        </p:txBody>
      </p:sp>
    </p:spTree>
    <p:extLst>
      <p:ext uri="{BB962C8B-B14F-4D97-AF65-F5344CB8AC3E}">
        <p14:creationId xmlns:p14="http://schemas.microsoft.com/office/powerpoint/2010/main" val="227265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6317-AC72-451A-BF2D-3333DFA21D23}"/>
              </a:ext>
            </a:extLst>
          </p:cNvPr>
          <p:cNvSpPr>
            <a:spLocks noGrp="1"/>
          </p:cNvSpPr>
          <p:nvPr>
            <p:ph type="title"/>
          </p:nvPr>
        </p:nvSpPr>
        <p:spPr>
          <a:xfrm>
            <a:off x="1870869" y="1903865"/>
            <a:ext cx="8437562" cy="2899430"/>
          </a:xfrm>
        </p:spPr>
        <p:txBody>
          <a:bodyPr/>
          <a:lstStyle/>
          <a:p>
            <a:r>
              <a:rPr lang="en-US" dirty="0"/>
              <a:t>The entanglement-correlation connection</a:t>
            </a:r>
          </a:p>
        </p:txBody>
      </p:sp>
      <p:sp>
        <p:nvSpPr>
          <p:cNvPr id="5" name="Text Placeholder 4">
            <a:extLst>
              <a:ext uri="{FF2B5EF4-FFF2-40B4-BE49-F238E27FC236}">
                <a16:creationId xmlns:a16="http://schemas.microsoft.com/office/drawing/2014/main" id="{12FA7EC1-9420-4DCA-BCE1-0B47DE81887E}"/>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E9CE121C-E98C-4458-8D00-E990A6686576}"/>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29 of 34</a:t>
            </a:r>
          </a:p>
        </p:txBody>
      </p:sp>
    </p:spTree>
    <p:extLst>
      <p:ext uri="{BB962C8B-B14F-4D97-AF65-F5344CB8AC3E}">
        <p14:creationId xmlns:p14="http://schemas.microsoft.com/office/powerpoint/2010/main" val="7788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6317-AC72-451A-BF2D-3333DFA21D23}"/>
              </a:ext>
            </a:extLst>
          </p:cNvPr>
          <p:cNvSpPr>
            <a:spLocks noGrp="1"/>
          </p:cNvSpPr>
          <p:nvPr>
            <p:ph type="title"/>
          </p:nvPr>
        </p:nvSpPr>
        <p:spPr/>
        <p:txBody>
          <a:bodyPr/>
          <a:lstStyle/>
          <a:p>
            <a:r>
              <a:rPr lang="en-US" dirty="0"/>
              <a:t>The Nature of Entanglement</a:t>
            </a:r>
          </a:p>
        </p:txBody>
      </p:sp>
      <p:sp>
        <p:nvSpPr>
          <p:cNvPr id="5" name="Text Placeholder 4">
            <a:extLst>
              <a:ext uri="{FF2B5EF4-FFF2-40B4-BE49-F238E27FC236}">
                <a16:creationId xmlns:a16="http://schemas.microsoft.com/office/drawing/2014/main" id="{19C3A8EE-9DF3-401C-97D0-3D524EB26FE4}"/>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C1E7B572-A039-4706-8C7B-70ED5995F332}"/>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3 of 34</a:t>
            </a:r>
          </a:p>
        </p:txBody>
      </p:sp>
    </p:spTree>
    <p:extLst>
      <p:ext uri="{BB962C8B-B14F-4D97-AF65-F5344CB8AC3E}">
        <p14:creationId xmlns:p14="http://schemas.microsoft.com/office/powerpoint/2010/main" val="401520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000" dirty="0"/>
              <a:t>Quantum Uncertainty limits N-partite correlations</a:t>
            </a:r>
            <a:endParaRPr lang="en-US" sz="4400"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274DD44-96F4-4DD0-9FF5-780C443C0E0C}"/>
                  </a:ext>
                </a:extLst>
              </p:cNvPr>
              <p:cNvSpPr>
                <a:spLocks noGrp="1"/>
              </p:cNvSpPr>
              <p:nvPr>
                <p:ph idx="1"/>
              </p:nvPr>
            </p:nvSpPr>
            <p:spPr>
              <a:xfrm>
                <a:off x="503584" y="1335416"/>
                <a:ext cx="5486400" cy="5022243"/>
              </a:xfrm>
            </p:spPr>
            <p:txBody>
              <a:bodyPr/>
              <a:lstStyle/>
              <a:p>
                <a:pPr marL="0" indent="0" algn="ctr">
                  <a:buNone/>
                </a:pPr>
                <a:r>
                  <a:rPr lang="en-US" sz="2800" dirty="0"/>
                  <a:t>Two parties:</a:t>
                </a:r>
              </a:p>
              <a:p>
                <a:r>
                  <a:rPr lang="en-US" dirty="0"/>
                  <a:t>The entropic uncertainty principle between maximally uncertain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𝑄</m:t>
                        </m:r>
                      </m:e>
                    </m:acc>
                  </m:oMath>
                </a14:m>
                <a:r>
                  <a:rPr lang="en-US" dirty="0"/>
                  <a:t> and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𝑅</m:t>
                        </m:r>
                      </m:e>
                    </m:acc>
                  </m:oMath>
                </a14:m>
                <a:r>
                  <a:rPr lang="en-US" dirty="0"/>
                  <a:t> (and maximum entanglement):</a:t>
                </a:r>
              </a:p>
              <a:p>
                <a:pPr marL="0" indent="0">
                  <a:lnSpc>
                    <a:spcPct val="200000"/>
                  </a:lnSpc>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sub>
                          </m:sSub>
                        </m:e>
                      </m:d>
                      <m:r>
                        <a:rPr lang="en-US" i="1">
                          <a:latin typeface="Cambria Math" panose="02040503050406030204" pitchFamily="18" charset="0"/>
                        </a:rPr>
                        <m:t>≥0</m:t>
                      </m:r>
                    </m:oMath>
                  </m:oMathPara>
                </a14:m>
                <a:endParaRPr lang="en-US" dirty="0"/>
              </a:p>
              <a:p>
                <a:pPr marL="0" indent="0">
                  <a:lnSpc>
                    <a:spcPct val="200000"/>
                  </a:lnSpc>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𝐴</m:t>
                              </m:r>
                            </m:sub>
                          </m:sSub>
                        </m:e>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e>
                      </m:d>
                      <m:r>
                        <a:rPr lang="en-US" i="1">
                          <a:latin typeface="Cambria Math" panose="02040503050406030204" pitchFamily="18" charset="0"/>
                        </a:rPr>
                        <m:t>&gt;−∞</m:t>
                      </m:r>
                    </m:oMath>
                  </m:oMathPara>
                </a14:m>
                <a:endParaRPr lang="en-US" dirty="0"/>
              </a:p>
              <a:p>
                <a:pPr marL="0" indent="0" algn="ctr">
                  <a:buNone/>
                </a:pPr>
                <a:r>
                  <a:rPr lang="en-US" sz="1400" dirty="0"/>
                  <a:t>(No upper limit to correlations between two parties)</a:t>
                </a:r>
              </a:p>
              <a:p>
                <a:pPr marL="0" indent="0">
                  <a:buNone/>
                </a:pPr>
                <a:endParaRPr lang="en-US" dirty="0"/>
              </a:p>
            </p:txBody>
          </p:sp>
        </mc:Choice>
        <mc:Fallback xmlns="">
          <p:sp>
            <p:nvSpPr>
              <p:cNvPr id="4" name="Content Placeholder 3">
                <a:extLst>
                  <a:ext uri="{FF2B5EF4-FFF2-40B4-BE49-F238E27FC236}">
                    <a16:creationId xmlns:a16="http://schemas.microsoft.com/office/drawing/2014/main" id="{F274DD44-96F4-4DD0-9FF5-780C443C0E0C}"/>
                  </a:ext>
                </a:extLst>
              </p:cNvPr>
              <p:cNvSpPr>
                <a:spLocks noGrp="1" noRot="1" noChangeAspect="1" noMove="1" noResize="1" noEditPoints="1" noAdjustHandles="1" noChangeArrowheads="1" noChangeShapeType="1" noTextEdit="1"/>
              </p:cNvSpPr>
              <p:nvPr>
                <p:ph idx="1"/>
              </p:nvPr>
            </p:nvSpPr>
            <p:spPr>
              <a:xfrm>
                <a:off x="503584" y="1335416"/>
                <a:ext cx="5486400" cy="5022243"/>
              </a:xfrm>
              <a:blipFill>
                <a:blip r:embed="rId2"/>
                <a:stretch>
                  <a:fillRect l="-444" t="-121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C9DFD0E-FBCF-44B7-8786-B0E023CCECE3}"/>
              </a:ext>
            </a:extLst>
          </p:cNvPr>
          <p:cNvPicPr>
            <a:picLocks noChangeAspect="1"/>
          </p:cNvPicPr>
          <p:nvPr/>
        </p:nvPicPr>
        <p:blipFill>
          <a:blip r:embed="rId3"/>
          <a:stretch>
            <a:fillRect/>
          </a:stretch>
        </p:blipFill>
        <p:spPr>
          <a:xfrm>
            <a:off x="7620801" y="1335416"/>
            <a:ext cx="2401559" cy="5144897"/>
          </a:xfrm>
          <a:prstGeom prst="rect">
            <a:avLst/>
          </a:prstGeom>
        </p:spPr>
      </p:pic>
      <p:sp>
        <p:nvSpPr>
          <p:cNvPr id="7" name="Text Placeholder 4">
            <a:extLst>
              <a:ext uri="{FF2B5EF4-FFF2-40B4-BE49-F238E27FC236}">
                <a16:creationId xmlns:a16="http://schemas.microsoft.com/office/drawing/2014/main" id="{72B8D7F8-A3DD-4468-A41E-8E2FC4BA3AFC}"/>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70FDBFE1-F7C0-4CA9-99D6-15F7181E34BF}"/>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30 of 34</a:t>
            </a:r>
          </a:p>
        </p:txBody>
      </p:sp>
    </p:spTree>
    <p:extLst>
      <p:ext uri="{BB962C8B-B14F-4D97-AF65-F5344CB8AC3E}">
        <p14:creationId xmlns:p14="http://schemas.microsoft.com/office/powerpoint/2010/main" val="3396706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CDA69B-CC20-477B-BAA8-B3E738174E51}"/>
              </a:ext>
            </a:extLst>
          </p:cNvPr>
          <p:cNvPicPr>
            <a:picLocks noChangeAspect="1"/>
          </p:cNvPicPr>
          <p:nvPr/>
        </p:nvPicPr>
        <p:blipFill>
          <a:blip r:embed="rId2"/>
          <a:stretch>
            <a:fillRect/>
          </a:stretch>
        </p:blipFill>
        <p:spPr>
          <a:xfrm>
            <a:off x="426288" y="1855305"/>
            <a:ext cx="7637660" cy="3201493"/>
          </a:xfrm>
          <a:prstGeom prst="rect">
            <a:avLst/>
          </a:prstGeom>
        </p:spPr>
      </p:pic>
      <p:sp>
        <p:nvSpPr>
          <p:cNvPr id="2" name="Title 1"/>
          <p:cNvSpPr>
            <a:spLocks noGrp="1"/>
          </p:cNvSpPr>
          <p:nvPr>
            <p:ph type="title"/>
          </p:nvPr>
        </p:nvSpPr>
        <p:spPr>
          <a:xfrm>
            <a:off x="0" y="511444"/>
            <a:ext cx="12192000" cy="1030637"/>
          </a:xfrm>
        </p:spPr>
        <p:txBody>
          <a:bodyPr>
            <a:noAutofit/>
          </a:bodyPr>
          <a:lstStyle/>
          <a:p>
            <a:pPr algn="ctr"/>
            <a:r>
              <a:rPr lang="en-US" sz="4000" dirty="0"/>
              <a:t>Quantum Uncertainty limits N-partite correlations</a:t>
            </a:r>
            <a:endParaRPr lang="en-US" sz="4400"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F274DD44-96F4-4DD0-9FF5-780C443C0E0C}"/>
                  </a:ext>
                </a:extLst>
              </p:cNvPr>
              <p:cNvSpPr>
                <a:spLocks noGrp="1"/>
              </p:cNvSpPr>
              <p:nvPr>
                <p:ph idx="1"/>
              </p:nvPr>
            </p:nvSpPr>
            <p:spPr>
              <a:xfrm>
                <a:off x="6367669" y="1335416"/>
                <a:ext cx="5300871" cy="5022243"/>
              </a:xfrm>
            </p:spPr>
            <p:txBody>
              <a:bodyPr/>
              <a:lstStyle/>
              <a:p>
                <a:pPr marL="0" indent="0" algn="ctr">
                  <a:buNone/>
                </a:pPr>
                <a:r>
                  <a:rPr lang="en-US" sz="2800" dirty="0"/>
                  <a:t>Three or more parties:</a:t>
                </a:r>
              </a:p>
              <a:p>
                <a:r>
                  <a:rPr lang="en-US" dirty="0"/>
                  <a:t>The entropic uncertainty principle between maximally uncertain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𝑄</m:t>
                        </m:r>
                      </m:e>
                    </m:acc>
                  </m:oMath>
                </a14:m>
                <a:r>
                  <a:rPr lang="en-US" dirty="0"/>
                  <a:t> and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𝑅</m:t>
                        </m:r>
                      </m:e>
                    </m:acc>
                  </m:oMath>
                </a14:m>
                <a:r>
                  <a:rPr lang="en-US" dirty="0"/>
                  <a:t> (and maximum entanglement):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𝑄</m:t>
                              </m:r>
                            </m:e>
                            <m:sub>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2</m:t>
                                  </m:r>
                                </m:sub>
                              </m:sSub>
                            </m:sub>
                          </m:sSub>
                        </m:e>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𝐵</m:t>
                              </m:r>
                            </m:sub>
                          </m:sSub>
                        </m:e>
                      </m:d>
                      <m:r>
                        <a:rPr lang="en-US" i="1">
                          <a:latin typeface="Cambria Math" panose="02040503050406030204" pitchFamily="18" charset="0"/>
                        </a:rPr>
                        <m:t>+</m:t>
                      </m:r>
                      <m:r>
                        <a:rPr lang="en-US" i="1">
                          <a:latin typeface="Cambria Math" panose="02040503050406030204" pitchFamily="18" charset="0"/>
                        </a:rPr>
                        <m:t>𝐻</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2</m:t>
                                  </m:r>
                                </m:sub>
                              </m:sSub>
                            </m:sub>
                          </m:sSub>
                        </m:e>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sub>
                          </m:sSub>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𝐷</m:t>
                              </m:r>
                            </m:e>
                          </m:d>
                        </m:e>
                      </m:func>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𝑢</m:t>
                              </m:r>
                            </m:sub>
                          </m:sSub>
                        </m:e>
                      </m:d>
                      <m:r>
                        <a:rPr lang="en-US" i="1">
                          <a:latin typeface="Cambria Math" panose="02040503050406030204" pitchFamily="18" charset="0"/>
                        </a:rPr>
                        <m:t>+</m:t>
                      </m:r>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𝑢</m:t>
                              </m:r>
                            </m:sub>
                          </m:sSub>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𝜋</m:t>
                              </m:r>
                              <m:r>
                                <a:rPr lang="en-US" i="1">
                                  <a:latin typeface="Cambria Math" panose="02040503050406030204" pitchFamily="18" charset="0"/>
                                </a:rPr>
                                <m:t>𝑒</m:t>
                              </m:r>
                            </m:e>
                          </m:d>
                        </m:e>
                      </m:func>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𝑣</m:t>
                              </m:r>
                            </m:sub>
                          </m:sSub>
                        </m:e>
                      </m:d>
                      <m:r>
                        <a:rPr lang="en-US" i="1">
                          <a:latin typeface="Cambria Math" panose="02040503050406030204" pitchFamily="18" charset="0"/>
                        </a:rPr>
                        <m:t>+</m:t>
                      </m:r>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𝑣</m:t>
                              </m:r>
                            </m:sub>
                          </m:sSub>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𝜋</m:t>
                              </m:r>
                              <m:r>
                                <a:rPr lang="en-US" i="1">
                                  <a:latin typeface="Cambria Math" panose="02040503050406030204" pitchFamily="18" charset="0"/>
                                </a:rPr>
                                <m:t>𝑒</m:t>
                              </m:r>
                            </m:e>
                          </m:d>
                        </m:e>
                      </m:func>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𝑤</m:t>
                              </m:r>
                            </m:sub>
                          </m:sSub>
                        </m:e>
                      </m:d>
                      <m:r>
                        <a:rPr lang="en-US" i="1">
                          <a:latin typeface="Cambria Math" panose="02040503050406030204" pitchFamily="18" charset="0"/>
                        </a:rPr>
                        <m:t>+</m:t>
                      </m:r>
                      <m:r>
                        <a:rPr lang="en-US" i="1">
                          <a:latin typeface="Cambria Math" panose="02040503050406030204" pitchFamily="18" charset="0"/>
                        </a:rPr>
                        <m:t>h</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𝑤</m:t>
                              </m:r>
                            </m:sub>
                          </m:sSub>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𝜋</m:t>
                              </m:r>
                              <m:r>
                                <a:rPr lang="en-US" i="1">
                                  <a:latin typeface="Cambria Math" panose="02040503050406030204" pitchFamily="18" charset="0"/>
                                </a:rPr>
                                <m:t>𝑒</m:t>
                              </m:r>
                            </m:e>
                          </m:d>
                        </m:e>
                      </m:func>
                    </m:oMath>
                  </m:oMathPara>
                </a14:m>
                <a:endParaRPr lang="en-US" dirty="0"/>
              </a:p>
              <a:p>
                <a:pPr marL="0" indent="0" algn="ctr">
                  <a:buNone/>
                </a:pPr>
                <a:endParaRPr lang="en-US" dirty="0"/>
              </a:p>
              <a:p>
                <a:r>
                  <a:rPr lang="en-US" sz="1400" dirty="0"/>
                  <a:t>At most N out of N pairs of conjugate observables can be determined through correlation</a:t>
                </a:r>
              </a:p>
              <a:p>
                <a:pPr lvl="1"/>
                <a:r>
                  <a:rPr lang="en-US" sz="1400" dirty="0"/>
                  <a:t>So with perfect  correlations in </a:t>
                </a:r>
                <a14:m>
                  <m:oMath xmlns:m="http://schemas.openxmlformats.org/officeDocument/2006/math">
                    <m:r>
                      <a:rPr lang="en-US" sz="1400" i="1" dirty="0" smtClean="0">
                        <a:latin typeface="Cambria Math" panose="02040503050406030204" pitchFamily="18" charset="0"/>
                      </a:rPr>
                      <m:t>𝑄</m:t>
                    </m:r>
                  </m:oMath>
                </a14:m>
                <a:r>
                  <a:rPr lang="en-US" sz="1400" dirty="0"/>
                  <a:t>  (one determines the rest)…</a:t>
                </a:r>
              </a:p>
              <a:p>
                <a:pPr lvl="1"/>
                <a:r>
                  <a:rPr lang="en-US" sz="1400" dirty="0"/>
                  <a:t>…the best-case correlations in </a:t>
                </a:r>
                <a14:m>
                  <m:oMath xmlns:m="http://schemas.openxmlformats.org/officeDocument/2006/math">
                    <m:r>
                      <a:rPr lang="en-US" sz="1400" i="1" dirty="0" smtClean="0">
                        <a:latin typeface="Cambria Math" panose="02040503050406030204" pitchFamily="18" charset="0"/>
                      </a:rPr>
                      <m:t>𝑅</m:t>
                    </m:r>
                  </m:oMath>
                </a14:m>
                <a:r>
                  <a:rPr lang="en-US" sz="1400" dirty="0"/>
                  <a:t> are where </a:t>
                </a:r>
                <a14:m>
                  <m:oMath xmlns:m="http://schemas.openxmlformats.org/officeDocument/2006/math">
                    <m:r>
                      <a:rPr lang="en-US" sz="1400" i="1" dirty="0" smtClean="0">
                        <a:latin typeface="Cambria Math" panose="02040503050406030204" pitchFamily="18" charset="0"/>
                      </a:rPr>
                      <m:t>𝑁</m:t>
                    </m:r>
                    <m:r>
                      <a:rPr lang="en-US" sz="1400" i="1" dirty="0" smtClean="0">
                        <a:latin typeface="Cambria Math" panose="02040503050406030204" pitchFamily="18" charset="0"/>
                      </a:rPr>
                      <m:t>−1</m:t>
                    </m:r>
                  </m:oMath>
                </a14:m>
                <a:r>
                  <a:rPr lang="en-US" sz="1400" dirty="0"/>
                  <a:t> determines last</a:t>
                </a:r>
              </a:p>
              <a:p>
                <a:pPr marL="0" indent="0">
                  <a:buNone/>
                </a:pPr>
                <a:endParaRPr lang="en-US" dirty="0"/>
              </a:p>
            </p:txBody>
          </p:sp>
        </mc:Choice>
        <mc:Fallback xmlns="">
          <p:sp>
            <p:nvSpPr>
              <p:cNvPr id="4" name="Content Placeholder 3">
                <a:extLst>
                  <a:ext uri="{FF2B5EF4-FFF2-40B4-BE49-F238E27FC236}">
                    <a16:creationId xmlns:a16="http://schemas.microsoft.com/office/drawing/2014/main" id="{F274DD44-96F4-4DD0-9FF5-780C443C0E0C}"/>
                  </a:ext>
                </a:extLst>
              </p:cNvPr>
              <p:cNvSpPr>
                <a:spLocks noGrp="1" noRot="1" noChangeAspect="1" noMove="1" noResize="1" noEditPoints="1" noAdjustHandles="1" noChangeArrowheads="1" noChangeShapeType="1" noTextEdit="1"/>
              </p:cNvSpPr>
              <p:nvPr>
                <p:ph idx="1"/>
              </p:nvPr>
            </p:nvSpPr>
            <p:spPr>
              <a:xfrm>
                <a:off x="6367669" y="1335416"/>
                <a:ext cx="5300871" cy="5022243"/>
              </a:xfrm>
              <a:blipFill>
                <a:blip r:embed="rId3"/>
                <a:stretch>
                  <a:fillRect l="-460" t="-1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DD4A045-5A4D-4470-AC51-E00E6C4929DD}"/>
                  </a:ext>
                </a:extLst>
              </p:cNvPr>
              <p:cNvSpPr/>
              <p:nvPr/>
            </p:nvSpPr>
            <p:spPr>
              <a:xfrm>
                <a:off x="2723534" y="4110782"/>
                <a:ext cx="2570710" cy="142731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𝑢</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6</m:t>
                              </m:r>
                            </m:e>
                          </m:rad>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2</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e>
                      </m:d>
                    </m:oMath>
                  </m:oMathPara>
                </a14:m>
                <a:endParaRPr lang="en-US" sz="1400" b="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𝑣</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2</m:t>
                              </m:r>
                            </m:e>
                          </m:rad>
                        </m:den>
                      </m:f>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e>
                      </m:d>
                    </m:oMath>
                  </m:oMathPara>
                </a14:m>
                <a:endParaRPr lang="en-US" sz="1400" b="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𝑤</m:t>
                          </m:r>
                        </m:sub>
                      </m:sSub>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3</m:t>
                              </m:r>
                            </m:e>
                          </m:rad>
                        </m:den>
                      </m:f>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3</m:t>
                              </m:r>
                            </m:sub>
                          </m:sSub>
                        </m:e>
                      </m:d>
                    </m:oMath>
                  </m:oMathPara>
                </a14:m>
                <a:endParaRPr lang="en-US" sz="1400" b="0" dirty="0"/>
              </a:p>
            </p:txBody>
          </p:sp>
        </mc:Choice>
        <mc:Fallback xmlns="">
          <p:sp>
            <p:nvSpPr>
              <p:cNvPr id="7" name="Rectangle 6">
                <a:extLst>
                  <a:ext uri="{FF2B5EF4-FFF2-40B4-BE49-F238E27FC236}">
                    <a16:creationId xmlns:a16="http://schemas.microsoft.com/office/drawing/2014/main" id="{DDD4A045-5A4D-4470-AC51-E00E6C4929DD}"/>
                  </a:ext>
                </a:extLst>
              </p:cNvPr>
              <p:cNvSpPr>
                <a:spLocks noRot="1" noChangeAspect="1" noMove="1" noResize="1" noEditPoints="1" noAdjustHandles="1" noChangeArrowheads="1" noChangeShapeType="1" noTextEdit="1"/>
              </p:cNvSpPr>
              <p:nvPr/>
            </p:nvSpPr>
            <p:spPr>
              <a:xfrm>
                <a:off x="2723534" y="4110782"/>
                <a:ext cx="2570710" cy="1427314"/>
              </a:xfrm>
              <a:prstGeom prst="rect">
                <a:avLst/>
              </a:prstGeom>
              <a:blipFill>
                <a:blip r:embed="rId4"/>
                <a:stretch>
                  <a:fillRect/>
                </a:stretch>
              </a:blipFill>
            </p:spPr>
            <p:txBody>
              <a:bodyPr/>
              <a:lstStyle/>
              <a:p>
                <a:r>
                  <a:rPr lang="en-US">
                    <a:noFill/>
                  </a:rPr>
                  <a:t> </a:t>
                </a:r>
              </a:p>
            </p:txBody>
          </p:sp>
        </mc:Fallback>
      </mc:AlternateContent>
      <p:sp>
        <p:nvSpPr>
          <p:cNvPr id="8" name="Text Placeholder 4">
            <a:extLst>
              <a:ext uri="{FF2B5EF4-FFF2-40B4-BE49-F238E27FC236}">
                <a16:creationId xmlns:a16="http://schemas.microsoft.com/office/drawing/2014/main" id="{037E5257-3E80-48CD-A902-7DA7AE84D939}"/>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A02ADF49-DC3D-4D2D-98EE-23DE30BB831D}"/>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31 of 34</a:t>
            </a:r>
          </a:p>
        </p:txBody>
      </p:sp>
    </p:spTree>
    <p:extLst>
      <p:ext uri="{BB962C8B-B14F-4D97-AF65-F5344CB8AC3E}">
        <p14:creationId xmlns:p14="http://schemas.microsoft.com/office/powerpoint/2010/main" val="62132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6317-AC72-451A-BF2D-3333DFA21D23}"/>
              </a:ext>
            </a:extLst>
          </p:cNvPr>
          <p:cNvSpPr>
            <a:spLocks noGrp="1"/>
          </p:cNvSpPr>
          <p:nvPr>
            <p:ph type="title"/>
          </p:nvPr>
        </p:nvSpPr>
        <p:spPr/>
        <p:txBody>
          <a:bodyPr/>
          <a:lstStyle/>
          <a:p>
            <a:r>
              <a:rPr lang="en-US" dirty="0"/>
              <a:t>Conclusion</a:t>
            </a:r>
          </a:p>
        </p:txBody>
      </p:sp>
      <p:sp>
        <p:nvSpPr>
          <p:cNvPr id="5" name="Text Placeholder 4">
            <a:extLst>
              <a:ext uri="{FF2B5EF4-FFF2-40B4-BE49-F238E27FC236}">
                <a16:creationId xmlns:a16="http://schemas.microsoft.com/office/drawing/2014/main" id="{3DF7137A-1E74-45E9-9D73-C48296F6D256}"/>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005AA286-9F6B-4B43-A3F6-190C87AF2098}"/>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32 of 34</a:t>
            </a:r>
          </a:p>
        </p:txBody>
      </p:sp>
    </p:spTree>
    <p:extLst>
      <p:ext uri="{BB962C8B-B14F-4D97-AF65-F5344CB8AC3E}">
        <p14:creationId xmlns:p14="http://schemas.microsoft.com/office/powerpoint/2010/main" val="17958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Concluding points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27348" y="1335416"/>
                <a:ext cx="10962824" cy="5022243"/>
              </a:xfrm>
            </p:spPr>
            <p:txBody>
              <a:bodyPr>
                <a:normAutofit/>
              </a:bodyPr>
              <a:lstStyle/>
              <a:p>
                <a:r>
                  <a:rPr lang="en-US" sz="2800" dirty="0"/>
                  <a:t>Entanglement is only defined from separability</a:t>
                </a:r>
              </a:p>
              <a:p>
                <a:pPr lvl="1"/>
                <a:r>
                  <a:rPr lang="en-US" sz="2800" dirty="0"/>
                  <a:t>Multiple forms of separability </a:t>
                </a:r>
                <a14:m>
                  <m:oMath xmlns:m="http://schemas.openxmlformats.org/officeDocument/2006/math">
                    <m:r>
                      <a:rPr lang="en-US" sz="2800" i="1">
                        <a:latin typeface="Cambria Math" panose="02040503050406030204" pitchFamily="18" charset="0"/>
                      </a:rPr>
                      <m:t>→</m:t>
                    </m:r>
                  </m:oMath>
                </a14:m>
                <a:r>
                  <a:rPr lang="en-US" sz="2800" dirty="0"/>
                  <a:t> Multiple forms of entanglement</a:t>
                </a:r>
              </a:p>
              <a:p>
                <a:r>
                  <a:rPr lang="en-US" sz="2800" dirty="0"/>
                  <a:t>Entanglement can be efficiently quantified through correlations</a:t>
                </a:r>
              </a:p>
              <a:p>
                <a:r>
                  <a:rPr lang="en-US" sz="2800" dirty="0"/>
                  <a:t>There are resource-based measures of multi-partite entanglement that can also be quantified by correlations</a:t>
                </a:r>
              </a:p>
              <a:p>
                <a:r>
                  <a:rPr lang="en-US" sz="2800" dirty="0"/>
                  <a:t>The relationship between entanglement and correlation is different for more parties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27348" y="1335416"/>
                <a:ext cx="10962824" cy="5022243"/>
              </a:xfrm>
              <a:blipFill>
                <a:blip r:embed="rId2"/>
                <a:stretch>
                  <a:fillRect l="-1001" t="-1214" r="-1001"/>
                </a:stretch>
              </a:blipFill>
            </p:spPr>
            <p:txBody>
              <a:bodyPr/>
              <a:lstStyle/>
              <a:p>
                <a:r>
                  <a:rPr lang="en-US">
                    <a:noFill/>
                  </a:rPr>
                  <a:t> </a:t>
                </a:r>
              </a:p>
            </p:txBody>
          </p:sp>
        </mc:Fallback>
      </mc:AlternateContent>
      <p:sp>
        <p:nvSpPr>
          <p:cNvPr id="6" name="Text Placeholder 4">
            <a:extLst>
              <a:ext uri="{FF2B5EF4-FFF2-40B4-BE49-F238E27FC236}">
                <a16:creationId xmlns:a16="http://schemas.microsoft.com/office/drawing/2014/main" id="{0FA94ABF-21E1-4182-9FDC-60BCA0AB9110}"/>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1805B964-5AEE-4E1E-BE31-1C0D589196B1}"/>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33 of 34</a:t>
            </a:r>
          </a:p>
        </p:txBody>
      </p:sp>
    </p:spTree>
    <p:extLst>
      <p:ext uri="{BB962C8B-B14F-4D97-AF65-F5344CB8AC3E}">
        <p14:creationId xmlns:p14="http://schemas.microsoft.com/office/powerpoint/2010/main" val="3743708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0E9B2-BE8D-4514-BC82-414C6C40D3FD}"/>
              </a:ext>
            </a:extLst>
          </p:cNvPr>
          <p:cNvSpPr>
            <a:spLocks noGrp="1"/>
          </p:cNvSpPr>
          <p:nvPr>
            <p:ph type="title"/>
          </p:nvPr>
        </p:nvSpPr>
        <p:spPr>
          <a:xfrm>
            <a:off x="2342573" y="855308"/>
            <a:ext cx="7494154" cy="1048560"/>
          </a:xfrm>
        </p:spPr>
        <p:txBody>
          <a:bodyPr/>
          <a:lstStyle/>
          <a:p>
            <a:r>
              <a:rPr lang="en-US" dirty="0"/>
              <a:t>Thanks for listening!</a:t>
            </a:r>
          </a:p>
        </p:txBody>
      </p:sp>
      <p:pic>
        <p:nvPicPr>
          <p:cNvPr id="5" name="Graphic 4">
            <a:extLst>
              <a:ext uri="{FF2B5EF4-FFF2-40B4-BE49-F238E27FC236}">
                <a16:creationId xmlns:a16="http://schemas.microsoft.com/office/drawing/2014/main" id="{A7CDD470-F6DB-471B-B542-3C2490E7BC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0793" y="2025277"/>
            <a:ext cx="8245099" cy="4130713"/>
          </a:xfrm>
          <a:prstGeom prst="rect">
            <a:avLst/>
          </a:prstGeom>
        </p:spPr>
      </p:pic>
      <p:sp>
        <p:nvSpPr>
          <p:cNvPr id="6" name="Text Placeholder 4">
            <a:extLst>
              <a:ext uri="{FF2B5EF4-FFF2-40B4-BE49-F238E27FC236}">
                <a16:creationId xmlns:a16="http://schemas.microsoft.com/office/drawing/2014/main" id="{0B84CAED-A59A-4509-8CA6-3EB60BBDF156}"/>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2" name="Text Placeholder 4">
            <a:extLst>
              <a:ext uri="{FF2B5EF4-FFF2-40B4-BE49-F238E27FC236}">
                <a16:creationId xmlns:a16="http://schemas.microsoft.com/office/drawing/2014/main" id="{3435FD32-4D31-47E3-95E7-5801F4A55D91}"/>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34 of 34</a:t>
            </a:r>
          </a:p>
        </p:txBody>
      </p:sp>
    </p:spTree>
    <p:extLst>
      <p:ext uri="{BB962C8B-B14F-4D97-AF65-F5344CB8AC3E}">
        <p14:creationId xmlns:p14="http://schemas.microsoft.com/office/powerpoint/2010/main" val="391695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 cited</a:t>
            </a:r>
          </a:p>
        </p:txBody>
      </p:sp>
      <p:sp>
        <p:nvSpPr>
          <p:cNvPr id="7" name="Content Placeholder 6">
            <a:extLst>
              <a:ext uri="{FF2B5EF4-FFF2-40B4-BE49-F238E27FC236}">
                <a16:creationId xmlns:a16="http://schemas.microsoft.com/office/drawing/2014/main" id="{98A4F6FD-E58D-4571-B704-7A24386027B0}"/>
              </a:ext>
            </a:extLst>
          </p:cNvPr>
          <p:cNvSpPr>
            <a:spLocks noGrp="1"/>
          </p:cNvSpPr>
          <p:nvPr>
            <p:ph idx="1"/>
          </p:nvPr>
        </p:nvSpPr>
        <p:spPr>
          <a:xfrm>
            <a:off x="838200" y="1392565"/>
            <a:ext cx="10515600" cy="5022243"/>
          </a:xfrm>
        </p:spPr>
        <p:txBody>
          <a:bodyPr/>
          <a:lstStyle/>
          <a:p>
            <a:r>
              <a:rPr lang="en-US" dirty="0"/>
              <a:t>Dai, Y., Xu, Z., You, W., Zhang, C., and </a:t>
            </a:r>
            <a:r>
              <a:rPr lang="en-US" dirty="0" err="1"/>
              <a:t>Gunhe</a:t>
            </a:r>
            <a:r>
              <a:rPr lang="en-US" dirty="0"/>
              <a:t>, O., “Experimentally Accessible Lower Bounds for Genuine Multipartite Entanglement and Coherence Measures”, Phys. Rev. App. 13, 054022 (2020).</a:t>
            </a:r>
          </a:p>
          <a:p>
            <a:r>
              <a:rPr lang="en-US" dirty="0"/>
              <a:t>Jones, K. E., “Summit by the numbers”, ORLC media (Oak Ridge Leadership computing) https://www.olcf.ornl.gov/2018/06/08/summit-by-the-numbers/</a:t>
            </a:r>
          </a:p>
          <a:p>
            <a:r>
              <a:rPr lang="en-US" dirty="0"/>
              <a:t>Schneeloch, J., </a:t>
            </a:r>
            <a:r>
              <a:rPr lang="en-US" dirty="0" err="1"/>
              <a:t>Tison</a:t>
            </a:r>
            <a:r>
              <a:rPr lang="en-US" dirty="0"/>
              <a:t>, C. C., </a:t>
            </a:r>
            <a:r>
              <a:rPr lang="en-US" dirty="0" err="1"/>
              <a:t>Fanto</a:t>
            </a:r>
            <a:r>
              <a:rPr lang="en-US" dirty="0"/>
              <a:t>, M. L., Ray, S. R., And </a:t>
            </a:r>
            <a:r>
              <a:rPr lang="en-US" dirty="0" err="1"/>
              <a:t>Alsing</a:t>
            </a:r>
            <a:r>
              <a:rPr lang="en-US" dirty="0"/>
              <a:t>, P. M., “Quantifying Tri-partite Entanglement with Entropic Correlations”, </a:t>
            </a:r>
            <a:r>
              <a:rPr lang="en-US" dirty="0" err="1"/>
              <a:t>arXiv</a:t>
            </a:r>
            <a:r>
              <a:rPr lang="en-US" dirty="0"/>
              <a:t> 2004.03579 (2020).</a:t>
            </a:r>
          </a:p>
          <a:p>
            <a:r>
              <a:rPr lang="en-US" dirty="0"/>
              <a:t>Schneeloch, J., </a:t>
            </a:r>
            <a:r>
              <a:rPr lang="en-US" dirty="0" err="1"/>
              <a:t>Tison</a:t>
            </a:r>
            <a:r>
              <a:rPr lang="en-US" dirty="0"/>
              <a:t>, C. C., </a:t>
            </a:r>
            <a:r>
              <a:rPr lang="en-US" dirty="0" err="1"/>
              <a:t>Fanto</a:t>
            </a:r>
            <a:r>
              <a:rPr lang="en-US" dirty="0"/>
              <a:t>, M. L., </a:t>
            </a:r>
            <a:r>
              <a:rPr lang="en-US" dirty="0" err="1"/>
              <a:t>Alsing</a:t>
            </a:r>
            <a:r>
              <a:rPr lang="en-US" dirty="0"/>
              <a:t>, P. M., and Howland, G. A., “Quantifying entanglement in a 68-billion-dimensional quantum state space”, Nat. </a:t>
            </a:r>
            <a:r>
              <a:rPr lang="en-US" dirty="0" err="1"/>
              <a:t>Commun</a:t>
            </a:r>
            <a:r>
              <a:rPr lang="en-US" dirty="0"/>
              <a:t>. 10, 2785, (2019).</a:t>
            </a:r>
          </a:p>
          <a:p>
            <a:r>
              <a:rPr lang="en-US" dirty="0" err="1"/>
              <a:t>Uskov</a:t>
            </a:r>
            <a:r>
              <a:rPr lang="en-US" dirty="0"/>
              <a:t>, D. and </a:t>
            </a:r>
            <a:r>
              <a:rPr lang="en-US" dirty="0" err="1"/>
              <a:t>Alsing</a:t>
            </a:r>
            <a:r>
              <a:rPr lang="en-US" dirty="0"/>
              <a:t>, P., “Vector Properties of Entanglement in a Three-Qubit System”, arXiv:2003.14390 (2020).</a:t>
            </a:r>
          </a:p>
          <a:p>
            <a:r>
              <a:rPr lang="en-US" dirty="0"/>
              <a:t>Wu, J., </a:t>
            </a:r>
            <a:r>
              <a:rPr lang="en-US" dirty="0" err="1"/>
              <a:t>Kampermann</a:t>
            </a:r>
            <a:r>
              <a:rPr lang="en-US" dirty="0"/>
              <a:t>, H., Bruss, D., </a:t>
            </a:r>
            <a:r>
              <a:rPr lang="en-US" dirty="0" err="1"/>
              <a:t>Klockl</a:t>
            </a:r>
            <a:r>
              <a:rPr lang="en-US" dirty="0"/>
              <a:t>, C., and Huber, M., “Determining lower bounds on a measure of multipartite entanglement from few local observables”, Phys. Rev. A, 86, 022319 (2012).</a:t>
            </a:r>
          </a:p>
          <a:p>
            <a:r>
              <a:rPr lang="en-US" dirty="0"/>
              <a:t>Y. Huang, “Computing Quantum Discord is NP-Complete,” N. J. Phys.,16, 033027 (2014).</a:t>
            </a:r>
          </a:p>
          <a:p>
            <a:r>
              <a:rPr lang="en-US" dirty="0" err="1"/>
              <a:t>Zyczkowski</a:t>
            </a:r>
            <a:r>
              <a:rPr lang="en-US" dirty="0"/>
              <a:t>, K., </a:t>
            </a:r>
            <a:r>
              <a:rPr lang="en-US" dirty="0" err="1"/>
              <a:t>Horodecki</a:t>
            </a:r>
            <a:r>
              <a:rPr lang="en-US" dirty="0"/>
              <a:t>, P., </a:t>
            </a:r>
            <a:r>
              <a:rPr lang="en-US" dirty="0" err="1"/>
              <a:t>Sanpera</a:t>
            </a:r>
            <a:r>
              <a:rPr lang="en-US" dirty="0"/>
              <a:t>, A., and </a:t>
            </a:r>
            <a:r>
              <a:rPr lang="en-US" dirty="0" err="1"/>
              <a:t>Lewenstein</a:t>
            </a:r>
            <a:r>
              <a:rPr lang="en-US" dirty="0"/>
              <a:t>, M., “Volume of the set of separable states”, Phys. Rev. A, 58, 883 (1998).</a:t>
            </a:r>
          </a:p>
          <a:p>
            <a:endParaRPr lang="en-US" dirty="0"/>
          </a:p>
        </p:txBody>
      </p:sp>
      <p:sp>
        <p:nvSpPr>
          <p:cNvPr id="5" name="Text Placeholder 4">
            <a:extLst>
              <a:ext uri="{FF2B5EF4-FFF2-40B4-BE49-F238E27FC236}">
                <a16:creationId xmlns:a16="http://schemas.microsoft.com/office/drawing/2014/main" id="{346AC3E4-41F9-409F-A66D-B20B23AB23F0}"/>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95988C35-7BF4-4FEC-A2BB-B519D2EB67B3}"/>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35 of 34</a:t>
            </a:r>
          </a:p>
        </p:txBody>
      </p:sp>
    </p:spTree>
    <p:extLst>
      <p:ext uri="{BB962C8B-B14F-4D97-AF65-F5344CB8AC3E}">
        <p14:creationId xmlns:p14="http://schemas.microsoft.com/office/powerpoint/2010/main" val="1915835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Contingency slide: Four Corners Method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1980B241-A322-46B0-A1EA-EF5A2B771068}"/>
                  </a:ext>
                </a:extLst>
              </p:cNvPr>
              <p:cNvSpPr>
                <a:spLocks noGrp="1"/>
              </p:cNvSpPr>
              <p:nvPr>
                <p:ph idx="1"/>
              </p:nvPr>
            </p:nvSpPr>
            <p:spPr>
              <a:xfrm>
                <a:off x="422561" y="1280352"/>
                <a:ext cx="11165381" cy="5604670"/>
              </a:xfrm>
            </p:spPr>
            <p:txBody>
              <a:bodyPr>
                <a:normAutofit/>
              </a:bodyPr>
              <a:lstStyle/>
              <a:p>
                <a:pPr marL="0" indent="0">
                  <a:spcBef>
                    <a:spcPts val="600"/>
                  </a:spcBef>
                  <a:buNone/>
                </a:pPr>
                <a:r>
                  <a:rPr lang="en-US" sz="2200" dirty="0"/>
                  <a:t>See PRA 86, 022319 (2012)</a:t>
                </a:r>
              </a:p>
              <a:p>
                <a:pPr>
                  <a:spcBef>
                    <a:spcPts val="600"/>
                  </a:spcBef>
                </a:pPr>
                <a:r>
                  <a:rPr lang="en-US" sz="2200" dirty="0"/>
                  <a:t>The minimum quantum entropy over all bipartite splits measures multipartite entanglement:</a:t>
                </a:r>
              </a:p>
              <a:p>
                <a:pPr marL="0" indent="0" algn="ctr">
                  <a:buNone/>
                </a:pPr>
                <a:r>
                  <a:rPr lang="en-US" sz="2200" b="0" dirty="0"/>
                  <a:t>Bound </a:t>
                </a:r>
                <a14:m>
                  <m:oMath xmlns:m="http://schemas.openxmlformats.org/officeDocument/2006/math">
                    <m:r>
                      <a:rPr lang="en-US" sz="2200" b="0" i="1" smtClean="0">
                        <a:latin typeface="Cambria Math" panose="02040503050406030204" pitchFamily="18" charset="0"/>
                        <a:ea typeface="Cambria Math" panose="02040503050406030204" pitchFamily="18" charset="0"/>
                      </a:rPr>
                      <m:t>ℬ</m:t>
                    </m:r>
                  </m:oMath>
                </a14:m>
                <a:r>
                  <a:rPr lang="en-US" sz="2200" b="0" dirty="0"/>
                  <a:t> </a:t>
                </a:r>
                <a14:m>
                  <m:oMath xmlns:m="http://schemas.openxmlformats.org/officeDocument/2006/math">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𝐸</m:t>
                        </m:r>
                      </m:e>
                      <m:sub>
                        <m:r>
                          <a:rPr lang="en-US" sz="2200" b="0" i="1" smtClean="0">
                            <a:latin typeface="Cambria Math" panose="02040503050406030204" pitchFamily="18" charset="0"/>
                          </a:rPr>
                          <m:t>𝑀</m:t>
                        </m:r>
                      </m:sub>
                    </m:sSub>
                    <m:d>
                      <m:dPr>
                        <m:ctrlPr>
                          <a:rPr lang="en-US" sz="2200" b="0" i="1" smtClean="0">
                            <a:latin typeface="Cambria Math" panose="02040503050406030204" pitchFamily="18" charset="0"/>
                          </a:rPr>
                        </m:ctrlPr>
                      </m:dPr>
                      <m:e>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𝜌</m:t>
                            </m:r>
                          </m:e>
                        </m:acc>
                      </m:e>
                    </m:d>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limLow>
                          <m:limLowPr>
                            <m:ctrlPr>
                              <a:rPr lang="en-US" sz="2200" b="0" i="1" smtClean="0">
                                <a:latin typeface="Cambria Math" panose="02040503050406030204" pitchFamily="18" charset="0"/>
                              </a:rPr>
                            </m:ctrlPr>
                          </m:limLowPr>
                          <m:e>
                            <m:r>
                              <m:rPr>
                                <m:sty m:val="p"/>
                              </m:rPr>
                              <a:rPr lang="en-US" sz="2200" b="0" i="0" smtClean="0">
                                <a:latin typeface="Cambria Math" panose="02040503050406030204" pitchFamily="18" charset="0"/>
                              </a:rPr>
                              <m:t>min</m:t>
                            </m:r>
                          </m:e>
                          <m:lim>
                            <m:r>
                              <a:rPr lang="en-US" sz="2200" b="0" i="1" smtClean="0">
                                <a:latin typeface="Cambria Math" panose="02040503050406030204" pitchFamily="18" charset="0"/>
                              </a:rPr>
                              <m:t>|</m:t>
                            </m:r>
                            <m:r>
                              <a:rPr lang="en-US" sz="2200" b="0" i="1" smtClean="0">
                                <a:latin typeface="Cambria Math" panose="02040503050406030204" pitchFamily="18" charset="0"/>
                              </a:rPr>
                              <m:t>𝜓</m:t>
                            </m:r>
                            <m:r>
                              <a:rPr lang="en-US" sz="2200" b="0" i="1" smtClean="0">
                                <a:latin typeface="Cambria Math" panose="02040503050406030204" pitchFamily="18" charset="0"/>
                              </a:rPr>
                              <m:t>⟩</m:t>
                            </m:r>
                          </m:lim>
                        </m:limLow>
                      </m:fName>
                      <m:e>
                        <m:nary>
                          <m:naryPr>
                            <m:chr m:val="∑"/>
                            <m:supHide m:val="on"/>
                            <m:ctrlPr>
                              <a:rPr lang="en-US" sz="2200" b="0" i="1" smtClean="0">
                                <a:latin typeface="Cambria Math" panose="02040503050406030204" pitchFamily="18" charset="0"/>
                              </a:rPr>
                            </m:ctrlPr>
                          </m:naryPr>
                          <m:sub>
                            <m:r>
                              <a:rPr lang="en-US" sz="2200" b="0" i="1" smtClean="0">
                                <a:latin typeface="Cambria Math" panose="02040503050406030204" pitchFamily="18" charset="0"/>
                              </a:rPr>
                              <m:t>𝑖</m:t>
                            </m:r>
                          </m:sub>
                          <m:sup/>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𝑝</m:t>
                                </m:r>
                              </m:e>
                              <m:sub>
                                <m:r>
                                  <a:rPr lang="en-US" sz="2200" b="0" i="1" smtClean="0">
                                    <a:latin typeface="Cambria Math" panose="02040503050406030204" pitchFamily="18" charset="0"/>
                                  </a:rPr>
                                  <m:t>𝑖</m:t>
                                </m:r>
                              </m:sub>
                            </m:sSub>
                            <m:func>
                              <m:funcPr>
                                <m:ctrlPr>
                                  <a:rPr lang="en-US" sz="2200" b="0" i="1" smtClean="0">
                                    <a:latin typeface="Cambria Math" panose="02040503050406030204" pitchFamily="18" charset="0"/>
                                  </a:rPr>
                                </m:ctrlPr>
                              </m:funcPr>
                              <m:fName>
                                <m:limLow>
                                  <m:limLowPr>
                                    <m:ctrlPr>
                                      <a:rPr lang="en-US" sz="2200" b="0" i="1" smtClean="0">
                                        <a:latin typeface="Cambria Math" panose="02040503050406030204" pitchFamily="18" charset="0"/>
                                      </a:rPr>
                                    </m:ctrlPr>
                                  </m:limLowPr>
                                  <m:e>
                                    <m:r>
                                      <m:rPr>
                                        <m:sty m:val="p"/>
                                      </m:rPr>
                                      <a:rPr lang="en-US" sz="2200" b="0" i="0" smtClean="0">
                                        <a:latin typeface="Cambria Math" panose="02040503050406030204" pitchFamily="18" charset="0"/>
                                      </a:rPr>
                                      <m:t>min</m:t>
                                    </m:r>
                                  </m:e>
                                  <m:lim>
                                    <m:r>
                                      <a:rPr lang="en-US" sz="2200" b="0" i="1" smtClean="0">
                                        <a:latin typeface="Cambria Math" panose="02040503050406030204" pitchFamily="18" charset="0"/>
                                      </a:rPr>
                                      <m:t>𝛾</m:t>
                                    </m:r>
                                  </m:lim>
                                </m:limLow>
                              </m:fName>
                              <m:e>
                                <m:rad>
                                  <m:radPr>
                                    <m:degHide m:val="on"/>
                                    <m:ctrlPr>
                                      <a:rPr lang="en-US" sz="2200" i="1">
                                        <a:latin typeface="Cambria Math" panose="02040503050406030204" pitchFamily="18" charset="0"/>
                                      </a:rPr>
                                    </m:ctrlPr>
                                  </m:radPr>
                                  <m:deg/>
                                  <m:e>
                                    <m:sSub>
                                      <m:sSubPr>
                                        <m:ctrlPr>
                                          <a:rPr lang="en-US" sz="2200" i="1">
                                            <a:latin typeface="Cambria Math" panose="02040503050406030204" pitchFamily="18" charset="0"/>
                                          </a:rPr>
                                        </m:ctrlPr>
                                      </m:sSubPr>
                                      <m:e>
                                        <m:r>
                                          <a:rPr lang="en-US" sz="2200" i="1">
                                            <a:latin typeface="Cambria Math" panose="02040503050406030204" pitchFamily="18" charset="0"/>
                                          </a:rPr>
                                          <m:t>𝑆</m:t>
                                        </m:r>
                                      </m:e>
                                      <m:sub>
                                        <m:r>
                                          <a:rPr lang="en-US" sz="2200" i="1">
                                            <a:latin typeface="Cambria Math" panose="02040503050406030204" pitchFamily="18" charset="0"/>
                                          </a:rPr>
                                          <m:t>𝐿</m:t>
                                        </m:r>
                                      </m:sub>
                                    </m:sSub>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𝜌</m:t>
                                                </m:r>
                                              </m:e>
                                            </m:acc>
                                          </m:e>
                                          <m:sub>
                                            <m:r>
                                              <a:rPr lang="en-US" sz="2200" i="1">
                                                <a:latin typeface="Cambria Math" panose="02040503050406030204" pitchFamily="18" charset="0"/>
                                              </a:rPr>
                                              <m:t>𝛾</m:t>
                                            </m:r>
                                            <m:r>
                                              <a:rPr lang="en-US" sz="2200" i="1">
                                                <a:latin typeface="Cambria Math" panose="02040503050406030204" pitchFamily="18" charset="0"/>
                                              </a:rPr>
                                              <m:t>𝑖</m:t>
                                            </m:r>
                                          </m:sub>
                                        </m:sSub>
                                      </m:e>
                                    </m:d>
                                  </m:e>
                                </m:rad>
                              </m:e>
                            </m:func>
                          </m:e>
                        </m:nary>
                      </m:e>
                    </m:func>
                  </m:oMath>
                </a14:m>
                <a:endParaRPr lang="en-US" sz="2200" b="0" i="1" dirty="0">
                  <a:latin typeface="Cambria Math" panose="02040503050406030204" pitchFamily="18" charset="0"/>
                </a:endParaRPr>
              </a:p>
              <a:p>
                <a:pPr marL="0" indent="0">
                  <a:buNone/>
                </a:pPr>
                <a:endParaRPr lang="en-US" sz="2200" b="0" dirty="0"/>
              </a:p>
              <a:p>
                <a:pPr marL="0" indent="0" algn="ctr">
                  <a:buNone/>
                </a:pP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𝑆</m:t>
                        </m:r>
                      </m:e>
                      <m:sub>
                        <m:r>
                          <a:rPr lang="en-US" sz="2200" b="0" i="1" smtClean="0">
                            <a:latin typeface="Cambria Math" panose="02040503050406030204" pitchFamily="18" charset="0"/>
                          </a:rPr>
                          <m:t>𝑅</m:t>
                        </m:r>
                      </m:sub>
                    </m:sSub>
                    <m:d>
                      <m:dPr>
                        <m:ctrlPr>
                          <a:rPr lang="en-US" sz="2200" b="0" i="1" smtClean="0">
                            <a:latin typeface="Cambria Math" panose="02040503050406030204" pitchFamily="18" charset="0"/>
                          </a:rPr>
                        </m:ctrlPr>
                      </m:dPr>
                      <m:e>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𝜌</m:t>
                            </m:r>
                          </m:e>
                        </m:acc>
                      </m:e>
                    </m:d>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2</m:t>
                            </m:r>
                          </m:sub>
                        </m:sSub>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𝑆</m:t>
                                    </m:r>
                                  </m:e>
                                  <m:sub>
                                    <m:r>
                                      <a:rPr lang="en-US" sz="2200" b="0" i="1" smtClean="0">
                                        <a:latin typeface="Cambria Math" panose="02040503050406030204" pitchFamily="18" charset="0"/>
                                      </a:rPr>
                                      <m:t>𝐿</m:t>
                                    </m:r>
                                  </m:sub>
                                </m:sSub>
                                <m:d>
                                  <m:dPr>
                                    <m:ctrlPr>
                                      <a:rPr lang="en-US" sz="2200" b="0" i="1" smtClean="0">
                                        <a:latin typeface="Cambria Math" panose="02040503050406030204" pitchFamily="18" charset="0"/>
                                      </a:rPr>
                                    </m:ctrlPr>
                                  </m:dPr>
                                  <m:e>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𝜌</m:t>
                                        </m:r>
                                      </m:e>
                                    </m:acc>
                                  </m:e>
                                </m:d>
                              </m:num>
                              <m:den>
                                <m:r>
                                  <a:rPr lang="en-US" sz="2200" b="0" i="1" smtClean="0">
                                    <a:latin typeface="Cambria Math" panose="02040503050406030204" pitchFamily="18" charset="0"/>
                                  </a:rPr>
                                  <m:t>2</m:t>
                                </m:r>
                              </m:den>
                            </m:f>
                          </m:e>
                        </m:d>
                      </m:e>
                    </m:func>
                  </m:oMath>
                </a14:m>
                <a:r>
                  <a:rPr lang="en-US" sz="2200" b="0" dirty="0"/>
                  <a:t> is a concave-up function of </a:t>
                </a:r>
                <a14:m>
                  <m:oMath xmlns:m="http://schemas.openxmlformats.org/officeDocument/2006/math">
                    <m:rad>
                      <m:radPr>
                        <m:degHide m:val="on"/>
                        <m:ctrlPr>
                          <a:rPr lang="en-US" sz="2200" b="0" i="1" smtClean="0">
                            <a:latin typeface="Cambria Math" panose="02040503050406030204" pitchFamily="18" charset="0"/>
                          </a:rPr>
                        </m:ctrlPr>
                      </m:radPr>
                      <m:deg/>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𝑆</m:t>
                            </m:r>
                          </m:e>
                          <m:sub>
                            <m:r>
                              <a:rPr lang="en-US" sz="2200" b="0" i="1" smtClean="0">
                                <a:latin typeface="Cambria Math" panose="02040503050406030204" pitchFamily="18" charset="0"/>
                              </a:rPr>
                              <m:t>𝐿</m:t>
                            </m:r>
                          </m:sub>
                        </m:sSub>
                        <m:d>
                          <m:dPr>
                            <m:ctrlPr>
                              <a:rPr lang="en-US" sz="2200" b="0" i="1" smtClean="0">
                                <a:latin typeface="Cambria Math" panose="02040503050406030204" pitchFamily="18" charset="0"/>
                              </a:rPr>
                            </m:ctrlPr>
                          </m:dPr>
                          <m:e>
                            <m:acc>
                              <m:accPr>
                                <m:chr m:val="̂"/>
                                <m:ctrlPr>
                                  <a:rPr lang="en-US" sz="2200" b="0" i="1" smtClean="0">
                                    <a:latin typeface="Cambria Math" panose="02040503050406030204" pitchFamily="18" charset="0"/>
                                  </a:rPr>
                                </m:ctrlPr>
                              </m:accPr>
                              <m:e>
                                <m:r>
                                  <a:rPr lang="en-US" sz="2200" b="0" i="1" smtClean="0">
                                    <a:latin typeface="Cambria Math" panose="02040503050406030204" pitchFamily="18" charset="0"/>
                                  </a:rPr>
                                  <m:t>𝜌</m:t>
                                </m:r>
                              </m:e>
                            </m:acc>
                          </m:e>
                        </m:d>
                      </m:e>
                    </m:rad>
                  </m:oMath>
                </a14:m>
                <a:r>
                  <a:rPr lang="en-US" sz="2200" b="0" dirty="0"/>
                  <a:t>, so…</a:t>
                </a:r>
              </a:p>
              <a:p>
                <a:pPr marL="0" indent="0" algn="ctr">
                  <a:buNone/>
                </a:pPr>
                <a:endParaRPr lang="en-US" sz="2200" b="0" dirty="0"/>
              </a:p>
              <a:p>
                <a:pPr marL="0" indent="0">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2</m:t>
                              </m:r>
                            </m:sub>
                          </m:sSub>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sSup>
                                    <m:sSupPr>
                                      <m:ctrlPr>
                                        <a:rPr lang="en-US" sz="2200" b="0" i="1" smtClean="0">
                                          <a:latin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ℬ</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2</m:t>
                                  </m:r>
                                </m:den>
                              </m:f>
                            </m:e>
                          </m:d>
                        </m:e>
                      </m:func>
                      <m:r>
                        <a:rPr lang="en-US" sz="2200" b="0" i="1" smtClean="0">
                          <a:latin typeface="Cambria Math" panose="02040503050406030204" pitchFamily="18" charset="0"/>
                        </a:rPr>
                        <m:t>≤</m:t>
                      </m:r>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r>
                                <a:rPr lang="en-US" sz="2200" i="1">
                                  <a:latin typeface="Cambria Math" panose="02040503050406030204" pitchFamily="18" charset="0"/>
                                </a:rPr>
                                <m:t>|</m:t>
                              </m:r>
                              <m:r>
                                <a:rPr lang="en-US" sz="2200" i="1">
                                  <a:latin typeface="Cambria Math" panose="02040503050406030204" pitchFamily="18" charset="0"/>
                                </a:rPr>
                                <m:t>𝜓</m:t>
                              </m:r>
                              <m:r>
                                <a:rPr lang="en-US" sz="2200" i="1">
                                  <a:latin typeface="Cambria Math" panose="02040503050406030204" pitchFamily="18" charset="0"/>
                                </a:rPr>
                                <m:t>⟩</m:t>
                              </m:r>
                            </m:lim>
                          </m:limLow>
                        </m:fName>
                        <m:e>
                          <m:nary>
                            <m:naryPr>
                              <m:chr m:val="∑"/>
                              <m:supHide m:val="on"/>
                              <m:ctrlPr>
                                <a:rPr lang="en-US" sz="2200" i="1">
                                  <a:latin typeface="Cambria Math" panose="02040503050406030204" pitchFamily="18" charset="0"/>
                                </a:rPr>
                              </m:ctrlPr>
                            </m:naryPr>
                            <m:sub>
                              <m:r>
                                <a:rPr lang="en-US" sz="2200" i="1">
                                  <a:latin typeface="Cambria Math" panose="02040503050406030204" pitchFamily="18" charset="0"/>
                                </a:rPr>
                                <m:t>𝑖</m:t>
                              </m:r>
                            </m:sub>
                            <m:sup/>
                            <m:e>
                              <m:sSub>
                                <m:sSubPr>
                                  <m:ctrlPr>
                                    <a:rPr lang="en-US" sz="2200" i="1">
                                      <a:latin typeface="Cambria Math" panose="02040503050406030204" pitchFamily="18" charset="0"/>
                                    </a:rPr>
                                  </m:ctrlPr>
                                </m:sSubPr>
                                <m:e>
                                  <m:r>
                                    <a:rPr lang="en-US" sz="2200" i="1">
                                      <a:latin typeface="Cambria Math" panose="02040503050406030204" pitchFamily="18" charset="0"/>
                                    </a:rPr>
                                    <m:t>𝑝</m:t>
                                  </m:r>
                                </m:e>
                                <m:sub>
                                  <m:r>
                                    <a:rPr lang="en-US" sz="2200" i="1">
                                      <a:latin typeface="Cambria Math" panose="02040503050406030204" pitchFamily="18" charset="0"/>
                                    </a:rPr>
                                    <m:t>𝑖</m:t>
                                  </m:r>
                                </m:sub>
                              </m:sSub>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r>
                                        <a:rPr lang="en-US" sz="2200" i="1">
                                          <a:latin typeface="Cambria Math" panose="02040503050406030204" pitchFamily="18" charset="0"/>
                                        </a:rPr>
                                        <m:t>𝛾</m:t>
                                      </m:r>
                                    </m:lim>
                                  </m:limLow>
                                </m:fName>
                                <m:e>
                                  <m:sSub>
                                    <m:sSubPr>
                                      <m:ctrlPr>
                                        <a:rPr lang="en-US" sz="2200" i="1">
                                          <a:latin typeface="Cambria Math" panose="02040503050406030204" pitchFamily="18" charset="0"/>
                                        </a:rPr>
                                      </m:ctrlPr>
                                    </m:sSubPr>
                                    <m:e>
                                      <m:r>
                                        <a:rPr lang="en-US" sz="2200" i="1">
                                          <a:latin typeface="Cambria Math" panose="02040503050406030204" pitchFamily="18" charset="0"/>
                                        </a:rPr>
                                        <m:t>𝑆</m:t>
                                      </m:r>
                                    </m:e>
                                    <m:sub>
                                      <m:r>
                                        <a:rPr lang="en-US" sz="2200" i="1">
                                          <a:latin typeface="Cambria Math" panose="02040503050406030204" pitchFamily="18" charset="0"/>
                                        </a:rPr>
                                        <m:t>𝑅</m:t>
                                      </m:r>
                                    </m:sub>
                                  </m:sSub>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𝜌</m:t>
                                              </m:r>
                                            </m:e>
                                          </m:acc>
                                        </m:e>
                                        <m:sub>
                                          <m:r>
                                            <a:rPr lang="en-US" sz="2200" i="1">
                                              <a:latin typeface="Cambria Math" panose="02040503050406030204" pitchFamily="18" charset="0"/>
                                            </a:rPr>
                                            <m:t>𝛾</m:t>
                                          </m:r>
                                          <m:r>
                                            <a:rPr lang="en-US" sz="2200" i="1">
                                              <a:latin typeface="Cambria Math" panose="02040503050406030204" pitchFamily="18" charset="0"/>
                                            </a:rPr>
                                            <m:t>𝑖</m:t>
                                          </m:r>
                                        </m:sub>
                                      </m:sSub>
                                    </m:e>
                                  </m:d>
                                </m:e>
                              </m:func>
                            </m:e>
                          </m:nary>
                        </m:e>
                      </m:func>
                    </m:oMath>
                  </m:oMathPara>
                </a14:m>
                <a:endParaRPr lang="en-US" sz="2200" b="0" dirty="0"/>
              </a:p>
              <a:p>
                <a:pPr marL="0" indent="0">
                  <a:buNone/>
                </a:pPr>
                <a14:m>
                  <m:oMathPara xmlns:m="http://schemas.openxmlformats.org/officeDocument/2006/math">
                    <m:oMathParaPr>
                      <m:jc m:val="centerGroup"/>
                    </m:oMathParaPr>
                    <m:oMath xmlns:m="http://schemas.openxmlformats.org/officeDocument/2006/math">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r>
                                <a:rPr lang="en-US" sz="2200" i="1">
                                  <a:latin typeface="Cambria Math" panose="02040503050406030204" pitchFamily="18" charset="0"/>
                                </a:rPr>
                                <m:t>|</m:t>
                              </m:r>
                              <m:r>
                                <a:rPr lang="en-US" sz="2200" i="1">
                                  <a:latin typeface="Cambria Math" panose="02040503050406030204" pitchFamily="18" charset="0"/>
                                </a:rPr>
                                <m:t>𝜓</m:t>
                              </m:r>
                              <m:r>
                                <a:rPr lang="en-US" sz="2200" i="1">
                                  <a:latin typeface="Cambria Math" panose="02040503050406030204" pitchFamily="18" charset="0"/>
                                </a:rPr>
                                <m:t>⟩</m:t>
                              </m:r>
                            </m:lim>
                          </m:limLow>
                        </m:fName>
                        <m:e>
                          <m:nary>
                            <m:naryPr>
                              <m:chr m:val="∑"/>
                              <m:supHide m:val="on"/>
                              <m:ctrlPr>
                                <a:rPr lang="en-US" sz="2200" i="1">
                                  <a:latin typeface="Cambria Math" panose="02040503050406030204" pitchFamily="18" charset="0"/>
                                </a:rPr>
                              </m:ctrlPr>
                            </m:naryPr>
                            <m:sub>
                              <m:r>
                                <a:rPr lang="en-US" sz="2200" i="1">
                                  <a:latin typeface="Cambria Math" panose="02040503050406030204" pitchFamily="18" charset="0"/>
                                </a:rPr>
                                <m:t>𝑖</m:t>
                              </m:r>
                            </m:sub>
                            <m:sup/>
                            <m:e>
                              <m:sSub>
                                <m:sSubPr>
                                  <m:ctrlPr>
                                    <a:rPr lang="en-US" sz="2200" i="1">
                                      <a:latin typeface="Cambria Math" panose="02040503050406030204" pitchFamily="18" charset="0"/>
                                    </a:rPr>
                                  </m:ctrlPr>
                                </m:sSubPr>
                                <m:e>
                                  <m:r>
                                    <a:rPr lang="en-US" sz="2200" i="1">
                                      <a:latin typeface="Cambria Math" panose="02040503050406030204" pitchFamily="18" charset="0"/>
                                    </a:rPr>
                                    <m:t>𝑝</m:t>
                                  </m:r>
                                </m:e>
                                <m:sub>
                                  <m:r>
                                    <a:rPr lang="en-US" sz="2200" i="1">
                                      <a:latin typeface="Cambria Math" panose="02040503050406030204" pitchFamily="18" charset="0"/>
                                    </a:rPr>
                                    <m:t>𝑖</m:t>
                                  </m:r>
                                </m:sub>
                              </m:sSub>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r>
                                        <a:rPr lang="en-US" sz="2200" i="1">
                                          <a:latin typeface="Cambria Math" panose="02040503050406030204" pitchFamily="18" charset="0"/>
                                        </a:rPr>
                                        <m:t>𝛾</m:t>
                                      </m:r>
                                    </m:lim>
                                  </m:limLow>
                                </m:fName>
                                <m:e>
                                  <m:sSub>
                                    <m:sSubPr>
                                      <m:ctrlPr>
                                        <a:rPr lang="en-US" sz="2200" i="1">
                                          <a:latin typeface="Cambria Math" panose="02040503050406030204" pitchFamily="18" charset="0"/>
                                        </a:rPr>
                                      </m:ctrlPr>
                                    </m:sSubPr>
                                    <m:e>
                                      <m:r>
                                        <a:rPr lang="en-US" sz="2200" i="1">
                                          <a:latin typeface="Cambria Math" panose="02040503050406030204" pitchFamily="18" charset="0"/>
                                        </a:rPr>
                                        <m:t>𝑆</m:t>
                                      </m:r>
                                    </m:e>
                                    <m:sub>
                                      <m:r>
                                        <a:rPr lang="en-US" sz="2200" i="1">
                                          <a:latin typeface="Cambria Math" panose="02040503050406030204" pitchFamily="18" charset="0"/>
                                        </a:rPr>
                                        <m:t>𝑅</m:t>
                                      </m:r>
                                    </m:sub>
                                  </m:sSub>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𝜌</m:t>
                                              </m:r>
                                            </m:e>
                                          </m:acc>
                                        </m:e>
                                        <m:sub>
                                          <m:r>
                                            <a:rPr lang="en-US" sz="2200" i="1">
                                              <a:latin typeface="Cambria Math" panose="02040503050406030204" pitchFamily="18" charset="0"/>
                                            </a:rPr>
                                            <m:t>𝛾</m:t>
                                          </m:r>
                                          <m:r>
                                            <a:rPr lang="en-US" sz="2200" i="1">
                                              <a:latin typeface="Cambria Math" panose="02040503050406030204" pitchFamily="18" charset="0"/>
                                            </a:rPr>
                                            <m:t>𝑖</m:t>
                                          </m:r>
                                        </m:sub>
                                      </m:sSub>
                                    </m:e>
                                  </m:d>
                                </m:e>
                              </m:func>
                            </m:e>
                          </m:nary>
                        </m:e>
                      </m:func>
                      <m:r>
                        <a:rPr lang="en-US" sz="2200" b="0" i="1" smtClean="0">
                          <a:latin typeface="Cambria Math" panose="02040503050406030204" pitchFamily="18" charset="0"/>
                        </a:rPr>
                        <m:t>≤</m:t>
                      </m:r>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d>
                                <m:dPr>
                                  <m:begChr m:val="|"/>
                                  <m:endChr m:val="⟩"/>
                                  <m:ctrlPr>
                                    <a:rPr lang="en-US" sz="2200" i="1">
                                      <a:latin typeface="Cambria Math" panose="02040503050406030204" pitchFamily="18" charset="0"/>
                                    </a:rPr>
                                  </m:ctrlPr>
                                </m:dPr>
                                <m:e>
                                  <m:r>
                                    <a:rPr lang="en-US" sz="2200" i="1">
                                      <a:latin typeface="Cambria Math" panose="02040503050406030204" pitchFamily="18" charset="0"/>
                                    </a:rPr>
                                    <m:t>𝜓</m:t>
                                  </m:r>
                                </m:e>
                              </m:d>
                            </m:lim>
                          </m:limLow>
                        </m:fName>
                        <m:e>
                          <m:nary>
                            <m:naryPr>
                              <m:chr m:val="∑"/>
                              <m:supHide m:val="on"/>
                              <m:ctrlPr>
                                <a:rPr lang="en-US" sz="2200" i="1">
                                  <a:latin typeface="Cambria Math" panose="02040503050406030204" pitchFamily="18" charset="0"/>
                                </a:rPr>
                              </m:ctrlPr>
                            </m:naryPr>
                            <m:sub>
                              <m:r>
                                <a:rPr lang="en-US" sz="2200" i="1">
                                  <a:latin typeface="Cambria Math" panose="02040503050406030204" pitchFamily="18" charset="0"/>
                                </a:rPr>
                                <m:t>𝑖</m:t>
                              </m:r>
                            </m:sub>
                            <m:sup/>
                            <m:e>
                              <m:sSub>
                                <m:sSubPr>
                                  <m:ctrlPr>
                                    <a:rPr lang="en-US" sz="2200" i="1">
                                      <a:latin typeface="Cambria Math" panose="02040503050406030204" pitchFamily="18" charset="0"/>
                                    </a:rPr>
                                  </m:ctrlPr>
                                </m:sSubPr>
                                <m:e>
                                  <m:r>
                                    <a:rPr lang="en-US" sz="2200" i="1">
                                      <a:latin typeface="Cambria Math" panose="02040503050406030204" pitchFamily="18" charset="0"/>
                                    </a:rPr>
                                    <m:t>𝑝</m:t>
                                  </m:r>
                                </m:e>
                                <m:sub>
                                  <m:r>
                                    <a:rPr lang="en-US" sz="2200" i="1">
                                      <a:latin typeface="Cambria Math" panose="02040503050406030204" pitchFamily="18" charset="0"/>
                                    </a:rPr>
                                    <m:t>𝑖</m:t>
                                  </m:r>
                                </m:sub>
                              </m:sSub>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min</m:t>
                                      </m:r>
                                    </m:e>
                                    <m:lim>
                                      <m:r>
                                        <a:rPr lang="en-US" sz="2200" i="1">
                                          <a:latin typeface="Cambria Math" panose="02040503050406030204" pitchFamily="18" charset="0"/>
                                        </a:rPr>
                                        <m:t>𝛾</m:t>
                                      </m:r>
                                    </m:lim>
                                  </m:limLow>
                                </m:fName>
                                <m:e>
                                  <m:r>
                                    <a:rPr lang="en-US" sz="2200" i="1">
                                      <a:latin typeface="Cambria Math" panose="02040503050406030204" pitchFamily="18" charset="0"/>
                                    </a:rPr>
                                    <m:t>𝑆</m:t>
                                  </m:r>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𝜌</m:t>
                                              </m:r>
                                            </m:e>
                                          </m:acc>
                                        </m:e>
                                        <m:sub>
                                          <m:r>
                                            <a:rPr lang="en-US" sz="2200" i="1">
                                              <a:latin typeface="Cambria Math" panose="02040503050406030204" pitchFamily="18" charset="0"/>
                                            </a:rPr>
                                            <m:t>𝛾</m:t>
                                          </m:r>
                                          <m:r>
                                            <a:rPr lang="en-US" sz="2200" i="1">
                                              <a:latin typeface="Cambria Math" panose="02040503050406030204" pitchFamily="18" charset="0"/>
                                            </a:rPr>
                                            <m:t>𝑖</m:t>
                                          </m:r>
                                        </m:sub>
                                      </m:sSub>
                                    </m:e>
                                  </m:d>
                                </m:e>
                              </m:func>
                            </m:e>
                          </m:nary>
                        </m:e>
                      </m:func>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𝐸</m:t>
                          </m:r>
                        </m:e>
                        <m:sub>
                          <m:r>
                            <a:rPr lang="en-US" sz="2200" i="1">
                              <a:latin typeface="Cambria Math" panose="02040503050406030204" pitchFamily="18" charset="0"/>
                            </a:rPr>
                            <m:t>𝑁𝐹</m:t>
                          </m:r>
                        </m:sub>
                      </m:sSub>
                      <m:d>
                        <m:dPr>
                          <m:ctrlPr>
                            <a:rPr lang="en-US" sz="2200" i="1">
                              <a:latin typeface="Cambria Math" panose="02040503050406030204" pitchFamily="18" charset="0"/>
                            </a:rPr>
                          </m:ctrlPr>
                        </m:dPr>
                        <m:e>
                          <m:acc>
                            <m:accPr>
                              <m:chr m:val="̂"/>
                              <m:ctrlPr>
                                <a:rPr lang="en-US" sz="2200" i="1">
                                  <a:latin typeface="Cambria Math" panose="02040503050406030204" pitchFamily="18" charset="0"/>
                                </a:rPr>
                              </m:ctrlPr>
                            </m:accPr>
                            <m:e>
                              <m:r>
                                <a:rPr lang="en-US" sz="2200" i="1">
                                  <a:latin typeface="Cambria Math" panose="02040503050406030204" pitchFamily="18" charset="0"/>
                                </a:rPr>
                                <m:t>𝜌</m:t>
                              </m:r>
                            </m:e>
                          </m:acc>
                        </m:e>
                      </m:d>
                    </m:oMath>
                  </m:oMathPara>
                </a14:m>
                <a:endParaRPr lang="en-US" sz="2200" b="0" dirty="0"/>
              </a:p>
            </p:txBody>
          </p:sp>
        </mc:Choice>
        <mc:Fallback xmlns="">
          <p:sp>
            <p:nvSpPr>
              <p:cNvPr id="8" name="Content Placeholder 2">
                <a:extLst>
                  <a:ext uri="{FF2B5EF4-FFF2-40B4-BE49-F238E27FC236}">
                    <a16:creationId xmlns:a16="http://schemas.microsoft.com/office/drawing/2014/main" id="{1980B241-A322-46B0-A1EA-EF5A2B771068}"/>
                  </a:ext>
                </a:extLst>
              </p:cNvPr>
              <p:cNvSpPr>
                <a:spLocks noGrp="1" noRot="1" noChangeAspect="1" noMove="1" noResize="1" noEditPoints="1" noAdjustHandles="1" noChangeArrowheads="1" noChangeShapeType="1" noTextEdit="1"/>
              </p:cNvSpPr>
              <p:nvPr>
                <p:ph idx="1"/>
              </p:nvPr>
            </p:nvSpPr>
            <p:spPr>
              <a:xfrm>
                <a:off x="422561" y="1280352"/>
                <a:ext cx="11165381" cy="5604670"/>
              </a:xfrm>
              <a:blipFill>
                <a:blip r:embed="rId2"/>
                <a:stretch>
                  <a:fillRect l="-710" t="-653"/>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445D9F5E-ABBA-474C-8687-F69A76E038FC}"/>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BC92382D-D4D6-46E2-B468-321B1190AE4B}"/>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36 of 34</a:t>
            </a:r>
          </a:p>
        </p:txBody>
      </p:sp>
    </p:spTree>
    <p:extLst>
      <p:ext uri="{BB962C8B-B14F-4D97-AF65-F5344CB8AC3E}">
        <p14:creationId xmlns:p14="http://schemas.microsoft.com/office/powerpoint/2010/main" val="1743338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1" y="599120"/>
            <a:ext cx="11346878" cy="637515"/>
          </a:xfrm>
        </p:spPr>
        <p:txBody>
          <a:bodyPr>
            <a:noAutofit/>
          </a:bodyPr>
          <a:lstStyle/>
          <a:p>
            <a:pPr algn="ctr"/>
            <a:r>
              <a:rPr lang="en-US" sz="4400" dirty="0"/>
              <a:t>Contingency slide 2: Four Corners Method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1980B241-A322-46B0-A1EA-EF5A2B771068}"/>
                  </a:ext>
                </a:extLst>
              </p:cNvPr>
              <p:cNvSpPr>
                <a:spLocks noGrp="1"/>
              </p:cNvSpPr>
              <p:nvPr>
                <p:ph idx="1"/>
              </p:nvPr>
            </p:nvSpPr>
            <p:spPr>
              <a:xfrm>
                <a:off x="422561" y="1280352"/>
                <a:ext cx="11165381" cy="5604670"/>
              </a:xfrm>
            </p:spPr>
            <p:txBody>
              <a:bodyPr>
                <a:normAutofit/>
              </a:bodyPr>
              <a:lstStyle/>
              <a:p>
                <a:pPr marL="0" indent="0">
                  <a:spcBef>
                    <a:spcPts val="600"/>
                  </a:spcBef>
                  <a:buNone/>
                </a:pPr>
                <a:r>
                  <a:rPr lang="en-US" sz="2200" dirty="0"/>
                  <a:t>See PRA 86, 022319 (2012)</a:t>
                </a:r>
              </a:p>
              <a:p>
                <a:r>
                  <a:rPr lang="en-US" sz="2000" dirty="0"/>
                  <a:t>Example bound (PRA 83, 062325 (2011)):</a:t>
                </a:r>
              </a:p>
              <a:p>
                <a:pPr marL="0" indent="0" algn="ctr">
                  <a:buNone/>
                </a:pPr>
                <a:endParaRPr lang="en-US" sz="2000" dirty="0"/>
              </a:p>
              <a:p>
                <a:pPr marL="0" indent="0" algn="ctr">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ℬ</m:t>
                      </m:r>
                      <m:r>
                        <a:rPr lang="en-US" sz="2000" i="1">
                          <a:latin typeface="Cambria Math" panose="02040503050406030204" pitchFamily="18" charset="0"/>
                        </a:rPr>
                        <m:t>=2</m:t>
                      </m:r>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0</m:t>
                                  </m:r>
                                </m:e>
                                <m:sup>
                                  <m:r>
                                    <a:rPr lang="en-US" sz="2000" i="1">
                                      <a:latin typeface="Cambria Math" panose="02040503050406030204" pitchFamily="18" charset="0"/>
                                    </a:rPr>
                                    <m:t>⊗</m:t>
                                  </m:r>
                                  <m:r>
                                    <a:rPr lang="en-US" sz="2000" i="1">
                                      <a:latin typeface="Cambria Math" panose="02040503050406030204" pitchFamily="18" charset="0"/>
                                    </a:rPr>
                                    <m:t>𝑁</m:t>
                                  </m:r>
                                </m:sup>
                              </m:sSup>
                              <m:d>
                                <m:dPr>
                                  <m:begChr m:val="|"/>
                                  <m:endChr m:val="|"/>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panose="02040503050406030204" pitchFamily="18" charset="0"/>
                                        </a:rPr>
                                        <m:t>𝜌</m:t>
                                      </m:r>
                                    </m:e>
                                  </m:acc>
                                </m:e>
                              </m:d>
                              <m:sSup>
                                <m:sSupPr>
                                  <m:ctrlPr>
                                    <a:rPr lang="en-US" sz="2000" i="1">
                                      <a:latin typeface="Cambria Math" panose="02040503050406030204" pitchFamily="18" charset="0"/>
                                    </a:rPr>
                                  </m:ctrlPr>
                                </m:sSupPr>
                                <m:e>
                                  <m:r>
                                    <a:rPr lang="en-US" sz="2000" i="1">
                                      <a:latin typeface="Cambria Math" panose="02040503050406030204" pitchFamily="18" charset="0"/>
                                    </a:rPr>
                                    <m:t>1</m:t>
                                  </m:r>
                                </m:e>
                                <m:sup>
                                  <m:r>
                                    <a:rPr lang="en-US" sz="2000" i="1">
                                      <a:latin typeface="Cambria Math" panose="02040503050406030204" pitchFamily="18" charset="0"/>
                                    </a:rPr>
                                    <m:t>⊗</m:t>
                                  </m:r>
                                  <m:r>
                                    <a:rPr lang="en-US" sz="2000" i="1">
                                      <a:latin typeface="Cambria Math" panose="02040503050406030204" pitchFamily="18" charset="0"/>
                                    </a:rPr>
                                    <m:t>𝑁</m:t>
                                  </m:r>
                                </m:sup>
                              </m:sSup>
                            </m:e>
                          </m:d>
                        </m:e>
                      </m:d>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𝑞</m:t>
                          </m:r>
                          <m:r>
                            <a:rPr lang="en-US" sz="2000" i="1">
                              <a:latin typeface="Cambria Math" panose="02040503050406030204" pitchFamily="18" charset="0"/>
                            </a:rPr>
                            <m:t>=1</m:t>
                          </m:r>
                        </m:sub>
                        <m:sup>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𝑁</m:t>
                              </m:r>
                            </m:sup>
                          </m:sSup>
                          <m:r>
                            <a:rPr lang="en-US" sz="2000" i="1">
                              <a:latin typeface="Cambria Math" panose="02040503050406030204" pitchFamily="18" charset="0"/>
                            </a:rPr>
                            <m:t>−2</m:t>
                          </m:r>
                        </m:sup>
                        <m:e>
                          <m:rad>
                            <m:radPr>
                              <m:degHide m:val="on"/>
                              <m:ctrlPr>
                                <a:rPr lang="en-US" sz="2000" i="1">
                                  <a:latin typeface="Cambria Math" panose="02040503050406030204" pitchFamily="18" charset="0"/>
                                </a:rPr>
                              </m:ctrlPr>
                            </m:radPr>
                            <m:deg/>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𝑞</m:t>
                                  </m:r>
                                  <m:d>
                                    <m:dPr>
                                      <m:begChr m:val="|"/>
                                      <m:endChr m:val="|"/>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panose="02040503050406030204" pitchFamily="18" charset="0"/>
                                            </a:rPr>
                                            <m:t>𝜌</m:t>
                                          </m:r>
                                        </m:e>
                                      </m:acc>
                                    </m:e>
                                  </m:d>
                                  <m:r>
                                    <a:rPr lang="en-US" sz="2000" i="1">
                                      <a:latin typeface="Cambria Math" panose="02040503050406030204" pitchFamily="18" charset="0"/>
                                    </a:rPr>
                                    <m:t>𝑞</m:t>
                                  </m:r>
                                </m:e>
                              </m:d>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𝑁</m:t>
                                      </m:r>
                                    </m:sup>
                                  </m:sSup>
                                  <m:r>
                                    <a:rPr lang="en-US" sz="2000" i="1">
                                      <a:latin typeface="Cambria Math" panose="02040503050406030204" pitchFamily="18" charset="0"/>
                                    </a:rPr>
                                    <m:t>−1−</m:t>
                                  </m:r>
                                  <m:r>
                                    <a:rPr lang="en-US" sz="2000" i="1">
                                      <a:latin typeface="Cambria Math" panose="02040503050406030204" pitchFamily="18" charset="0"/>
                                    </a:rPr>
                                    <m:t>𝑞</m:t>
                                  </m:r>
                                  <m:d>
                                    <m:dPr>
                                      <m:begChr m:val="|"/>
                                      <m:endChr m:val="|"/>
                                      <m:ctrlPr>
                                        <a:rPr lang="en-US" sz="2000" i="1">
                                          <a:latin typeface="Cambria Math" panose="02040503050406030204" pitchFamily="18" charset="0"/>
                                        </a:rPr>
                                      </m:ctrlPr>
                                    </m:dPr>
                                    <m:e>
                                      <m:acc>
                                        <m:accPr>
                                          <m:chr m:val="̂"/>
                                          <m:ctrlPr>
                                            <a:rPr lang="en-US" sz="2000" i="1">
                                              <a:latin typeface="Cambria Math" panose="02040503050406030204" pitchFamily="18" charset="0"/>
                                            </a:rPr>
                                          </m:ctrlPr>
                                        </m:accPr>
                                        <m:e>
                                          <m:r>
                                            <a:rPr lang="en-US" sz="2000" i="1">
                                              <a:latin typeface="Cambria Math" panose="02040503050406030204" pitchFamily="18" charset="0"/>
                                            </a:rPr>
                                            <m:t>𝜌</m:t>
                                          </m:r>
                                        </m:e>
                                      </m:acc>
                                    </m:e>
                                  </m:d>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𝑁</m:t>
                                      </m:r>
                                    </m:sup>
                                  </m:sSup>
                                  <m:r>
                                    <a:rPr lang="en-US" sz="2000" i="1">
                                      <a:latin typeface="Cambria Math" panose="02040503050406030204" pitchFamily="18" charset="0"/>
                                    </a:rPr>
                                    <m:t>−1−</m:t>
                                  </m:r>
                                  <m:r>
                                    <a:rPr lang="en-US" sz="2000" i="1">
                                      <a:latin typeface="Cambria Math" panose="02040503050406030204" pitchFamily="18" charset="0"/>
                                    </a:rPr>
                                    <m:t>𝑞</m:t>
                                  </m:r>
                                </m:e>
                              </m:d>
                            </m:e>
                          </m:rad>
                        </m:e>
                      </m:nary>
                    </m:oMath>
                  </m:oMathPara>
                </a14:m>
                <a:endParaRPr lang="en-US" sz="2400" dirty="0"/>
              </a:p>
              <a:p>
                <a:pPr marL="0" indent="0">
                  <a:buNone/>
                </a:pPr>
                <a:r>
                  <a:rPr lang="en-US" sz="2400" dirty="0"/>
                  <a:t>					</a:t>
                </a:r>
              </a:p>
              <a:p>
                <a:pPr marL="0" indent="0">
                  <a:buNone/>
                </a:pPr>
                <a:r>
                  <a:rPr lang="en-US" sz="2400" dirty="0"/>
                  <a:t>					Example state: GHZ-Werner of N-qubits</a:t>
                </a:r>
              </a:p>
              <a:p>
                <a:pPr marL="0" indent="0">
                  <a:buNone/>
                </a:pPr>
                <a:r>
                  <a:rPr lang="en-US" sz="2400" dirty="0"/>
                  <a:t>					</a:t>
                </a:r>
                <a14:m>
                  <m:oMath xmlns:m="http://schemas.openxmlformats.org/officeDocument/2006/math">
                    <m:sSub>
                      <m:sSubPr>
                        <m:ctrlPr>
                          <a:rPr lang="en-US" sz="2000" i="1" dirty="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𝜌</m:t>
                            </m:r>
                          </m:e>
                        </m:acc>
                      </m:e>
                      <m:sub>
                        <m:r>
                          <a:rPr lang="en-US" sz="2000" i="1" dirty="0">
                            <a:latin typeface="Cambria Math" panose="02040503050406030204" pitchFamily="18" charset="0"/>
                          </a:rPr>
                          <m:t>𝐺𝑊</m:t>
                        </m:r>
                      </m:sub>
                    </m:sSub>
                    <m:r>
                      <a:rPr lang="en-US" sz="2000" i="1" dirty="0">
                        <a:latin typeface="Cambria Math" panose="02040503050406030204" pitchFamily="18" charset="0"/>
                      </a:rPr>
                      <m:t>=</m:t>
                    </m:r>
                    <m:r>
                      <a:rPr lang="en-US" sz="2000" i="1" dirty="0">
                        <a:latin typeface="Cambria Math" panose="02040503050406030204" pitchFamily="18" charset="0"/>
                      </a:rPr>
                      <m:t>𝑝</m:t>
                    </m:r>
                    <m:d>
                      <m:dPr>
                        <m:begChr m:val="|"/>
                        <m:endChr m:val="⟩"/>
                        <m:ctrlPr>
                          <a:rPr lang="en-US" sz="2000" i="1" dirty="0">
                            <a:latin typeface="Cambria Math" panose="02040503050406030204" pitchFamily="18" charset="0"/>
                          </a:rPr>
                        </m:ctrlPr>
                      </m:dPr>
                      <m:e>
                        <m:r>
                          <a:rPr lang="en-US" sz="2000" i="1" dirty="0">
                            <a:latin typeface="Cambria Math" panose="02040503050406030204" pitchFamily="18" charset="0"/>
                          </a:rPr>
                          <m:t>𝐺𝐻𝑍</m:t>
                        </m:r>
                      </m:e>
                    </m:d>
                    <m:d>
                      <m:dPr>
                        <m:begChr m:val="⟨"/>
                        <m:endChr m:val="|"/>
                        <m:ctrlPr>
                          <a:rPr lang="en-US" sz="2000" i="1" dirty="0">
                            <a:latin typeface="Cambria Math" panose="02040503050406030204" pitchFamily="18" charset="0"/>
                          </a:rPr>
                        </m:ctrlPr>
                      </m:dPr>
                      <m:e>
                        <m:r>
                          <a:rPr lang="en-US" sz="2000" i="1" dirty="0">
                            <a:latin typeface="Cambria Math" panose="02040503050406030204" pitchFamily="18" charset="0"/>
                          </a:rPr>
                          <m:t>𝐺𝐻𝑍</m:t>
                        </m:r>
                      </m:e>
                    </m:d>
                    <m:r>
                      <a:rPr lang="en-US" sz="2000" i="1" dirty="0">
                        <a:latin typeface="Cambria Math" panose="02040503050406030204" pitchFamily="18" charset="0"/>
                      </a:rPr>
                      <m:t>+</m:t>
                    </m:r>
                    <m:d>
                      <m:dPr>
                        <m:ctrlPr>
                          <a:rPr lang="en-US" sz="2000" i="1" dirty="0">
                            <a:latin typeface="Cambria Math" panose="02040503050406030204" pitchFamily="18" charset="0"/>
                          </a:rPr>
                        </m:ctrlPr>
                      </m:dPr>
                      <m:e>
                        <m:r>
                          <a:rPr lang="en-US" sz="2000" i="1" dirty="0">
                            <a:latin typeface="Cambria Math" panose="02040503050406030204" pitchFamily="18" charset="0"/>
                          </a:rPr>
                          <m:t>1−</m:t>
                        </m:r>
                        <m:r>
                          <a:rPr lang="en-US" sz="2000" i="1" dirty="0">
                            <a:latin typeface="Cambria Math" panose="02040503050406030204" pitchFamily="18" charset="0"/>
                          </a:rPr>
                          <m:t>𝑝</m:t>
                        </m:r>
                      </m:e>
                    </m:d>
                    <m:sSub>
                      <m:sSubPr>
                        <m:ctrlPr>
                          <a:rPr lang="en-US" sz="2000" i="1" dirty="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𝑀𝑀</m:t>
                        </m:r>
                      </m:sub>
                    </m:sSub>
                  </m:oMath>
                </a14:m>
                <a:endParaRPr lang="en-US" sz="2400" dirty="0"/>
              </a:p>
              <a:p>
                <a:pPr marL="0" indent="0">
                  <a:buNone/>
                </a:pPr>
                <a:r>
                  <a:rPr lang="en-US" sz="2000" dirty="0"/>
                  <a:t>					</a:t>
                </a:r>
                <a14:m>
                  <m:oMath xmlns:m="http://schemas.openxmlformats.org/officeDocument/2006/math">
                    <m:r>
                      <a:rPr lang="en-US" sz="2000" i="1">
                        <a:latin typeface="Cambria Math" panose="02040503050406030204" pitchFamily="18" charset="0"/>
                        <a:ea typeface="Cambria Math" panose="02040503050406030204" pitchFamily="18" charset="0"/>
                      </a:rPr>
                      <m:t>ℬ</m:t>
                    </m:r>
                    <m:r>
                      <a:rPr lang="en-US" sz="2000" i="1">
                        <a:latin typeface="Cambria Math" panose="02040503050406030204" pitchFamily="18" charset="0"/>
                      </a:rPr>
                      <m:t>&gt;0</m:t>
                    </m:r>
                  </m:oMath>
                </a14:m>
                <a:r>
                  <a:rPr lang="en-US" sz="2000" dirty="0"/>
                  <a:t> for </a:t>
                </a:r>
                <a14:m>
                  <m:oMath xmlns:m="http://schemas.openxmlformats.org/officeDocument/2006/math">
                    <m:r>
                      <a:rPr lang="en-US" sz="2000" i="1">
                        <a:latin typeface="Cambria Math" panose="02040503050406030204" pitchFamily="18" charset="0"/>
                      </a:rPr>
                      <m:t>𝑝</m:t>
                    </m:r>
                    <m:r>
                      <a:rPr lang="en-US" sz="2000" i="1">
                        <a:latin typeface="Cambria Math" panose="02040503050406030204" pitchFamily="18" charset="0"/>
                      </a:rPr>
                      <m:t>&gt;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𝑁</m:t>
                            </m:r>
                            <m:r>
                              <a:rPr lang="en-US" sz="2000" i="1">
                                <a:latin typeface="Cambria Math" panose="02040503050406030204" pitchFamily="18" charset="0"/>
                              </a:rPr>
                              <m:t>−1</m:t>
                            </m:r>
                          </m:sup>
                        </m:sSup>
                        <m:r>
                          <a:rPr lang="en-US" sz="2000" i="1">
                            <a:latin typeface="Cambria Math" panose="02040503050406030204" pitchFamily="18" charset="0"/>
                          </a:rPr>
                          <m:t>−1</m:t>
                        </m:r>
                      </m:num>
                      <m:den>
                        <m:sSup>
                          <m:sSupPr>
                            <m:ctrlPr>
                              <a:rPr lang="en-US" sz="2000" i="1">
                                <a:latin typeface="Cambria Math" panose="02040503050406030204" pitchFamily="18" charset="0"/>
                              </a:rPr>
                            </m:ctrlPr>
                          </m:sSupPr>
                          <m:e>
                            <m:r>
                              <a:rPr lang="en-US" sz="2000" i="1">
                                <a:latin typeface="Cambria Math" panose="02040503050406030204" pitchFamily="18" charset="0"/>
                              </a:rPr>
                              <m:t>2</m:t>
                            </m:r>
                          </m:e>
                          <m:sup>
                            <m:r>
                              <a:rPr lang="en-US" sz="2000" i="1">
                                <a:latin typeface="Cambria Math" panose="02040503050406030204" pitchFamily="18" charset="0"/>
                              </a:rPr>
                              <m:t>𝑁</m:t>
                            </m:r>
                          </m:sup>
                        </m:sSup>
                        <m:r>
                          <a:rPr lang="en-US" sz="2000" i="1">
                            <a:latin typeface="Cambria Math" panose="02040503050406030204" pitchFamily="18" charset="0"/>
                          </a:rPr>
                          <m:t>−1</m:t>
                        </m:r>
                      </m:den>
                    </m:f>
                  </m:oMath>
                </a14:m>
                <a:r>
                  <a:rPr lang="en-US" sz="2000" dirty="0"/>
                  <a:t>     e.g.,  </a:t>
                </a:r>
                <a14:m>
                  <m:oMath xmlns:m="http://schemas.openxmlformats.org/officeDocument/2006/math">
                    <m:r>
                      <a:rPr lang="en-US" sz="2000" i="1">
                        <a:latin typeface="Cambria Math" panose="02040503050406030204" pitchFamily="18" charset="0"/>
                      </a:rPr>
                      <m:t>&gt;</m:t>
                    </m:r>
                    <m:f>
                      <m:fPr>
                        <m:ctrlPr>
                          <a:rPr lang="en-US" sz="2000" i="1">
                            <a:latin typeface="Cambria Math" panose="02040503050406030204" pitchFamily="18" charset="0"/>
                          </a:rPr>
                        </m:ctrlPr>
                      </m:fPr>
                      <m:num>
                        <m:r>
                          <a:rPr lang="en-US" sz="2000" i="1">
                            <a:latin typeface="Cambria Math" panose="02040503050406030204" pitchFamily="18" charset="0"/>
                          </a:rPr>
                          <m:t>3</m:t>
                        </m:r>
                      </m:num>
                      <m:den>
                        <m:r>
                          <a:rPr lang="en-US" sz="2000" i="1">
                            <a:latin typeface="Cambria Math" panose="02040503050406030204" pitchFamily="18" charset="0"/>
                          </a:rPr>
                          <m:t>7</m:t>
                        </m:r>
                      </m:den>
                    </m:f>
                  </m:oMath>
                </a14:m>
                <a:r>
                  <a:rPr lang="en-US" sz="2000" dirty="0"/>
                  <a:t> for 3-qubit </a:t>
                </a:r>
                <a14:m>
                  <m:oMath xmlns:m="http://schemas.openxmlformats.org/officeDocument/2006/math">
                    <m:sSub>
                      <m:sSubPr>
                        <m:ctrlPr>
                          <a:rPr lang="en-US" sz="2000" i="1" dirty="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𝜌</m:t>
                            </m:r>
                          </m:e>
                        </m:acc>
                      </m:e>
                      <m:sub>
                        <m:r>
                          <a:rPr lang="en-US" sz="2000" i="1" dirty="0">
                            <a:latin typeface="Cambria Math" panose="02040503050406030204" pitchFamily="18" charset="0"/>
                          </a:rPr>
                          <m:t>𝐺</m:t>
                        </m:r>
                        <m:r>
                          <a:rPr lang="en-US" sz="2000" b="0" i="1" dirty="0" smtClean="0">
                            <a:latin typeface="Cambria Math" panose="02040503050406030204" pitchFamily="18" charset="0"/>
                          </a:rPr>
                          <m:t>𝐻𝑍</m:t>
                        </m:r>
                        <m:r>
                          <a:rPr lang="en-US" sz="2000" i="1" dirty="0">
                            <a:latin typeface="Cambria Math" panose="02040503050406030204" pitchFamily="18" charset="0"/>
                          </a:rPr>
                          <m:t>𝑊</m:t>
                        </m:r>
                      </m:sub>
                    </m:sSub>
                  </m:oMath>
                </a14:m>
                <a:endParaRPr lang="en-US" sz="2200" b="0" dirty="0"/>
              </a:p>
            </p:txBody>
          </p:sp>
        </mc:Choice>
        <mc:Fallback xmlns="">
          <p:sp>
            <p:nvSpPr>
              <p:cNvPr id="8" name="Content Placeholder 2">
                <a:extLst>
                  <a:ext uri="{FF2B5EF4-FFF2-40B4-BE49-F238E27FC236}">
                    <a16:creationId xmlns:a16="http://schemas.microsoft.com/office/drawing/2014/main" id="{1980B241-A322-46B0-A1EA-EF5A2B771068}"/>
                  </a:ext>
                </a:extLst>
              </p:cNvPr>
              <p:cNvSpPr>
                <a:spLocks noGrp="1" noRot="1" noChangeAspect="1" noMove="1" noResize="1" noEditPoints="1" noAdjustHandles="1" noChangeArrowheads="1" noChangeShapeType="1" noTextEdit="1"/>
              </p:cNvSpPr>
              <p:nvPr>
                <p:ph idx="1"/>
              </p:nvPr>
            </p:nvSpPr>
            <p:spPr>
              <a:xfrm>
                <a:off x="422561" y="1280352"/>
                <a:ext cx="11165381" cy="5604670"/>
              </a:xfrm>
              <a:blipFill>
                <a:blip r:embed="rId2"/>
                <a:stretch>
                  <a:fillRect l="-710" t="-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41962B-BC04-4722-8FB4-58BBD4AE2D66}"/>
                  </a:ext>
                </a:extLst>
              </p:cNvPr>
              <p:cNvSpPr/>
              <p:nvPr/>
            </p:nvSpPr>
            <p:spPr>
              <a:xfrm>
                <a:off x="422561" y="3429000"/>
                <a:ext cx="3701935" cy="1569660"/>
              </a:xfrm>
              <a:prstGeom prst="rect">
                <a:avLst/>
              </a:prstGeom>
            </p:spPr>
            <p:txBody>
              <a:bodyPr wrap="square">
                <a:spAutoFit/>
              </a:bodyPr>
              <a:lstStyle/>
              <a:p>
                <a:r>
                  <a:rPr lang="en-US" sz="2400" dirty="0"/>
                  <a:t>What is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𝑞</m:t>
                        </m:r>
                      </m:e>
                    </m:d>
                  </m:oMath>
                </a14:m>
                <a:r>
                  <a:rPr lang="en-US" sz="2400" dirty="0"/>
                  <a:t>? </a:t>
                </a:r>
              </a:p>
              <a:p>
                <a:r>
                  <a:rPr lang="en-US" sz="2400" dirty="0"/>
                  <a:t>Example: 6 qubits, and q=17</a:t>
                </a:r>
              </a:p>
              <a:p>
                <a:r>
                  <a:rPr lang="en-US" sz="2400" dirty="0"/>
                  <a:t>In binary, </a:t>
                </a:r>
                <a14:m>
                  <m:oMath xmlns:m="http://schemas.openxmlformats.org/officeDocument/2006/math">
                    <m:r>
                      <a:rPr lang="en-US" sz="2400" i="1">
                        <a:latin typeface="Cambria Math" panose="02040503050406030204" pitchFamily="18" charset="0"/>
                      </a:rPr>
                      <m:t>17→10001</m:t>
                    </m:r>
                  </m:oMath>
                </a14:m>
                <a:endParaRPr lang="en-US" sz="2400" dirty="0"/>
              </a:p>
              <a:p>
                <a:r>
                  <a:rPr lang="en-US" sz="2400" dirty="0"/>
                  <a:t>and </a:t>
                </a:r>
                <a14:m>
                  <m:oMath xmlns:m="http://schemas.openxmlformats.org/officeDocument/2006/math">
                    <m:d>
                      <m:dPr>
                        <m:begChr m:val="|"/>
                        <m:endChr m:val="⟩"/>
                        <m:ctrlPr>
                          <a:rPr lang="en-US" sz="2400" i="1">
                            <a:latin typeface="Cambria Math" panose="02040503050406030204" pitchFamily="18" charset="0"/>
                          </a:rPr>
                        </m:ctrlPr>
                      </m:dPr>
                      <m:e>
                        <m:r>
                          <a:rPr lang="en-US" sz="2400" i="1">
                            <a:latin typeface="Cambria Math" panose="02040503050406030204" pitchFamily="18" charset="0"/>
                          </a:rPr>
                          <m:t>17</m:t>
                        </m:r>
                      </m:e>
                    </m:d>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0,1,0,0,0,1</m:t>
                        </m:r>
                      </m:e>
                    </m:d>
                  </m:oMath>
                </a14:m>
                <a:endParaRPr lang="en-US" sz="2400" dirty="0"/>
              </a:p>
            </p:txBody>
          </p:sp>
        </mc:Choice>
        <mc:Fallback xmlns="">
          <p:sp>
            <p:nvSpPr>
              <p:cNvPr id="5" name="Rectangle 4">
                <a:extLst>
                  <a:ext uri="{FF2B5EF4-FFF2-40B4-BE49-F238E27FC236}">
                    <a16:creationId xmlns:a16="http://schemas.microsoft.com/office/drawing/2014/main" id="{8441962B-BC04-4722-8FB4-58BBD4AE2D66}"/>
                  </a:ext>
                </a:extLst>
              </p:cNvPr>
              <p:cNvSpPr>
                <a:spLocks noRot="1" noChangeAspect="1" noMove="1" noResize="1" noEditPoints="1" noAdjustHandles="1" noChangeArrowheads="1" noChangeShapeType="1" noTextEdit="1"/>
              </p:cNvSpPr>
              <p:nvPr/>
            </p:nvSpPr>
            <p:spPr>
              <a:xfrm>
                <a:off x="422561" y="3429000"/>
                <a:ext cx="3701935" cy="1569660"/>
              </a:xfrm>
              <a:prstGeom prst="rect">
                <a:avLst/>
              </a:prstGeom>
              <a:blipFill>
                <a:blip r:embed="rId3"/>
                <a:stretch>
                  <a:fillRect l="-2467" t="-3113" r="-1645" b="-7782"/>
                </a:stretch>
              </a:blipFill>
            </p:spPr>
            <p:txBody>
              <a:bodyPr/>
              <a:lstStyle/>
              <a:p>
                <a:r>
                  <a:rPr lang="en-US">
                    <a:noFill/>
                  </a:rPr>
                  <a:t> </a:t>
                </a:r>
              </a:p>
            </p:txBody>
          </p:sp>
        </mc:Fallback>
      </mc:AlternateContent>
      <p:sp>
        <p:nvSpPr>
          <p:cNvPr id="6" name="Text Placeholder 4">
            <a:extLst>
              <a:ext uri="{FF2B5EF4-FFF2-40B4-BE49-F238E27FC236}">
                <a16:creationId xmlns:a16="http://schemas.microsoft.com/office/drawing/2014/main" id="{0900EFCE-C340-4D94-A635-EB7E6C675CDC}"/>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96A1F3D1-6E3A-41B7-AD0D-14DDEB3A2EE7}"/>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37 of 34</a:t>
            </a:r>
          </a:p>
        </p:txBody>
      </p:sp>
    </p:spTree>
    <p:extLst>
      <p:ext uri="{BB962C8B-B14F-4D97-AF65-F5344CB8AC3E}">
        <p14:creationId xmlns:p14="http://schemas.microsoft.com/office/powerpoint/2010/main" val="1167580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1" y="495946"/>
            <a:ext cx="11346878" cy="1301856"/>
          </a:xfrm>
        </p:spPr>
        <p:txBody>
          <a:bodyPr>
            <a:noAutofit/>
          </a:bodyPr>
          <a:lstStyle/>
          <a:p>
            <a:pPr algn="ctr"/>
            <a:r>
              <a:rPr lang="en-US" sz="4400" dirty="0"/>
              <a:t>Contingency slide 3: Multipartite negativity </a:t>
            </a:r>
            <a:br>
              <a:rPr lang="en-US" sz="4400" dirty="0"/>
            </a:br>
            <a:r>
              <a:rPr lang="en-US" sz="4400" dirty="0"/>
              <a:t>of GHZ-Werner state</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1980B241-A322-46B0-A1EA-EF5A2B771068}"/>
                  </a:ext>
                </a:extLst>
              </p:cNvPr>
              <p:cNvSpPr>
                <a:spLocks noGrp="1"/>
              </p:cNvSpPr>
              <p:nvPr>
                <p:ph idx="1"/>
              </p:nvPr>
            </p:nvSpPr>
            <p:spPr>
              <a:xfrm>
                <a:off x="422561" y="1580825"/>
                <a:ext cx="11165381" cy="5087219"/>
              </a:xfrm>
            </p:spPr>
            <p:txBody>
              <a:bodyPr>
                <a:normAutofit/>
              </a:bodyPr>
              <a:lstStyle/>
              <a:p>
                <a:pPr marL="0" indent="0">
                  <a:buNone/>
                </a:pPr>
                <a:r>
                  <a:rPr lang="en-US" sz="2400" dirty="0">
                    <a:latin typeface="Arial" panose="020B0604020202020204" pitchFamily="34" charset="0"/>
                    <a:cs typeface="Arial" panose="020B0604020202020204" pitchFamily="34" charset="0"/>
                  </a:rPr>
                  <a:t>The N-partite Negativity</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𝒩</m:t>
                          </m:r>
                        </m:e>
                        <m:sub>
                          <m:r>
                            <a:rPr lang="en-US" sz="2000" b="0" i="1" smtClean="0">
                              <a:latin typeface="Cambria Math" panose="02040503050406030204" pitchFamily="18" charset="0"/>
                            </a:rPr>
                            <m:t>𝑁</m:t>
                          </m:r>
                        </m:sub>
                      </m:sSub>
                      <m:d>
                        <m:dPr>
                          <m:ctrlPr>
                            <a:rPr lang="en-US" sz="2000" i="1">
                              <a:latin typeface="Cambria Math" panose="02040503050406030204" pitchFamily="18" charset="0"/>
                            </a:rPr>
                          </m:ctrlPr>
                        </m:d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e>
                      </m:d>
                      <m:r>
                        <a:rPr lang="en-US" sz="2000" i="1">
                          <a:latin typeface="Cambria Math" panose="02040503050406030204" pitchFamily="18" charset="0"/>
                        </a:rPr>
                        <m:t>≡</m:t>
                      </m:r>
                      <m:func>
                        <m:funcPr>
                          <m:ctrlPr>
                            <a:rPr lang="en-US" sz="2000" i="1">
                              <a:latin typeface="Cambria Math" panose="02040503050406030204" pitchFamily="18" charset="0"/>
                            </a:rPr>
                          </m:ctrlPr>
                        </m:funcPr>
                        <m:fName>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min</m:t>
                              </m:r>
                            </m:e>
                            <m:lim>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𝑖</m:t>
                                  </m:r>
                                </m:sub>
                              </m:sSub>
                              <m:r>
                                <a:rPr lang="en-US" sz="2000" i="1">
                                  <a:latin typeface="Cambria Math" panose="02040503050406030204" pitchFamily="18" charset="0"/>
                                </a:rPr>
                                <m:t>⟩</m:t>
                              </m:r>
                            </m:lim>
                          </m:limLow>
                        </m:fName>
                        <m:e>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𝑖</m:t>
                              </m:r>
                            </m:sub>
                            <m:sup/>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m:t>
                                  </m:r>
                                </m:sub>
                              </m:sSub>
                              <m:r>
                                <a:rPr lang="en-US" sz="2000" b="0" i="1" smtClean="0">
                                  <a:latin typeface="Cambria Math" panose="02040503050406030204" pitchFamily="18" charset="0"/>
                                </a:rPr>
                                <m:t>  </m:t>
                              </m:r>
                              <m:limLow>
                                <m:limLowPr>
                                  <m:ctrlPr>
                                    <a:rPr lang="en-US" sz="2000" b="0" i="1" smtClean="0">
                                      <a:latin typeface="Cambria Math" panose="02040503050406030204" pitchFamily="18" charset="0"/>
                                    </a:rPr>
                                  </m:ctrlPr>
                                </m:limLowPr>
                                <m:e>
                                  <m:r>
                                    <m:rPr>
                                      <m:sty m:val="p"/>
                                    </m:rPr>
                                    <a:rPr lang="en-US" sz="2000" i="0">
                                      <a:latin typeface="Cambria Math" panose="02040503050406030204" pitchFamily="18" charset="0"/>
                                    </a:rPr>
                                    <m:t>min</m:t>
                                  </m:r>
                                </m:e>
                                <m:lim>
                                  <m:r>
                                    <a:rPr lang="en-US" sz="2000" b="0" i="1" smtClean="0">
                                      <a:latin typeface="Cambria Math" panose="02040503050406030204" pitchFamily="18" charset="0"/>
                                    </a:rPr>
                                    <m:t>𝛼</m:t>
                                  </m:r>
                                </m:lim>
                              </m:limLow>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𝒩</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sSub>
                                        <m:sSubPr>
                                          <m:ctrlPr>
                                            <a:rPr lang="en-US" sz="24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e>
                                        <m:sub>
                                          <m:r>
                                            <a:rPr lang="en-US" sz="2400" b="0" i="1" dirty="0" smtClean="0">
                                              <a:latin typeface="Cambria Math" panose="02040503050406030204" pitchFamily="18" charset="0"/>
                                            </a:rPr>
                                            <m:t>𝛼</m:t>
                                          </m:r>
                                          <m:r>
                                            <a:rPr lang="en-US" sz="2400" b="0" i="1" dirty="0" smtClean="0">
                                              <a:latin typeface="Cambria Math" panose="02040503050406030204" pitchFamily="18" charset="0"/>
                                            </a:rPr>
                                            <m:t>|</m:t>
                                          </m:r>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𝛼</m:t>
                                              </m:r>
                                            </m:e>
                                          </m:acc>
                                        </m:sub>
                                      </m:sSub>
                                    </m:e>
                                  </m:d>
                                </m:e>
                              </m:d>
                            </m:e>
                          </m:nary>
                        </m:e>
                      </m:func>
                    </m:oMath>
                  </m:oMathPara>
                </a14:m>
                <a:endParaRPr lang="en-US" sz="2400" dirty="0"/>
              </a:p>
              <a:p>
                <a:pPr marL="0" indent="0">
                  <a:spcBef>
                    <a:spcPts val="300"/>
                  </a:spcBef>
                  <a:spcAft>
                    <a:spcPts val="300"/>
                  </a:spcAft>
                  <a:buNone/>
                </a:pPr>
                <a:r>
                  <a:rPr lang="en-US" sz="1800" dirty="0"/>
                  <a:t>	    N-qubit GHZ-Werner state:</a:t>
                </a:r>
              </a:p>
              <a:p>
                <a:pPr marL="0" indent="0">
                  <a:spcBef>
                    <a:spcPts val="300"/>
                  </a:spcBef>
                  <a:spcAft>
                    <a:spcPts val="300"/>
                  </a:spcAft>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𝜌</m:t>
                              </m:r>
                            </m:e>
                          </m:acc>
                        </m:e>
                        <m:sub>
                          <m:r>
                            <a:rPr lang="en-US" sz="2400" b="0" i="1" dirty="0" smtClean="0">
                              <a:latin typeface="Cambria Math" panose="02040503050406030204" pitchFamily="18" charset="0"/>
                            </a:rPr>
                            <m:t>𝐺𝐻𝑍𝑊</m:t>
                          </m:r>
                        </m:sub>
                      </m:sSub>
                      <m:r>
                        <a:rPr lang="en-US" sz="2400" b="0" i="1" dirty="0" smtClean="0">
                          <a:latin typeface="Cambria Math" panose="02040503050406030204" pitchFamily="18" charset="0"/>
                        </a:rPr>
                        <m:t>=</m:t>
                      </m:r>
                      <m:r>
                        <a:rPr lang="en-US" sz="2400" b="0" i="1" dirty="0" smtClean="0">
                          <a:latin typeface="Cambria Math" panose="02040503050406030204" pitchFamily="18" charset="0"/>
                        </a:rPr>
                        <m:t>𝑝</m:t>
                      </m:r>
                      <m:r>
                        <a:rPr lang="en-US" sz="2400" b="0" i="1" dirty="0" smtClean="0">
                          <a:latin typeface="Cambria Math" panose="02040503050406030204" pitchFamily="18" charset="0"/>
                        </a:rPr>
                        <m:t> </m:t>
                      </m:r>
                      <m:d>
                        <m:dPr>
                          <m:begChr m:val="|"/>
                          <m:endChr m:val="⟩"/>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𝐺𝐻𝑍</m:t>
                          </m:r>
                        </m:e>
                      </m:d>
                      <m:d>
                        <m:dPr>
                          <m:begChr m:val="⟨"/>
                          <m:endChr m:val="|"/>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𝐺𝐻𝑍</m:t>
                          </m:r>
                        </m:e>
                      </m:d>
                      <m:r>
                        <a:rPr lang="en-US" sz="2400" b="0" i="1" dirty="0" smtClean="0">
                          <a:latin typeface="Cambria Math" panose="02040503050406030204" pitchFamily="18" charset="0"/>
                        </a:rPr>
                        <m:t>+</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1−</m:t>
                          </m:r>
                          <m:r>
                            <a:rPr lang="en-US" sz="2400" b="0" i="1" dirty="0" smtClean="0">
                              <a:latin typeface="Cambria Math" panose="02040503050406030204" pitchFamily="18" charset="0"/>
                            </a:rPr>
                            <m:t>𝑝</m:t>
                          </m:r>
                        </m:e>
                      </m:d>
                      <m:sSub>
                        <m:sSubPr>
                          <m:ctrlPr>
                            <a:rPr lang="en-US" sz="2400" b="0" i="1" dirty="0" smtClean="0">
                              <a:latin typeface="Cambria Math" panose="02040503050406030204" pitchFamily="18" charset="0"/>
                            </a:rPr>
                          </m:ctrlPr>
                        </m:sSubPr>
                        <m:e>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𝜌</m:t>
                              </m:r>
                            </m:e>
                          </m:acc>
                        </m:e>
                        <m:sub>
                          <m:r>
                            <a:rPr lang="en-US" sz="2400" b="0" i="1" dirty="0" smtClean="0">
                              <a:latin typeface="Cambria Math" panose="02040503050406030204" pitchFamily="18" charset="0"/>
                            </a:rPr>
                            <m:t>𝑀𝑀</m:t>
                          </m:r>
                        </m:sub>
                      </m:sSub>
                    </m:oMath>
                  </m:oMathPara>
                </a14:m>
                <a:endParaRPr lang="en-US" sz="1800" dirty="0"/>
              </a:p>
              <a:p>
                <a:pPr marL="342900" indent="-342900">
                  <a:spcBef>
                    <a:spcPts val="300"/>
                  </a:spcBef>
                  <a:spcAft>
                    <a:spcPts val="300"/>
                  </a:spcAft>
                </a:pPr>
                <a:r>
                  <a:rPr lang="en-US" sz="1800" dirty="0"/>
                  <a:t>Fully separable under partial trace</a:t>
                </a:r>
              </a:p>
              <a:p>
                <a:pPr marL="342900" indent="-342900">
                  <a:spcBef>
                    <a:spcPts val="300"/>
                  </a:spcBef>
                  <a:spcAft>
                    <a:spcPts val="300"/>
                  </a:spcAft>
                </a:pPr>
                <a:r>
                  <a:rPr lang="en-US" sz="1800" dirty="0"/>
                  <a:t>Set of eigenvalues of partial transpose is constant over all possible partial transposes:</a:t>
                </a:r>
              </a:p>
              <a:p>
                <a:pPr marL="0" indent="0">
                  <a:spcBef>
                    <a:spcPts val="300"/>
                  </a:spcBef>
                  <a:spcAft>
                    <a:spcPts val="300"/>
                  </a:spcAft>
                  <a:buNone/>
                </a:pPr>
                <a14:m>
                  <m:oMathPara xmlns:m="http://schemas.openxmlformats.org/officeDocument/2006/math">
                    <m:oMathParaPr>
                      <m:jc m:val="centerGroup"/>
                    </m:oMathParaPr>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𝜆</m:t>
                          </m:r>
                        </m:e>
                      </m:acc>
                      <m:r>
                        <a:rPr lang="en-US" sz="2400" b="0" i="1" dirty="0" smtClean="0">
                          <a:latin typeface="Cambria Math" panose="02040503050406030204" pitchFamily="18" charset="0"/>
                        </a:rPr>
                        <m:t>=</m:t>
                      </m:r>
                      <m:d>
                        <m:dPr>
                          <m:ctrlPr>
                            <a:rPr lang="en-US" sz="2400" b="0" i="1" dirty="0" smtClean="0">
                              <a:latin typeface="Cambria Math" panose="02040503050406030204" pitchFamily="18" charset="0"/>
                            </a:rPr>
                          </m:ctrlPr>
                        </m:dPr>
                        <m:e>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r>
                                <a:rPr lang="en-US" sz="2400" b="0" i="1" dirty="0" smtClean="0">
                                  <a:latin typeface="Cambria Math" panose="02040503050406030204" pitchFamily="18" charset="0"/>
                                </a:rPr>
                                <m:t>𝑝</m:t>
                              </m:r>
                            </m:num>
                            <m:den>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2</m:t>
                                  </m:r>
                                </m:e>
                                <m:sup>
                                  <m:r>
                                    <a:rPr lang="en-US" sz="2400" b="0" i="1" dirty="0" smtClean="0">
                                      <a:latin typeface="Cambria Math" panose="02040503050406030204" pitchFamily="18" charset="0"/>
                                    </a:rPr>
                                    <m:t>𝑁</m:t>
                                  </m:r>
                                </m:sup>
                              </m:sSup>
                            </m:den>
                          </m:f>
                          <m:r>
                            <a:rPr lang="en-US" sz="2400" b="0" i="1" dirty="0" smtClean="0">
                              <a:latin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rPr>
                                <m:t>1−</m:t>
                              </m:r>
                              <m:r>
                                <a:rPr lang="en-US" sz="2400" i="1" dirty="0">
                                  <a:latin typeface="Cambria Math" panose="02040503050406030204" pitchFamily="18" charset="0"/>
                                </a:rPr>
                                <m:t>𝑝</m:t>
                              </m:r>
                            </m:num>
                            <m:den>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2</m:t>
                                  </m:r>
                                </m:e>
                                <m:sup>
                                  <m:r>
                                    <a:rPr lang="en-US" sz="2400" b="0" i="1" dirty="0" smtClean="0">
                                      <a:latin typeface="Cambria Math" panose="02040503050406030204" pitchFamily="18" charset="0"/>
                                    </a:rPr>
                                    <m:t>𝑁</m:t>
                                  </m:r>
                                </m:sup>
                              </m:sSup>
                            </m:den>
                          </m:f>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d>
                                <m:dPr>
                                  <m:ctrlPr>
                                    <a:rPr lang="en-US" sz="2400" b="0" i="1" dirty="0" smtClean="0">
                                      <a:latin typeface="Cambria Math" panose="02040503050406030204" pitchFamily="18" charset="0"/>
                                    </a:rPr>
                                  </m:ctrlPr>
                                </m:dPr>
                                <m:e>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2</m:t>
                                      </m:r>
                                    </m:e>
                                    <m:sup>
                                      <m:r>
                                        <a:rPr lang="en-US" sz="2400" b="0" i="1" dirty="0" smtClean="0">
                                          <a:latin typeface="Cambria Math" panose="02040503050406030204" pitchFamily="18" charset="0"/>
                                        </a:rPr>
                                        <m:t>𝑁</m:t>
                                      </m:r>
                                    </m:sup>
                                  </m:sSup>
                                  <m:r>
                                    <a:rPr lang="en-US" sz="2400" b="0" i="1" dirty="0" smtClean="0">
                                      <a:latin typeface="Cambria Math" panose="02040503050406030204" pitchFamily="18" charset="0"/>
                                    </a:rPr>
                                    <m:t>−1</m:t>
                                  </m:r>
                                </m:e>
                              </m:d>
                              <m:r>
                                <a:rPr lang="en-US" sz="2400" b="0" i="1" dirty="0" smtClean="0">
                                  <a:latin typeface="Cambria Math" panose="02040503050406030204" pitchFamily="18" charset="0"/>
                                </a:rPr>
                                <m:t>𝑝</m:t>
                              </m:r>
                            </m:num>
                            <m:den>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2</m:t>
                                  </m:r>
                                </m:e>
                                <m:sup>
                                  <m:r>
                                    <a:rPr lang="en-US" sz="2400" b="0" i="1" dirty="0" smtClean="0">
                                      <a:latin typeface="Cambria Math" panose="02040503050406030204" pitchFamily="18" charset="0"/>
                                    </a:rPr>
                                    <m:t>𝑁</m:t>
                                  </m:r>
                                </m:sup>
                              </m:sSup>
                            </m:den>
                          </m:f>
                        </m:e>
                      </m:d>
                    </m:oMath>
                  </m:oMathPara>
                </a14:m>
                <a:endParaRPr lang="en-US" sz="1800" dirty="0"/>
              </a:p>
              <a:p>
                <a:pPr marL="0" indent="0">
                  <a:spcBef>
                    <a:spcPts val="300"/>
                  </a:spcBef>
                  <a:spcAft>
                    <a:spcPts val="300"/>
                  </a:spcAft>
                  <a:buNone/>
                </a:pP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𝜆</m:t>
                              </m:r>
                            </m:e>
                          </m:acc>
                        </m:e>
                        <m:sub>
                          <m:r>
                            <a:rPr lang="en-US" sz="2400" b="0" i="1" dirty="0" smtClean="0">
                              <a:latin typeface="Cambria Math" panose="02040503050406030204" pitchFamily="18" charset="0"/>
                            </a:rPr>
                            <m:t>𝑃𝑇</m:t>
                          </m:r>
                        </m:sub>
                      </m:sSub>
                      <m:r>
                        <a:rPr lang="en-US" sz="2400" b="0" i="1" dirty="0" smtClean="0">
                          <a:latin typeface="Cambria Math" panose="02040503050406030204" pitchFamily="18" charset="0"/>
                        </a:rPr>
                        <m:t>=</m:t>
                      </m:r>
                      <m:d>
                        <m:dPr>
                          <m:ctrlPr>
                            <a:rPr lang="en-US" sz="2400" b="0" i="1" dirty="0" smtClean="0">
                              <a:latin typeface="Cambria Math" panose="02040503050406030204" pitchFamily="18" charset="0"/>
                            </a:rPr>
                          </m:ctrlPr>
                        </m:dPr>
                        <m:e>
                          <m:f>
                            <m:fPr>
                              <m:ctrlPr>
                                <a:rPr lang="en-US" sz="2400" i="1" dirty="0">
                                  <a:latin typeface="Cambria Math" panose="02040503050406030204" pitchFamily="18" charset="0"/>
                                </a:rPr>
                              </m:ctrlPr>
                            </m:fPr>
                            <m:num>
                              <m:r>
                                <a:rPr lang="en-US" sz="2400" i="1" dirty="0">
                                  <a:latin typeface="Cambria Math" panose="02040503050406030204" pitchFamily="18" charset="0"/>
                                </a:rPr>
                                <m:t>1−</m:t>
                              </m:r>
                              <m:r>
                                <a:rPr lang="en-US" sz="2400" i="1" dirty="0">
                                  <a:latin typeface="Cambria Math" panose="02040503050406030204" pitchFamily="18" charset="0"/>
                                </a:rPr>
                                <m:t>𝑝</m:t>
                              </m:r>
                            </m:num>
                            <m:den>
                              <m:sSup>
                                <m:sSupPr>
                                  <m:ctrlPr>
                                    <a:rPr lang="en-US" sz="2400" i="1" dirty="0">
                                      <a:latin typeface="Cambria Math" panose="02040503050406030204" pitchFamily="18" charset="0"/>
                                    </a:rPr>
                                  </m:ctrlPr>
                                </m:sSupPr>
                                <m:e>
                                  <m:r>
                                    <a:rPr lang="en-US" sz="2400" i="1" dirty="0">
                                      <a:latin typeface="Cambria Math" panose="02040503050406030204" pitchFamily="18" charset="0"/>
                                    </a:rPr>
                                    <m:t>2</m:t>
                                  </m:r>
                                </m:e>
                                <m:sup>
                                  <m:r>
                                    <a:rPr lang="en-US" sz="2400" i="1" dirty="0">
                                      <a:latin typeface="Cambria Math" panose="02040503050406030204" pitchFamily="18" charset="0"/>
                                    </a:rPr>
                                    <m:t>𝑁</m:t>
                                  </m:r>
                                </m:sup>
                              </m:sSup>
                            </m:den>
                          </m:f>
                          <m:r>
                            <a:rPr lang="en-US" sz="2400" i="1" dirty="0">
                              <a:latin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rPr>
                                <m:t>1−</m:t>
                              </m:r>
                              <m:r>
                                <a:rPr lang="en-US" sz="2400" i="1" dirty="0">
                                  <a:latin typeface="Cambria Math" panose="02040503050406030204" pitchFamily="18" charset="0"/>
                                </a:rPr>
                                <m:t>𝑝</m:t>
                              </m:r>
                            </m:num>
                            <m:den>
                              <m:sSup>
                                <m:sSupPr>
                                  <m:ctrlPr>
                                    <a:rPr lang="en-US" sz="2400" i="1" dirty="0">
                                      <a:latin typeface="Cambria Math" panose="02040503050406030204" pitchFamily="18" charset="0"/>
                                    </a:rPr>
                                  </m:ctrlPr>
                                </m:sSupPr>
                                <m:e>
                                  <m:r>
                                    <a:rPr lang="en-US" sz="2400" i="1" dirty="0">
                                      <a:latin typeface="Cambria Math" panose="02040503050406030204" pitchFamily="18" charset="0"/>
                                    </a:rPr>
                                    <m:t>2</m:t>
                                  </m:r>
                                </m:e>
                                <m:sup>
                                  <m:r>
                                    <a:rPr lang="en-US" sz="2400" i="1" dirty="0">
                                      <a:latin typeface="Cambria Math" panose="02040503050406030204" pitchFamily="18" charset="0"/>
                                    </a:rPr>
                                    <m:t>𝑁</m:t>
                                  </m:r>
                                </m:sup>
                              </m:sSup>
                            </m:den>
                          </m:f>
                          <m:r>
                            <a:rPr lang="en-US" sz="2400" i="1" dirty="0">
                              <a:latin typeface="Cambria Math" panose="02040503050406030204" pitchFamily="18" charset="0"/>
                            </a:rPr>
                            <m:t>,</m:t>
                          </m:r>
                          <m:f>
                            <m:fPr>
                              <m:ctrlPr>
                                <a:rPr lang="en-US" sz="2400" i="1" dirty="0" smtClean="0">
                                  <a:solidFill>
                                    <a:srgbClr val="00B050"/>
                                  </a:solidFill>
                                  <a:latin typeface="Cambria Math" panose="02040503050406030204" pitchFamily="18" charset="0"/>
                                </a:rPr>
                              </m:ctrlPr>
                            </m:fPr>
                            <m:num>
                              <m:r>
                                <a:rPr lang="en-US" sz="2400" i="1" dirty="0">
                                  <a:solidFill>
                                    <a:srgbClr val="00B050"/>
                                  </a:solidFill>
                                  <a:latin typeface="Cambria Math" panose="02040503050406030204" pitchFamily="18" charset="0"/>
                                </a:rPr>
                                <m:t>1</m:t>
                              </m:r>
                              <m:r>
                                <a:rPr lang="en-US" sz="2400" b="0" i="1" dirty="0" smtClean="0">
                                  <a:solidFill>
                                    <a:srgbClr val="00B050"/>
                                  </a:solidFill>
                                  <a:latin typeface="Cambria Math" panose="02040503050406030204" pitchFamily="18" charset="0"/>
                                </a:rPr>
                                <m:t>−</m:t>
                              </m:r>
                              <m:d>
                                <m:dPr>
                                  <m:ctrlPr>
                                    <a:rPr lang="en-US" sz="2400" b="0" i="1" dirty="0" smtClean="0">
                                      <a:solidFill>
                                        <a:srgbClr val="00B050"/>
                                      </a:solidFill>
                                      <a:latin typeface="Cambria Math" panose="02040503050406030204" pitchFamily="18" charset="0"/>
                                    </a:rPr>
                                  </m:ctrlPr>
                                </m:dPr>
                                <m:e>
                                  <m:sSup>
                                    <m:sSupPr>
                                      <m:ctrlPr>
                                        <a:rPr lang="en-US" sz="2400" b="0" i="1" dirty="0" smtClean="0">
                                          <a:solidFill>
                                            <a:srgbClr val="00B050"/>
                                          </a:solidFill>
                                          <a:latin typeface="Cambria Math" panose="02040503050406030204" pitchFamily="18" charset="0"/>
                                        </a:rPr>
                                      </m:ctrlPr>
                                    </m:sSupPr>
                                    <m:e>
                                      <m:r>
                                        <a:rPr lang="en-US" sz="2400" b="0" i="1" dirty="0" smtClean="0">
                                          <a:solidFill>
                                            <a:srgbClr val="00B050"/>
                                          </a:solidFill>
                                          <a:latin typeface="Cambria Math" panose="02040503050406030204" pitchFamily="18" charset="0"/>
                                        </a:rPr>
                                        <m:t>2</m:t>
                                      </m:r>
                                    </m:e>
                                    <m:sup>
                                      <m:r>
                                        <a:rPr lang="en-US" sz="2400" b="0" i="1" dirty="0" smtClean="0">
                                          <a:solidFill>
                                            <a:srgbClr val="00B050"/>
                                          </a:solidFill>
                                          <a:latin typeface="Cambria Math" panose="02040503050406030204" pitchFamily="18" charset="0"/>
                                        </a:rPr>
                                        <m:t>𝑁</m:t>
                                      </m:r>
                                      <m:r>
                                        <a:rPr lang="en-US" sz="2400" b="0" i="1" dirty="0" smtClean="0">
                                          <a:solidFill>
                                            <a:srgbClr val="00B050"/>
                                          </a:solidFill>
                                          <a:latin typeface="Cambria Math" panose="02040503050406030204" pitchFamily="18" charset="0"/>
                                        </a:rPr>
                                        <m:t>−1</m:t>
                                      </m:r>
                                    </m:sup>
                                  </m:sSup>
                                  <m:r>
                                    <a:rPr lang="en-US" sz="2400" b="0" i="1" dirty="0" smtClean="0">
                                      <a:solidFill>
                                        <a:srgbClr val="00B050"/>
                                      </a:solidFill>
                                      <a:latin typeface="Cambria Math" panose="02040503050406030204" pitchFamily="18" charset="0"/>
                                    </a:rPr>
                                    <m:t>+1</m:t>
                                  </m:r>
                                </m:e>
                              </m:d>
                              <m:r>
                                <a:rPr lang="en-US" sz="2400" i="1" dirty="0">
                                  <a:solidFill>
                                    <a:srgbClr val="00B050"/>
                                  </a:solidFill>
                                  <a:latin typeface="Cambria Math" panose="02040503050406030204" pitchFamily="18" charset="0"/>
                                </a:rPr>
                                <m:t>𝑝</m:t>
                              </m:r>
                            </m:num>
                            <m:den>
                              <m:sSup>
                                <m:sSupPr>
                                  <m:ctrlPr>
                                    <a:rPr lang="en-US" sz="2400" b="0" i="1" dirty="0" smtClean="0">
                                      <a:solidFill>
                                        <a:srgbClr val="00B050"/>
                                      </a:solidFill>
                                      <a:latin typeface="Cambria Math" panose="02040503050406030204" pitchFamily="18" charset="0"/>
                                    </a:rPr>
                                  </m:ctrlPr>
                                </m:sSupPr>
                                <m:e>
                                  <m:r>
                                    <a:rPr lang="en-US" sz="2400" b="0" i="1" dirty="0" smtClean="0">
                                      <a:solidFill>
                                        <a:srgbClr val="00B050"/>
                                      </a:solidFill>
                                      <a:latin typeface="Cambria Math" panose="02040503050406030204" pitchFamily="18" charset="0"/>
                                    </a:rPr>
                                    <m:t>2</m:t>
                                  </m:r>
                                </m:e>
                                <m:sup>
                                  <m:r>
                                    <a:rPr lang="en-US" sz="2400" b="0" i="1" dirty="0" smtClean="0">
                                      <a:solidFill>
                                        <a:srgbClr val="00B050"/>
                                      </a:solidFill>
                                      <a:latin typeface="Cambria Math" panose="02040503050406030204" pitchFamily="18" charset="0"/>
                                    </a:rPr>
                                    <m:t>𝑁</m:t>
                                  </m:r>
                                </m:sup>
                              </m:sSup>
                            </m:den>
                          </m:f>
                          <m:r>
                            <a:rPr lang="en-US" sz="2400" i="1" dirty="0">
                              <a:latin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rPr>
                                <m:t>1</m:t>
                              </m:r>
                              <m:r>
                                <a:rPr lang="en-US" sz="2400" b="0" i="1" dirty="0" smtClean="0">
                                  <a:latin typeface="Cambria Math" panose="02040503050406030204" pitchFamily="18" charset="0"/>
                                </a:rPr>
                                <m:t>+</m:t>
                              </m:r>
                              <m:d>
                                <m:dPr>
                                  <m:ctrlPr>
                                    <a:rPr lang="en-US" sz="2400" b="0" i="1" dirty="0" smtClean="0">
                                      <a:latin typeface="Cambria Math" panose="02040503050406030204" pitchFamily="18" charset="0"/>
                                    </a:rPr>
                                  </m:ctrlPr>
                                </m:dPr>
                                <m:e>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2</m:t>
                                      </m:r>
                                    </m:e>
                                    <m:sup>
                                      <m:r>
                                        <a:rPr lang="en-US" sz="2400" b="0" i="1" dirty="0" smtClean="0">
                                          <a:latin typeface="Cambria Math" panose="02040503050406030204" pitchFamily="18" charset="0"/>
                                        </a:rPr>
                                        <m:t>𝑁</m:t>
                                      </m:r>
                                      <m:r>
                                        <a:rPr lang="en-US" sz="2400" b="0" i="1" dirty="0" smtClean="0">
                                          <a:latin typeface="Cambria Math" panose="02040503050406030204" pitchFamily="18" charset="0"/>
                                        </a:rPr>
                                        <m:t>−1</m:t>
                                      </m:r>
                                    </m:sup>
                                  </m:sSup>
                                  <m:r>
                                    <a:rPr lang="en-US" sz="2400" b="0" i="1" dirty="0" smtClean="0">
                                      <a:latin typeface="Cambria Math" panose="02040503050406030204" pitchFamily="18" charset="0"/>
                                    </a:rPr>
                                    <m:t>−1</m:t>
                                  </m:r>
                                </m:e>
                              </m:d>
                              <m:r>
                                <a:rPr lang="en-US" sz="2400" i="1" dirty="0">
                                  <a:latin typeface="Cambria Math" panose="02040503050406030204" pitchFamily="18" charset="0"/>
                                </a:rPr>
                                <m:t>𝑝</m:t>
                              </m:r>
                            </m:num>
                            <m:den>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2</m:t>
                                  </m:r>
                                </m:e>
                                <m:sup>
                                  <m:r>
                                    <a:rPr lang="en-US" sz="2400" b="0" i="1" dirty="0" smtClean="0">
                                      <a:latin typeface="Cambria Math" panose="02040503050406030204" pitchFamily="18" charset="0"/>
                                    </a:rPr>
                                    <m:t>𝑁</m:t>
                                  </m:r>
                                </m:sup>
                              </m:sSup>
                            </m:den>
                          </m:f>
                        </m:e>
                      </m:d>
                    </m:oMath>
                  </m:oMathPara>
                </a14:m>
                <a:endParaRPr lang="en-US" sz="1800" dirty="0"/>
              </a:p>
              <a:p>
                <a:pPr marL="342900" indent="-342900">
                  <a:spcBef>
                    <a:spcPts val="300"/>
                  </a:spcBef>
                  <a:spcAft>
                    <a:spcPts val="300"/>
                  </a:spcAft>
                </a:pPr>
                <a:r>
                  <a:rPr lang="en-US" sz="1800" dirty="0"/>
                  <a:t>Fully inseparable for </a:t>
                </a:r>
                <a14:m>
                  <m:oMath xmlns:m="http://schemas.openxmlformats.org/officeDocument/2006/math">
                    <m:r>
                      <a:rPr lang="en-US" sz="1800" b="0" i="1" smtClean="0">
                        <a:latin typeface="Cambria Math" panose="02040503050406030204" pitchFamily="18" charset="0"/>
                      </a:rPr>
                      <m:t>𝑝</m:t>
                    </m:r>
                    <m:r>
                      <a:rPr lang="en-US" sz="1800" b="0" i="1" smtClean="0">
                        <a:latin typeface="Cambria Math" panose="02040503050406030204" pitchFamily="18" charset="0"/>
                      </a:rPr>
                      <m:t>&gt;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1+2</m:t>
                            </m:r>
                          </m:e>
                          <m:sup>
                            <m:r>
                              <a:rPr lang="en-US" sz="1800" b="0" i="1" smtClean="0">
                                <a:latin typeface="Cambria Math" panose="02040503050406030204" pitchFamily="18" charset="0"/>
                              </a:rPr>
                              <m:t>𝑁</m:t>
                            </m:r>
                            <m:r>
                              <a:rPr lang="en-US" sz="1800" b="0" i="1" smtClean="0">
                                <a:latin typeface="Cambria Math" panose="02040503050406030204" pitchFamily="18" charset="0"/>
                              </a:rPr>
                              <m:t>−1</m:t>
                            </m:r>
                          </m:sup>
                        </m:sSup>
                      </m:den>
                    </m:f>
                  </m:oMath>
                </a14:m>
                <a:endParaRPr lang="en-US" sz="1800" dirty="0"/>
              </a:p>
            </p:txBody>
          </p:sp>
        </mc:Choice>
        <mc:Fallback xmlns="">
          <p:sp>
            <p:nvSpPr>
              <p:cNvPr id="8" name="Content Placeholder 2">
                <a:extLst>
                  <a:ext uri="{FF2B5EF4-FFF2-40B4-BE49-F238E27FC236}">
                    <a16:creationId xmlns:a16="http://schemas.microsoft.com/office/drawing/2014/main" id="{1980B241-A322-46B0-A1EA-EF5A2B771068}"/>
                  </a:ext>
                </a:extLst>
              </p:cNvPr>
              <p:cNvSpPr>
                <a:spLocks noGrp="1" noRot="1" noChangeAspect="1" noMove="1" noResize="1" noEditPoints="1" noAdjustHandles="1" noChangeArrowheads="1" noChangeShapeType="1" noTextEdit="1"/>
              </p:cNvSpPr>
              <p:nvPr>
                <p:ph idx="1"/>
              </p:nvPr>
            </p:nvSpPr>
            <p:spPr>
              <a:xfrm>
                <a:off x="422561" y="1580825"/>
                <a:ext cx="11165381" cy="5087219"/>
              </a:xfrm>
              <a:blipFill>
                <a:blip r:embed="rId2"/>
                <a:stretch>
                  <a:fillRect l="-819" t="-838"/>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D2AADD7B-131C-4A84-BB27-5A56874653B6}"/>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4CC0DCF7-3303-4F70-8EAD-B186176F298E}"/>
              </a:ext>
            </a:extLst>
          </p:cNvPr>
          <p:cNvSpPr txBox="1">
            <a:spLocks/>
          </p:cNvSpPr>
          <p:nvPr/>
        </p:nvSpPr>
        <p:spPr>
          <a:xfrm>
            <a:off x="11255298" y="427"/>
            <a:ext cx="955287"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38 of 34</a:t>
            </a:r>
          </a:p>
        </p:txBody>
      </p:sp>
    </p:spTree>
    <p:extLst>
      <p:ext uri="{BB962C8B-B14F-4D97-AF65-F5344CB8AC3E}">
        <p14:creationId xmlns:p14="http://schemas.microsoft.com/office/powerpoint/2010/main" val="223700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6834753" cy="1030637"/>
          </a:xfrm>
        </p:spPr>
        <p:txBody>
          <a:bodyPr>
            <a:noAutofit/>
          </a:bodyPr>
          <a:lstStyle/>
          <a:p>
            <a:pPr algn="ctr"/>
            <a:r>
              <a:rPr lang="en-US" sz="4400" dirty="0"/>
              <a:t>What is entanglement?</a:t>
            </a:r>
            <a:br>
              <a:rPr lang="en-US" sz="4400" dirty="0"/>
            </a:br>
            <a:r>
              <a:rPr lang="en-US" sz="2000" dirty="0"/>
              <a:t>(It’s more the rule than the exception)</a:t>
            </a:r>
            <a:endParaRPr lang="en-US" sz="4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5557" y="1542080"/>
                <a:ext cx="6745914" cy="5041600"/>
              </a:xfrm>
            </p:spPr>
            <p:txBody>
              <a:bodyPr>
                <a:normAutofit fontScale="92500" lnSpcReduction="10000"/>
              </a:bodyPr>
              <a:lstStyle/>
              <a:p>
                <a:r>
                  <a:rPr lang="en-US" sz="2800" dirty="0"/>
                  <a:t>What isn’t entangled?</a:t>
                </a:r>
                <a:endParaRPr lang="en-US" sz="2000" dirty="0"/>
              </a:p>
              <a:p>
                <a:pPr lvl="1"/>
                <a:r>
                  <a:rPr lang="en-US" sz="2400" dirty="0"/>
                  <a:t>Independent particles</a:t>
                </a:r>
              </a:p>
              <a:p>
                <a:pPr lvl="2"/>
                <a14:m>
                  <m:oMath xmlns:m="http://schemas.openxmlformats.org/officeDocument/2006/math">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𝐴𝐵𝐶</m:t>
                            </m:r>
                          </m:sub>
                        </m:sSub>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𝐴</m:t>
                            </m:r>
                          </m:sub>
                        </m:sSub>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𝐵</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𝐶</m:t>
                        </m:r>
                      </m:sub>
                    </m:sSub>
                    <m:r>
                      <a:rPr lang="en-US" sz="2000" i="1">
                        <a:latin typeface="Cambria Math" panose="02040503050406030204" pitchFamily="18" charset="0"/>
                      </a:rPr>
                      <m:t>⟩</m:t>
                    </m:r>
                  </m:oMath>
                </a14:m>
                <a:endParaRPr lang="en-US" sz="2000" dirty="0"/>
              </a:p>
              <a:p>
                <a:pPr lvl="1"/>
                <a:r>
                  <a:rPr lang="en-US" sz="2400" dirty="0"/>
                  <a:t>Classically correlated states</a:t>
                </a:r>
              </a:p>
              <a:p>
                <a:pPr lvl="2"/>
                <a14:m>
                  <m:oMath xmlns:m="http://schemas.openxmlformats.org/officeDocument/2006/math">
                    <m:sSub>
                      <m:sSubPr>
                        <m:ctrlPr>
                          <a:rPr lang="en-US" sz="2000" i="1" dirty="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𝜌</m:t>
                            </m:r>
                          </m:e>
                        </m:acc>
                      </m:e>
                      <m:sub>
                        <m:r>
                          <a:rPr lang="en-US" sz="2000" i="1" dirty="0">
                            <a:latin typeface="Cambria Math" panose="02040503050406030204" pitchFamily="18" charset="0"/>
                          </a:rPr>
                          <m:t>𝐴𝐵𝐶</m:t>
                        </m:r>
                      </m:sub>
                    </m:sSub>
                    <m:r>
                      <a:rPr lang="en-US" sz="2000" i="1" dirty="0">
                        <a:latin typeface="Cambria Math" panose="02040503050406030204" pitchFamily="18" charset="0"/>
                      </a:rPr>
                      <m:t>=</m:t>
                    </m:r>
                    <m:nary>
                      <m:naryPr>
                        <m:chr m:val="∑"/>
                        <m:supHide m:val="on"/>
                        <m:ctrlPr>
                          <a:rPr lang="en-US" sz="2000" i="1" dirty="0">
                            <a:latin typeface="Cambria Math" panose="02040503050406030204" pitchFamily="18" charset="0"/>
                          </a:rPr>
                        </m:ctrlPr>
                      </m:naryPr>
                      <m:sub>
                        <m:r>
                          <a:rPr lang="en-US" sz="2000" i="1" dirty="0">
                            <a:latin typeface="Cambria Math" panose="02040503050406030204" pitchFamily="18" charset="0"/>
                          </a:rPr>
                          <m:t>𝑖</m:t>
                        </m:r>
                      </m:sub>
                      <m:sup/>
                      <m:e>
                        <m:sSub>
                          <m:sSubPr>
                            <m:ctrlPr>
                              <a:rPr lang="en-US" sz="2000" i="1" dirty="0">
                                <a:latin typeface="Cambria Math" panose="02040503050406030204" pitchFamily="18" charset="0"/>
                              </a:rPr>
                            </m:ctrlPr>
                          </m:sSubPr>
                          <m:e>
                            <m:r>
                              <a:rPr lang="en-US" sz="2000" i="1" dirty="0">
                                <a:latin typeface="Cambria Math" panose="02040503050406030204" pitchFamily="18" charset="0"/>
                              </a:rPr>
                              <m:t>𝑝</m:t>
                            </m:r>
                          </m:e>
                          <m:sub>
                            <m:r>
                              <a:rPr lang="en-US" sz="2000" i="1" dirty="0">
                                <a:latin typeface="Cambria Math" panose="02040503050406030204" pitchFamily="18" charset="0"/>
                              </a:rPr>
                              <m:t>𝑖</m:t>
                            </m:r>
                          </m:sub>
                        </m:sSub>
                        <m:r>
                          <a:rPr lang="en-US" sz="2000" i="1" dirty="0">
                            <a:latin typeface="Cambria Math" panose="02040503050406030204" pitchFamily="18" charset="0"/>
                          </a:rPr>
                          <m:t> </m:t>
                        </m:r>
                        <m:d>
                          <m:dPr>
                            <m:ctrlPr>
                              <a:rPr lang="en-US" sz="2000" i="1" dirty="0">
                                <a:latin typeface="Cambria Math" panose="02040503050406030204" pitchFamily="18" charset="0"/>
                              </a:rPr>
                            </m:ctrlPr>
                          </m:dPr>
                          <m:e>
                            <m:sSub>
                              <m:sSubPr>
                                <m:ctrlPr>
                                  <a:rPr lang="en-US" sz="2000" i="1" dirty="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𝐴𝑖</m:t>
                                </m:r>
                              </m:sub>
                            </m:sSub>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𝐵𝑖</m:t>
                                </m:r>
                              </m:sub>
                            </m:sSub>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𝜌</m:t>
                                    </m:r>
                                  </m:e>
                                </m:acc>
                              </m:e>
                              <m:sub>
                                <m:r>
                                  <a:rPr lang="en-US" sz="2000" i="1" dirty="0">
                                    <a:latin typeface="Cambria Math" panose="02040503050406030204" pitchFamily="18" charset="0"/>
                                  </a:rPr>
                                  <m:t>𝐶𝑖</m:t>
                                </m:r>
                              </m:sub>
                            </m:sSub>
                          </m:e>
                        </m:d>
                      </m:e>
                    </m:nary>
                  </m:oMath>
                </a14:m>
                <a:endParaRPr lang="en-US" sz="2000" dirty="0"/>
              </a:p>
              <a:p>
                <a:pPr marL="457200" lvl="1" indent="0">
                  <a:buNone/>
                </a:pPr>
                <a:r>
                  <a:rPr lang="en-US" sz="2000" dirty="0"/>
                  <a:t>Everything not separable like this is entangled</a:t>
                </a:r>
              </a:p>
              <a:p>
                <a:r>
                  <a:rPr lang="en-US" sz="2800" dirty="0"/>
                  <a:t>Where does entanglement come from?</a:t>
                </a:r>
              </a:p>
              <a:p>
                <a:pPr lvl="1"/>
                <a:r>
                  <a:rPr lang="en-US" sz="2400" dirty="0"/>
                  <a:t>Interactions between parties</a:t>
                </a:r>
              </a:p>
              <a:p>
                <a:pPr lvl="1"/>
                <a:r>
                  <a:rPr lang="en-US" sz="2400" dirty="0"/>
                  <a:t>Generation of entangled particles</a:t>
                </a:r>
              </a:p>
              <a:p>
                <a:r>
                  <a:rPr lang="en-US" sz="2800" dirty="0"/>
                  <a:t>What is entanglement good for:</a:t>
                </a:r>
              </a:p>
              <a:p>
                <a:pPr lvl="1">
                  <a:spcBef>
                    <a:spcPts val="300"/>
                  </a:spcBef>
                </a:pPr>
                <a:r>
                  <a:rPr lang="en-US" sz="2400" dirty="0"/>
                  <a:t>The speedup in quantum computation</a:t>
                </a:r>
              </a:p>
              <a:p>
                <a:pPr lvl="1">
                  <a:spcBef>
                    <a:spcPts val="300"/>
                  </a:spcBef>
                </a:pPr>
                <a:r>
                  <a:rPr lang="en-US" sz="2400" dirty="0"/>
                  <a:t>The secrecy of correlations</a:t>
                </a:r>
              </a:p>
              <a:p>
                <a:pPr lvl="1">
                  <a:spcBef>
                    <a:spcPts val="300"/>
                  </a:spcBef>
                </a:pPr>
                <a:r>
                  <a:rPr lang="en-US" sz="2400" dirty="0"/>
                  <a:t>Enhanced Measurement</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5557" y="1542080"/>
                <a:ext cx="6745914" cy="5041600"/>
              </a:xfrm>
              <a:blipFill>
                <a:blip r:embed="rId3"/>
                <a:stretch>
                  <a:fillRect l="-1447" t="-1935" b="-24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DE81CE2-C635-405F-B299-165CBD182682}"/>
              </a:ext>
            </a:extLst>
          </p:cNvPr>
          <p:cNvPicPr>
            <a:picLocks noChangeAspect="1"/>
          </p:cNvPicPr>
          <p:nvPr/>
        </p:nvPicPr>
        <p:blipFill>
          <a:blip r:embed="rId4"/>
          <a:stretch>
            <a:fillRect/>
          </a:stretch>
        </p:blipFill>
        <p:spPr>
          <a:xfrm>
            <a:off x="7411549" y="573437"/>
            <a:ext cx="2987254" cy="5920354"/>
          </a:xfrm>
          <a:prstGeom prst="rect">
            <a:avLst/>
          </a:prstGeom>
        </p:spPr>
      </p:pic>
      <p:sp>
        <p:nvSpPr>
          <p:cNvPr id="7" name="Text Placeholder 4">
            <a:extLst>
              <a:ext uri="{FF2B5EF4-FFF2-40B4-BE49-F238E27FC236}">
                <a16:creationId xmlns:a16="http://schemas.microsoft.com/office/drawing/2014/main" id="{FF67F89E-7F11-4DE2-935F-4057F6D5C88D}"/>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3A32909A-6F71-4EAC-AEDA-3FC7B8C21C2E}"/>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4 of 34</a:t>
            </a:r>
          </a:p>
        </p:txBody>
      </p:sp>
    </p:spTree>
    <p:extLst>
      <p:ext uri="{BB962C8B-B14F-4D97-AF65-F5344CB8AC3E}">
        <p14:creationId xmlns:p14="http://schemas.microsoft.com/office/powerpoint/2010/main" val="383952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Entanglement between two parties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5557" y="1426585"/>
                <a:ext cx="6516015" cy="5157095"/>
              </a:xfrm>
            </p:spPr>
            <p:txBody>
              <a:bodyPr>
                <a:normAutofit fontScale="85000" lnSpcReduction="10000"/>
              </a:bodyPr>
              <a:lstStyle/>
              <a:p>
                <a:pPr marL="0" lvl="0" indent="0">
                  <a:lnSpc>
                    <a:spcPct val="120000"/>
                  </a:lnSpc>
                  <a:buNone/>
                </a:pPr>
                <a:r>
                  <a:rPr lang="en-US" sz="2800" dirty="0">
                    <a:solidFill>
                      <a:prstClr val="black"/>
                    </a:solidFill>
                    <a:latin typeface="Arial" panose="020B0604020202020204" pitchFamily="34" charset="0"/>
                    <a:ea typeface="+mn-ea"/>
                    <a:cs typeface="Arial" panose="020B0604020202020204" pitchFamily="34" charset="0"/>
                  </a:rPr>
                  <a:t>Entanglement is not </a:t>
                </a:r>
                <a:r>
                  <a:rPr lang="en-US" sz="2800" i="1" dirty="0">
                    <a:solidFill>
                      <a:prstClr val="black"/>
                    </a:solidFill>
                    <a:latin typeface="Arial" panose="020B0604020202020204" pitchFamily="34" charset="0"/>
                    <a:ea typeface="+mn-ea"/>
                    <a:cs typeface="Arial" panose="020B0604020202020204" pitchFamily="34" charset="0"/>
                  </a:rPr>
                  <a:t>just</a:t>
                </a:r>
                <a:r>
                  <a:rPr lang="en-US" sz="2800" dirty="0">
                    <a:solidFill>
                      <a:prstClr val="black"/>
                    </a:solidFill>
                    <a:latin typeface="Arial" panose="020B0604020202020204" pitchFamily="34" charset="0"/>
                    <a:ea typeface="+mn-ea"/>
                    <a:cs typeface="Arial" panose="020B0604020202020204" pitchFamily="34" charset="0"/>
                  </a:rPr>
                  <a:t> a yes or no question</a:t>
                </a:r>
              </a:p>
              <a:p>
                <a:pPr marL="0" lvl="0" indent="0">
                  <a:lnSpc>
                    <a:spcPct val="120000"/>
                  </a:lnSpc>
                  <a:buNone/>
                </a:pPr>
                <a:r>
                  <a:rPr lang="en-US" sz="2800" dirty="0">
                    <a:solidFill>
                      <a:prstClr val="black"/>
                    </a:solidFill>
                    <a:latin typeface="Arial" panose="020B0604020202020204" pitchFamily="34" charset="0"/>
                    <a:ea typeface="+mn-ea"/>
                    <a:cs typeface="Arial" panose="020B0604020202020204" pitchFamily="34" charset="0"/>
                  </a:rPr>
                  <a:t>Some states are more entangled than others</a:t>
                </a:r>
              </a:p>
              <a:p>
                <a:pPr>
                  <a:lnSpc>
                    <a:spcPct val="120000"/>
                  </a:lnSpc>
                </a:pPr>
                <a:r>
                  <a:rPr lang="en-US" sz="2400" dirty="0">
                    <a:solidFill>
                      <a:prstClr val="black"/>
                    </a:solidFill>
                    <a:latin typeface="Arial" panose="020B0604020202020204" pitchFamily="34" charset="0"/>
                    <a:ea typeface="+mn-ea"/>
                    <a:cs typeface="Arial" panose="020B0604020202020204" pitchFamily="34" charset="0"/>
                  </a:rPr>
                  <a:t>Entanglement measures:</a:t>
                </a:r>
              </a:p>
              <a:p>
                <a:pPr lvl="1">
                  <a:lnSpc>
                    <a:spcPct val="120000"/>
                  </a:lnSpc>
                </a:pPr>
                <a:r>
                  <a:rPr lang="en-US" sz="2100" dirty="0">
                    <a:solidFill>
                      <a:prstClr val="black"/>
                    </a:solidFill>
                    <a:latin typeface="Arial" panose="020B0604020202020204" pitchFamily="34" charset="0"/>
                    <a:ea typeface="+mn-ea"/>
                    <a:cs typeface="Arial" panose="020B0604020202020204" pitchFamily="34" charset="0"/>
                  </a:rPr>
                  <a:t>Geometric:</a:t>
                </a:r>
              </a:p>
              <a:p>
                <a:pPr lvl="2">
                  <a:lnSpc>
                    <a:spcPct val="120000"/>
                  </a:lnSpc>
                </a:pPr>
                <a:r>
                  <a:rPr lang="en-US" sz="1800" dirty="0">
                    <a:solidFill>
                      <a:prstClr val="black"/>
                    </a:solidFill>
                    <a:latin typeface="Arial" panose="020B0604020202020204" pitchFamily="34" charset="0"/>
                    <a:ea typeface="+mn-ea"/>
                    <a:cs typeface="Arial" panose="020B0604020202020204" pitchFamily="34" charset="0"/>
                  </a:rPr>
                  <a:t>Degree of divergence/distance from separable states</a:t>
                </a:r>
              </a:p>
              <a:p>
                <a:pPr lvl="1">
                  <a:lnSpc>
                    <a:spcPct val="120000"/>
                  </a:lnSpc>
                </a:pPr>
                <a:r>
                  <a:rPr lang="en-US" sz="2100" dirty="0">
                    <a:solidFill>
                      <a:prstClr val="black"/>
                    </a:solidFill>
                    <a:latin typeface="Arial" panose="020B0604020202020204" pitchFamily="34" charset="0"/>
                    <a:ea typeface="+mn-ea"/>
                    <a:cs typeface="Arial" panose="020B0604020202020204" pitchFamily="34" charset="0"/>
                  </a:rPr>
                  <a:t>Resource-based:</a:t>
                </a:r>
              </a:p>
              <a:p>
                <a:pPr lvl="2">
                  <a:lnSpc>
                    <a:spcPct val="120000"/>
                  </a:lnSpc>
                </a:pPr>
                <a:r>
                  <a:rPr lang="en-US" sz="1800" dirty="0">
                    <a:solidFill>
                      <a:prstClr val="black"/>
                    </a:solidFill>
                    <a:latin typeface="Arial" panose="020B0604020202020204" pitchFamily="34" charset="0"/>
                    <a:ea typeface="+mn-ea"/>
                    <a:cs typeface="Arial" panose="020B0604020202020204" pitchFamily="34" charset="0"/>
                  </a:rPr>
                  <a:t>Unit of two-party entanglement is the </a:t>
                </a:r>
                <a:r>
                  <a:rPr lang="en-US" sz="1800" b="1" dirty="0" err="1">
                    <a:solidFill>
                      <a:prstClr val="black"/>
                    </a:solidFill>
                    <a:latin typeface="Arial" panose="020B0604020202020204" pitchFamily="34" charset="0"/>
                    <a:ea typeface="+mn-ea"/>
                    <a:cs typeface="Arial" panose="020B0604020202020204" pitchFamily="34" charset="0"/>
                  </a:rPr>
                  <a:t>ebit</a:t>
                </a:r>
                <a:r>
                  <a:rPr lang="en-US" sz="1800" dirty="0">
                    <a:solidFill>
                      <a:prstClr val="black"/>
                    </a:solidFill>
                    <a:latin typeface="Arial" panose="020B0604020202020204" pitchFamily="34" charset="0"/>
                    <a:ea typeface="+mn-ea"/>
                    <a:cs typeface="Arial" panose="020B0604020202020204" pitchFamily="34" charset="0"/>
                  </a:rPr>
                  <a:t>, entangled bit or two-qubit Bell state</a:t>
                </a:r>
              </a:p>
              <a:p>
                <a:pPr lvl="2">
                  <a:lnSpc>
                    <a:spcPct val="120000"/>
                  </a:lnSpc>
                </a:pPr>
                <a:r>
                  <a:rPr lang="en-US" sz="1800" dirty="0">
                    <a:solidFill>
                      <a:prstClr val="black"/>
                    </a:solidFill>
                    <a:latin typeface="Arial" panose="020B0604020202020204" pitchFamily="34" charset="0"/>
                    <a:ea typeface="+mn-ea"/>
                    <a:cs typeface="Arial" panose="020B0604020202020204" pitchFamily="34" charset="0"/>
                  </a:rPr>
                  <a:t>How many </a:t>
                </a:r>
                <a:r>
                  <a:rPr lang="en-US" sz="1800" dirty="0" err="1">
                    <a:solidFill>
                      <a:prstClr val="black"/>
                    </a:solidFill>
                    <a:latin typeface="Arial" panose="020B0604020202020204" pitchFamily="34" charset="0"/>
                    <a:ea typeface="+mn-ea"/>
                    <a:cs typeface="Arial" panose="020B0604020202020204" pitchFamily="34" charset="0"/>
                  </a:rPr>
                  <a:t>ebits</a:t>
                </a:r>
                <a:r>
                  <a:rPr lang="en-US" sz="1800" dirty="0">
                    <a:solidFill>
                      <a:prstClr val="black"/>
                    </a:solidFill>
                    <a:latin typeface="Arial" panose="020B0604020202020204" pitchFamily="34" charset="0"/>
                    <a:ea typeface="+mn-ea"/>
                    <a:cs typeface="Arial" panose="020B0604020202020204" pitchFamily="34" charset="0"/>
                  </a:rPr>
                  <a:t> do you need to make a state </a:t>
                </a:r>
                <a14:m>
                  <m:oMath xmlns:m="http://schemas.openxmlformats.org/officeDocument/2006/math">
                    <m:r>
                      <a:rPr lang="en-US" sz="1800" i="1">
                        <a:solidFill>
                          <a:prstClr val="black"/>
                        </a:solidFill>
                        <a:latin typeface="Cambria Math" panose="02040503050406030204" pitchFamily="18" charset="0"/>
                        <a:ea typeface="+mn-ea"/>
                        <a:cs typeface="+mn-cs"/>
                      </a:rPr>
                      <m:t>|</m:t>
                    </m:r>
                    <m:r>
                      <a:rPr lang="en-US" sz="1800" i="1">
                        <a:solidFill>
                          <a:prstClr val="black"/>
                        </a:solidFill>
                        <a:latin typeface="Cambria Math" panose="02040503050406030204" pitchFamily="18" charset="0"/>
                        <a:ea typeface="+mn-ea"/>
                        <a:cs typeface="+mn-cs"/>
                      </a:rPr>
                      <m:t>𝜓</m:t>
                    </m:r>
                    <m:r>
                      <a:rPr lang="en-US" sz="1800" i="1">
                        <a:solidFill>
                          <a:prstClr val="black"/>
                        </a:solidFill>
                        <a:latin typeface="Cambria Math" panose="02040503050406030204" pitchFamily="18" charset="0"/>
                        <a:ea typeface="+mn-ea"/>
                        <a:cs typeface="+mn-cs"/>
                      </a:rPr>
                      <m:t>⟩</m:t>
                    </m:r>
                  </m:oMath>
                </a14:m>
                <a:r>
                  <a:rPr lang="en-US" sz="1800" dirty="0">
                    <a:solidFill>
                      <a:prstClr val="black"/>
                    </a:solidFill>
                    <a:latin typeface="Calibri" panose="020F0502020204030204"/>
                    <a:ea typeface="+mn-ea"/>
                    <a:cs typeface="+mn-cs"/>
                  </a:rPr>
                  <a:t> </a:t>
                </a:r>
                <a:r>
                  <a:rPr lang="en-US" sz="1800" dirty="0">
                    <a:solidFill>
                      <a:prstClr val="black"/>
                    </a:solidFill>
                    <a:latin typeface="Arial" panose="020B0604020202020204" pitchFamily="34" charset="0"/>
                    <a:ea typeface="+mn-ea"/>
                    <a:cs typeface="Arial" panose="020B0604020202020204" pitchFamily="34" charset="0"/>
                  </a:rPr>
                  <a:t>along with local operations and classical communication (LOCC)?</a:t>
                </a:r>
              </a:p>
              <a:p>
                <a:pPr lvl="3">
                  <a:lnSpc>
                    <a:spcPct val="120000"/>
                  </a:lnSpc>
                </a:pPr>
                <a:r>
                  <a:rPr lang="en-US" sz="1800" dirty="0">
                    <a:solidFill>
                      <a:prstClr val="black"/>
                    </a:solidFill>
                    <a:latin typeface="Arial" panose="020B0604020202020204" pitchFamily="34" charset="0"/>
                    <a:ea typeface="+mn-ea"/>
                    <a:cs typeface="Arial" panose="020B0604020202020204" pitchFamily="34" charset="0"/>
                  </a:rPr>
                  <a:t>How many </a:t>
                </a:r>
                <a:r>
                  <a:rPr lang="en-US" sz="1800" dirty="0" err="1">
                    <a:solidFill>
                      <a:prstClr val="black"/>
                    </a:solidFill>
                    <a:latin typeface="Arial" panose="020B0604020202020204" pitchFamily="34" charset="0"/>
                    <a:ea typeface="+mn-ea"/>
                    <a:cs typeface="Arial" panose="020B0604020202020204" pitchFamily="34" charset="0"/>
                  </a:rPr>
                  <a:t>ebits</a:t>
                </a:r>
                <a:r>
                  <a:rPr lang="en-US" sz="1800" dirty="0">
                    <a:solidFill>
                      <a:prstClr val="black"/>
                    </a:solidFill>
                    <a:latin typeface="Arial" panose="020B0604020202020204" pitchFamily="34" charset="0"/>
                    <a:ea typeface="+mn-ea"/>
                    <a:cs typeface="Arial" panose="020B0604020202020204" pitchFamily="34" charset="0"/>
                  </a:rPr>
                  <a:t> can you distill out of </a:t>
                </a:r>
                <a14:m>
                  <m:oMath xmlns:m="http://schemas.openxmlformats.org/officeDocument/2006/math">
                    <m:r>
                      <a:rPr lang="en-US" sz="1800" i="1">
                        <a:solidFill>
                          <a:prstClr val="black"/>
                        </a:solidFill>
                        <a:latin typeface="Cambria Math" panose="02040503050406030204" pitchFamily="18" charset="0"/>
                        <a:ea typeface="+mn-ea"/>
                        <a:cs typeface="+mn-cs"/>
                      </a:rPr>
                      <m:t>|</m:t>
                    </m:r>
                    <m:r>
                      <a:rPr lang="en-US" sz="1800" i="1">
                        <a:solidFill>
                          <a:prstClr val="black"/>
                        </a:solidFill>
                        <a:latin typeface="Cambria Math" panose="02040503050406030204" pitchFamily="18" charset="0"/>
                        <a:ea typeface="+mn-ea"/>
                        <a:cs typeface="+mn-cs"/>
                      </a:rPr>
                      <m:t>𝜓</m:t>
                    </m:r>
                    <m:r>
                      <a:rPr lang="en-US" sz="1800" i="1">
                        <a:solidFill>
                          <a:prstClr val="black"/>
                        </a:solidFill>
                        <a:latin typeface="Cambria Math" panose="02040503050406030204" pitchFamily="18" charset="0"/>
                        <a:ea typeface="+mn-ea"/>
                        <a:cs typeface="+mn-cs"/>
                      </a:rPr>
                      <m:t>⟩</m:t>
                    </m:r>
                  </m:oMath>
                </a14:m>
                <a:r>
                  <a:rPr lang="en-US" sz="1800" dirty="0">
                    <a:solidFill>
                      <a:prstClr val="black"/>
                    </a:solidFill>
                    <a:latin typeface="Calibri" panose="020F0502020204030204"/>
                    <a:ea typeface="+mn-ea"/>
                    <a:cs typeface="+mn-cs"/>
                  </a:rPr>
                  <a:t>?</a:t>
                </a:r>
              </a:p>
              <a:p>
                <a:pPr>
                  <a:lnSpc>
                    <a:spcPct val="110000"/>
                  </a:lnSpc>
                  <a:spcBef>
                    <a:spcPts val="600"/>
                  </a:spcBef>
                </a:pPr>
                <a:r>
                  <a:rPr lang="en-US" sz="2400" dirty="0">
                    <a:solidFill>
                      <a:prstClr val="black"/>
                    </a:solidFill>
                    <a:latin typeface="Arial" panose="020B0604020202020204" pitchFamily="34" charset="0"/>
                    <a:cs typeface="Arial" panose="020B0604020202020204" pitchFamily="34" charset="0"/>
                  </a:rPr>
                  <a:t>Entanglement witnesses:</a:t>
                </a:r>
              </a:p>
              <a:p>
                <a:pPr lvl="1">
                  <a:lnSpc>
                    <a:spcPct val="120000"/>
                  </a:lnSpc>
                </a:pPr>
                <a:r>
                  <a:rPr lang="en-US" sz="2100" dirty="0">
                    <a:solidFill>
                      <a:prstClr val="black"/>
                    </a:solidFill>
                    <a:latin typeface="Arial" panose="020B0604020202020204" pitchFamily="34" charset="0"/>
                    <a:cs typeface="Arial" panose="020B0604020202020204" pitchFamily="34" charset="0"/>
                  </a:rPr>
                  <a:t>Things that all separable states do</a:t>
                </a:r>
              </a:p>
              <a:p>
                <a:pPr lvl="2">
                  <a:lnSpc>
                    <a:spcPct val="120000"/>
                  </a:lnSpc>
                </a:pPr>
                <a:r>
                  <a:rPr lang="en-US" sz="1800" dirty="0">
                    <a:solidFill>
                      <a:prstClr val="black"/>
                    </a:solidFill>
                    <a:latin typeface="Arial" panose="020B0604020202020204" pitchFamily="34" charset="0"/>
                    <a:cs typeface="Arial" panose="020B0604020202020204" pitchFamily="34" charset="0"/>
                  </a:rPr>
                  <a:t>E.g., obey Bell inequalities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5557" y="1426585"/>
                <a:ext cx="6516015" cy="5157095"/>
              </a:xfrm>
              <a:blipFill>
                <a:blip r:embed="rId2"/>
                <a:stretch>
                  <a:fillRect l="-1497" t="-70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96F1AED-3F68-4B17-9D17-DE8D6E0AA941}"/>
              </a:ext>
            </a:extLst>
          </p:cNvPr>
          <p:cNvPicPr>
            <a:picLocks noChangeAspect="1"/>
          </p:cNvPicPr>
          <p:nvPr/>
        </p:nvPicPr>
        <p:blipFill>
          <a:blip r:embed="rId3"/>
          <a:stretch>
            <a:fillRect/>
          </a:stretch>
        </p:blipFill>
        <p:spPr>
          <a:xfrm>
            <a:off x="7232438" y="1426585"/>
            <a:ext cx="3900743" cy="3699545"/>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34897B5-0889-44BD-855D-73DDA986100C}"/>
                  </a:ext>
                </a:extLst>
              </p:cNvPr>
              <p:cNvSpPr txBox="1"/>
              <p:nvPr/>
            </p:nvSpPr>
            <p:spPr>
              <a:xfrm>
                <a:off x="8560695" y="3441200"/>
                <a:ext cx="1601785" cy="553998"/>
              </a:xfrm>
              <a:prstGeom prst="rect">
                <a:avLst/>
              </a:prstGeom>
              <a:noFill/>
            </p:spPr>
            <p:txBody>
              <a:bodyPr wrap="square" lIns="0" tIns="0" rIns="0" bIns="0" rtlCol="0">
                <a:spAutoFit/>
              </a:bodyPr>
              <a:lstStyle/>
              <a:p>
                <a:r>
                  <a:rPr lang="en-US" b="0" dirty="0">
                    <a:latin typeface="Cambria Math" panose="02040503050406030204" pitchFamily="18" charset="0"/>
                  </a:rPr>
                  <a:t>Separable states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oMath>
                  </m:oMathPara>
                </a14:m>
                <a:endParaRPr lang="en-US" dirty="0"/>
              </a:p>
            </p:txBody>
          </p:sp>
        </mc:Choice>
        <mc:Fallback xmlns="">
          <p:sp>
            <p:nvSpPr>
              <p:cNvPr id="12" name="TextBox 11">
                <a:extLst>
                  <a:ext uri="{FF2B5EF4-FFF2-40B4-BE49-F238E27FC236}">
                    <a16:creationId xmlns:a16="http://schemas.microsoft.com/office/drawing/2014/main" id="{334897B5-0889-44BD-855D-73DDA986100C}"/>
                  </a:ext>
                </a:extLst>
              </p:cNvPr>
              <p:cNvSpPr txBox="1">
                <a:spLocks noRot="1" noChangeAspect="1" noMove="1" noResize="1" noEditPoints="1" noAdjustHandles="1" noChangeArrowheads="1" noChangeShapeType="1" noTextEdit="1"/>
              </p:cNvSpPr>
              <p:nvPr/>
            </p:nvSpPr>
            <p:spPr>
              <a:xfrm>
                <a:off x="8560695" y="3441200"/>
                <a:ext cx="1601785" cy="553998"/>
              </a:xfrm>
              <a:prstGeom prst="rect">
                <a:avLst/>
              </a:prstGeom>
              <a:blipFill>
                <a:blip r:embed="rId4"/>
                <a:stretch>
                  <a:fillRect l="-8745" t="-15556" r="-8745" b="-1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F33015A-ECDB-4604-A27D-A6E6BA2C45AC}"/>
                  </a:ext>
                </a:extLst>
              </p:cNvPr>
              <p:cNvSpPr txBox="1"/>
              <p:nvPr/>
            </p:nvSpPr>
            <p:spPr>
              <a:xfrm>
                <a:off x="9350658" y="2066805"/>
                <a:ext cx="898836" cy="553998"/>
              </a:xfrm>
              <a:prstGeom prst="rect">
                <a:avLst/>
              </a:prstGeom>
              <a:noFill/>
            </p:spPr>
            <p:txBody>
              <a:bodyPr wrap="square" lIns="0" tIns="0" rIns="0" bIns="0" rtlCol="0">
                <a:spAutoFit/>
              </a:bodyPr>
              <a:lstStyle/>
              <a:p>
                <a:r>
                  <a:rPr lang="en-US" b="0" dirty="0">
                    <a:latin typeface="Cambria Math" panose="02040503050406030204" pitchFamily="18" charset="0"/>
                  </a:rPr>
                  <a:t>All states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𝐴𝐵</m:t>
                      </m:r>
                    </m:oMath>
                  </m:oMathPara>
                </a14:m>
                <a:endParaRPr lang="en-US" dirty="0"/>
              </a:p>
            </p:txBody>
          </p:sp>
        </mc:Choice>
        <mc:Fallback xmlns="">
          <p:sp>
            <p:nvSpPr>
              <p:cNvPr id="13" name="TextBox 12">
                <a:extLst>
                  <a:ext uri="{FF2B5EF4-FFF2-40B4-BE49-F238E27FC236}">
                    <a16:creationId xmlns:a16="http://schemas.microsoft.com/office/drawing/2014/main" id="{9F33015A-ECDB-4604-A27D-A6E6BA2C45AC}"/>
                  </a:ext>
                </a:extLst>
              </p:cNvPr>
              <p:cNvSpPr txBox="1">
                <a:spLocks noRot="1" noChangeAspect="1" noMove="1" noResize="1" noEditPoints="1" noAdjustHandles="1" noChangeArrowheads="1" noChangeShapeType="1" noTextEdit="1"/>
              </p:cNvSpPr>
              <p:nvPr/>
            </p:nvSpPr>
            <p:spPr>
              <a:xfrm>
                <a:off x="9350658" y="2066805"/>
                <a:ext cx="898836" cy="553998"/>
              </a:xfrm>
              <a:prstGeom prst="rect">
                <a:avLst/>
              </a:prstGeom>
              <a:blipFill>
                <a:blip r:embed="rId5"/>
                <a:stretch>
                  <a:fillRect l="-16327" t="-15385" r="-15646" b="-329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A38F43-F314-4464-BF43-D1A756AF5AB4}"/>
              </a:ext>
            </a:extLst>
          </p:cNvPr>
          <p:cNvSpPr txBox="1"/>
          <p:nvPr/>
        </p:nvSpPr>
        <p:spPr>
          <a:xfrm>
            <a:off x="10543292" y="1799757"/>
            <a:ext cx="795089" cy="276999"/>
          </a:xfrm>
          <a:prstGeom prst="rect">
            <a:avLst/>
          </a:prstGeom>
          <a:noFill/>
        </p:spPr>
        <p:txBody>
          <a:bodyPr wrap="square" lIns="0" tIns="0" rIns="0" bIns="0" rtlCol="0">
            <a:spAutoFit/>
          </a:bodyPr>
          <a:lstStyle/>
          <a:p>
            <a:r>
              <a:rPr lang="en-US" b="0" dirty="0">
                <a:solidFill>
                  <a:srgbClr val="FF0000"/>
                </a:solidFill>
                <a:latin typeface="Cambria Math" panose="02040503050406030204" pitchFamily="18" charset="0"/>
              </a:rPr>
              <a:t>Witness</a:t>
            </a:r>
            <a:endParaRPr lang="en-US" dirty="0">
              <a:solidFill>
                <a:srgbClr val="FF0000"/>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A25B217-9C2E-4345-8A07-C3D1B3F11203}"/>
                  </a:ext>
                </a:extLst>
              </p:cNvPr>
              <p:cNvSpPr/>
              <p:nvPr/>
            </p:nvSpPr>
            <p:spPr>
              <a:xfrm>
                <a:off x="8658337" y="4869878"/>
                <a:ext cx="4094922" cy="171380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𝐸</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𝐹</m:t>
                          </m:r>
                        </m:sub>
                      </m:sSub>
                      <m:d>
                        <m:d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𝜌</m:t>
                                  </m:r>
                                </m:e>
                              </m:acc>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𝐴𝐵</m:t>
                              </m:r>
                            </m:sub>
                          </m:sSub>
                        </m:e>
                      </m:d>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func>
                        <m:func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funcPr>
                        <m:fName>
                          <m:limLow>
                            <m:limLow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limLowPr>
                            <m:e>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min</m:t>
                              </m:r>
                            </m:e>
                            <m:lim>
                              <m:d>
                                <m:dPr>
                                  <m:begChr m:val="|"/>
                                  <m:end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𝜓</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e>
                              </m:d>
                            </m:lim>
                          </m:limLow>
                        </m:fName>
                        <m:e>
                          <m:nary>
                            <m:naryPr>
                              <m:chr m:val="∑"/>
                              <m:supHide m:val="on"/>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up/>
                            <m:e>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𝑝</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𝑆</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d>
                                <m:d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𝐴</m:t>
                                  </m:r>
                                </m:e>
                              </m:d>
                            </m:e>
                          </m:nary>
                        </m:e>
                      </m:func>
                    </m:oMath>
                  </m:oMathPara>
                </a14:m>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𝑆</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𝑖</m:t>
                          </m:r>
                        </m:sub>
                      </m:sSub>
                      <m:d>
                        <m:d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𝐴</m:t>
                          </m:r>
                        </m:e>
                      </m:d>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𝑇𝑟</m:t>
                      </m:r>
                      <m:d>
                        <m:dPr>
                          <m:begChr m:val="["/>
                          <m:end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𝜌</m:t>
                                  </m:r>
                                </m:e>
                              </m:acc>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𝐴𝑖</m:t>
                              </m:r>
                            </m:sub>
                          </m:sSub>
                          <m:func>
                            <m:func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funcPr>
                            <m:fName>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m:rPr>
                                      <m:sty m:val="p"/>
                                    </m:rPr>
                                    <a:rPr kumimoji="0" lang="en-US" sz="1800" b="0" i="0" u="none" strike="noStrike" kern="0" cap="none" spc="0" normalizeH="0" baseline="0" noProof="0" dirty="0" smtClean="0">
                                      <a:ln>
                                        <a:noFill/>
                                      </a:ln>
                                      <a:solidFill>
                                        <a:prstClr val="black"/>
                                      </a:solidFill>
                                      <a:effectLst/>
                                      <a:uLnTx/>
                                      <a:uFillTx/>
                                      <a:latin typeface="Cambria Math" panose="02040503050406030204" pitchFamily="18" charset="0"/>
                                    </a:rPr>
                                    <m:t>log</m:t>
                                  </m:r>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2</m:t>
                                  </m:r>
                                </m:sub>
                              </m:sSub>
                            </m:fName>
                            <m:e>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acc>
                                    <m:accPr>
                                      <m:chr m:val="̂"/>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accPr>
                                    <m:e>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𝜌</m:t>
                                      </m:r>
                                    </m:e>
                                  </m:acc>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𝐴𝑖</m:t>
                                  </m:r>
                                </m:sub>
                              </m:sSub>
                            </m:e>
                          </m:func>
                        </m:e>
                      </m:d>
                    </m:oMath>
                  </m:oMathPara>
                </a14:m>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t>𝜌</m:t>
                              </m:r>
                            </m:e>
                          </m:acc>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𝐴𝐵</m:t>
                          </m:r>
                        </m:sub>
                      </m:s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m:t>
                      </m:r>
                      <m:nary>
                        <m:naryPr>
                          <m:chr m:val="∑"/>
                          <m:supHide m:val="on"/>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naryPr>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𝑖</m:t>
                          </m:r>
                        </m:sub>
                        <m:sup/>
                        <m:e>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𝑝</m:t>
                              </m:r>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𝑖</m:t>
                              </m:r>
                            </m:sub>
                          </m:s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 </m:t>
                          </m:r>
                          <m:d>
                            <m:dPr>
                              <m:begChr m:val="|"/>
                              <m:endChr m:val="⟩"/>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dPr>
                            <m:e>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𝜓</m:t>
                                  </m:r>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𝐴𝐵𝑖</m:t>
                                  </m:r>
                                </m:sub>
                              </m:sSub>
                            </m:e>
                          </m:d>
                          <m:d>
                            <m:dPr>
                              <m:begChr m:val="⟨"/>
                              <m:endChr m:val="|"/>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dPr>
                            <m:e>
                              <m:sSub>
                                <m:sSubPr>
                                  <m:ctrlP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ctrlPr>
                                </m:sSubPr>
                                <m:e>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𝜓</m:t>
                                  </m:r>
                                </m:e>
                                <m:sub>
                                  <m:r>
                                    <a:rPr kumimoji="0" lang="en-US" sz="1800" b="0" i="1" u="none" strike="noStrike" kern="0" cap="none" spc="0" normalizeH="0" baseline="0" noProof="0" dirty="0" smtClean="0">
                                      <a:ln>
                                        <a:noFill/>
                                      </a:ln>
                                      <a:solidFill>
                                        <a:prstClr val="black"/>
                                      </a:solidFill>
                                      <a:effectLst/>
                                      <a:uLnTx/>
                                      <a:uFillTx/>
                                      <a:latin typeface="Cambria Math" panose="02040503050406030204" pitchFamily="18" charset="0"/>
                                    </a:rPr>
                                    <m:t>𝐴𝐵𝑖</m:t>
                                  </m:r>
                                </m:sub>
                              </m:sSub>
                            </m:e>
                          </m:d>
                        </m:e>
                      </m:nary>
                    </m:oMath>
                  </m:oMathPara>
                </a14:m>
                <a:endParaRPr kumimoji="0" lang="en-US" sz="1800" b="0" i="0" u="none" strike="noStrike" kern="0" cap="none" spc="0" normalizeH="0" baseline="0" noProof="0" dirty="0">
                  <a:ln>
                    <a:noFill/>
                  </a:ln>
                  <a:solidFill>
                    <a:prstClr val="black"/>
                  </a:solidFill>
                  <a:effectLst/>
                  <a:uLnTx/>
                  <a:uFillTx/>
                </a:endParaRPr>
              </a:p>
            </p:txBody>
          </p:sp>
        </mc:Choice>
        <mc:Fallback xmlns="">
          <p:sp>
            <p:nvSpPr>
              <p:cNvPr id="15" name="Rectangle 14">
                <a:extLst>
                  <a:ext uri="{FF2B5EF4-FFF2-40B4-BE49-F238E27FC236}">
                    <a16:creationId xmlns:a16="http://schemas.microsoft.com/office/drawing/2014/main" id="{FA25B217-9C2E-4345-8A07-C3D1B3F11203}"/>
                  </a:ext>
                </a:extLst>
              </p:cNvPr>
              <p:cNvSpPr>
                <a:spLocks noRot="1" noChangeAspect="1" noMove="1" noResize="1" noEditPoints="1" noAdjustHandles="1" noChangeArrowheads="1" noChangeShapeType="1" noTextEdit="1"/>
              </p:cNvSpPr>
              <p:nvPr/>
            </p:nvSpPr>
            <p:spPr>
              <a:xfrm>
                <a:off x="8658337" y="4869878"/>
                <a:ext cx="4094922" cy="17138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D7BF436-74D5-4FD0-8B1D-A6E09AF5E919}"/>
                  </a:ext>
                </a:extLst>
              </p:cNvPr>
              <p:cNvSpPr/>
              <p:nvPr/>
            </p:nvSpPr>
            <p:spPr>
              <a:xfrm>
                <a:off x="10330849" y="4377395"/>
                <a:ext cx="1861151" cy="646331"/>
              </a:xfrm>
              <a:prstGeom prst="rect">
                <a:avLst/>
              </a:prstGeom>
            </p:spPr>
            <p:txBody>
              <a:bodyPr wrap="none">
                <a:spAutoFit/>
              </a:bodyPr>
              <a:lstStyle/>
              <a:p>
                <a:pPr lvl="0">
                  <a:defRPr/>
                </a:pPr>
                <a:r>
                  <a:rPr lang="en-US" kern="0" dirty="0">
                    <a:solidFill>
                      <a:prstClr val="black"/>
                    </a:solidFill>
                    <a:latin typeface="Arial" panose="020B0604020202020204" pitchFamily="34" charset="0"/>
                    <a:cs typeface="Arial" panose="020B0604020202020204" pitchFamily="34" charset="0"/>
                  </a:rPr>
                  <a:t>Entanglement </a:t>
                </a:r>
                <a:br>
                  <a:rPr lang="en-US" kern="0" dirty="0">
                    <a:solidFill>
                      <a:prstClr val="black"/>
                    </a:solidFill>
                    <a:latin typeface="Arial" panose="020B0604020202020204" pitchFamily="34" charset="0"/>
                    <a:cs typeface="Arial" panose="020B0604020202020204" pitchFamily="34" charset="0"/>
                  </a:rPr>
                </a:br>
                <a:r>
                  <a:rPr lang="en-US" kern="0" dirty="0">
                    <a:solidFill>
                      <a:prstClr val="black"/>
                    </a:solidFill>
                    <a:latin typeface="Arial" panose="020B0604020202020204" pitchFamily="34" charset="0"/>
                    <a:cs typeface="Arial" panose="020B0604020202020204" pitchFamily="34" charset="0"/>
                  </a:rPr>
                  <a:t>of Formation: </a:t>
                </a:r>
                <a14:m>
                  <m:oMath xmlns:m="http://schemas.openxmlformats.org/officeDocument/2006/math">
                    <m:sSub>
                      <m:sSubPr>
                        <m:ctrlPr>
                          <a:rPr lang="en-US" i="1" kern="0">
                            <a:solidFill>
                              <a:prstClr val="black"/>
                            </a:solidFill>
                            <a:latin typeface="Cambria Math" panose="02040503050406030204" pitchFamily="18" charset="0"/>
                          </a:rPr>
                        </m:ctrlPr>
                      </m:sSubPr>
                      <m:e>
                        <m:r>
                          <a:rPr lang="en-US" i="1" kern="0">
                            <a:solidFill>
                              <a:prstClr val="black"/>
                            </a:solidFill>
                            <a:latin typeface="Cambria Math" panose="02040503050406030204" pitchFamily="18" charset="0"/>
                          </a:rPr>
                          <m:t>𝐸</m:t>
                        </m:r>
                      </m:e>
                      <m:sub>
                        <m:r>
                          <a:rPr lang="en-US" i="1" kern="0">
                            <a:solidFill>
                              <a:prstClr val="black"/>
                            </a:solidFill>
                            <a:latin typeface="Cambria Math" panose="02040503050406030204" pitchFamily="18" charset="0"/>
                          </a:rPr>
                          <m:t>𝐹</m:t>
                        </m:r>
                      </m:sub>
                    </m:sSub>
                  </m:oMath>
                </a14:m>
                <a:endParaRPr lang="en-US" kern="0" dirty="0">
                  <a:solidFill>
                    <a:prstClr val="black"/>
                  </a:solidFill>
                </a:endParaRPr>
              </a:p>
            </p:txBody>
          </p:sp>
        </mc:Choice>
        <mc:Fallback xmlns="">
          <p:sp>
            <p:nvSpPr>
              <p:cNvPr id="16" name="Rectangle 15">
                <a:extLst>
                  <a:ext uri="{FF2B5EF4-FFF2-40B4-BE49-F238E27FC236}">
                    <a16:creationId xmlns:a16="http://schemas.microsoft.com/office/drawing/2014/main" id="{8D7BF436-74D5-4FD0-8B1D-A6E09AF5E919}"/>
                  </a:ext>
                </a:extLst>
              </p:cNvPr>
              <p:cNvSpPr>
                <a:spLocks noRot="1" noChangeAspect="1" noMove="1" noResize="1" noEditPoints="1" noAdjustHandles="1" noChangeArrowheads="1" noChangeShapeType="1" noTextEdit="1"/>
              </p:cNvSpPr>
              <p:nvPr/>
            </p:nvSpPr>
            <p:spPr>
              <a:xfrm>
                <a:off x="10330849" y="4377395"/>
                <a:ext cx="1861151" cy="646331"/>
              </a:xfrm>
              <a:prstGeom prst="rect">
                <a:avLst/>
              </a:prstGeom>
              <a:blipFill>
                <a:blip r:embed="rId7"/>
                <a:stretch>
                  <a:fillRect l="-2951" t="-4717" b="-13208"/>
                </a:stretch>
              </a:blipFill>
            </p:spPr>
            <p:txBody>
              <a:bodyPr/>
              <a:lstStyle/>
              <a:p>
                <a:r>
                  <a:rPr lang="en-US">
                    <a:noFill/>
                  </a:rPr>
                  <a:t> </a:t>
                </a:r>
              </a:p>
            </p:txBody>
          </p:sp>
        </mc:Fallback>
      </mc:AlternateContent>
      <p:sp>
        <p:nvSpPr>
          <p:cNvPr id="17" name="Text Placeholder 4">
            <a:extLst>
              <a:ext uri="{FF2B5EF4-FFF2-40B4-BE49-F238E27FC236}">
                <a16:creationId xmlns:a16="http://schemas.microsoft.com/office/drawing/2014/main" id="{840EECD0-9C93-4C7E-9A88-E75081C8FD54}"/>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DD1052DF-AED2-4BD4-845D-7C2DED1161EB}"/>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5 of 34</a:t>
            </a:r>
          </a:p>
        </p:txBody>
      </p:sp>
    </p:spTree>
    <p:extLst>
      <p:ext uri="{BB962C8B-B14F-4D97-AF65-F5344CB8AC3E}">
        <p14:creationId xmlns:p14="http://schemas.microsoft.com/office/powerpoint/2010/main" val="413862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Entanglement between three or more parties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5558" y="1426585"/>
                <a:ext cx="5597860" cy="5157095"/>
              </a:xfrm>
            </p:spPr>
            <p:txBody>
              <a:bodyPr>
                <a:normAutofit/>
              </a:bodyPr>
              <a:lstStyle/>
              <a:p>
                <a:pPr lvl="0">
                  <a:lnSpc>
                    <a:spcPct val="90000"/>
                  </a:lnSpc>
                </a:pPr>
                <a:r>
                  <a:rPr lang="en-US" sz="2800" dirty="0">
                    <a:solidFill>
                      <a:prstClr val="black"/>
                    </a:solidFill>
                    <a:latin typeface="Arial" panose="020B0604020202020204" pitchFamily="34" charset="0"/>
                    <a:ea typeface="+mn-ea"/>
                    <a:cs typeface="Arial" panose="020B0604020202020204" pitchFamily="34" charset="0"/>
                  </a:rPr>
                  <a:t>Some states are more entangled than others</a:t>
                </a:r>
              </a:p>
              <a:p>
                <a:pPr marL="0" lvl="0" indent="0" algn="ctr">
                  <a:lnSpc>
                    <a:spcPct val="90000"/>
                  </a:lnSpc>
                  <a:buNone/>
                </a:pPr>
                <a:r>
                  <a:rPr lang="en-US" sz="2800" dirty="0">
                    <a:solidFill>
                      <a:prstClr val="black"/>
                    </a:solidFill>
                    <a:latin typeface="Arial" panose="020B0604020202020204" pitchFamily="34" charset="0"/>
                    <a:ea typeface="+mn-ea"/>
                    <a:cs typeface="Arial" panose="020B0604020202020204" pitchFamily="34" charset="0"/>
                  </a:rPr>
                  <a:t>And..</a:t>
                </a:r>
              </a:p>
              <a:p>
                <a:pPr lvl="0">
                  <a:lnSpc>
                    <a:spcPct val="90000"/>
                  </a:lnSpc>
                </a:pPr>
                <a:r>
                  <a:rPr lang="en-US" sz="2800" dirty="0">
                    <a:solidFill>
                      <a:prstClr val="black"/>
                    </a:solidFill>
                    <a:latin typeface="Arial" panose="020B0604020202020204" pitchFamily="34" charset="0"/>
                    <a:ea typeface="+mn-ea"/>
                    <a:cs typeface="Arial" panose="020B0604020202020204" pitchFamily="34" charset="0"/>
                  </a:rPr>
                  <a:t>Some states are entangled differently than others</a:t>
                </a:r>
              </a:p>
              <a:p>
                <a:pPr lvl="1">
                  <a:lnSpc>
                    <a:spcPct val="90000"/>
                  </a:lnSpc>
                </a:pPr>
                <a:r>
                  <a:rPr lang="en-US" sz="2400" dirty="0">
                    <a:solidFill>
                      <a:prstClr val="black"/>
                    </a:solidFill>
                    <a:latin typeface="Arial" panose="020B0604020202020204" pitchFamily="34" charset="0"/>
                    <a:ea typeface="+mn-ea"/>
                    <a:cs typeface="Arial" panose="020B0604020202020204" pitchFamily="34" charset="0"/>
                  </a:rPr>
                  <a:t>Example:</a:t>
                </a:r>
              </a:p>
              <a:p>
                <a:pPr marL="0" lvl="0" indent="0" algn="ctr">
                  <a:lnSpc>
                    <a:spcPct val="90000"/>
                  </a:lnSpc>
                  <a:buNone/>
                </a:pPr>
                <a14:m>
                  <m:oMathPara xmlns:m="http://schemas.openxmlformats.org/officeDocument/2006/math">
                    <m:oMathParaPr>
                      <m:jc m:val="centerGroup"/>
                    </m:oMathParaPr>
                    <m:oMath xmlns:m="http://schemas.openxmlformats.org/officeDocument/2006/math">
                      <m:d>
                        <m:dPr>
                          <m:begChr m:val="|"/>
                          <m:endChr m:val="⟩"/>
                          <m:ctrlPr>
                            <a:rPr lang="en-US" sz="2000" i="1">
                              <a:solidFill>
                                <a:prstClr val="black"/>
                              </a:solidFill>
                              <a:latin typeface="Cambria Math" panose="02040503050406030204" pitchFamily="18" charset="0"/>
                              <a:ea typeface="+mn-ea"/>
                              <a:cs typeface="+mn-cs"/>
                            </a:rPr>
                          </m:ctrlPr>
                        </m:dPr>
                        <m:e>
                          <m:r>
                            <a:rPr lang="en-US" sz="2000" i="1">
                              <a:solidFill>
                                <a:prstClr val="black"/>
                              </a:solidFill>
                              <a:latin typeface="Cambria Math" panose="02040503050406030204" pitchFamily="18" charset="0"/>
                              <a:ea typeface="+mn-ea"/>
                              <a:cs typeface="+mn-cs"/>
                            </a:rPr>
                            <m:t>𝐺𝐻𝑍</m:t>
                          </m:r>
                        </m:e>
                      </m:d>
                      <m:r>
                        <a:rPr lang="en-US" sz="2000" i="1">
                          <a:solidFill>
                            <a:prstClr val="black"/>
                          </a:solidFill>
                          <a:latin typeface="Cambria Math" panose="02040503050406030204" pitchFamily="18" charset="0"/>
                          <a:ea typeface="+mn-ea"/>
                          <a:cs typeface="+mn-cs"/>
                        </a:rPr>
                        <m:t>=</m:t>
                      </m:r>
                      <m:f>
                        <m:fPr>
                          <m:ctrlPr>
                            <a:rPr lang="en-US" sz="2000" i="1">
                              <a:solidFill>
                                <a:prstClr val="black"/>
                              </a:solidFill>
                              <a:latin typeface="Cambria Math" panose="02040503050406030204" pitchFamily="18" charset="0"/>
                              <a:ea typeface="+mn-ea"/>
                              <a:cs typeface="+mn-cs"/>
                            </a:rPr>
                          </m:ctrlPr>
                        </m:fPr>
                        <m:num>
                          <m:r>
                            <a:rPr lang="en-US" sz="2000" i="1">
                              <a:solidFill>
                                <a:prstClr val="black"/>
                              </a:solidFill>
                              <a:latin typeface="Cambria Math" panose="02040503050406030204" pitchFamily="18" charset="0"/>
                              <a:ea typeface="+mn-ea"/>
                              <a:cs typeface="+mn-cs"/>
                            </a:rPr>
                            <m:t>1</m:t>
                          </m:r>
                        </m:num>
                        <m:den>
                          <m:rad>
                            <m:radPr>
                              <m:degHide m:val="on"/>
                              <m:ctrlPr>
                                <a:rPr lang="en-US" sz="2000" i="1">
                                  <a:solidFill>
                                    <a:prstClr val="black"/>
                                  </a:solidFill>
                                  <a:latin typeface="Cambria Math" panose="02040503050406030204" pitchFamily="18" charset="0"/>
                                  <a:ea typeface="+mn-ea"/>
                                  <a:cs typeface="+mn-cs"/>
                                </a:rPr>
                              </m:ctrlPr>
                            </m:radPr>
                            <m:deg/>
                            <m:e>
                              <m:r>
                                <a:rPr lang="en-US" sz="2000" i="1">
                                  <a:solidFill>
                                    <a:prstClr val="black"/>
                                  </a:solidFill>
                                  <a:latin typeface="Cambria Math" panose="02040503050406030204" pitchFamily="18" charset="0"/>
                                  <a:ea typeface="+mn-ea"/>
                                  <a:cs typeface="+mn-cs"/>
                                </a:rPr>
                                <m:t>2</m:t>
                              </m:r>
                            </m:e>
                          </m:rad>
                        </m:den>
                      </m:f>
                      <m:d>
                        <m:dPr>
                          <m:ctrlPr>
                            <a:rPr lang="en-US" sz="2000" i="1">
                              <a:solidFill>
                                <a:prstClr val="black"/>
                              </a:solidFill>
                              <a:latin typeface="Cambria Math" panose="02040503050406030204" pitchFamily="18" charset="0"/>
                              <a:ea typeface="+mn-ea"/>
                              <a:cs typeface="+mn-cs"/>
                            </a:rPr>
                          </m:ctrlPr>
                        </m:dPr>
                        <m:e>
                          <m:r>
                            <a:rPr lang="en-US" sz="2000" i="1">
                              <a:solidFill>
                                <a:prstClr val="black"/>
                              </a:solidFill>
                              <a:latin typeface="Cambria Math" panose="02040503050406030204" pitchFamily="18" charset="0"/>
                              <a:ea typeface="+mn-ea"/>
                              <a:cs typeface="+mn-cs"/>
                            </a:rPr>
                            <m:t>|0,0,0⟩+|1,1,1⟩</m:t>
                          </m:r>
                        </m:e>
                      </m:d>
                      <m:r>
                        <a:rPr lang="en-US" sz="2000" i="1">
                          <a:solidFill>
                            <a:prstClr val="black"/>
                          </a:solidFill>
                          <a:latin typeface="Cambria Math" panose="02040503050406030204" pitchFamily="18" charset="0"/>
                          <a:ea typeface="+mn-ea"/>
                          <a:cs typeface="+mn-cs"/>
                        </a:rPr>
                        <m:t>  </m:t>
                      </m:r>
                    </m:oMath>
                  </m:oMathPara>
                </a14:m>
                <a:endParaRPr lang="en-US" sz="2000" dirty="0">
                  <a:solidFill>
                    <a:prstClr val="black"/>
                  </a:solidFill>
                  <a:latin typeface="Calibri" panose="020F0502020204030204"/>
                  <a:ea typeface="+mn-ea"/>
                  <a:cs typeface="+mn-cs"/>
                </a:endParaRPr>
              </a:p>
              <a:p>
                <a:pPr marL="0" lvl="0" indent="0" algn="ctr">
                  <a:lnSpc>
                    <a:spcPct val="90000"/>
                  </a:lnSpc>
                  <a:buNone/>
                </a:pPr>
                <a14:m>
                  <m:oMath xmlns:m="http://schemas.openxmlformats.org/officeDocument/2006/math">
                    <m:d>
                      <m:dPr>
                        <m:begChr m:val="|"/>
                        <m:endChr m:val="⟩"/>
                        <m:ctrlPr>
                          <a:rPr lang="en-US" sz="2000" i="1">
                            <a:solidFill>
                              <a:prstClr val="black"/>
                            </a:solidFill>
                            <a:latin typeface="Cambria Math" panose="02040503050406030204" pitchFamily="18" charset="0"/>
                            <a:ea typeface="+mn-ea"/>
                            <a:cs typeface="+mn-cs"/>
                          </a:rPr>
                        </m:ctrlPr>
                      </m:dPr>
                      <m:e>
                        <m:r>
                          <a:rPr lang="en-US" sz="2000" i="1">
                            <a:solidFill>
                              <a:prstClr val="black"/>
                            </a:solidFill>
                            <a:latin typeface="Cambria Math" panose="02040503050406030204" pitchFamily="18" charset="0"/>
                            <a:ea typeface="+mn-ea"/>
                            <a:cs typeface="+mn-cs"/>
                          </a:rPr>
                          <m:t>𝑊</m:t>
                        </m:r>
                      </m:e>
                    </m:d>
                    <m:r>
                      <a:rPr lang="en-US" sz="2000" i="1">
                        <a:solidFill>
                          <a:prstClr val="black"/>
                        </a:solidFill>
                        <a:latin typeface="Cambria Math" panose="02040503050406030204" pitchFamily="18" charset="0"/>
                        <a:ea typeface="+mn-ea"/>
                        <a:cs typeface="+mn-cs"/>
                      </a:rPr>
                      <m:t>=</m:t>
                    </m:r>
                    <m:f>
                      <m:fPr>
                        <m:ctrlPr>
                          <a:rPr lang="en-US" sz="2000" i="1">
                            <a:solidFill>
                              <a:prstClr val="black"/>
                            </a:solidFill>
                            <a:latin typeface="Cambria Math" panose="02040503050406030204" pitchFamily="18" charset="0"/>
                            <a:ea typeface="+mn-ea"/>
                            <a:cs typeface="+mn-cs"/>
                          </a:rPr>
                        </m:ctrlPr>
                      </m:fPr>
                      <m:num>
                        <m:r>
                          <a:rPr lang="en-US" sz="2000" i="1">
                            <a:solidFill>
                              <a:prstClr val="black"/>
                            </a:solidFill>
                            <a:latin typeface="Cambria Math" panose="02040503050406030204" pitchFamily="18" charset="0"/>
                            <a:ea typeface="+mn-ea"/>
                            <a:cs typeface="+mn-cs"/>
                          </a:rPr>
                          <m:t>1</m:t>
                        </m:r>
                      </m:num>
                      <m:den>
                        <m:rad>
                          <m:radPr>
                            <m:degHide m:val="on"/>
                            <m:ctrlPr>
                              <a:rPr lang="en-US" sz="2000" i="1">
                                <a:solidFill>
                                  <a:prstClr val="black"/>
                                </a:solidFill>
                                <a:latin typeface="Cambria Math" panose="02040503050406030204" pitchFamily="18" charset="0"/>
                                <a:ea typeface="+mn-ea"/>
                                <a:cs typeface="+mn-cs"/>
                              </a:rPr>
                            </m:ctrlPr>
                          </m:radPr>
                          <m:deg/>
                          <m:e>
                            <m:r>
                              <a:rPr lang="en-US" sz="2000" i="1">
                                <a:solidFill>
                                  <a:prstClr val="black"/>
                                </a:solidFill>
                                <a:latin typeface="Cambria Math" panose="02040503050406030204" pitchFamily="18" charset="0"/>
                                <a:ea typeface="+mn-ea"/>
                                <a:cs typeface="+mn-cs"/>
                              </a:rPr>
                              <m:t>3</m:t>
                            </m:r>
                          </m:e>
                        </m:rad>
                      </m:den>
                    </m:f>
                  </m:oMath>
                </a14:m>
                <a:r>
                  <a:rPr lang="en-US" sz="2000" dirty="0">
                    <a:solidFill>
                      <a:prstClr val="black"/>
                    </a:solidFill>
                    <a:latin typeface="Calibri" panose="020F0502020204030204"/>
                    <a:ea typeface="+mn-ea"/>
                    <a:cs typeface="+mn-cs"/>
                  </a:rPr>
                  <a:t> </a:t>
                </a:r>
                <a14:m>
                  <m:oMath xmlns:m="http://schemas.openxmlformats.org/officeDocument/2006/math">
                    <m:d>
                      <m:dPr>
                        <m:ctrlPr>
                          <a:rPr lang="en-US" sz="2000" i="1">
                            <a:solidFill>
                              <a:prstClr val="black"/>
                            </a:solidFill>
                            <a:latin typeface="Cambria Math" panose="02040503050406030204" pitchFamily="18" charset="0"/>
                            <a:ea typeface="+mn-ea"/>
                            <a:cs typeface="+mn-cs"/>
                          </a:rPr>
                        </m:ctrlPr>
                      </m:dPr>
                      <m:e>
                        <m:d>
                          <m:dPr>
                            <m:begChr m:val="|"/>
                            <m:endChr m:val="⟩"/>
                            <m:ctrlPr>
                              <a:rPr lang="en-US" sz="2000" i="1">
                                <a:solidFill>
                                  <a:prstClr val="black"/>
                                </a:solidFill>
                                <a:latin typeface="Cambria Math" panose="02040503050406030204" pitchFamily="18" charset="0"/>
                                <a:ea typeface="+mn-ea"/>
                                <a:cs typeface="+mn-cs"/>
                              </a:rPr>
                            </m:ctrlPr>
                          </m:dPr>
                          <m:e>
                            <m:r>
                              <a:rPr lang="en-US" sz="2000" i="1">
                                <a:solidFill>
                                  <a:prstClr val="black"/>
                                </a:solidFill>
                                <a:latin typeface="Cambria Math" panose="02040503050406030204" pitchFamily="18" charset="0"/>
                                <a:ea typeface="+mn-ea"/>
                                <a:cs typeface="+mn-cs"/>
                              </a:rPr>
                              <m:t>0,0,1</m:t>
                            </m:r>
                          </m:e>
                        </m:d>
                        <m:r>
                          <a:rPr lang="en-US" sz="2000" i="1">
                            <a:solidFill>
                              <a:prstClr val="black"/>
                            </a:solidFill>
                            <a:latin typeface="Cambria Math" panose="02040503050406030204" pitchFamily="18" charset="0"/>
                            <a:ea typeface="+mn-ea"/>
                            <a:cs typeface="+mn-cs"/>
                          </a:rPr>
                          <m:t>+</m:t>
                        </m:r>
                        <m:d>
                          <m:dPr>
                            <m:begChr m:val="|"/>
                            <m:endChr m:val="⟩"/>
                            <m:ctrlPr>
                              <a:rPr lang="en-US" sz="2000" i="1">
                                <a:solidFill>
                                  <a:prstClr val="black"/>
                                </a:solidFill>
                                <a:latin typeface="Cambria Math" panose="02040503050406030204" pitchFamily="18" charset="0"/>
                                <a:ea typeface="+mn-ea"/>
                                <a:cs typeface="+mn-cs"/>
                              </a:rPr>
                            </m:ctrlPr>
                          </m:dPr>
                          <m:e>
                            <m:r>
                              <a:rPr lang="en-US" sz="2000" i="1">
                                <a:solidFill>
                                  <a:prstClr val="black"/>
                                </a:solidFill>
                                <a:latin typeface="Cambria Math" panose="02040503050406030204" pitchFamily="18" charset="0"/>
                                <a:ea typeface="+mn-ea"/>
                                <a:cs typeface="+mn-cs"/>
                              </a:rPr>
                              <m:t>0,1,0</m:t>
                            </m:r>
                          </m:e>
                        </m:d>
                        <m:r>
                          <a:rPr lang="en-US" sz="2000" i="1">
                            <a:solidFill>
                              <a:prstClr val="black"/>
                            </a:solidFill>
                            <a:latin typeface="Cambria Math" panose="02040503050406030204" pitchFamily="18" charset="0"/>
                            <a:ea typeface="+mn-ea"/>
                            <a:cs typeface="+mn-cs"/>
                          </a:rPr>
                          <m:t>+|1,0,0⟩</m:t>
                        </m:r>
                      </m:e>
                    </m:d>
                  </m:oMath>
                </a14:m>
                <a:endParaRPr lang="en-US" sz="2000" dirty="0">
                  <a:solidFill>
                    <a:prstClr val="black"/>
                  </a:solidFill>
                  <a:latin typeface="Calibri" panose="020F0502020204030204"/>
                  <a:ea typeface="+mn-ea"/>
                  <a:cs typeface="+mn-cs"/>
                </a:endParaRPr>
              </a:p>
              <a:p>
                <a:pPr lvl="0">
                  <a:lnSpc>
                    <a:spcPct val="90000"/>
                  </a:lnSpc>
                </a:pPr>
                <a:r>
                  <a:rPr lang="en-US" sz="2800" dirty="0">
                    <a:solidFill>
                      <a:prstClr val="black"/>
                    </a:solidFill>
                    <a:latin typeface="Arial" panose="020B0604020202020204" pitchFamily="34" charset="0"/>
                    <a:ea typeface="+mn-ea"/>
                    <a:cs typeface="Arial" panose="020B0604020202020204" pitchFamily="34" charset="0"/>
                  </a:rPr>
                  <a:t>Multiple forms of separability mean multiple forms of entanglement:</a:t>
                </a:r>
              </a:p>
              <a:p>
                <a:pPr lvl="1"/>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5558" y="1426585"/>
                <a:ext cx="5597860" cy="5157095"/>
              </a:xfrm>
              <a:blipFill>
                <a:blip r:embed="rId3"/>
                <a:stretch>
                  <a:fillRect l="-1961" t="-2009" r="-3704" b="-946"/>
                </a:stretch>
              </a:blipFill>
            </p:spPr>
            <p:txBody>
              <a:bodyPr/>
              <a:lstStyle/>
              <a:p>
                <a:r>
                  <a:rPr lang="en-US">
                    <a:noFill/>
                  </a:rPr>
                  <a:t> </a:t>
                </a:r>
              </a:p>
            </p:txBody>
          </p:sp>
        </mc:Fallback>
      </mc:AlternateContent>
      <p:pic>
        <p:nvPicPr>
          <p:cNvPr id="29" name="Graphic 28">
            <a:extLst>
              <a:ext uri="{FF2B5EF4-FFF2-40B4-BE49-F238E27FC236}">
                <a16:creationId xmlns:a16="http://schemas.microsoft.com/office/drawing/2014/main" id="{A76FB15B-5F0C-4600-9F61-51DD01F7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0242" y="1431935"/>
            <a:ext cx="3192012" cy="3192012"/>
          </a:xfrm>
          <a:prstGeom prst="rect">
            <a:avLst/>
          </a:prstGeom>
        </p:spPr>
      </p:pic>
      <p:pic>
        <p:nvPicPr>
          <p:cNvPr id="30" name="Graphic 29">
            <a:extLst>
              <a:ext uri="{FF2B5EF4-FFF2-40B4-BE49-F238E27FC236}">
                <a16:creationId xmlns:a16="http://schemas.microsoft.com/office/drawing/2014/main" id="{953B9FB0-4E55-4982-A895-28542D93E1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5215" y="3241311"/>
            <a:ext cx="3181444" cy="3192012"/>
          </a:xfrm>
          <a:prstGeom prst="rect">
            <a:avLst/>
          </a:prstGeom>
        </p:spPr>
      </p:pic>
      <p:sp>
        <p:nvSpPr>
          <p:cNvPr id="31" name="TextBox 30">
            <a:extLst>
              <a:ext uri="{FF2B5EF4-FFF2-40B4-BE49-F238E27FC236}">
                <a16:creationId xmlns:a16="http://schemas.microsoft.com/office/drawing/2014/main" id="{CEA30EC5-273A-4698-9EB6-2F7A63FE5409}"/>
              </a:ext>
            </a:extLst>
          </p:cNvPr>
          <p:cNvSpPr txBox="1"/>
          <p:nvPr/>
        </p:nvSpPr>
        <p:spPr>
          <a:xfrm>
            <a:off x="6383050" y="4634993"/>
            <a:ext cx="1926618" cy="276999"/>
          </a:xfrm>
          <a:prstGeom prst="rect">
            <a:avLst/>
          </a:prstGeom>
          <a:noFill/>
        </p:spPr>
        <p:txBody>
          <a:bodyPr wrap="square" lIns="0" tIns="0" rIns="0" bIns="0" rtlCol="0">
            <a:spAutoFit/>
          </a:bodyPr>
          <a:lstStyle/>
          <a:p>
            <a:r>
              <a:rPr lang="en-US" b="0" dirty="0">
                <a:latin typeface="Cambria Math" panose="02040503050406030204" pitchFamily="18" charset="0"/>
              </a:rPr>
              <a:t>Three-party classes</a:t>
            </a:r>
          </a:p>
        </p:txBody>
      </p:sp>
      <p:sp>
        <p:nvSpPr>
          <p:cNvPr id="32" name="TextBox 31">
            <a:extLst>
              <a:ext uri="{FF2B5EF4-FFF2-40B4-BE49-F238E27FC236}">
                <a16:creationId xmlns:a16="http://schemas.microsoft.com/office/drawing/2014/main" id="{EF708CEE-5BBD-4FAC-A4CA-9C29C29691B1}"/>
              </a:ext>
            </a:extLst>
          </p:cNvPr>
          <p:cNvSpPr txBox="1"/>
          <p:nvPr/>
        </p:nvSpPr>
        <p:spPr>
          <a:xfrm>
            <a:off x="9195749" y="2846890"/>
            <a:ext cx="1774460" cy="276999"/>
          </a:xfrm>
          <a:prstGeom prst="rect">
            <a:avLst/>
          </a:prstGeom>
          <a:noFill/>
        </p:spPr>
        <p:txBody>
          <a:bodyPr wrap="square" lIns="0" tIns="0" rIns="0" bIns="0" rtlCol="0">
            <a:spAutoFit/>
          </a:bodyPr>
          <a:lstStyle/>
          <a:p>
            <a:r>
              <a:rPr lang="en-US" b="0" dirty="0">
                <a:latin typeface="Cambria Math" panose="02040503050406030204" pitchFamily="18" charset="0"/>
              </a:rPr>
              <a:t>Two-party classes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5D53D0E-625F-49C9-84D1-F16233EBC330}"/>
                  </a:ext>
                </a:extLst>
              </p:cNvPr>
              <p:cNvSpPr txBox="1"/>
              <p:nvPr/>
            </p:nvSpPr>
            <p:spPr>
              <a:xfrm rot="18051694">
                <a:off x="5652541" y="2220501"/>
                <a:ext cx="122153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𝐵𝐶</m:t>
                      </m:r>
                    </m:oMath>
                  </m:oMathPara>
                </a14:m>
                <a:endParaRPr lang="en-US" sz="1600" b="0" dirty="0">
                  <a:latin typeface="Cambria Math" panose="02040503050406030204" pitchFamily="18" charset="0"/>
                </a:endParaRPr>
              </a:p>
            </p:txBody>
          </p:sp>
        </mc:Choice>
        <mc:Fallback xmlns="">
          <p:sp>
            <p:nvSpPr>
              <p:cNvPr id="33" name="TextBox 32">
                <a:extLst>
                  <a:ext uri="{FF2B5EF4-FFF2-40B4-BE49-F238E27FC236}">
                    <a16:creationId xmlns:a16="http://schemas.microsoft.com/office/drawing/2014/main" id="{C5D53D0E-625F-49C9-84D1-F16233EBC330}"/>
                  </a:ext>
                </a:extLst>
              </p:cNvPr>
              <p:cNvSpPr txBox="1">
                <a:spLocks noRot="1" noChangeAspect="1" noMove="1" noResize="1" noEditPoints="1" noAdjustHandles="1" noChangeArrowheads="1" noChangeShapeType="1" noTextEdit="1"/>
              </p:cNvSpPr>
              <p:nvPr/>
            </p:nvSpPr>
            <p:spPr>
              <a:xfrm rot="18051694">
                <a:off x="5652541" y="2220501"/>
                <a:ext cx="1221536"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F97D5EB-8C96-4B1E-B17D-E6C169C601A8}"/>
                  </a:ext>
                </a:extLst>
              </p:cNvPr>
              <p:cNvSpPr txBox="1"/>
              <p:nvPr/>
            </p:nvSpPr>
            <p:spPr>
              <a:xfrm rot="3594203">
                <a:off x="7792198" y="2247065"/>
                <a:ext cx="122737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𝐴𝐶</m:t>
                      </m:r>
                    </m:oMath>
                  </m:oMathPara>
                </a14:m>
                <a:endParaRPr lang="en-US" sz="1600" b="0" dirty="0">
                  <a:latin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6F97D5EB-8C96-4B1E-B17D-E6C169C601A8}"/>
                  </a:ext>
                </a:extLst>
              </p:cNvPr>
              <p:cNvSpPr txBox="1">
                <a:spLocks noRot="1" noChangeAspect="1" noMove="1" noResize="1" noEditPoints="1" noAdjustHandles="1" noChangeArrowheads="1" noChangeShapeType="1" noTextEdit="1"/>
              </p:cNvSpPr>
              <p:nvPr/>
            </p:nvSpPr>
            <p:spPr>
              <a:xfrm rot="3594203">
                <a:off x="7792198" y="2247065"/>
                <a:ext cx="1227376"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B10651A-43A1-4967-A65D-AD1CFA1ADD2D}"/>
                  </a:ext>
                </a:extLst>
              </p:cNvPr>
              <p:cNvSpPr txBox="1"/>
              <p:nvPr/>
            </p:nvSpPr>
            <p:spPr>
              <a:xfrm>
                <a:off x="6701629" y="4109422"/>
                <a:ext cx="122737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𝐶</m:t>
                      </m:r>
                      <m:r>
                        <a:rPr lang="en-US" sz="1600" b="0" i="1" smtClean="0">
                          <a:latin typeface="Cambria Math" panose="02040503050406030204" pitchFamily="18" charset="0"/>
                        </a:rPr>
                        <m:t>⊗</m:t>
                      </m:r>
                      <m:r>
                        <a:rPr lang="en-US" sz="1600" b="0" i="1" smtClean="0">
                          <a:latin typeface="Cambria Math" panose="02040503050406030204" pitchFamily="18" charset="0"/>
                        </a:rPr>
                        <m:t>𝐴𝐵</m:t>
                      </m:r>
                    </m:oMath>
                  </m:oMathPara>
                </a14:m>
                <a:endParaRPr lang="en-US" sz="1600" b="0" dirty="0">
                  <a:latin typeface="Cambria Math" panose="02040503050406030204" pitchFamily="18" charset="0"/>
                </a:endParaRPr>
              </a:p>
            </p:txBody>
          </p:sp>
        </mc:Choice>
        <mc:Fallback xmlns="">
          <p:sp>
            <p:nvSpPr>
              <p:cNvPr id="35" name="TextBox 34">
                <a:extLst>
                  <a:ext uri="{FF2B5EF4-FFF2-40B4-BE49-F238E27FC236}">
                    <a16:creationId xmlns:a16="http://schemas.microsoft.com/office/drawing/2014/main" id="{FB10651A-43A1-4967-A65D-AD1CFA1ADD2D}"/>
                  </a:ext>
                </a:extLst>
              </p:cNvPr>
              <p:cNvSpPr txBox="1">
                <a:spLocks noRot="1" noChangeAspect="1" noMove="1" noResize="1" noEditPoints="1" noAdjustHandles="1" noChangeArrowheads="1" noChangeShapeType="1" noTextEdit="1"/>
              </p:cNvSpPr>
              <p:nvPr/>
            </p:nvSpPr>
            <p:spPr>
              <a:xfrm>
                <a:off x="6701629" y="4109422"/>
                <a:ext cx="1227376" cy="246221"/>
              </a:xfrm>
              <a:prstGeom prst="rect">
                <a:avLst/>
              </a:prstGeom>
              <a:blipFill>
                <a:blip r:embed="rId10"/>
                <a:stretch>
                  <a:fillRect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7EA7C9C-194D-401F-B0DC-96F8CCD0EA4B}"/>
                  </a:ext>
                </a:extLst>
              </p:cNvPr>
              <p:cNvSpPr txBox="1"/>
              <p:nvPr/>
            </p:nvSpPr>
            <p:spPr>
              <a:xfrm>
                <a:off x="6480668" y="2742017"/>
                <a:ext cx="1718140"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𝐴</m:t>
                      </m:r>
                      <m:r>
                        <a:rPr lang="en-US" sz="1200" b="0" i="1" smtClean="0">
                          <a:latin typeface="Cambria Math" panose="02040503050406030204" pitchFamily="18" charset="0"/>
                        </a:rPr>
                        <m:t>⊗</m:t>
                      </m:r>
                      <m:r>
                        <a:rPr lang="en-US" sz="1200" b="0" i="1" smtClean="0">
                          <a:latin typeface="Cambria Math" panose="02040503050406030204" pitchFamily="18" charset="0"/>
                        </a:rPr>
                        <m:t>𝐵</m:t>
                      </m:r>
                      <m:r>
                        <a:rPr lang="en-US" sz="1200" b="0" i="1" smtClean="0">
                          <a:latin typeface="Cambria Math" panose="02040503050406030204" pitchFamily="18" charset="0"/>
                        </a:rPr>
                        <m:t>⊗</m:t>
                      </m:r>
                      <m:r>
                        <a:rPr lang="en-US" sz="1200" b="0" i="1" smtClean="0">
                          <a:latin typeface="Cambria Math" panose="02040503050406030204" pitchFamily="18" charset="0"/>
                        </a:rPr>
                        <m:t>𝐶</m:t>
                      </m:r>
                    </m:oMath>
                  </m:oMathPara>
                </a14:m>
                <a:endParaRPr lang="en-US" sz="1600" b="0" dirty="0">
                  <a:latin typeface="Cambria Math" panose="02040503050406030204" pitchFamily="18" charset="0"/>
                </a:endParaRPr>
              </a:p>
            </p:txBody>
          </p:sp>
        </mc:Choice>
        <mc:Fallback xmlns="">
          <p:sp>
            <p:nvSpPr>
              <p:cNvPr id="36" name="TextBox 35">
                <a:extLst>
                  <a:ext uri="{FF2B5EF4-FFF2-40B4-BE49-F238E27FC236}">
                    <a16:creationId xmlns:a16="http://schemas.microsoft.com/office/drawing/2014/main" id="{57EA7C9C-194D-401F-B0DC-96F8CCD0EA4B}"/>
                  </a:ext>
                </a:extLst>
              </p:cNvPr>
              <p:cNvSpPr txBox="1">
                <a:spLocks noRot="1" noChangeAspect="1" noMove="1" noResize="1" noEditPoints="1" noAdjustHandles="1" noChangeArrowheads="1" noChangeShapeType="1" noTextEdit="1"/>
              </p:cNvSpPr>
              <p:nvPr/>
            </p:nvSpPr>
            <p:spPr>
              <a:xfrm>
                <a:off x="6480668" y="2742017"/>
                <a:ext cx="1718140" cy="184666"/>
              </a:xfrm>
              <a:prstGeom prst="rect">
                <a:avLst/>
              </a:prstGeom>
              <a:blipFill>
                <a:blip r:embed="rId11"/>
                <a:stretch>
                  <a:fillRect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917F543-0E7F-408A-A108-F847981671DD}"/>
                  </a:ext>
                </a:extLst>
              </p:cNvPr>
              <p:cNvSpPr txBox="1"/>
              <p:nvPr/>
            </p:nvSpPr>
            <p:spPr>
              <a:xfrm>
                <a:off x="9656167" y="3276266"/>
                <a:ext cx="10132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oMath>
                  </m:oMathPara>
                </a14:m>
                <a:endParaRPr lang="en-US" sz="1600" b="0" dirty="0">
                  <a:latin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7917F543-0E7F-408A-A108-F847981671DD}"/>
                  </a:ext>
                </a:extLst>
              </p:cNvPr>
              <p:cNvSpPr txBox="1">
                <a:spLocks noRot="1" noChangeAspect="1" noMove="1" noResize="1" noEditPoints="1" noAdjustHandles="1" noChangeArrowheads="1" noChangeShapeType="1" noTextEdit="1"/>
              </p:cNvSpPr>
              <p:nvPr/>
            </p:nvSpPr>
            <p:spPr>
              <a:xfrm>
                <a:off x="9656167" y="3276266"/>
                <a:ext cx="1013268" cy="246221"/>
              </a:xfrm>
              <a:prstGeom prst="rect">
                <a:avLst/>
              </a:prstGeom>
              <a:blipFill>
                <a:blip r:embed="rId12"/>
                <a:stretch>
                  <a:fillRect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618AA9B-8D91-49B4-9F4D-65A33EEF1BB3}"/>
                  </a:ext>
                </a:extLst>
              </p:cNvPr>
              <p:cNvSpPr txBox="1"/>
              <p:nvPr/>
            </p:nvSpPr>
            <p:spPr>
              <a:xfrm rot="3621379">
                <a:off x="8441162" y="5425245"/>
                <a:ext cx="10132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1600" b="0" dirty="0">
                  <a:latin typeface="Cambria Math" panose="02040503050406030204" pitchFamily="18" charset="0"/>
                </a:endParaRPr>
              </a:p>
            </p:txBody>
          </p:sp>
        </mc:Choice>
        <mc:Fallback xmlns="">
          <p:sp>
            <p:nvSpPr>
              <p:cNvPr id="38" name="TextBox 37">
                <a:extLst>
                  <a:ext uri="{FF2B5EF4-FFF2-40B4-BE49-F238E27FC236}">
                    <a16:creationId xmlns:a16="http://schemas.microsoft.com/office/drawing/2014/main" id="{1618AA9B-8D91-49B4-9F4D-65A33EEF1BB3}"/>
                  </a:ext>
                </a:extLst>
              </p:cNvPr>
              <p:cNvSpPr txBox="1">
                <a:spLocks noRot="1" noChangeAspect="1" noMove="1" noResize="1" noEditPoints="1" noAdjustHandles="1" noChangeArrowheads="1" noChangeShapeType="1" noTextEdit="1"/>
              </p:cNvSpPr>
              <p:nvPr/>
            </p:nvSpPr>
            <p:spPr>
              <a:xfrm rot="3621379">
                <a:off x="8441162" y="5425245"/>
                <a:ext cx="1013268" cy="24622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3ACA023-90FD-4447-9EC5-C251C56F9C56}"/>
                  </a:ext>
                </a:extLst>
              </p:cNvPr>
              <p:cNvSpPr txBox="1"/>
              <p:nvPr/>
            </p:nvSpPr>
            <p:spPr>
              <a:xfrm rot="18030235">
                <a:off x="10917343" y="5342755"/>
                <a:ext cx="1013080"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1600" b="0" dirty="0">
                  <a:latin typeface="Cambria Math" panose="02040503050406030204" pitchFamily="18" charset="0"/>
                </a:endParaRPr>
              </a:p>
            </p:txBody>
          </p:sp>
        </mc:Choice>
        <mc:Fallback xmlns="">
          <p:sp>
            <p:nvSpPr>
              <p:cNvPr id="39" name="TextBox 38">
                <a:extLst>
                  <a:ext uri="{FF2B5EF4-FFF2-40B4-BE49-F238E27FC236}">
                    <a16:creationId xmlns:a16="http://schemas.microsoft.com/office/drawing/2014/main" id="{03ACA023-90FD-4447-9EC5-C251C56F9C56}"/>
                  </a:ext>
                </a:extLst>
              </p:cNvPr>
              <p:cNvSpPr txBox="1">
                <a:spLocks noRot="1" noChangeAspect="1" noMove="1" noResize="1" noEditPoints="1" noAdjustHandles="1" noChangeArrowheads="1" noChangeShapeType="1" noTextEdit="1"/>
              </p:cNvSpPr>
              <p:nvPr/>
            </p:nvSpPr>
            <p:spPr>
              <a:xfrm rot="18030235">
                <a:off x="10917343" y="5342755"/>
                <a:ext cx="1013080" cy="246221"/>
              </a:xfrm>
              <a:prstGeom prst="rect">
                <a:avLst/>
              </a:prstGeom>
              <a:blipFill>
                <a:blip r:embed="rId14"/>
                <a:stretch>
                  <a:fillRect/>
                </a:stretch>
              </a:blipFill>
            </p:spPr>
            <p:txBody>
              <a:bodyPr/>
              <a:lstStyle/>
              <a:p>
                <a:r>
                  <a:rPr lang="en-US">
                    <a:noFill/>
                  </a:rPr>
                  <a:t> </a:t>
                </a:r>
              </a:p>
            </p:txBody>
          </p:sp>
        </mc:Fallback>
      </mc:AlternateContent>
      <p:sp>
        <p:nvSpPr>
          <p:cNvPr id="40" name="Oval 39">
            <a:extLst>
              <a:ext uri="{FF2B5EF4-FFF2-40B4-BE49-F238E27FC236}">
                <a16:creationId xmlns:a16="http://schemas.microsoft.com/office/drawing/2014/main" id="{B7F39FB9-C947-40D7-BD4C-64A3555822CA}"/>
              </a:ext>
            </a:extLst>
          </p:cNvPr>
          <p:cNvSpPr/>
          <p:nvPr/>
        </p:nvSpPr>
        <p:spPr>
          <a:xfrm>
            <a:off x="7309107" y="145374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94FCD854-47DF-4DE7-B3D0-FB6E06DC1200}"/>
              </a:ext>
            </a:extLst>
          </p:cNvPr>
          <p:cNvSpPr/>
          <p:nvPr/>
        </p:nvSpPr>
        <p:spPr>
          <a:xfrm>
            <a:off x="8206119" y="1722754"/>
            <a:ext cx="91440" cy="91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2486FD8-3A93-49D3-8A17-3000809C9234}"/>
              </a:ext>
            </a:extLst>
          </p:cNvPr>
          <p:cNvSpPr/>
          <p:nvPr/>
        </p:nvSpPr>
        <p:spPr>
          <a:xfrm>
            <a:off x="10116314" y="3243644"/>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50FEFA8-3F44-4C61-8BF8-0A466F2501C7}"/>
              </a:ext>
            </a:extLst>
          </p:cNvPr>
          <p:cNvSpPr/>
          <p:nvPr/>
        </p:nvSpPr>
        <p:spPr>
          <a:xfrm>
            <a:off x="11060693" y="3522487"/>
            <a:ext cx="91440" cy="91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DF6BDAD-4311-4345-B0DB-9064024997D3}"/>
              </a:ext>
            </a:extLst>
          </p:cNvPr>
          <p:cNvSpPr/>
          <p:nvPr/>
        </p:nvSpPr>
        <p:spPr>
          <a:xfrm>
            <a:off x="1204013" y="4219673"/>
            <a:ext cx="159837" cy="1598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3F4929D-CF5B-41E3-88EF-5F91A2BA22E1}"/>
              </a:ext>
            </a:extLst>
          </p:cNvPr>
          <p:cNvSpPr/>
          <p:nvPr/>
        </p:nvSpPr>
        <p:spPr>
          <a:xfrm>
            <a:off x="934829" y="4845500"/>
            <a:ext cx="159837" cy="1598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4">
            <a:extLst>
              <a:ext uri="{FF2B5EF4-FFF2-40B4-BE49-F238E27FC236}">
                <a16:creationId xmlns:a16="http://schemas.microsoft.com/office/drawing/2014/main" id="{1D8EE628-C3B7-4798-9BD2-FD3670FA80DF}"/>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066C67EB-CAF2-42A2-9854-179CB4010FF1}"/>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6 of 34</a:t>
            </a:r>
          </a:p>
        </p:txBody>
      </p:sp>
    </p:spTree>
    <p:extLst>
      <p:ext uri="{BB962C8B-B14F-4D97-AF65-F5344CB8AC3E}">
        <p14:creationId xmlns:p14="http://schemas.microsoft.com/office/powerpoint/2010/main" val="412328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Entanglement between three or more parties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5558" y="1426585"/>
                <a:ext cx="5597860" cy="5157095"/>
              </a:xfrm>
            </p:spPr>
            <p:txBody>
              <a:bodyPr>
                <a:normAutofit fontScale="70000" lnSpcReduction="20000"/>
              </a:bodyPr>
              <a:lstStyle/>
              <a:p>
                <a:pPr marL="0" indent="0">
                  <a:buNone/>
                </a:pPr>
                <a:r>
                  <a:rPr lang="en-US" sz="3400" dirty="0"/>
                  <a:t>Example: Classes of three-party states</a:t>
                </a:r>
              </a:p>
              <a:p>
                <a:r>
                  <a:rPr lang="en-US" sz="3100" dirty="0"/>
                  <a:t>Fully separable:</a:t>
                </a:r>
              </a:p>
              <a:p>
                <a:pPr marL="0" indent="0">
                  <a:buNone/>
                </a:pPr>
                <a14:m>
                  <m:oMathPara xmlns:m="http://schemas.openxmlformats.org/officeDocument/2006/math">
                    <m:oMathParaPr>
                      <m:jc m:val="centerGroup"/>
                    </m:oMathParaPr>
                    <m:oMath xmlns:m="http://schemas.openxmlformats.org/officeDocument/2006/math">
                      <m:sSub>
                        <m:sSubPr>
                          <m:ctrlPr>
                            <a:rPr lang="en-US" sz="2300" i="1" dirty="0">
                              <a:latin typeface="Cambria Math" panose="02040503050406030204" pitchFamily="18" charset="0"/>
                            </a:rPr>
                          </m:ctrlPr>
                        </m:sSubPr>
                        <m:e>
                          <m:acc>
                            <m:accPr>
                              <m:chr m:val="̂"/>
                              <m:ctrlPr>
                                <a:rPr lang="en-US" sz="2300" i="1">
                                  <a:latin typeface="Cambria Math" panose="02040503050406030204" pitchFamily="18" charset="0"/>
                                </a:rPr>
                              </m:ctrlPr>
                            </m:accPr>
                            <m:e>
                              <m:r>
                                <a:rPr lang="en-US" sz="2300" i="1">
                                  <a:latin typeface="Cambria Math" panose="02040503050406030204" pitchFamily="18" charset="0"/>
                                </a:rPr>
                                <m:t>𝜌</m:t>
                              </m:r>
                            </m:e>
                          </m:acc>
                        </m:e>
                        <m:sub>
                          <m:r>
                            <a:rPr lang="en-US" sz="2300" i="1" dirty="0">
                              <a:latin typeface="Cambria Math" panose="02040503050406030204" pitchFamily="18" charset="0"/>
                            </a:rPr>
                            <m:t>𝐴𝐵𝐶</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m:t>
                          </m:r>
                          <m:r>
                            <a:rPr lang="en-US" sz="2300" i="1" dirty="0">
                              <a:latin typeface="Cambria Math" panose="02040503050406030204" pitchFamily="18" charset="0"/>
                            </a:rPr>
                            <m:t>⊗</m:t>
                          </m:r>
                          <m:r>
                            <a:rPr lang="en-US" sz="2300" i="1" dirty="0">
                              <a:latin typeface="Cambria Math" panose="02040503050406030204" pitchFamily="18" charset="0"/>
                            </a:rPr>
                            <m:t>𝐶</m:t>
                          </m:r>
                        </m:sub>
                      </m:sSub>
                      <m:r>
                        <a:rPr lang="en-US" sz="2300" i="1" dirty="0">
                          <a:latin typeface="Cambria Math" panose="02040503050406030204" pitchFamily="18" charset="0"/>
                        </a:rPr>
                        <m:t>=</m:t>
                      </m:r>
                      <m:nary>
                        <m:naryPr>
                          <m:chr m:val="∑"/>
                          <m:supHide m:val="on"/>
                          <m:ctrlPr>
                            <a:rPr lang="en-US" sz="2300" i="1" dirty="0">
                              <a:latin typeface="Cambria Math" panose="02040503050406030204" pitchFamily="18" charset="0"/>
                            </a:rPr>
                          </m:ctrlPr>
                        </m:naryPr>
                        <m:sub>
                          <m:r>
                            <a:rPr lang="en-US" sz="2300" i="1" dirty="0">
                              <a:latin typeface="Cambria Math" panose="02040503050406030204" pitchFamily="18" charset="0"/>
                            </a:rPr>
                            <m:t>𝑖</m:t>
                          </m:r>
                        </m:sub>
                        <m:sup/>
                        <m:e>
                          <m:sSub>
                            <m:sSubPr>
                              <m:ctrlPr>
                                <a:rPr lang="en-US" sz="2300" i="1" dirty="0">
                                  <a:latin typeface="Cambria Math" panose="02040503050406030204" pitchFamily="18" charset="0"/>
                                </a:rPr>
                              </m:ctrlPr>
                            </m:sSubPr>
                            <m:e>
                              <m:r>
                                <a:rPr lang="en-US" sz="2300" i="1" dirty="0">
                                  <a:latin typeface="Cambria Math" panose="02040503050406030204" pitchFamily="18" charset="0"/>
                                </a:rPr>
                                <m:t>𝑝</m:t>
                              </m:r>
                            </m:e>
                            <m:sub>
                              <m:r>
                                <a:rPr lang="en-US" sz="2300" i="1" dirty="0">
                                  <a:latin typeface="Cambria Math" panose="02040503050406030204" pitchFamily="18" charset="0"/>
                                </a:rPr>
                                <m:t>𝑖</m:t>
                              </m:r>
                            </m:sub>
                          </m:sSub>
                          <m:r>
                            <a:rPr lang="en-US" sz="2300" i="1" dirty="0">
                              <a:latin typeface="Cambria Math" panose="02040503050406030204" pitchFamily="18" charset="0"/>
                            </a:rPr>
                            <m:t> </m:t>
                          </m:r>
                          <m:d>
                            <m:dPr>
                              <m:ctrlPr>
                                <a:rPr lang="en-US" sz="2300" i="1" dirty="0">
                                  <a:latin typeface="Cambria Math" panose="02040503050406030204" pitchFamily="18" charset="0"/>
                                </a:rPr>
                              </m:ctrlPr>
                            </m:dPr>
                            <m:e>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𝐴𝑖</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𝐵𝑖</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𝐶𝑖</m:t>
                                  </m:r>
                                </m:sub>
                              </m:sSub>
                            </m:e>
                          </m:d>
                        </m:e>
                      </m:nary>
                    </m:oMath>
                  </m:oMathPara>
                </a14:m>
                <a:endParaRPr lang="en-US" dirty="0"/>
              </a:p>
              <a:p>
                <a:r>
                  <a:rPr lang="en-US" sz="3100" dirty="0"/>
                  <a:t>Bi-separable (3 possible ways):</a:t>
                </a:r>
              </a:p>
              <a:p>
                <a:pPr marL="0" indent="0">
                  <a:buNone/>
                </a:pPr>
                <a14:m>
                  <m:oMathPara xmlns:m="http://schemas.openxmlformats.org/officeDocument/2006/math">
                    <m:oMathParaPr>
                      <m:jc m:val="centerGroup"/>
                    </m:oMathParaPr>
                    <m:oMath xmlns:m="http://schemas.openxmlformats.org/officeDocument/2006/math">
                      <m:sSub>
                        <m:sSubPr>
                          <m:ctrlPr>
                            <a:rPr lang="en-US" sz="2300" i="1" dirty="0">
                              <a:latin typeface="Cambria Math" panose="02040503050406030204" pitchFamily="18" charset="0"/>
                            </a:rPr>
                          </m:ctrlPr>
                        </m:sSubPr>
                        <m:e>
                          <m:acc>
                            <m:accPr>
                              <m:chr m:val="̂"/>
                              <m:ctrlPr>
                                <a:rPr lang="en-US" sz="2300" i="1">
                                  <a:latin typeface="Cambria Math" panose="02040503050406030204" pitchFamily="18" charset="0"/>
                                </a:rPr>
                              </m:ctrlPr>
                            </m:accPr>
                            <m:e>
                              <m:r>
                                <a:rPr lang="en-US" sz="2300" i="1">
                                  <a:latin typeface="Cambria Math" panose="02040503050406030204" pitchFamily="18" charset="0"/>
                                </a:rPr>
                                <m:t>𝜌</m:t>
                              </m:r>
                            </m:e>
                          </m:acc>
                        </m:e>
                        <m:sub>
                          <m:r>
                            <a:rPr lang="en-US" sz="2300" i="1" dirty="0">
                              <a:latin typeface="Cambria Math" panose="02040503050406030204" pitchFamily="18" charset="0"/>
                            </a:rPr>
                            <m:t>𝐴𝐵𝐶</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𝐵𝐶</m:t>
                          </m:r>
                        </m:sub>
                      </m:sSub>
                      <m:r>
                        <a:rPr lang="en-US" sz="2300" i="1" dirty="0">
                          <a:latin typeface="Cambria Math" panose="02040503050406030204" pitchFamily="18" charset="0"/>
                        </a:rPr>
                        <m:t>=</m:t>
                      </m:r>
                      <m:nary>
                        <m:naryPr>
                          <m:chr m:val="∑"/>
                          <m:supHide m:val="on"/>
                          <m:ctrlPr>
                            <a:rPr lang="en-US" sz="2300" i="1" dirty="0">
                              <a:latin typeface="Cambria Math" panose="02040503050406030204" pitchFamily="18" charset="0"/>
                            </a:rPr>
                          </m:ctrlPr>
                        </m:naryPr>
                        <m:sub>
                          <m:r>
                            <a:rPr lang="en-US" sz="2300" i="1" dirty="0">
                              <a:latin typeface="Cambria Math" panose="02040503050406030204" pitchFamily="18" charset="0"/>
                            </a:rPr>
                            <m:t>𝑖</m:t>
                          </m:r>
                        </m:sub>
                        <m:sup/>
                        <m:e>
                          <m:sSub>
                            <m:sSubPr>
                              <m:ctrlPr>
                                <a:rPr lang="en-US" sz="2300" i="1" dirty="0">
                                  <a:latin typeface="Cambria Math" panose="02040503050406030204" pitchFamily="18" charset="0"/>
                                </a:rPr>
                              </m:ctrlPr>
                            </m:sSubPr>
                            <m:e>
                              <m:r>
                                <a:rPr lang="en-US" sz="2300" i="1" dirty="0">
                                  <a:latin typeface="Cambria Math" panose="02040503050406030204" pitchFamily="18" charset="0"/>
                                </a:rPr>
                                <m:t>𝑝</m:t>
                              </m:r>
                            </m:e>
                            <m:sub>
                              <m:r>
                                <a:rPr lang="en-US" sz="2300" i="1" dirty="0">
                                  <a:latin typeface="Cambria Math" panose="02040503050406030204" pitchFamily="18" charset="0"/>
                                </a:rPr>
                                <m:t>𝑖</m:t>
                              </m:r>
                            </m:sub>
                          </m:sSub>
                          <m:r>
                            <a:rPr lang="en-US" sz="2300" i="1" dirty="0">
                              <a:latin typeface="Cambria Math" panose="02040503050406030204" pitchFamily="18" charset="0"/>
                            </a:rPr>
                            <m:t> </m:t>
                          </m:r>
                          <m:d>
                            <m:dPr>
                              <m:ctrlPr>
                                <a:rPr lang="en-US" sz="2300" i="1" dirty="0">
                                  <a:latin typeface="Cambria Math" panose="02040503050406030204" pitchFamily="18" charset="0"/>
                                </a:rPr>
                              </m:ctrlPr>
                            </m:dPr>
                            <m:e>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𝐴𝑖</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𝐵𝐶𝑖</m:t>
                                  </m:r>
                                </m:sub>
                              </m:sSub>
                            </m:e>
                          </m:d>
                        </m:e>
                      </m:nary>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m:t>
                          </m:r>
                          <m:r>
                            <a:rPr lang="en-US" sz="2300" i="1" dirty="0">
                              <a:latin typeface="Cambria Math" panose="02040503050406030204" pitchFamily="18" charset="0"/>
                            </a:rPr>
                            <m:t>⊗</m:t>
                          </m:r>
                          <m:r>
                            <a:rPr lang="en-US" sz="2300" i="1" dirty="0">
                              <a:latin typeface="Cambria Math" panose="02040503050406030204" pitchFamily="18" charset="0"/>
                            </a:rPr>
                            <m:t>𝐶</m:t>
                          </m:r>
                        </m:sub>
                      </m:sSub>
                    </m:oMath>
                  </m:oMathPara>
                </a14:m>
                <a:endParaRPr lang="en-US" sz="1700" dirty="0"/>
              </a:p>
              <a:p>
                <a:r>
                  <a:rPr lang="en-US" sz="3100" dirty="0"/>
                  <a:t>Fully Inseparable:</a:t>
                </a:r>
              </a:p>
              <a:p>
                <a:pPr marL="0" indent="0">
                  <a:buNone/>
                </a:pPr>
                <a14:m>
                  <m:oMathPara xmlns:m="http://schemas.openxmlformats.org/officeDocument/2006/math">
                    <m:oMathParaPr>
                      <m:jc m:val="centerGroup"/>
                    </m:oMathParaPr>
                    <m:oMath xmlns:m="http://schemas.openxmlformats.org/officeDocument/2006/math">
                      <m:sSub>
                        <m:sSubPr>
                          <m:ctrlPr>
                            <a:rPr lang="en-US" sz="2300" i="1" dirty="0">
                              <a:latin typeface="Cambria Math" panose="02040503050406030204" pitchFamily="18" charset="0"/>
                            </a:rPr>
                          </m:ctrlPr>
                        </m:sSubPr>
                        <m:e>
                          <m:acc>
                            <m:accPr>
                              <m:chr m:val="̂"/>
                              <m:ctrlPr>
                                <a:rPr lang="en-US" sz="2300" i="1">
                                  <a:latin typeface="Cambria Math" panose="02040503050406030204" pitchFamily="18" charset="0"/>
                                </a:rPr>
                              </m:ctrlPr>
                            </m:accPr>
                            <m:e>
                              <m:r>
                                <a:rPr lang="en-US" sz="2300" i="1">
                                  <a:latin typeface="Cambria Math" panose="02040503050406030204" pitchFamily="18" charset="0"/>
                                </a:rPr>
                                <m:t>𝜌</m:t>
                              </m:r>
                            </m:e>
                          </m:acc>
                        </m:e>
                        <m:sub>
                          <m:r>
                            <a:rPr lang="en-US" sz="2300" i="1" dirty="0">
                              <a:latin typeface="Cambria Math" panose="02040503050406030204" pitchFamily="18" charset="0"/>
                            </a:rPr>
                            <m:t>𝐴𝐵𝐶</m:t>
                          </m:r>
                        </m:sub>
                      </m:sSub>
                      <m:sSub>
                        <m:sSubPr>
                          <m:ctrlPr>
                            <a:rPr lang="en-US" sz="2300" i="1" dirty="0">
                              <a:latin typeface="Cambria Math" panose="02040503050406030204" pitchFamily="18" charset="0"/>
                            </a:rPr>
                          </m:ctrlPr>
                        </m:sSubPr>
                        <m:e>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𝐵𝐶</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𝐵</m:t>
                              </m:r>
                              <m:r>
                                <a:rPr lang="en-US" sz="2300" i="1" dirty="0">
                                  <a:latin typeface="Cambria Math" panose="02040503050406030204" pitchFamily="18" charset="0"/>
                                </a:rPr>
                                <m:t>⊗</m:t>
                              </m:r>
                              <m:r>
                                <a:rPr lang="en-US" sz="2300" i="1" dirty="0">
                                  <a:latin typeface="Cambria Math" panose="02040503050406030204" pitchFamily="18" charset="0"/>
                                </a:rPr>
                                <m:t>𝐴𝐶</m:t>
                              </m:r>
                            </m:sub>
                          </m:sSub>
                          <m:r>
                            <a:rPr lang="en-US" sz="2300" i="1" dirty="0">
                              <a:latin typeface="Cambria Math" panose="02040503050406030204" pitchFamily="18" charset="0"/>
                            </a:rPr>
                            <m:t>≠</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𝐶</m:t>
                              </m:r>
                              <m:r>
                                <a:rPr lang="en-US" sz="2300" i="1" dirty="0">
                                  <a:latin typeface="Cambria Math" panose="02040503050406030204" pitchFamily="18" charset="0"/>
                                </a:rPr>
                                <m:t>⊗</m:t>
                              </m:r>
                              <m:r>
                                <a:rPr lang="en-US" sz="2300" i="1" dirty="0">
                                  <a:latin typeface="Cambria Math" panose="02040503050406030204" pitchFamily="18" charset="0"/>
                                </a:rPr>
                                <m:t>𝐴𝐵</m:t>
                              </m:r>
                            </m:sub>
                          </m:sSub>
                          <m:r>
                            <a:rPr lang="en-US" sz="2300" i="1" dirty="0">
                              <a:latin typeface="Cambria Math" panose="02040503050406030204" pitchFamily="18" charset="0"/>
                            </a:rPr>
                            <m:t>≠</m:t>
                          </m:r>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m:t>
                          </m:r>
                          <m:r>
                            <a:rPr lang="en-US" sz="2300" i="1" dirty="0">
                              <a:latin typeface="Cambria Math" panose="02040503050406030204" pitchFamily="18" charset="0"/>
                            </a:rPr>
                            <m:t>⊗</m:t>
                          </m:r>
                          <m:r>
                            <a:rPr lang="en-US" sz="2300" i="1" dirty="0">
                              <a:latin typeface="Cambria Math" panose="02040503050406030204" pitchFamily="18" charset="0"/>
                            </a:rPr>
                            <m:t>𝐶</m:t>
                          </m:r>
                        </m:sub>
                      </m:sSub>
                    </m:oMath>
                  </m:oMathPara>
                </a14:m>
                <a:endParaRPr lang="en-US" sz="1700" dirty="0"/>
              </a:p>
              <a:p>
                <a:r>
                  <a:rPr lang="en-US" sz="3100" dirty="0"/>
                  <a:t>Genuine tripartite-entangled</a:t>
                </a: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sz="2300" i="1" dirty="0">
                              <a:latin typeface="Cambria Math" panose="02040503050406030204" pitchFamily="18" charset="0"/>
                            </a:rPr>
                          </m:ctrlPr>
                        </m:sSubPr>
                        <m:e>
                          <m:acc>
                            <m:accPr>
                              <m:chr m:val="̂"/>
                              <m:ctrlPr>
                                <a:rPr lang="en-US" sz="2300" i="1">
                                  <a:latin typeface="Cambria Math" panose="02040503050406030204" pitchFamily="18" charset="0"/>
                                </a:rPr>
                              </m:ctrlPr>
                            </m:accPr>
                            <m:e>
                              <m:r>
                                <a:rPr lang="en-US" sz="2300" i="1">
                                  <a:latin typeface="Cambria Math" panose="02040503050406030204" pitchFamily="18" charset="0"/>
                                </a:rPr>
                                <m:t>𝜌</m:t>
                              </m:r>
                            </m:e>
                          </m:acc>
                        </m:e>
                        <m:sub>
                          <m:r>
                            <a:rPr lang="en-US" sz="2300" i="1" dirty="0">
                              <a:latin typeface="Cambria Math" panose="02040503050406030204" pitchFamily="18" charset="0"/>
                            </a:rPr>
                            <m:t>𝐴𝐵𝐶</m:t>
                          </m:r>
                        </m:sub>
                      </m:sSub>
                      <m:sSub>
                        <m:sSubPr>
                          <m:ctrlPr>
                            <a:rPr lang="en-US" sz="2300" i="1" dirty="0">
                              <a:latin typeface="Cambria Math" panose="02040503050406030204" pitchFamily="18" charset="0"/>
                            </a:rPr>
                          </m:ctrlPr>
                        </m:sSubPr>
                        <m:e>
                          <m:r>
                            <a:rPr lang="en-US" sz="2300" i="1" dirty="0">
                              <a:latin typeface="Cambria Math" panose="02040503050406030204" pitchFamily="18" charset="0"/>
                            </a:rPr>
                            <m:t>≠</m:t>
                          </m:r>
                          <m:r>
                            <a:rPr lang="en-US" sz="2300" i="1" dirty="0">
                              <a:latin typeface="Cambria Math" panose="02040503050406030204" pitchFamily="18" charset="0"/>
                            </a:rPr>
                            <m:t>𝑝</m:t>
                          </m:r>
                          <m:r>
                            <a:rPr lang="en-US" sz="2300" i="1" dirty="0">
                              <a:latin typeface="Cambria Math" panose="02040503050406030204" pitchFamily="18" charset="0"/>
                            </a:rPr>
                            <m:t> </m:t>
                          </m:r>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𝐵𝐶</m:t>
                          </m:r>
                        </m:sub>
                      </m:sSub>
                      <m:r>
                        <a:rPr lang="en-US" sz="2300" i="1" dirty="0">
                          <a:latin typeface="Cambria Math" panose="02040503050406030204" pitchFamily="18" charset="0"/>
                        </a:rPr>
                        <m:t>+ </m:t>
                      </m:r>
                      <m:r>
                        <a:rPr lang="en-US" sz="2300" i="1" dirty="0">
                          <a:latin typeface="Cambria Math" panose="02040503050406030204" pitchFamily="18" charset="0"/>
                        </a:rPr>
                        <m:t>𝑞</m:t>
                      </m:r>
                      <m:r>
                        <a:rPr lang="en-US" sz="2300" i="1" dirty="0">
                          <a:latin typeface="Cambria Math" panose="02040503050406030204" pitchFamily="18" charset="0"/>
                        </a:rPr>
                        <m:t> </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𝐵</m:t>
                          </m:r>
                          <m:r>
                            <a:rPr lang="en-US" sz="2300" i="1" dirty="0">
                              <a:latin typeface="Cambria Math" panose="02040503050406030204" pitchFamily="18" charset="0"/>
                            </a:rPr>
                            <m:t>⊗</m:t>
                          </m:r>
                          <m:r>
                            <a:rPr lang="en-US" sz="2300" i="1" dirty="0">
                              <a:latin typeface="Cambria Math" panose="02040503050406030204" pitchFamily="18" charset="0"/>
                            </a:rPr>
                            <m:t>𝐴𝐶</m:t>
                          </m:r>
                        </m:sub>
                      </m:sSub>
                      <m:r>
                        <a:rPr lang="en-US" sz="2300" i="1" dirty="0">
                          <a:latin typeface="Cambria Math" panose="02040503050406030204" pitchFamily="18" charset="0"/>
                        </a:rPr>
                        <m:t>+</m:t>
                      </m:r>
                      <m:r>
                        <a:rPr lang="en-US" sz="2300" i="1" dirty="0">
                          <a:latin typeface="Cambria Math" panose="02040503050406030204" pitchFamily="18" charset="0"/>
                        </a:rPr>
                        <m:t>𝑟</m:t>
                      </m:r>
                      <m:r>
                        <a:rPr lang="en-US" sz="2300" i="1" dirty="0">
                          <a:latin typeface="Cambria Math" panose="02040503050406030204" pitchFamily="18" charset="0"/>
                        </a:rPr>
                        <m:t> </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𝐶</m:t>
                          </m:r>
                          <m:r>
                            <a:rPr lang="en-US" sz="2300" i="1" dirty="0">
                              <a:latin typeface="Cambria Math" panose="02040503050406030204" pitchFamily="18" charset="0"/>
                            </a:rPr>
                            <m:t>⊗</m:t>
                          </m:r>
                          <m:r>
                            <a:rPr lang="en-US" sz="2300" i="1" dirty="0">
                              <a:latin typeface="Cambria Math" panose="02040503050406030204" pitchFamily="18" charset="0"/>
                            </a:rPr>
                            <m:t>𝐴𝐵</m:t>
                          </m:r>
                        </m:sub>
                      </m:sSub>
                      <m:r>
                        <a:rPr lang="en-US" sz="2300" i="1" dirty="0">
                          <a:latin typeface="Cambria Math" panose="02040503050406030204" pitchFamily="18" charset="0"/>
                        </a:rPr>
                        <m:t>+</m:t>
                      </m:r>
                      <m:r>
                        <a:rPr lang="en-US" sz="2300" i="1" dirty="0">
                          <a:latin typeface="Cambria Math" panose="02040503050406030204" pitchFamily="18" charset="0"/>
                        </a:rPr>
                        <m:t>𝑠</m:t>
                      </m:r>
                      <m:r>
                        <a:rPr lang="en-US" sz="2300" i="1" dirty="0">
                          <a:latin typeface="Cambria Math" panose="02040503050406030204" pitchFamily="18" charset="0"/>
                        </a:rPr>
                        <m:t> </m:t>
                      </m:r>
                      <m:sSub>
                        <m:sSubPr>
                          <m:ctrlPr>
                            <a:rPr lang="en-US" sz="2300" i="1" dirty="0">
                              <a:latin typeface="Cambria Math" panose="02040503050406030204" pitchFamily="18" charset="0"/>
                            </a:rPr>
                          </m:ctrlPr>
                        </m:sSubPr>
                        <m:e>
                          <m:acc>
                            <m:accPr>
                              <m:chr m:val="̂"/>
                              <m:ctrlPr>
                                <a:rPr lang="en-US" sz="2300" i="1" dirty="0">
                                  <a:latin typeface="Cambria Math" panose="02040503050406030204" pitchFamily="18" charset="0"/>
                                </a:rPr>
                              </m:ctrlPr>
                            </m:accPr>
                            <m:e>
                              <m:r>
                                <a:rPr lang="en-US" sz="2300" i="1" dirty="0">
                                  <a:latin typeface="Cambria Math" panose="02040503050406030204" pitchFamily="18" charset="0"/>
                                </a:rPr>
                                <m:t>𝜌</m:t>
                              </m:r>
                            </m:e>
                          </m:acc>
                        </m:e>
                        <m:sub>
                          <m:r>
                            <a:rPr lang="en-US" sz="2300" i="1" dirty="0">
                              <a:latin typeface="Cambria Math" panose="02040503050406030204" pitchFamily="18" charset="0"/>
                            </a:rPr>
                            <m:t>𝐴</m:t>
                          </m:r>
                          <m:r>
                            <a:rPr lang="en-US" sz="2300" i="1" dirty="0">
                              <a:latin typeface="Cambria Math" panose="02040503050406030204" pitchFamily="18" charset="0"/>
                            </a:rPr>
                            <m:t>⊗</m:t>
                          </m:r>
                          <m:r>
                            <a:rPr lang="en-US" sz="2300" i="1" dirty="0">
                              <a:latin typeface="Cambria Math" panose="02040503050406030204" pitchFamily="18" charset="0"/>
                            </a:rPr>
                            <m:t>𝐵</m:t>
                          </m:r>
                          <m:r>
                            <a:rPr lang="en-US" sz="2300" i="1" dirty="0">
                              <a:latin typeface="Cambria Math" panose="02040503050406030204" pitchFamily="18" charset="0"/>
                            </a:rPr>
                            <m:t>⊗</m:t>
                          </m:r>
                          <m:r>
                            <a:rPr lang="en-US" sz="2300" i="1" dirty="0">
                              <a:latin typeface="Cambria Math" panose="02040503050406030204" pitchFamily="18" charset="0"/>
                            </a:rPr>
                            <m:t>𝐶</m:t>
                          </m:r>
                        </m:sub>
                      </m:sSub>
                    </m:oMath>
                  </m:oMathPara>
                </a14:m>
                <a:endParaRPr lang="en-US" sz="2000" dirty="0"/>
              </a:p>
              <a:p>
                <a:pPr marL="0" indent="0">
                  <a:lnSpc>
                    <a:spcPct val="150000"/>
                  </a:lnSpc>
                  <a:buNone/>
                </a:pPr>
                <a14:m>
                  <m:oMathPara xmlns:m="http://schemas.openxmlformats.org/officeDocument/2006/math">
                    <m:oMathParaPr>
                      <m:jc m:val="centerGroup"/>
                    </m:oMathParaPr>
                    <m:oMath xmlns:m="http://schemas.openxmlformats.org/officeDocument/2006/math">
                      <m:r>
                        <a:rPr lang="en-US" sz="2300" i="1">
                          <a:latin typeface="Cambria Math" panose="02040503050406030204" pitchFamily="18" charset="0"/>
                        </a:rPr>
                        <m:t>:</m:t>
                      </m:r>
                      <m:d>
                        <m:dPr>
                          <m:ctrlPr>
                            <a:rPr lang="en-US" sz="2300" i="1">
                              <a:latin typeface="Cambria Math" panose="02040503050406030204" pitchFamily="18" charset="0"/>
                            </a:rPr>
                          </m:ctrlPr>
                        </m:dPr>
                        <m:e>
                          <m:r>
                            <a:rPr lang="en-US" sz="2300" i="1">
                              <a:latin typeface="Cambria Math" panose="02040503050406030204" pitchFamily="18" charset="0"/>
                            </a:rPr>
                            <m:t>𝑝</m:t>
                          </m:r>
                          <m:r>
                            <a:rPr lang="en-US" sz="2300" i="1">
                              <a:latin typeface="Cambria Math" panose="02040503050406030204" pitchFamily="18" charset="0"/>
                            </a:rPr>
                            <m:t>,</m:t>
                          </m:r>
                          <m:r>
                            <a:rPr lang="en-US" sz="2300" i="1">
                              <a:latin typeface="Cambria Math" panose="02040503050406030204" pitchFamily="18" charset="0"/>
                            </a:rPr>
                            <m:t>𝑞</m:t>
                          </m:r>
                          <m:r>
                            <a:rPr lang="en-US" sz="2300" i="1">
                              <a:latin typeface="Cambria Math" panose="02040503050406030204" pitchFamily="18" charset="0"/>
                            </a:rPr>
                            <m:t>,</m:t>
                          </m:r>
                          <m:r>
                            <a:rPr lang="en-US" sz="2300" i="1">
                              <a:latin typeface="Cambria Math" panose="02040503050406030204" pitchFamily="18" charset="0"/>
                            </a:rPr>
                            <m:t>𝑟</m:t>
                          </m:r>
                          <m:r>
                            <a:rPr lang="en-US" sz="2300" i="1">
                              <a:latin typeface="Cambria Math" panose="02040503050406030204" pitchFamily="18" charset="0"/>
                            </a:rPr>
                            <m:t>,</m:t>
                          </m:r>
                          <m:r>
                            <a:rPr lang="en-US" sz="2300" i="1">
                              <a:latin typeface="Cambria Math" panose="02040503050406030204" pitchFamily="18" charset="0"/>
                            </a:rPr>
                            <m:t>𝑠</m:t>
                          </m:r>
                        </m:e>
                      </m:d>
                      <m:r>
                        <a:rPr lang="en-US" sz="2300" i="1">
                          <a:latin typeface="Cambria Math" panose="02040503050406030204" pitchFamily="18" charset="0"/>
                        </a:rPr>
                        <m:t>≥0</m:t>
                      </m:r>
                    </m:oMath>
                  </m:oMathPara>
                </a14:m>
                <a:endParaRPr lang="en-US" sz="2300" i="1" dirty="0">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n-US" sz="2300" i="1">
                          <a:latin typeface="Cambria Math" panose="02040503050406030204" pitchFamily="18" charset="0"/>
                        </a:rPr>
                        <m:t>𝑝</m:t>
                      </m:r>
                      <m:r>
                        <a:rPr lang="en-US" sz="2300" i="1">
                          <a:latin typeface="Cambria Math" panose="02040503050406030204" pitchFamily="18" charset="0"/>
                        </a:rPr>
                        <m:t>+</m:t>
                      </m:r>
                      <m:r>
                        <a:rPr lang="en-US" sz="2300" i="1">
                          <a:latin typeface="Cambria Math" panose="02040503050406030204" pitchFamily="18" charset="0"/>
                        </a:rPr>
                        <m:t>𝑞</m:t>
                      </m:r>
                      <m:r>
                        <a:rPr lang="en-US" sz="2300" i="1">
                          <a:latin typeface="Cambria Math" panose="02040503050406030204" pitchFamily="18" charset="0"/>
                        </a:rPr>
                        <m:t>+</m:t>
                      </m:r>
                      <m:r>
                        <a:rPr lang="en-US" sz="2300" i="1">
                          <a:latin typeface="Cambria Math" panose="02040503050406030204" pitchFamily="18" charset="0"/>
                        </a:rPr>
                        <m:t>𝑟</m:t>
                      </m:r>
                      <m:r>
                        <a:rPr lang="en-US" sz="2300" i="1">
                          <a:latin typeface="Cambria Math" panose="02040503050406030204" pitchFamily="18" charset="0"/>
                        </a:rPr>
                        <m:t>+</m:t>
                      </m:r>
                      <m:r>
                        <a:rPr lang="en-US" sz="2300" i="1">
                          <a:latin typeface="Cambria Math" panose="02040503050406030204" pitchFamily="18" charset="0"/>
                        </a:rPr>
                        <m:t>𝑠</m:t>
                      </m:r>
                      <m:r>
                        <a:rPr lang="en-US" sz="2300" i="1">
                          <a:latin typeface="Cambria Math" panose="02040503050406030204" pitchFamily="18" charset="0"/>
                        </a:rPr>
                        <m:t>=1</m:t>
                      </m:r>
                    </m:oMath>
                  </m:oMathPara>
                </a14:m>
                <a:endParaRPr lang="en-US" sz="2300" dirty="0"/>
              </a:p>
              <a:p>
                <a:pPr marL="0" indent="0">
                  <a:lnSpc>
                    <a:spcPct val="120000"/>
                  </a:lnSpc>
                  <a:buNone/>
                </a:pPr>
                <a:r>
                  <a:rPr lang="en-US" sz="2200" dirty="0">
                    <a:latin typeface="Arial" panose="020B0604020202020204" pitchFamily="34" charset="0"/>
                    <a:cs typeface="Arial" panose="020B0604020202020204" pitchFamily="34" charset="0"/>
                  </a:rPr>
                  <a:t>(So </a:t>
                </a:r>
                <a14:m>
                  <m:oMath xmlns:m="http://schemas.openxmlformats.org/officeDocument/2006/math">
                    <m:sSub>
                      <m:sSubPr>
                        <m:ctrlPr>
                          <a:rPr lang="en-US" sz="2200" i="1" dirty="0">
                            <a:latin typeface="Cambria Math" panose="02040503050406030204" pitchFamily="18" charset="0"/>
                          </a:rPr>
                        </m:ctrlPr>
                      </m:sSubPr>
                      <m:e>
                        <m:acc>
                          <m:accPr>
                            <m:chr m:val="̂"/>
                            <m:ctrlPr>
                              <a:rPr lang="en-US" sz="2200" i="1">
                                <a:latin typeface="Cambria Math" panose="02040503050406030204" pitchFamily="18" charset="0"/>
                              </a:rPr>
                            </m:ctrlPr>
                          </m:accPr>
                          <m:e>
                            <m:r>
                              <a:rPr lang="en-US" sz="2200" i="1">
                                <a:latin typeface="Cambria Math" panose="02040503050406030204" pitchFamily="18" charset="0"/>
                              </a:rPr>
                              <m:t>𝜌</m:t>
                            </m:r>
                          </m:e>
                        </m:acc>
                      </m:e>
                      <m:sub>
                        <m:r>
                          <a:rPr lang="en-US" sz="2200" i="1" dirty="0">
                            <a:latin typeface="Cambria Math" panose="02040503050406030204" pitchFamily="18" charset="0"/>
                          </a:rPr>
                          <m:t>𝐴𝐵𝐶</m:t>
                        </m:r>
                      </m:sub>
                    </m:sSub>
                  </m:oMath>
                </a14:m>
                <a:r>
                  <a:rPr lang="en-US" sz="2200" dirty="0">
                    <a:latin typeface="Arial" panose="020B0604020202020204" pitchFamily="34" charset="0"/>
                    <a:cs typeface="Arial" panose="020B0604020202020204" pitchFamily="34" charset="0"/>
                  </a:rPr>
                  <a:t> is genuinely tripartite entangled </a:t>
                </a:r>
                <a:r>
                  <a:rPr lang="en-US" sz="2200" dirty="0" err="1">
                    <a:latin typeface="Arial" panose="020B0604020202020204" pitchFamily="34" charset="0"/>
                    <a:cs typeface="Arial" panose="020B0604020202020204" pitchFamily="34" charset="0"/>
                  </a:rPr>
                  <a:t>iff</a:t>
                </a:r>
                <a:r>
                  <a:rPr lang="en-US" sz="2200" dirty="0">
                    <a:latin typeface="Arial" panose="020B0604020202020204" pitchFamily="34" charset="0"/>
                    <a:cs typeface="Arial" panose="020B0604020202020204" pitchFamily="34" charset="0"/>
                  </a:rPr>
                  <a:t> it can’t be derived from any combination of </a:t>
                </a:r>
                <a:r>
                  <a:rPr lang="en-US" sz="2200" dirty="0" err="1">
                    <a:latin typeface="Arial" panose="020B0604020202020204" pitchFamily="34" charset="0"/>
                    <a:cs typeface="Arial" panose="020B0604020202020204" pitchFamily="34" charset="0"/>
                  </a:rPr>
                  <a:t>biseparable</a:t>
                </a:r>
                <a:r>
                  <a:rPr lang="en-US" sz="2200" dirty="0">
                    <a:latin typeface="Arial" panose="020B0604020202020204" pitchFamily="34" charset="0"/>
                    <a:cs typeface="Arial" panose="020B0604020202020204" pitchFamily="34" charset="0"/>
                  </a:rPr>
                  <a:t> states</a:t>
                </a:r>
              </a:p>
              <a:p>
                <a:pPr marL="457200" lvl="1"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5558" y="1426585"/>
                <a:ext cx="5597860" cy="5157095"/>
              </a:xfrm>
              <a:blipFill>
                <a:blip r:embed="rId3"/>
                <a:stretch>
                  <a:fillRect l="-1743" t="-2246" b="-355"/>
                </a:stretch>
              </a:blipFill>
            </p:spPr>
            <p:txBody>
              <a:bodyPr/>
              <a:lstStyle/>
              <a:p>
                <a:r>
                  <a:rPr lang="en-US">
                    <a:noFill/>
                  </a:rPr>
                  <a:t> </a:t>
                </a:r>
              </a:p>
            </p:txBody>
          </p:sp>
        </mc:Fallback>
      </mc:AlternateContent>
      <p:pic>
        <p:nvPicPr>
          <p:cNvPr id="29" name="Graphic 28">
            <a:extLst>
              <a:ext uri="{FF2B5EF4-FFF2-40B4-BE49-F238E27FC236}">
                <a16:creationId xmlns:a16="http://schemas.microsoft.com/office/drawing/2014/main" id="{A76FB15B-5F0C-4600-9F61-51DD01F7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0242" y="1431935"/>
            <a:ext cx="3192012" cy="3192012"/>
          </a:xfrm>
          <a:prstGeom prst="rect">
            <a:avLst/>
          </a:prstGeom>
        </p:spPr>
      </p:pic>
      <p:pic>
        <p:nvPicPr>
          <p:cNvPr id="30" name="Graphic 29">
            <a:extLst>
              <a:ext uri="{FF2B5EF4-FFF2-40B4-BE49-F238E27FC236}">
                <a16:creationId xmlns:a16="http://schemas.microsoft.com/office/drawing/2014/main" id="{953B9FB0-4E55-4982-A895-28542D93E1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5215" y="3241311"/>
            <a:ext cx="3181444" cy="3192012"/>
          </a:xfrm>
          <a:prstGeom prst="rect">
            <a:avLst/>
          </a:prstGeom>
        </p:spPr>
      </p:pic>
      <p:sp>
        <p:nvSpPr>
          <p:cNvPr id="31" name="TextBox 30">
            <a:extLst>
              <a:ext uri="{FF2B5EF4-FFF2-40B4-BE49-F238E27FC236}">
                <a16:creationId xmlns:a16="http://schemas.microsoft.com/office/drawing/2014/main" id="{CEA30EC5-273A-4698-9EB6-2F7A63FE5409}"/>
              </a:ext>
            </a:extLst>
          </p:cNvPr>
          <p:cNvSpPr txBox="1"/>
          <p:nvPr/>
        </p:nvSpPr>
        <p:spPr>
          <a:xfrm>
            <a:off x="6383050" y="4634993"/>
            <a:ext cx="1926618" cy="276999"/>
          </a:xfrm>
          <a:prstGeom prst="rect">
            <a:avLst/>
          </a:prstGeom>
          <a:noFill/>
        </p:spPr>
        <p:txBody>
          <a:bodyPr wrap="square" lIns="0" tIns="0" rIns="0" bIns="0" rtlCol="0">
            <a:spAutoFit/>
          </a:bodyPr>
          <a:lstStyle/>
          <a:p>
            <a:r>
              <a:rPr lang="en-US" b="0" dirty="0">
                <a:latin typeface="Cambria Math" panose="02040503050406030204" pitchFamily="18" charset="0"/>
              </a:rPr>
              <a:t>Three-party classes</a:t>
            </a:r>
          </a:p>
        </p:txBody>
      </p:sp>
      <p:sp>
        <p:nvSpPr>
          <p:cNvPr id="32" name="TextBox 31">
            <a:extLst>
              <a:ext uri="{FF2B5EF4-FFF2-40B4-BE49-F238E27FC236}">
                <a16:creationId xmlns:a16="http://schemas.microsoft.com/office/drawing/2014/main" id="{EF708CEE-5BBD-4FAC-A4CA-9C29C29691B1}"/>
              </a:ext>
            </a:extLst>
          </p:cNvPr>
          <p:cNvSpPr txBox="1"/>
          <p:nvPr/>
        </p:nvSpPr>
        <p:spPr>
          <a:xfrm>
            <a:off x="9195749" y="2846890"/>
            <a:ext cx="1774460" cy="276999"/>
          </a:xfrm>
          <a:prstGeom prst="rect">
            <a:avLst/>
          </a:prstGeom>
          <a:noFill/>
        </p:spPr>
        <p:txBody>
          <a:bodyPr wrap="square" lIns="0" tIns="0" rIns="0" bIns="0" rtlCol="0">
            <a:spAutoFit/>
          </a:bodyPr>
          <a:lstStyle/>
          <a:p>
            <a:r>
              <a:rPr lang="en-US" b="0" dirty="0">
                <a:latin typeface="Cambria Math" panose="02040503050406030204" pitchFamily="18" charset="0"/>
              </a:rPr>
              <a:t>Two-party classes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5D53D0E-625F-49C9-84D1-F16233EBC330}"/>
                  </a:ext>
                </a:extLst>
              </p:cNvPr>
              <p:cNvSpPr txBox="1"/>
              <p:nvPr/>
            </p:nvSpPr>
            <p:spPr>
              <a:xfrm rot="18051694">
                <a:off x="5652541" y="2220501"/>
                <a:ext cx="122153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𝐵𝐶</m:t>
                      </m:r>
                    </m:oMath>
                  </m:oMathPara>
                </a14:m>
                <a:endParaRPr lang="en-US" sz="1600" b="0" dirty="0">
                  <a:latin typeface="Cambria Math" panose="02040503050406030204" pitchFamily="18" charset="0"/>
                </a:endParaRPr>
              </a:p>
            </p:txBody>
          </p:sp>
        </mc:Choice>
        <mc:Fallback xmlns="">
          <p:sp>
            <p:nvSpPr>
              <p:cNvPr id="33" name="TextBox 32">
                <a:extLst>
                  <a:ext uri="{FF2B5EF4-FFF2-40B4-BE49-F238E27FC236}">
                    <a16:creationId xmlns:a16="http://schemas.microsoft.com/office/drawing/2014/main" id="{C5D53D0E-625F-49C9-84D1-F16233EBC330}"/>
                  </a:ext>
                </a:extLst>
              </p:cNvPr>
              <p:cNvSpPr txBox="1">
                <a:spLocks noRot="1" noChangeAspect="1" noMove="1" noResize="1" noEditPoints="1" noAdjustHandles="1" noChangeArrowheads="1" noChangeShapeType="1" noTextEdit="1"/>
              </p:cNvSpPr>
              <p:nvPr/>
            </p:nvSpPr>
            <p:spPr>
              <a:xfrm rot="18051694">
                <a:off x="5652541" y="2220501"/>
                <a:ext cx="1221536" cy="2462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F97D5EB-8C96-4B1E-B17D-E6C169C601A8}"/>
                  </a:ext>
                </a:extLst>
              </p:cNvPr>
              <p:cNvSpPr txBox="1"/>
              <p:nvPr/>
            </p:nvSpPr>
            <p:spPr>
              <a:xfrm rot="3594203">
                <a:off x="7792198" y="2247065"/>
                <a:ext cx="122737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𝐴𝐶</m:t>
                      </m:r>
                    </m:oMath>
                  </m:oMathPara>
                </a14:m>
                <a:endParaRPr lang="en-US" sz="1600" b="0" dirty="0">
                  <a:latin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6F97D5EB-8C96-4B1E-B17D-E6C169C601A8}"/>
                  </a:ext>
                </a:extLst>
              </p:cNvPr>
              <p:cNvSpPr txBox="1">
                <a:spLocks noRot="1" noChangeAspect="1" noMove="1" noResize="1" noEditPoints="1" noAdjustHandles="1" noChangeArrowheads="1" noChangeShapeType="1" noTextEdit="1"/>
              </p:cNvSpPr>
              <p:nvPr/>
            </p:nvSpPr>
            <p:spPr>
              <a:xfrm rot="3594203">
                <a:off x="7792198" y="2247065"/>
                <a:ext cx="1227376" cy="2462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B10651A-43A1-4967-A65D-AD1CFA1ADD2D}"/>
                  </a:ext>
                </a:extLst>
              </p:cNvPr>
              <p:cNvSpPr txBox="1"/>
              <p:nvPr/>
            </p:nvSpPr>
            <p:spPr>
              <a:xfrm>
                <a:off x="6701629" y="4109422"/>
                <a:ext cx="1227376"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𝐶</m:t>
                      </m:r>
                      <m:r>
                        <a:rPr lang="en-US" sz="1600" b="0" i="1" smtClean="0">
                          <a:latin typeface="Cambria Math" panose="02040503050406030204" pitchFamily="18" charset="0"/>
                        </a:rPr>
                        <m:t>⊗</m:t>
                      </m:r>
                      <m:r>
                        <a:rPr lang="en-US" sz="1600" b="0" i="1" smtClean="0">
                          <a:latin typeface="Cambria Math" panose="02040503050406030204" pitchFamily="18" charset="0"/>
                        </a:rPr>
                        <m:t>𝐴𝐵</m:t>
                      </m:r>
                    </m:oMath>
                  </m:oMathPara>
                </a14:m>
                <a:endParaRPr lang="en-US" sz="1600" b="0" dirty="0">
                  <a:latin typeface="Cambria Math" panose="02040503050406030204" pitchFamily="18" charset="0"/>
                </a:endParaRPr>
              </a:p>
            </p:txBody>
          </p:sp>
        </mc:Choice>
        <mc:Fallback xmlns="">
          <p:sp>
            <p:nvSpPr>
              <p:cNvPr id="35" name="TextBox 34">
                <a:extLst>
                  <a:ext uri="{FF2B5EF4-FFF2-40B4-BE49-F238E27FC236}">
                    <a16:creationId xmlns:a16="http://schemas.microsoft.com/office/drawing/2014/main" id="{FB10651A-43A1-4967-A65D-AD1CFA1ADD2D}"/>
                  </a:ext>
                </a:extLst>
              </p:cNvPr>
              <p:cNvSpPr txBox="1">
                <a:spLocks noRot="1" noChangeAspect="1" noMove="1" noResize="1" noEditPoints="1" noAdjustHandles="1" noChangeArrowheads="1" noChangeShapeType="1" noTextEdit="1"/>
              </p:cNvSpPr>
              <p:nvPr/>
            </p:nvSpPr>
            <p:spPr>
              <a:xfrm>
                <a:off x="6701629" y="4109422"/>
                <a:ext cx="1227376" cy="246221"/>
              </a:xfrm>
              <a:prstGeom prst="rect">
                <a:avLst/>
              </a:prstGeom>
              <a:blipFill>
                <a:blip r:embed="rId10"/>
                <a:stretch>
                  <a:fillRect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7EA7C9C-194D-401F-B0DC-96F8CCD0EA4B}"/>
                  </a:ext>
                </a:extLst>
              </p:cNvPr>
              <p:cNvSpPr txBox="1"/>
              <p:nvPr/>
            </p:nvSpPr>
            <p:spPr>
              <a:xfrm>
                <a:off x="6480668" y="2742017"/>
                <a:ext cx="1718140"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𝐴</m:t>
                      </m:r>
                      <m:r>
                        <a:rPr lang="en-US" sz="1200" b="0" i="1" smtClean="0">
                          <a:latin typeface="Cambria Math" panose="02040503050406030204" pitchFamily="18" charset="0"/>
                        </a:rPr>
                        <m:t>⊗</m:t>
                      </m:r>
                      <m:r>
                        <a:rPr lang="en-US" sz="1200" b="0" i="1" smtClean="0">
                          <a:latin typeface="Cambria Math" panose="02040503050406030204" pitchFamily="18" charset="0"/>
                        </a:rPr>
                        <m:t>𝐵</m:t>
                      </m:r>
                      <m:r>
                        <a:rPr lang="en-US" sz="1200" b="0" i="1" smtClean="0">
                          <a:latin typeface="Cambria Math" panose="02040503050406030204" pitchFamily="18" charset="0"/>
                        </a:rPr>
                        <m:t>⊗</m:t>
                      </m:r>
                      <m:r>
                        <a:rPr lang="en-US" sz="1200" b="0" i="1" smtClean="0">
                          <a:latin typeface="Cambria Math" panose="02040503050406030204" pitchFamily="18" charset="0"/>
                        </a:rPr>
                        <m:t>𝐶</m:t>
                      </m:r>
                    </m:oMath>
                  </m:oMathPara>
                </a14:m>
                <a:endParaRPr lang="en-US" sz="1600" b="0" dirty="0">
                  <a:latin typeface="Cambria Math" panose="02040503050406030204" pitchFamily="18" charset="0"/>
                </a:endParaRPr>
              </a:p>
            </p:txBody>
          </p:sp>
        </mc:Choice>
        <mc:Fallback xmlns="">
          <p:sp>
            <p:nvSpPr>
              <p:cNvPr id="36" name="TextBox 35">
                <a:extLst>
                  <a:ext uri="{FF2B5EF4-FFF2-40B4-BE49-F238E27FC236}">
                    <a16:creationId xmlns:a16="http://schemas.microsoft.com/office/drawing/2014/main" id="{57EA7C9C-194D-401F-B0DC-96F8CCD0EA4B}"/>
                  </a:ext>
                </a:extLst>
              </p:cNvPr>
              <p:cNvSpPr txBox="1">
                <a:spLocks noRot="1" noChangeAspect="1" noMove="1" noResize="1" noEditPoints="1" noAdjustHandles="1" noChangeArrowheads="1" noChangeShapeType="1" noTextEdit="1"/>
              </p:cNvSpPr>
              <p:nvPr/>
            </p:nvSpPr>
            <p:spPr>
              <a:xfrm>
                <a:off x="6480668" y="2742017"/>
                <a:ext cx="1718140" cy="184666"/>
              </a:xfrm>
              <a:prstGeom prst="rect">
                <a:avLst/>
              </a:prstGeom>
              <a:blipFill>
                <a:blip r:embed="rId11"/>
                <a:stretch>
                  <a:fillRect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917F543-0E7F-408A-A108-F847981671DD}"/>
                  </a:ext>
                </a:extLst>
              </p:cNvPr>
              <p:cNvSpPr txBox="1"/>
              <p:nvPr/>
            </p:nvSpPr>
            <p:spPr>
              <a:xfrm>
                <a:off x="9656167" y="3276266"/>
                <a:ext cx="10132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𝐵</m:t>
                      </m:r>
                    </m:oMath>
                  </m:oMathPara>
                </a14:m>
                <a:endParaRPr lang="en-US" sz="1600" b="0" dirty="0">
                  <a:latin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7917F543-0E7F-408A-A108-F847981671DD}"/>
                  </a:ext>
                </a:extLst>
              </p:cNvPr>
              <p:cNvSpPr txBox="1">
                <a:spLocks noRot="1" noChangeAspect="1" noMove="1" noResize="1" noEditPoints="1" noAdjustHandles="1" noChangeArrowheads="1" noChangeShapeType="1" noTextEdit="1"/>
              </p:cNvSpPr>
              <p:nvPr/>
            </p:nvSpPr>
            <p:spPr>
              <a:xfrm>
                <a:off x="9656167" y="3276266"/>
                <a:ext cx="1013268" cy="246221"/>
              </a:xfrm>
              <a:prstGeom prst="rect">
                <a:avLst/>
              </a:prstGeom>
              <a:blipFill>
                <a:blip r:embed="rId12"/>
                <a:stretch>
                  <a:fillRect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618AA9B-8D91-49B4-9F4D-65A33EEF1BB3}"/>
                  </a:ext>
                </a:extLst>
              </p:cNvPr>
              <p:cNvSpPr txBox="1"/>
              <p:nvPr/>
            </p:nvSpPr>
            <p:spPr>
              <a:xfrm rot="3621379">
                <a:off x="8441162" y="5425245"/>
                <a:ext cx="1013268"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1600" b="0" dirty="0">
                  <a:latin typeface="Cambria Math" panose="02040503050406030204" pitchFamily="18" charset="0"/>
                </a:endParaRPr>
              </a:p>
            </p:txBody>
          </p:sp>
        </mc:Choice>
        <mc:Fallback xmlns="">
          <p:sp>
            <p:nvSpPr>
              <p:cNvPr id="38" name="TextBox 37">
                <a:extLst>
                  <a:ext uri="{FF2B5EF4-FFF2-40B4-BE49-F238E27FC236}">
                    <a16:creationId xmlns:a16="http://schemas.microsoft.com/office/drawing/2014/main" id="{1618AA9B-8D91-49B4-9F4D-65A33EEF1BB3}"/>
                  </a:ext>
                </a:extLst>
              </p:cNvPr>
              <p:cNvSpPr txBox="1">
                <a:spLocks noRot="1" noChangeAspect="1" noMove="1" noResize="1" noEditPoints="1" noAdjustHandles="1" noChangeArrowheads="1" noChangeShapeType="1" noTextEdit="1"/>
              </p:cNvSpPr>
              <p:nvPr/>
            </p:nvSpPr>
            <p:spPr>
              <a:xfrm rot="3621379">
                <a:off x="8441162" y="5425245"/>
                <a:ext cx="1013268" cy="24622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3ACA023-90FD-4447-9EC5-C251C56F9C56}"/>
                  </a:ext>
                </a:extLst>
              </p:cNvPr>
              <p:cNvSpPr txBox="1"/>
              <p:nvPr/>
            </p:nvSpPr>
            <p:spPr>
              <a:xfrm rot="18030235">
                <a:off x="10917343" y="5342755"/>
                <a:ext cx="1013080"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𝐵</m:t>
                      </m:r>
                      <m:r>
                        <a:rPr lang="en-US" sz="1600" b="0" i="1" smtClean="0">
                          <a:latin typeface="Cambria Math" panose="02040503050406030204" pitchFamily="18" charset="0"/>
                        </a:rPr>
                        <m:t>⊗</m:t>
                      </m:r>
                      <m:r>
                        <a:rPr lang="en-US" sz="1600" b="0" i="1" smtClean="0">
                          <a:latin typeface="Cambria Math" panose="02040503050406030204" pitchFamily="18" charset="0"/>
                        </a:rPr>
                        <m:t>𝐶</m:t>
                      </m:r>
                    </m:oMath>
                  </m:oMathPara>
                </a14:m>
                <a:endParaRPr lang="en-US" sz="1600" b="0" dirty="0">
                  <a:latin typeface="Cambria Math" panose="02040503050406030204" pitchFamily="18" charset="0"/>
                </a:endParaRPr>
              </a:p>
            </p:txBody>
          </p:sp>
        </mc:Choice>
        <mc:Fallback xmlns="">
          <p:sp>
            <p:nvSpPr>
              <p:cNvPr id="39" name="TextBox 38">
                <a:extLst>
                  <a:ext uri="{FF2B5EF4-FFF2-40B4-BE49-F238E27FC236}">
                    <a16:creationId xmlns:a16="http://schemas.microsoft.com/office/drawing/2014/main" id="{03ACA023-90FD-4447-9EC5-C251C56F9C56}"/>
                  </a:ext>
                </a:extLst>
              </p:cNvPr>
              <p:cNvSpPr txBox="1">
                <a:spLocks noRot="1" noChangeAspect="1" noMove="1" noResize="1" noEditPoints="1" noAdjustHandles="1" noChangeArrowheads="1" noChangeShapeType="1" noTextEdit="1"/>
              </p:cNvSpPr>
              <p:nvPr/>
            </p:nvSpPr>
            <p:spPr>
              <a:xfrm rot="18030235">
                <a:off x="10917343" y="5342755"/>
                <a:ext cx="1013080" cy="246221"/>
              </a:xfrm>
              <a:prstGeom prst="rect">
                <a:avLst/>
              </a:prstGeom>
              <a:blipFill>
                <a:blip r:embed="rId14"/>
                <a:stretch>
                  <a:fillRect/>
                </a:stretch>
              </a:blipFill>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91B792EA-732C-407F-A476-5381822C060A}"/>
              </a:ext>
            </a:extLst>
          </p:cNvPr>
          <p:cNvSpPr/>
          <p:nvPr/>
        </p:nvSpPr>
        <p:spPr>
          <a:xfrm>
            <a:off x="8507027" y="1331377"/>
            <a:ext cx="2064966" cy="553673"/>
          </a:xfrm>
          <a:prstGeom prst="roundRect">
            <a:avLst/>
          </a:prstGeom>
          <a:gradFill flip="none" rotWithShape="1">
            <a:gsLst>
              <a:gs pos="0">
                <a:schemeClr val="accent1">
                  <a:lumMod val="5000"/>
                  <a:lumOff val="95000"/>
                </a:schemeClr>
              </a:gs>
              <a:gs pos="56000">
                <a:schemeClr val="accent1">
                  <a:lumMod val="45000"/>
                  <a:lumOff val="55000"/>
                </a:schemeClr>
              </a:gs>
              <a:gs pos="100000">
                <a:schemeClr val="accent1">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Fully inseparable, but not tripartite entangled</a:t>
            </a:r>
          </a:p>
        </p:txBody>
      </p:sp>
      <p:sp>
        <p:nvSpPr>
          <p:cNvPr id="19" name="Rectangle: Rounded Corners 18">
            <a:extLst>
              <a:ext uri="{FF2B5EF4-FFF2-40B4-BE49-F238E27FC236}">
                <a16:creationId xmlns:a16="http://schemas.microsoft.com/office/drawing/2014/main" id="{96F49716-0F45-46B8-90DB-572ED2CEAB66}"/>
              </a:ext>
            </a:extLst>
          </p:cNvPr>
          <p:cNvSpPr/>
          <p:nvPr/>
        </p:nvSpPr>
        <p:spPr>
          <a:xfrm>
            <a:off x="9195749" y="2182719"/>
            <a:ext cx="1894513" cy="553673"/>
          </a:xfrm>
          <a:prstGeom prst="roundRect">
            <a:avLst/>
          </a:prstGeom>
          <a:gradFill flip="none" rotWithShape="1">
            <a:gsLst>
              <a:gs pos="0">
                <a:schemeClr val="accent1">
                  <a:lumMod val="5000"/>
                  <a:lumOff val="95000"/>
                </a:schemeClr>
              </a:gs>
              <a:gs pos="47000">
                <a:schemeClr val="accent1">
                  <a:lumMod val="45000"/>
                  <a:lumOff val="55000"/>
                </a:schemeClr>
              </a:gs>
              <a:gs pos="100000">
                <a:schemeClr val="accent1">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Triply </a:t>
            </a:r>
            <a:r>
              <a:rPr lang="en-US" sz="1400" dirty="0" err="1"/>
              <a:t>biseparable</a:t>
            </a:r>
            <a:r>
              <a:rPr lang="en-US" sz="1400" dirty="0"/>
              <a:t>, but not fully separable</a:t>
            </a:r>
          </a:p>
        </p:txBody>
      </p:sp>
      <p:cxnSp>
        <p:nvCxnSpPr>
          <p:cNvPr id="20" name="Straight Arrow Connector 19">
            <a:extLst>
              <a:ext uri="{FF2B5EF4-FFF2-40B4-BE49-F238E27FC236}">
                <a16:creationId xmlns:a16="http://schemas.microsoft.com/office/drawing/2014/main" id="{911CD24C-098A-4429-9FEC-F69C242CDAC8}"/>
              </a:ext>
            </a:extLst>
          </p:cNvPr>
          <p:cNvCxnSpPr>
            <a:cxnSpLocks/>
          </p:cNvCxnSpPr>
          <p:nvPr/>
        </p:nvCxnSpPr>
        <p:spPr>
          <a:xfrm flipH="1">
            <a:off x="7273844" y="1618001"/>
            <a:ext cx="1226192" cy="174771"/>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1" name="Straight Arrow Connector 20">
            <a:extLst>
              <a:ext uri="{FF2B5EF4-FFF2-40B4-BE49-F238E27FC236}">
                <a16:creationId xmlns:a16="http://schemas.microsoft.com/office/drawing/2014/main" id="{CEC87579-DFBA-4880-9059-A4FEDC2EBC1B}"/>
              </a:ext>
            </a:extLst>
          </p:cNvPr>
          <p:cNvCxnSpPr>
            <a:cxnSpLocks/>
            <a:stCxn id="19" idx="1"/>
          </p:cNvCxnSpPr>
          <p:nvPr/>
        </p:nvCxnSpPr>
        <p:spPr>
          <a:xfrm flipH="1">
            <a:off x="7594025" y="2459556"/>
            <a:ext cx="1601724" cy="760743"/>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sp>
        <p:nvSpPr>
          <p:cNvPr id="23" name="TextBox 22">
            <a:extLst>
              <a:ext uri="{FF2B5EF4-FFF2-40B4-BE49-F238E27FC236}">
                <a16:creationId xmlns:a16="http://schemas.microsoft.com/office/drawing/2014/main" id="{2AE4B87E-5422-4504-BD29-DC13C36E0061}"/>
              </a:ext>
            </a:extLst>
          </p:cNvPr>
          <p:cNvSpPr txBox="1"/>
          <p:nvPr/>
        </p:nvSpPr>
        <p:spPr>
          <a:xfrm>
            <a:off x="5981490" y="5213618"/>
            <a:ext cx="2214555" cy="98488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12700">
            <a:solidFill>
              <a:schemeClr val="tx1"/>
            </a:solidFill>
            <a:prstDash val="dash"/>
          </a:ln>
        </p:spPr>
        <p:txBody>
          <a:bodyPr wrap="square" lIns="0" tIns="0" rIns="0" bIns="0" rtlCol="0">
            <a:spAutoFit/>
          </a:bodyPr>
          <a:lstStyle/>
          <a:p>
            <a:pPr algn="ctr"/>
            <a:r>
              <a:rPr lang="en-US" sz="1600" b="0" dirty="0">
                <a:latin typeface="Cambria Math" panose="02040503050406030204" pitchFamily="18" charset="0"/>
              </a:rPr>
              <a:t>Side note: </a:t>
            </a:r>
          </a:p>
          <a:p>
            <a:pPr algn="ctr"/>
            <a:r>
              <a:rPr lang="en-US" sz="1600" b="0" dirty="0">
                <a:latin typeface="Cambria Math" panose="02040503050406030204" pitchFamily="18" charset="0"/>
              </a:rPr>
              <a:t>A fully representative diagram would require four spatial dimensions!</a:t>
            </a:r>
          </a:p>
        </p:txBody>
      </p:sp>
      <p:sp>
        <p:nvSpPr>
          <p:cNvPr id="22" name="Text Placeholder 4">
            <a:extLst>
              <a:ext uri="{FF2B5EF4-FFF2-40B4-BE49-F238E27FC236}">
                <a16:creationId xmlns:a16="http://schemas.microsoft.com/office/drawing/2014/main" id="{61DC7DDC-9955-45FF-8D63-FF63185CA5B0}"/>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4" name="Text Placeholder 4">
            <a:extLst>
              <a:ext uri="{FF2B5EF4-FFF2-40B4-BE49-F238E27FC236}">
                <a16:creationId xmlns:a16="http://schemas.microsoft.com/office/drawing/2014/main" id="{5FA1573D-C43C-43CE-BFB9-12DD9BD63872}"/>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7 of 34</a:t>
            </a:r>
          </a:p>
        </p:txBody>
      </p:sp>
    </p:spTree>
    <p:extLst>
      <p:ext uri="{BB962C8B-B14F-4D97-AF65-F5344CB8AC3E}">
        <p14:creationId xmlns:p14="http://schemas.microsoft.com/office/powerpoint/2010/main" val="801519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A6317-AC72-451A-BF2D-3333DFA21D23}"/>
              </a:ext>
            </a:extLst>
          </p:cNvPr>
          <p:cNvSpPr>
            <a:spLocks noGrp="1"/>
          </p:cNvSpPr>
          <p:nvPr>
            <p:ph type="title"/>
          </p:nvPr>
        </p:nvSpPr>
        <p:spPr/>
        <p:txBody>
          <a:bodyPr/>
          <a:lstStyle/>
          <a:p>
            <a:r>
              <a:rPr lang="en-US" dirty="0"/>
              <a:t>Measuring</a:t>
            </a:r>
            <a:br>
              <a:rPr lang="en-US" dirty="0"/>
            </a:br>
            <a:r>
              <a:rPr lang="en-US" dirty="0"/>
              <a:t>Entanglement</a:t>
            </a:r>
          </a:p>
        </p:txBody>
      </p:sp>
      <p:sp>
        <p:nvSpPr>
          <p:cNvPr id="5" name="Text Placeholder 4">
            <a:extLst>
              <a:ext uri="{FF2B5EF4-FFF2-40B4-BE49-F238E27FC236}">
                <a16:creationId xmlns:a16="http://schemas.microsoft.com/office/drawing/2014/main" id="{6C2BC165-929B-4426-8FF3-61CACDB1E21F}"/>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94CB4650-329D-4079-8533-8FCD60748189}"/>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t>Slide 8 of 34</a:t>
            </a:r>
          </a:p>
        </p:txBody>
      </p:sp>
    </p:spTree>
    <p:extLst>
      <p:ext uri="{BB962C8B-B14F-4D97-AF65-F5344CB8AC3E}">
        <p14:creationId xmlns:p14="http://schemas.microsoft.com/office/powerpoint/2010/main" val="8749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444"/>
            <a:ext cx="12192000" cy="1030637"/>
          </a:xfrm>
        </p:spPr>
        <p:txBody>
          <a:bodyPr>
            <a:noAutofit/>
          </a:bodyPr>
          <a:lstStyle/>
          <a:p>
            <a:pPr algn="ctr"/>
            <a:r>
              <a:rPr lang="en-US" sz="4400" dirty="0"/>
              <a:t>How do we measure entanglement?</a:t>
            </a:r>
          </a:p>
        </p:txBody>
      </p:sp>
      <mc:AlternateContent xmlns:mc="http://schemas.openxmlformats.org/markup-compatibility/2006">
        <mc:Choice xmlns:a14="http://schemas.microsoft.com/office/drawing/2010/main" Requires="a14">
          <p:sp>
            <p:nvSpPr>
              <p:cNvPr id="24" name="Content Placeholder 2">
                <a:extLst>
                  <a:ext uri="{FF2B5EF4-FFF2-40B4-BE49-F238E27FC236}">
                    <a16:creationId xmlns:a16="http://schemas.microsoft.com/office/drawing/2014/main" id="{68874990-9BEA-4A6C-8E64-A345DE9A1C4B}"/>
                  </a:ext>
                </a:extLst>
              </p:cNvPr>
              <p:cNvSpPr>
                <a:spLocks noGrp="1"/>
              </p:cNvSpPr>
              <p:nvPr>
                <p:ph idx="1"/>
              </p:nvPr>
            </p:nvSpPr>
            <p:spPr>
              <a:xfrm>
                <a:off x="510209" y="1384851"/>
                <a:ext cx="10828172" cy="5125005"/>
              </a:xfrm>
            </p:spPr>
            <p:txBody>
              <a:bodyPr>
                <a:normAutofit/>
              </a:bodyPr>
              <a:lstStyle/>
              <a:p>
                <a:pPr marL="0" indent="0">
                  <a:buNone/>
                </a:pPr>
                <a:r>
                  <a:rPr lang="en-US" sz="2400" dirty="0">
                    <a:latin typeface="Arial" panose="020B0604020202020204" pitchFamily="34" charset="0"/>
                    <a:cs typeface="Arial" panose="020B0604020202020204" pitchFamily="34" charset="0"/>
                  </a:rPr>
                  <a:t>Problems with the direct approach:</a:t>
                </a:r>
              </a:p>
              <a:p>
                <a:r>
                  <a:rPr lang="en-US" sz="2400" dirty="0">
                    <a:latin typeface="Arial" panose="020B0604020202020204" pitchFamily="34" charset="0"/>
                    <a:cs typeface="Arial" panose="020B0604020202020204" pitchFamily="34" charset="0"/>
                  </a:rPr>
                  <a:t>Full state tomography is completely impractical at high-dimension / many qubits</a:t>
                </a:r>
              </a:p>
              <a:p>
                <a:pPr lvl="1"/>
                <a:r>
                  <a:rPr lang="en-US" sz="2000" dirty="0">
                    <a:latin typeface="Arial" panose="020B0604020202020204" pitchFamily="34" charset="0"/>
                    <a:cs typeface="Arial" panose="020B0604020202020204" pitchFamily="34" charset="0"/>
                  </a:rPr>
                  <a:t>An N-qubit system needs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4</m:t>
                        </m:r>
                      </m:e>
                      <m:sup>
                        <m:r>
                          <a:rPr lang="en-US" sz="2000" b="0" i="1" smtClean="0">
                            <a:latin typeface="Cambria Math" panose="02040503050406030204" pitchFamily="18" charset="0"/>
                          </a:rPr>
                          <m:t>𝑁</m:t>
                        </m:r>
                      </m:sup>
                    </m:sSup>
                    <m:r>
                      <a:rPr lang="en-US" sz="2000" b="0" i="1" smtClean="0">
                        <a:latin typeface="Cambria Math" panose="02040503050406030204" pitchFamily="18" charset="0"/>
                      </a:rPr>
                      <m:t>−1</m:t>
                    </m:r>
                  </m:oMath>
                </a14:m>
                <a:r>
                  <a:rPr lang="en-US" sz="2000" dirty="0">
                    <a:latin typeface="Arial" panose="020B0604020202020204" pitchFamily="34" charset="0"/>
                    <a:cs typeface="Arial" panose="020B0604020202020204" pitchFamily="34" charset="0"/>
                  </a:rPr>
                  <a:t> measurements to completely determine the state:</a:t>
                </a:r>
              </a:p>
              <a:p>
                <a:pPr lvl="2"/>
                <a:r>
                  <a:rPr lang="en-US" sz="1800" dirty="0">
                    <a:latin typeface="Arial" panose="020B0604020202020204" pitchFamily="34" charset="0"/>
                    <a:cs typeface="Arial" panose="020B0604020202020204" pitchFamily="34" charset="0"/>
                  </a:rPr>
                  <a:t>A two-qubit system requires 15 measurements</a:t>
                </a:r>
              </a:p>
              <a:p>
                <a:pPr lvl="2"/>
                <a:r>
                  <a:rPr lang="en-US" sz="1800" dirty="0">
                    <a:latin typeface="Arial" panose="020B0604020202020204" pitchFamily="34" charset="0"/>
                    <a:cs typeface="Arial" panose="020B0604020202020204" pitchFamily="34" charset="0"/>
                  </a:rPr>
                  <a:t>A 12-qubit system requires over </a:t>
                </a:r>
                <a14:m>
                  <m:oMath xmlns:m="http://schemas.openxmlformats.org/officeDocument/2006/math">
                    <m:r>
                      <a:rPr lang="en-US" sz="1800" b="0" i="1" smtClean="0">
                        <a:latin typeface="Cambria Math" panose="02040503050406030204" pitchFamily="18" charset="0"/>
                      </a:rPr>
                      <m:t>1.6×</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7</m:t>
                        </m:r>
                      </m:sup>
                    </m:sSup>
                  </m:oMath>
                </a14:m>
                <a:r>
                  <a:rPr lang="en-US" sz="1800" dirty="0">
                    <a:latin typeface="Arial" panose="020B0604020202020204" pitchFamily="34" charset="0"/>
                    <a:cs typeface="Arial" panose="020B0604020202020204" pitchFamily="34" charset="0"/>
                  </a:rPr>
                  <a:t> measurements</a:t>
                </a:r>
              </a:p>
              <a:p>
                <a:pPr lvl="2"/>
                <a:r>
                  <a:rPr lang="en-US" sz="1800" dirty="0">
                    <a:latin typeface="Arial" panose="020B0604020202020204" pitchFamily="34" charset="0"/>
                    <a:cs typeface="Arial" panose="020B0604020202020204" pitchFamily="34" charset="0"/>
                  </a:rPr>
                  <a:t>A 52-qubit system requires over </a:t>
                </a:r>
                <a14:m>
                  <m:oMath xmlns:m="http://schemas.openxmlformats.org/officeDocument/2006/math">
                    <m:r>
                      <a:rPr lang="en-US" sz="1800" b="0" i="1" smtClean="0">
                        <a:latin typeface="Cambria Math" panose="02040503050406030204" pitchFamily="18" charset="0"/>
                      </a:rPr>
                      <m:t>2×</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31</m:t>
                        </m:r>
                      </m:sup>
                    </m:sSup>
                  </m:oMath>
                </a14:m>
                <a:r>
                  <a:rPr lang="en-US" sz="1800" dirty="0">
                    <a:latin typeface="Arial" panose="020B0604020202020204" pitchFamily="34" charset="0"/>
                    <a:cs typeface="Arial" panose="020B0604020202020204" pitchFamily="34" charset="0"/>
                  </a:rPr>
                  <a:t> measurements</a:t>
                </a:r>
              </a:p>
              <a:p>
                <a:pPr lvl="3"/>
                <a:r>
                  <a:rPr lang="en-US" dirty="0">
                    <a:latin typeface="Arial" panose="020B0604020202020204" pitchFamily="34" charset="0"/>
                    <a:cs typeface="Arial" panose="020B0604020202020204" pitchFamily="34" charset="0"/>
                  </a:rPr>
                  <a:t>Note: </a:t>
                </a: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31</m:t>
                        </m:r>
                      </m:sup>
                    </m:sSup>
                  </m:oMath>
                </a14:m>
                <a:r>
                  <a:rPr lang="en-US" dirty="0">
                    <a:latin typeface="Arial" panose="020B0604020202020204" pitchFamily="34" charset="0"/>
                    <a:cs typeface="Arial" panose="020B0604020202020204" pitchFamily="34" charset="0"/>
                  </a:rPr>
                  <a:t> is larger than the number of silicon atoms in the world’s largest supercomputer!</a:t>
                </a:r>
              </a:p>
              <a:p>
                <a:pPr lvl="3"/>
                <a:r>
                  <a:rPr lang="en-US" dirty="0">
                    <a:latin typeface="Arial" panose="020B0604020202020204" pitchFamily="34" charset="0"/>
                    <a:cs typeface="Arial" panose="020B0604020202020204" pitchFamily="34" charset="0"/>
                  </a:rPr>
                  <a:t>Also: </a:t>
                </a:r>
                <a14:m>
                  <m:oMath xmlns:m="http://schemas.openxmlformats.org/officeDocument/2006/math">
                    <m:r>
                      <a:rPr lang="en-US" b="0" i="1" smtClean="0">
                        <a:latin typeface="Cambria Math" panose="02040503050406030204" pitchFamily="18" charset="0"/>
                        <a:cs typeface="Arial" panose="020B0604020202020204" pitchFamily="34" charset="0"/>
                      </a:rPr>
                      <m:t>2×</m:t>
                    </m:r>
                    <m:sSup>
                      <m:sSupPr>
                        <m:ctrlPr>
                          <a:rPr lang="en-US" b="0" i="1" smtClean="0">
                            <a:latin typeface="Cambria Math" panose="02040503050406030204" pitchFamily="18" charset="0"/>
                            <a:cs typeface="Arial" panose="020B0604020202020204" pitchFamily="34" charset="0"/>
                          </a:rPr>
                        </m:ctrlPr>
                      </m:sSupPr>
                      <m:e>
                        <m:r>
                          <a:rPr lang="en-US" b="0" i="1" smtClean="0">
                            <a:latin typeface="Cambria Math" panose="02040503050406030204" pitchFamily="18" charset="0"/>
                            <a:cs typeface="Arial" panose="020B0604020202020204" pitchFamily="34" charset="0"/>
                          </a:rPr>
                          <m:t>10</m:t>
                        </m:r>
                      </m:e>
                      <m:sup>
                        <m:r>
                          <a:rPr lang="en-US" b="0" i="1" smtClean="0">
                            <a:latin typeface="Cambria Math" panose="02040503050406030204" pitchFamily="18" charset="0"/>
                            <a:cs typeface="Arial" panose="020B0604020202020204" pitchFamily="34" charset="0"/>
                          </a:rPr>
                          <m:t>31</m:t>
                        </m:r>
                      </m:sup>
                    </m:sSup>
                  </m:oMath>
                </a14:m>
                <a:r>
                  <a:rPr lang="en-US" dirty="0">
                    <a:latin typeface="Arial" panose="020B0604020202020204" pitchFamily="34" charset="0"/>
                    <a:cs typeface="Arial" panose="020B0604020202020204" pitchFamily="34" charset="0"/>
                  </a:rPr>
                  <a:t> (32-bit) floating point numbers is over 80 trillion exabytes</a:t>
                </a:r>
              </a:p>
              <a:p>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Computing entanglement measures is NP-hard</a:t>
                </a:r>
              </a:p>
              <a:p>
                <a:pPr lvl="1"/>
                <a:r>
                  <a:rPr lang="en-US" sz="2000" dirty="0">
                    <a:latin typeface="Arial" panose="020B0604020202020204" pitchFamily="34" charset="0"/>
                    <a:cs typeface="Arial" panose="020B0604020202020204" pitchFamily="34" charset="0"/>
                  </a:rPr>
                  <a:t>Completely intractable at high-dimension</a:t>
                </a:r>
              </a:p>
              <a:p>
                <a:pPr lvl="2"/>
                <a:r>
                  <a:rPr lang="en-US" dirty="0">
                    <a:latin typeface="Arial" panose="020B0604020202020204" pitchFamily="34" charset="0"/>
                    <a:cs typeface="Arial" panose="020B0604020202020204" pitchFamily="34" charset="0"/>
                  </a:rPr>
                  <a:t>This happens well before tomography becomes impractical</a:t>
                </a:r>
              </a:p>
              <a:p>
                <a:endParaRPr lang="en-US" dirty="0"/>
              </a:p>
            </p:txBody>
          </p:sp>
        </mc:Choice>
        <mc:Fallback>
          <p:sp>
            <p:nvSpPr>
              <p:cNvPr id="24" name="Content Placeholder 2">
                <a:extLst>
                  <a:ext uri="{FF2B5EF4-FFF2-40B4-BE49-F238E27FC236}">
                    <a16:creationId xmlns:a16="http://schemas.microsoft.com/office/drawing/2014/main" id="{68874990-9BEA-4A6C-8E64-A345DE9A1C4B}"/>
                  </a:ext>
                </a:extLst>
              </p:cNvPr>
              <p:cNvSpPr>
                <a:spLocks noGrp="1" noRot="1" noChangeAspect="1" noMove="1" noResize="1" noEditPoints="1" noAdjustHandles="1" noChangeArrowheads="1" noChangeShapeType="1" noTextEdit="1"/>
              </p:cNvSpPr>
              <p:nvPr>
                <p:ph idx="1"/>
              </p:nvPr>
            </p:nvSpPr>
            <p:spPr>
              <a:xfrm>
                <a:off x="510209" y="1384851"/>
                <a:ext cx="10828172" cy="5125005"/>
              </a:xfrm>
              <a:blipFill>
                <a:blip r:embed="rId3"/>
                <a:stretch>
                  <a:fillRect l="-901" t="-832"/>
                </a:stretch>
              </a:blipFill>
            </p:spPr>
            <p:txBody>
              <a:bodyPr/>
              <a:lstStyle/>
              <a:p>
                <a:r>
                  <a:rPr lang="en-US">
                    <a:noFill/>
                  </a:rPr>
                  <a:t> </a:t>
                </a:r>
              </a:p>
            </p:txBody>
          </p:sp>
        </mc:Fallback>
      </mc:AlternateContent>
      <p:sp>
        <p:nvSpPr>
          <p:cNvPr id="5" name="Text Placeholder 4">
            <a:extLst>
              <a:ext uri="{FF2B5EF4-FFF2-40B4-BE49-F238E27FC236}">
                <a16:creationId xmlns:a16="http://schemas.microsoft.com/office/drawing/2014/main" id="{A993C4A2-1834-44E3-A8EB-CCFC93856C5E}"/>
              </a:ext>
            </a:extLst>
          </p:cNvPr>
          <p:cNvSpPr>
            <a:spLocks noGrp="1"/>
          </p:cNvSpPr>
          <p:nvPr>
            <p:ph type="body" sz="quarter" idx="15"/>
          </p:nvPr>
        </p:nvSpPr>
        <p:spPr>
          <a:xfrm>
            <a:off x="6461125" y="6583363"/>
            <a:ext cx="4876800" cy="150812"/>
          </a:xfrm>
        </p:spPr>
        <p:txBody>
          <a:bodyPr/>
          <a:lstStyle/>
          <a:p>
            <a:r>
              <a:rPr lang="en-US" dirty="0"/>
              <a:t>DISTRIBUTION A  Approved for public release ; distribution unlimited 88ABW-2020-2140</a:t>
            </a:r>
          </a:p>
        </p:txBody>
      </p:sp>
      <p:sp>
        <p:nvSpPr>
          <p:cNvPr id="3" name="Text Placeholder 4">
            <a:extLst>
              <a:ext uri="{FF2B5EF4-FFF2-40B4-BE49-F238E27FC236}">
                <a16:creationId xmlns:a16="http://schemas.microsoft.com/office/drawing/2014/main" id="{1244BE51-6DA0-49DF-AA15-6BBBE8FCD9E2}"/>
              </a:ext>
            </a:extLst>
          </p:cNvPr>
          <p:cNvSpPr txBox="1">
            <a:spLocks/>
          </p:cNvSpPr>
          <p:nvPr/>
        </p:nvSpPr>
        <p:spPr>
          <a:xfrm>
            <a:off x="11337925" y="427"/>
            <a:ext cx="872660" cy="17799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 b="0" i="0" kern="1200" spc="0" baseline="0">
                <a:solidFill>
                  <a:srgbClr val="CBCCCB"/>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00" dirty="0">
                <a:solidFill>
                  <a:schemeClr val="tx1"/>
                </a:solidFill>
              </a:rPr>
              <a:t>Slide 9 of 34</a:t>
            </a:r>
          </a:p>
        </p:txBody>
      </p:sp>
    </p:spTree>
    <p:extLst>
      <p:ext uri="{BB962C8B-B14F-4D97-AF65-F5344CB8AC3E}">
        <p14:creationId xmlns:p14="http://schemas.microsoft.com/office/powerpoint/2010/main" val="589948261"/>
      </p:ext>
    </p:extLst>
  </p:cSld>
  <p:clrMapOvr>
    <a:masterClrMapping/>
  </p:clrMapOvr>
</p:sld>
</file>

<file path=ppt/theme/theme1.xml><?xml version="1.0" encoding="utf-8"?>
<a:theme xmlns:a="http://schemas.openxmlformats.org/drawingml/2006/main" name="Office Theme">
  <a:themeElements>
    <a:clrScheme name="AFRL">
      <a:dk1>
        <a:sysClr val="windowText" lastClr="000000"/>
      </a:dk1>
      <a:lt1>
        <a:sysClr val="window" lastClr="FFFFFF"/>
      </a:lt1>
      <a:dk2>
        <a:srgbClr val="44546A"/>
      </a:dk2>
      <a:lt2>
        <a:srgbClr val="E7E6E6"/>
      </a:lt2>
      <a:accent1>
        <a:srgbClr val="0D4D8C"/>
      </a:accent1>
      <a:accent2>
        <a:srgbClr val="FBCE20"/>
      </a:accent2>
      <a:accent3>
        <a:srgbClr val="00BCE4"/>
      </a:accent3>
      <a:accent4>
        <a:srgbClr val="B3282D"/>
      </a:accent4>
      <a:accent5>
        <a:srgbClr val="CBCCCB"/>
      </a:accent5>
      <a:accent6>
        <a:srgbClr val="595A5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4837BBB9FEA242A9838B7F87CE7C1D" ma:contentTypeVersion="2" ma:contentTypeDescription="Create a new document." ma:contentTypeScope="" ma:versionID="370e838bfc552f35d607f017a6d1863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C516FA-C210-45FD-B10D-1ABBA5447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FBE14FB-B277-4314-8D5F-A6431D9F043A}">
  <ds:schemaRefs>
    <ds:schemaRef ds:uri="http://schemas.microsoft.com/sharepoint/v3/contenttype/forms"/>
  </ds:schemaRefs>
</ds:datastoreItem>
</file>

<file path=customXml/itemProps3.xml><?xml version="1.0" encoding="utf-8"?>
<ds:datastoreItem xmlns:ds="http://schemas.openxmlformats.org/officeDocument/2006/customXml" ds:itemID="{514A818D-104A-4108-A402-5A0177A7F210}">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AFRL Template Theme 16x9</Template>
  <TotalTime>4389</TotalTime>
  <Words>3836</Words>
  <Application>Microsoft Office PowerPoint</Application>
  <PresentationFormat>Widescreen</PresentationFormat>
  <Paragraphs>518</Paragraphs>
  <Slides>38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Cambria Math</vt:lpstr>
      <vt:lpstr>Office Theme</vt:lpstr>
      <vt:lpstr>Characterizing Entanglement from Correlations:  The Multi-partite case</vt:lpstr>
      <vt:lpstr>Outline</vt:lpstr>
      <vt:lpstr>The Nature of Entanglement</vt:lpstr>
      <vt:lpstr>What is entanglement? (It’s more the rule than the exception)</vt:lpstr>
      <vt:lpstr>Entanglement between two parties </vt:lpstr>
      <vt:lpstr>Entanglement between three or more parties </vt:lpstr>
      <vt:lpstr>Entanglement between three or more parties </vt:lpstr>
      <vt:lpstr>Measuring Entanglement</vt:lpstr>
      <vt:lpstr>How do we measure entanglement?</vt:lpstr>
      <vt:lpstr>Measuring Entanglement with Correlations</vt:lpstr>
      <vt:lpstr>Measuring Entanglement with Correlations</vt:lpstr>
      <vt:lpstr>Measuring Entanglement with Correlations</vt:lpstr>
      <vt:lpstr>Measuring Entanglement with Correlations</vt:lpstr>
      <vt:lpstr>Measuring Entanglement with Correlations</vt:lpstr>
      <vt:lpstr>From two parties  to three</vt:lpstr>
      <vt:lpstr>Measures of Three-Party Entanglement</vt:lpstr>
      <vt:lpstr>Measures of Three-Party Entanglement</vt:lpstr>
      <vt:lpstr>Measures of Three-Party Entanglement</vt:lpstr>
      <vt:lpstr>Measures of Three-Party Entanglement</vt:lpstr>
      <vt:lpstr>Bounding Three-Party Entanglement</vt:lpstr>
      <vt:lpstr>How successful is our strategy?</vt:lpstr>
      <vt:lpstr>How successful is our strategy?</vt:lpstr>
      <vt:lpstr>How successful is our strategy? (Examples)</vt:lpstr>
      <vt:lpstr>How successful is our strategy? (Examples)</vt:lpstr>
      <vt:lpstr>How successful is our strategy? (Examples)</vt:lpstr>
      <vt:lpstr>From three parties  to N</vt:lpstr>
      <vt:lpstr>Witnesses for N Parties</vt:lpstr>
      <vt:lpstr>Witnesses for N Parties</vt:lpstr>
      <vt:lpstr>The entanglement-correlation connection</vt:lpstr>
      <vt:lpstr>Quantum Uncertainty limits N-partite correlations</vt:lpstr>
      <vt:lpstr>Quantum Uncertainty limits N-partite correlations</vt:lpstr>
      <vt:lpstr>Conclusion</vt:lpstr>
      <vt:lpstr>Concluding points</vt:lpstr>
      <vt:lpstr>Thanks for listening!</vt:lpstr>
      <vt:lpstr>Works cited</vt:lpstr>
      <vt:lpstr>Contingency slide: Four Corners Method</vt:lpstr>
      <vt:lpstr>Contingency slide 2: Four Corners Method</vt:lpstr>
      <vt:lpstr>Contingency slide 3: Multipartite negativity  of GHZ-Werner state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James Schneeloch</cp:lastModifiedBy>
  <cp:revision>414</cp:revision>
  <dcterms:created xsi:type="dcterms:W3CDTF">2017-10-16T15:07:30Z</dcterms:created>
  <dcterms:modified xsi:type="dcterms:W3CDTF">2020-08-04T18:31:38Z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0x010100A04837BBB9FEA242A9838B7F87CE7C1D</vt:lpwstr>
  </property>
  <property fmtid="{D5CDD505-2E9C-101B-9397-08002B2CF9AE}" pid="3" name="_dlc_DocIdItemGuid">
    <vt:lpwstr>68893aaa-4a38-4cd8-a93c-85e111bab7f3</vt:lpwstr>
  </property>
</Properties>
</file>