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820" r:id="rId2"/>
    <p:sldMasterId id="2147483829" r:id="rId3"/>
  </p:sldMasterIdLst>
  <p:notesMasterIdLst>
    <p:notesMasterId r:id="rId57"/>
  </p:notesMasterIdLst>
  <p:sldIdLst>
    <p:sldId id="521" r:id="rId4"/>
    <p:sldId id="526" r:id="rId5"/>
    <p:sldId id="783" r:id="rId6"/>
    <p:sldId id="629" r:id="rId7"/>
    <p:sldId id="778" r:id="rId8"/>
    <p:sldId id="535" r:id="rId9"/>
    <p:sldId id="527" r:id="rId10"/>
    <p:sldId id="780" r:id="rId11"/>
    <p:sldId id="530" r:id="rId12"/>
    <p:sldId id="781" r:id="rId13"/>
    <p:sldId id="771" r:id="rId14"/>
    <p:sldId id="603" r:id="rId15"/>
    <p:sldId id="785" r:id="rId16"/>
    <p:sldId id="784" r:id="rId17"/>
    <p:sldId id="750" r:id="rId18"/>
    <p:sldId id="540" r:id="rId19"/>
    <p:sldId id="257" r:id="rId20"/>
    <p:sldId id="258" r:id="rId21"/>
    <p:sldId id="263" r:id="rId22"/>
    <p:sldId id="749" r:id="rId23"/>
    <p:sldId id="773" r:id="rId24"/>
    <p:sldId id="475" r:id="rId25"/>
    <p:sldId id="729" r:id="rId26"/>
    <p:sldId id="775" r:id="rId27"/>
    <p:sldId id="745" r:id="rId28"/>
    <p:sldId id="733" r:id="rId29"/>
    <p:sldId id="730" r:id="rId30"/>
    <p:sldId id="748" r:id="rId31"/>
    <p:sldId id="746" r:id="rId32"/>
    <p:sldId id="474" r:id="rId33"/>
    <p:sldId id="774" r:id="rId34"/>
    <p:sldId id="739" r:id="rId35"/>
    <p:sldId id="256" r:id="rId36"/>
    <p:sldId id="776" r:id="rId37"/>
    <p:sldId id="538" r:id="rId38"/>
    <p:sldId id="537" r:id="rId39"/>
    <p:sldId id="782" r:id="rId40"/>
    <p:sldId id="643" r:id="rId41"/>
    <p:sldId id="541" r:id="rId42"/>
    <p:sldId id="649" r:id="rId43"/>
    <p:sldId id="591" r:id="rId44"/>
    <p:sldId id="706" r:id="rId45"/>
    <p:sldId id="707" r:id="rId46"/>
    <p:sldId id="710" r:id="rId47"/>
    <p:sldId id="711" r:id="rId48"/>
    <p:sldId id="713" r:id="rId49"/>
    <p:sldId id="714" r:id="rId50"/>
    <p:sldId id="718" r:id="rId51"/>
    <p:sldId id="703" r:id="rId52"/>
    <p:sldId id="680" r:id="rId53"/>
    <p:sldId id="704" r:id="rId54"/>
    <p:sldId id="700" r:id="rId55"/>
    <p:sldId id="509" r:id="rId56"/>
  </p:sldIdLst>
  <p:sldSz cx="9144000" cy="6858000" type="screen4x3"/>
  <p:notesSz cx="6858000" cy="9144000"/>
  <p:defaultTextStyle>
    <a:defPPr>
      <a:defRPr lang="en-US"/>
    </a:defPPr>
    <a:lvl1pPr marL="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44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3405B"/>
    <a:srgbClr val="002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73"/>
    <p:restoredTop sz="94957"/>
  </p:normalViewPr>
  <p:slideViewPr>
    <p:cSldViewPr snapToObjects="1">
      <p:cViewPr varScale="1">
        <p:scale>
          <a:sx n="193" d="100"/>
          <a:sy n="193" d="100"/>
        </p:scale>
        <p:origin x="472" y="208"/>
      </p:cViewPr>
      <p:guideLst>
        <p:guide orient="horz" pos="4320"/>
        <p:guide pos="44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image" Target="../media/image1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603A9-530E-274B-9E33-533CA87D495A}" type="datetimeFigureOut">
              <a:rPr lang="en-US" smtClean="0"/>
              <a:pPr/>
              <a:t>7/1/20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221DC-5DDB-894B-9E8D-7ADD747A96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43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mission is to pioneer a family of multidimensional cameras operating across a range of wavelengths, time-scales and length-scales, creating a new industrial landscape for imaging systems and their applications in areas such as security, medical imaging, scientific instrumentation, oil and gas, energy and defence.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896DF-AF62-FE46-B3D0-4A86D46FC3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327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E43D3-49C6-3A42-80E0-8586426EE8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5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E43D3-49C6-3A42-80E0-8586426EE8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06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Could make this nice with </a:t>
            </a:r>
            <a:r>
              <a:rPr lang="en-GB" baseline="0"/>
              <a:t>fly over…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E43D3-49C6-3A42-80E0-8586426EE86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19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9D69AE-ED00-422E-8049-8F7AC6673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885A6D-ABD7-4CF4-BCAE-B1C35CCA68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GB"/>
              <a:t>Further images of real-world binary objects</a:t>
            </a:r>
          </a:p>
          <a:p>
            <a:pPr lvl="0"/>
            <a:r>
              <a:rPr lang="en-GB"/>
              <a:t>Striking contrast improvement through performing a simple AND operation on appropriately transformed anti-correlated spdc beams using a commercially available EMCCD camera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C6E8A-4F4A-4D72-BFE2-0AD41354BF5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90A01A5-04A0-42D4-A2AD-8DDB0AEF110E}" type="slidenum">
              <a:t>34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0516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Entangled as the photon pair is correlated in position and anti-correlated in momentum</a:t>
            </a:r>
          </a:p>
          <a:p>
            <a:r>
              <a:rPr lang="en-GB" dirty="0"/>
              <a:t>In the case of imaging the patterns will be identical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9B12-21AD-C749-B8EA-BAAC0AFFF46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0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221DC-5DDB-894B-9E8D-7ADD747A961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15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A36B3-E885-4F40-A0B6-7713CFDCCE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17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221DC-5DDB-894B-9E8D-7ADD747A961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81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mission is to pioneer a family of multidimensional cameras operating across a range of wavelengths, time-scales and length-scales, creating a new industrial landscape for imaging systems and their applications in areas such as security, medical imaging, scientific instrumentation, oil and gas, energy and defence.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896DF-AF62-FE46-B3D0-4A86D46FC3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08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Using a non-linear crystal a single high energy photon is down-converted to a pair of entangled lower energy photons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9B12-21AD-C749-B8EA-BAAC0AFFF4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99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Entangled as the photon pair is correlated in position and anti-correlated in momentum</a:t>
            </a:r>
          </a:p>
          <a:p>
            <a:r>
              <a:rPr lang="en-GB" dirty="0"/>
              <a:t>In the case of imaging the patterns will be identical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9B12-21AD-C749-B8EA-BAAC0AFFF4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04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Using this we can eliminate the noise through only keeping the real pairs, those photons which appear in both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9B12-21AD-C749-B8EA-BAAC0AFFF4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10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Could make this nice with fly over…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E43D3-49C6-3A42-80E0-8586426EE8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33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Could make this nice with </a:t>
            </a:r>
            <a:r>
              <a:rPr lang="en-GB" baseline="0"/>
              <a:t>fly over…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E43D3-49C6-3A42-80E0-8586426EE8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24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Could make this nice with </a:t>
            </a:r>
            <a:r>
              <a:rPr lang="en-GB" baseline="0"/>
              <a:t>fly over…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E43D3-49C6-3A42-80E0-8586426EE8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5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2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2.png"/><Relationship Id="rId4" Type="http://schemas.openxmlformats.org/officeDocument/2006/relationships/image" Target="../media/image1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2.png"/><Relationship Id="rId4" Type="http://schemas.openxmlformats.org/officeDocument/2006/relationships/image" Target="../media/image13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2.png"/><Relationship Id="rId4" Type="http://schemas.openxmlformats.org/officeDocument/2006/relationships/image" Target="../media/image1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2.png"/><Relationship Id="rId4" Type="http://schemas.openxmlformats.org/officeDocument/2006/relationships/image" Target="../media/image14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2.png"/><Relationship Id="rId4" Type="http://schemas.openxmlformats.org/officeDocument/2006/relationships/image" Target="../media/image1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6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pn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36972D8-9A18-7942-BB11-6AA9AB3615A2}"/>
              </a:ext>
            </a:extLst>
          </p:cNvPr>
          <p:cNvGrpSpPr/>
          <p:nvPr userDrawn="1"/>
        </p:nvGrpSpPr>
        <p:grpSpPr>
          <a:xfrm>
            <a:off x="-1" y="-38528"/>
            <a:ext cx="9180513" cy="1279904"/>
            <a:chOff x="-1" y="-38528"/>
            <a:chExt cx="9180513" cy="1279904"/>
          </a:xfrm>
        </p:grpSpPr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C0456658-1088-2C46-A8F1-F75129FCE8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" y="-8780"/>
              <a:ext cx="9180513" cy="1250156"/>
            </a:xfrm>
            <a:prstGeom prst="rect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0246E8B5-1DA1-5E44-918D-A927D3F0012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673" y="311944"/>
              <a:ext cx="1800522" cy="5625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0ACAF2-62E6-9647-9796-876E99C97D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705326" y="-38528"/>
              <a:ext cx="1438676" cy="126351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0"/>
            <a:ext cx="5329064" cy="1224985"/>
          </a:xfrm>
          <a:prstGeom prst="rect">
            <a:avLst/>
          </a:prstGeom>
        </p:spPr>
        <p:txBody>
          <a:bodyPr vert="horz" lIns="64288" tIns="32144" rIns="64288" bIns="32144" anchor="ctr" anchorCtr="0"/>
          <a:lstStyle>
            <a:lvl1pPr marL="0" algn="l" defTabSz="457177" rtl="0" eaLnBrk="1" fontAlgn="ctr" latinLnBrk="0" hangingPunct="1">
              <a:defRPr lang="en-US" sz="2400" kern="1200" dirty="0">
                <a:solidFill>
                  <a:srgbClr val="FFFFFF"/>
                </a:solidFill>
                <a:latin typeface="Helvetica Light" pitchFamily="-83" charset="0"/>
                <a:ea typeface="Helvetica Light" pitchFamily="-83" charset="0"/>
                <a:cs typeface="Helvetica Light" pitchFamily="-83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8"/>
            <a:ext cx="8228707" cy="4525119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s for presentations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071" y="-49316"/>
            <a:ext cx="9259071" cy="694430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2313" y="2445599"/>
            <a:ext cx="7772400" cy="235037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400" b="0" cap="all">
                <a:solidFill>
                  <a:srgbClr val="FFFFFF"/>
                </a:solidFill>
                <a:latin typeface="Klavika"/>
                <a:cs typeface="Klavika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74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uanticLogo_SMALL copy.jpe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576" y="179490"/>
            <a:ext cx="5816852" cy="2586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7618" y="4102532"/>
            <a:ext cx="6617097" cy="1362075"/>
          </a:xfrm>
        </p:spPr>
        <p:txBody>
          <a:bodyPr anchor="t">
            <a:normAutofit/>
          </a:bodyPr>
          <a:lstStyle>
            <a:lvl1pPr algn="l">
              <a:defRPr sz="3600" b="0" cap="all" baseline="0"/>
            </a:lvl1pPr>
          </a:lstStyle>
          <a:p>
            <a:r>
              <a:rPr lang="en-GB" dirty="0"/>
              <a:t>MAIN TITLE </a:t>
            </a:r>
            <a:r>
              <a:rPr lang="mr-IN" dirty="0"/>
              <a:t>–</a:t>
            </a:r>
            <a:r>
              <a:rPr lang="en-GB" dirty="0"/>
              <a:t> opening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618" y="2602334"/>
            <a:ext cx="6617097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UKNQT_Logo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618" y="6031134"/>
            <a:ext cx="1279327" cy="730545"/>
          </a:xfrm>
          <a:prstGeom prst="rect">
            <a:avLst/>
          </a:prstGeom>
        </p:spPr>
      </p:pic>
      <p:pic>
        <p:nvPicPr>
          <p:cNvPr id="10" name="Picture 9" descr="EPSRC logo.jpg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337" y="6016386"/>
            <a:ext cx="955505" cy="745293"/>
          </a:xfrm>
          <a:prstGeom prst="rect">
            <a:avLst/>
          </a:prstGeom>
        </p:spPr>
      </p:pic>
      <p:pic>
        <p:nvPicPr>
          <p:cNvPr id="11" name="Picture 10" descr="sfc logo.jpg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231" y="6023760"/>
            <a:ext cx="1555482" cy="730545"/>
          </a:xfrm>
          <a:prstGeom prst="rect">
            <a:avLst/>
          </a:prstGeom>
        </p:spPr>
      </p:pic>
      <p:pic>
        <p:nvPicPr>
          <p:cNvPr id="15" name="Picture 14" descr="g2997.png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238305" y="-310904"/>
            <a:ext cx="6039463" cy="73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53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uanticLogo_SMALL copy.jpe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576" y="179490"/>
            <a:ext cx="5816852" cy="2586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7618" y="4102532"/>
            <a:ext cx="6617097" cy="1362075"/>
          </a:xfrm>
        </p:spPr>
        <p:txBody>
          <a:bodyPr anchor="t">
            <a:normAutofit/>
          </a:bodyPr>
          <a:lstStyle>
            <a:lvl1pPr algn="l">
              <a:defRPr sz="3600" b="0" cap="all"/>
            </a:lvl1pPr>
          </a:lstStyle>
          <a:p>
            <a:r>
              <a:rPr lang="en-GB" dirty="0"/>
              <a:t>MAIN TITLE </a:t>
            </a:r>
            <a:r>
              <a:rPr lang="mr-IN" dirty="0"/>
              <a:t>–</a:t>
            </a:r>
            <a:r>
              <a:rPr lang="en-GB" dirty="0"/>
              <a:t> opening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618" y="2602334"/>
            <a:ext cx="6617097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UKNQT_Logo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618" y="6031134"/>
            <a:ext cx="1279327" cy="730545"/>
          </a:xfrm>
          <a:prstGeom prst="rect">
            <a:avLst/>
          </a:prstGeom>
        </p:spPr>
      </p:pic>
      <p:pic>
        <p:nvPicPr>
          <p:cNvPr id="10" name="Picture 9" descr="EPSRC logo.jpg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337" y="6016386"/>
            <a:ext cx="955505" cy="745293"/>
          </a:xfrm>
          <a:prstGeom prst="rect">
            <a:avLst/>
          </a:prstGeom>
        </p:spPr>
      </p:pic>
      <p:pic>
        <p:nvPicPr>
          <p:cNvPr id="11" name="Picture 10" descr="sfc logo.jpg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231" y="6023760"/>
            <a:ext cx="1555482" cy="730545"/>
          </a:xfrm>
          <a:prstGeom prst="rect">
            <a:avLst/>
          </a:prstGeom>
        </p:spPr>
      </p:pic>
      <p:pic>
        <p:nvPicPr>
          <p:cNvPr id="15" name="Picture 14" descr="g2997.png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14549" flipH="1">
            <a:off x="-5244882" y="606376"/>
            <a:ext cx="8052617" cy="55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6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uanticLogo_SMALL copy.jpe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576" y="179490"/>
            <a:ext cx="5816852" cy="2586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7618" y="4102532"/>
            <a:ext cx="6617097" cy="1362075"/>
          </a:xfrm>
        </p:spPr>
        <p:txBody>
          <a:bodyPr anchor="t">
            <a:normAutofit/>
          </a:bodyPr>
          <a:lstStyle>
            <a:lvl1pPr algn="l">
              <a:defRPr sz="3600" b="0" cap="all"/>
            </a:lvl1pPr>
          </a:lstStyle>
          <a:p>
            <a:r>
              <a:rPr lang="en-GB" dirty="0"/>
              <a:t>MAIN TITLE </a:t>
            </a:r>
            <a:r>
              <a:rPr lang="mr-IN" dirty="0"/>
              <a:t>–</a:t>
            </a:r>
            <a:r>
              <a:rPr lang="en-GB" dirty="0"/>
              <a:t> opening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618" y="2602334"/>
            <a:ext cx="6617097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UKNQT_Logo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618" y="6031134"/>
            <a:ext cx="1279327" cy="730545"/>
          </a:xfrm>
          <a:prstGeom prst="rect">
            <a:avLst/>
          </a:prstGeom>
        </p:spPr>
      </p:pic>
      <p:pic>
        <p:nvPicPr>
          <p:cNvPr id="10" name="Picture 9" descr="EPSRC logo.jpg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337" y="6016386"/>
            <a:ext cx="955505" cy="745293"/>
          </a:xfrm>
          <a:prstGeom prst="rect">
            <a:avLst/>
          </a:prstGeom>
        </p:spPr>
      </p:pic>
      <p:pic>
        <p:nvPicPr>
          <p:cNvPr id="11" name="Picture 10" descr="sfc logo.jpg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231" y="6023760"/>
            <a:ext cx="1555482" cy="730545"/>
          </a:xfrm>
          <a:prstGeom prst="rect">
            <a:avLst/>
          </a:prstGeom>
        </p:spPr>
      </p:pic>
      <p:pic>
        <p:nvPicPr>
          <p:cNvPr id="15" name="Picture 14" descr="g2997.png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12708" flipH="1">
            <a:off x="-5244882" y="606376"/>
            <a:ext cx="8052617" cy="55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6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uanticLogo_SMALL copy.jpe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576" y="179490"/>
            <a:ext cx="5816852" cy="2586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7618" y="4102532"/>
            <a:ext cx="6617097" cy="1362075"/>
          </a:xfrm>
        </p:spPr>
        <p:txBody>
          <a:bodyPr anchor="t">
            <a:normAutofit/>
          </a:bodyPr>
          <a:lstStyle>
            <a:lvl1pPr algn="l">
              <a:defRPr sz="3600" b="0" cap="all"/>
            </a:lvl1pPr>
          </a:lstStyle>
          <a:p>
            <a:r>
              <a:rPr lang="en-GB" dirty="0"/>
              <a:t>MAIN TITLE </a:t>
            </a:r>
            <a:r>
              <a:rPr lang="mr-IN" dirty="0"/>
              <a:t>–</a:t>
            </a:r>
            <a:r>
              <a:rPr lang="en-GB" dirty="0"/>
              <a:t> opening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618" y="2602334"/>
            <a:ext cx="6617097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UKNQT_Logo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618" y="6031134"/>
            <a:ext cx="1279327" cy="730545"/>
          </a:xfrm>
          <a:prstGeom prst="rect">
            <a:avLst/>
          </a:prstGeom>
        </p:spPr>
      </p:pic>
      <p:pic>
        <p:nvPicPr>
          <p:cNvPr id="10" name="Picture 9" descr="EPSRC logo.jpg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337" y="6016386"/>
            <a:ext cx="955505" cy="745293"/>
          </a:xfrm>
          <a:prstGeom prst="rect">
            <a:avLst/>
          </a:prstGeom>
        </p:spPr>
      </p:pic>
      <p:pic>
        <p:nvPicPr>
          <p:cNvPr id="11" name="Picture 10" descr="sfc logo.jpg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231" y="6023760"/>
            <a:ext cx="1555482" cy="730545"/>
          </a:xfrm>
          <a:prstGeom prst="rect">
            <a:avLst/>
          </a:prstGeom>
        </p:spPr>
      </p:pic>
      <p:pic>
        <p:nvPicPr>
          <p:cNvPr id="15" name="Picture 14" descr="g2997.png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-4238305" y="-310904"/>
            <a:ext cx="6039463" cy="73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13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uanticLogo_SMALL copy.jpe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576" y="179490"/>
            <a:ext cx="5816852" cy="2586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7618" y="4102532"/>
            <a:ext cx="6617097" cy="1362075"/>
          </a:xfrm>
        </p:spPr>
        <p:txBody>
          <a:bodyPr anchor="t">
            <a:normAutofit/>
          </a:bodyPr>
          <a:lstStyle>
            <a:lvl1pPr algn="l">
              <a:defRPr sz="3600" b="0" cap="all"/>
            </a:lvl1pPr>
          </a:lstStyle>
          <a:p>
            <a:r>
              <a:rPr lang="en-GB" dirty="0"/>
              <a:t>MAIN TITLE </a:t>
            </a:r>
            <a:r>
              <a:rPr lang="mr-IN" dirty="0"/>
              <a:t>–</a:t>
            </a:r>
            <a:r>
              <a:rPr lang="en-GB" dirty="0"/>
              <a:t> opening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618" y="2602334"/>
            <a:ext cx="6617097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UKNQT_Logo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618" y="6031134"/>
            <a:ext cx="1279327" cy="730545"/>
          </a:xfrm>
          <a:prstGeom prst="rect">
            <a:avLst/>
          </a:prstGeom>
        </p:spPr>
      </p:pic>
      <p:pic>
        <p:nvPicPr>
          <p:cNvPr id="10" name="Picture 9" descr="EPSRC logo.jpg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337" y="6016386"/>
            <a:ext cx="955505" cy="745293"/>
          </a:xfrm>
          <a:prstGeom prst="rect">
            <a:avLst/>
          </a:prstGeom>
        </p:spPr>
      </p:pic>
      <p:pic>
        <p:nvPicPr>
          <p:cNvPr id="11" name="Picture 10" descr="sfc logo.jpg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231" y="6023760"/>
            <a:ext cx="1555482" cy="730545"/>
          </a:xfrm>
          <a:prstGeom prst="rect">
            <a:avLst/>
          </a:prstGeom>
        </p:spPr>
      </p:pic>
      <p:pic>
        <p:nvPicPr>
          <p:cNvPr id="15" name="Picture 14" descr="g2997.png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1214" flipH="1">
            <a:off x="-5244882" y="606376"/>
            <a:ext cx="8052617" cy="55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3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uanticLogo_SMALL copy.jpe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576" y="179490"/>
            <a:ext cx="5816852" cy="2586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7618" y="4102532"/>
            <a:ext cx="6617097" cy="1362075"/>
          </a:xfrm>
        </p:spPr>
        <p:txBody>
          <a:bodyPr anchor="t">
            <a:normAutofit/>
          </a:bodyPr>
          <a:lstStyle>
            <a:lvl1pPr algn="l">
              <a:defRPr sz="3600" b="0" cap="all"/>
            </a:lvl1pPr>
          </a:lstStyle>
          <a:p>
            <a:r>
              <a:rPr lang="en-GB" dirty="0"/>
              <a:t>MAIN TITLE </a:t>
            </a:r>
            <a:r>
              <a:rPr lang="mr-IN" dirty="0"/>
              <a:t>–</a:t>
            </a:r>
            <a:r>
              <a:rPr lang="en-GB" dirty="0"/>
              <a:t> opening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618" y="2602334"/>
            <a:ext cx="6617097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5" name="Picture 14" descr="g2997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16672" flipH="1">
            <a:off x="-5244882" y="606376"/>
            <a:ext cx="8052617" cy="5503678"/>
          </a:xfrm>
          <a:prstGeom prst="rect">
            <a:avLst/>
          </a:prstGeom>
        </p:spPr>
      </p:pic>
      <p:pic>
        <p:nvPicPr>
          <p:cNvPr id="12" name="Picture 11" descr="UKNQT_Logo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618" y="6031134"/>
            <a:ext cx="1279327" cy="730545"/>
          </a:xfrm>
          <a:prstGeom prst="rect">
            <a:avLst/>
          </a:prstGeom>
        </p:spPr>
      </p:pic>
      <p:pic>
        <p:nvPicPr>
          <p:cNvPr id="13" name="Picture 12" descr="EPSRC logo.jpg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337" y="6016386"/>
            <a:ext cx="955505" cy="745293"/>
          </a:xfrm>
          <a:prstGeom prst="rect">
            <a:avLst/>
          </a:prstGeom>
        </p:spPr>
      </p:pic>
      <p:pic>
        <p:nvPicPr>
          <p:cNvPr id="14" name="Picture 13" descr="sfc logo.jpg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231" y="6023760"/>
            <a:ext cx="1555482" cy="7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86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antic Artwork presentations backgrounds 1707066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4106335" cy="6858000"/>
          </a:xfrm>
          <a:prstGeom prst="rect">
            <a:avLst/>
          </a:prstGeom>
        </p:spPr>
      </p:pic>
      <p:pic>
        <p:nvPicPr>
          <p:cNvPr id="5" name="Picture 4" descr="QuanticLogo_SingleColour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801" y="292910"/>
            <a:ext cx="5676900" cy="25273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76090" y="4215499"/>
            <a:ext cx="5399615" cy="1362083"/>
          </a:xfrm>
        </p:spPr>
        <p:txBody>
          <a:bodyPr anchor="t">
            <a:noAutofit/>
          </a:bodyPr>
          <a:lstStyle>
            <a:lvl1pPr algn="l">
              <a:defRPr sz="3600" b="0" cap="all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3376090" y="2715296"/>
            <a:ext cx="5399615" cy="1500196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000000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7" name="Picture 6" descr="UKNQT_Logo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337" y="6009012"/>
            <a:ext cx="1279327" cy="730545"/>
          </a:xfrm>
          <a:prstGeom prst="rect">
            <a:avLst/>
          </a:prstGeom>
        </p:spPr>
      </p:pic>
      <p:pic>
        <p:nvPicPr>
          <p:cNvPr id="9" name="Picture 8" descr="EPSRC logo.jpg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081" y="6001638"/>
            <a:ext cx="955505" cy="745293"/>
          </a:xfrm>
          <a:prstGeom prst="rect">
            <a:avLst/>
          </a:prstGeom>
        </p:spPr>
      </p:pic>
      <p:pic>
        <p:nvPicPr>
          <p:cNvPr id="10" name="Picture 9" descr="sfc logo.jpg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221" y="6009012"/>
            <a:ext cx="1555482" cy="7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16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antic Artwork presentations backgrounds 1707066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"/>
            <a:ext cx="9144000" cy="6998861"/>
          </a:xfrm>
          <a:prstGeom prst="rect">
            <a:avLst/>
          </a:prstGeom>
        </p:spPr>
      </p:pic>
      <p:pic>
        <p:nvPicPr>
          <p:cNvPr id="6" name="Picture 5" descr="QuanticLogo_SingleColour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214" y="329106"/>
            <a:ext cx="5676900" cy="2527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07169" y="4215499"/>
            <a:ext cx="5664209" cy="1362083"/>
          </a:xfrm>
        </p:spPr>
        <p:txBody>
          <a:bodyPr anchor="t">
            <a:noAutofit/>
          </a:bodyPr>
          <a:lstStyle>
            <a:lvl1pPr algn="l">
              <a:defRPr sz="3600" b="0" cap="all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307169" y="2715296"/>
            <a:ext cx="5664209" cy="1500196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000000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UKNQT_Logo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390" y="6001638"/>
            <a:ext cx="1279327" cy="730545"/>
          </a:xfrm>
          <a:prstGeom prst="rect">
            <a:avLst/>
          </a:prstGeom>
        </p:spPr>
      </p:pic>
      <p:pic>
        <p:nvPicPr>
          <p:cNvPr id="10" name="Picture 9" descr="EPSRC logo.jpg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54" y="5994264"/>
            <a:ext cx="955505" cy="745293"/>
          </a:xfrm>
          <a:prstGeom prst="rect">
            <a:avLst/>
          </a:prstGeom>
        </p:spPr>
      </p:pic>
      <p:pic>
        <p:nvPicPr>
          <p:cNvPr id="11" name="Picture 10" descr="sfc logo.jpg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894" y="6001638"/>
            <a:ext cx="1555482" cy="7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18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antic Artwork presentations backgrounds 1707066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2" y="3"/>
            <a:ext cx="7672917" cy="6998861"/>
          </a:xfrm>
          <a:prstGeom prst="rect">
            <a:avLst/>
          </a:prstGeom>
        </p:spPr>
      </p:pic>
      <p:pic>
        <p:nvPicPr>
          <p:cNvPr id="6" name="Picture 5" descr="QuanticLogo_SingleColour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214" y="329106"/>
            <a:ext cx="5676900" cy="25273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585" y="4215499"/>
            <a:ext cx="6479120" cy="1362083"/>
          </a:xfrm>
        </p:spPr>
        <p:txBody>
          <a:bodyPr anchor="t">
            <a:noAutofit/>
          </a:bodyPr>
          <a:lstStyle>
            <a:lvl1pPr algn="l">
              <a:defRPr sz="3600" b="0" cap="all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2296585" y="2715296"/>
            <a:ext cx="6479120" cy="1500196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000000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7" name="Picture 16" descr="UKNQT_Logo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467" y="5986890"/>
            <a:ext cx="1279327" cy="730545"/>
          </a:xfrm>
          <a:prstGeom prst="rect">
            <a:avLst/>
          </a:prstGeom>
        </p:spPr>
      </p:pic>
      <p:pic>
        <p:nvPicPr>
          <p:cNvPr id="18" name="Picture 17" descr="EPSRC logo.jpg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962" y="5986890"/>
            <a:ext cx="955505" cy="745293"/>
          </a:xfrm>
          <a:prstGeom prst="rect">
            <a:avLst/>
          </a:prstGeom>
        </p:spPr>
      </p:pic>
      <p:pic>
        <p:nvPicPr>
          <p:cNvPr id="19" name="Picture 18" descr="sfc logo.jpg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635" y="5994264"/>
            <a:ext cx="1555482" cy="7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8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7C564B-336F-D447-BA5A-CEAC412462DC}"/>
              </a:ext>
            </a:extLst>
          </p:cNvPr>
          <p:cNvGrpSpPr/>
          <p:nvPr userDrawn="1"/>
        </p:nvGrpSpPr>
        <p:grpSpPr>
          <a:xfrm>
            <a:off x="-1" y="-38528"/>
            <a:ext cx="9180513" cy="1279904"/>
            <a:chOff x="-1" y="-38528"/>
            <a:chExt cx="9180513" cy="1279904"/>
          </a:xfrm>
        </p:grpSpPr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963840BF-36CD-2143-B069-990AB7D0A3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" y="-8780"/>
              <a:ext cx="9180513" cy="1250156"/>
            </a:xfrm>
            <a:prstGeom prst="rect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12AA671C-E794-F141-8FA1-2725E6ED10C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673" y="311944"/>
              <a:ext cx="1800522" cy="5625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E6A6F4-BE6B-774D-9589-08D3AF6467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705326" y="-38528"/>
              <a:ext cx="1438676" cy="1263513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F05E43ED-7D8C-6A49-A50B-A434BF78C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0"/>
            <a:ext cx="5329064" cy="1224985"/>
          </a:xfrm>
          <a:prstGeom prst="rect">
            <a:avLst/>
          </a:prstGeom>
        </p:spPr>
        <p:txBody>
          <a:bodyPr vert="horz" lIns="64288" tIns="32144" rIns="64288" bIns="32144" anchor="ctr" anchorCtr="0"/>
          <a:lstStyle>
            <a:lvl1pPr marL="0" algn="l" defTabSz="457177" rtl="0" eaLnBrk="1" fontAlgn="ctr" latinLnBrk="0" hangingPunct="1">
              <a:defRPr lang="en-US" sz="2400" kern="1200" dirty="0">
                <a:solidFill>
                  <a:srgbClr val="FFFFFF"/>
                </a:solidFill>
                <a:latin typeface="Helvetica Light" pitchFamily="-83" charset="0"/>
                <a:ea typeface="Helvetica Light" pitchFamily="-83" charset="0"/>
                <a:cs typeface="Helvetica Light" pitchFamily="-83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193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299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931937">
            <a:off x="-9864665" y="-17137642"/>
            <a:ext cx="37513704" cy="25639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41"/>
            <a:ext cx="7772400" cy="1470025"/>
          </a:xfrm>
        </p:spPr>
        <p:txBody>
          <a:bodyPr>
            <a:normAutofit/>
          </a:bodyPr>
          <a:lstStyle>
            <a:lvl1pPr algn="r">
              <a:defRPr sz="3600" b="0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WP1 Template </a:t>
            </a:r>
            <a:r>
              <a:rPr lang="mr-IN" dirty="0"/>
              <a:t>–</a:t>
            </a:r>
            <a:r>
              <a:rPr lang="en-US" dirty="0"/>
              <a:t> MAIN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388620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rgbClr val="000000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Contributors</a:t>
            </a:r>
          </a:p>
        </p:txBody>
      </p:sp>
      <p:pic>
        <p:nvPicPr>
          <p:cNvPr id="9" name="Picture 8" descr="QuanticLogo_SMALL copy.jpe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494" y="0"/>
            <a:ext cx="3459159" cy="15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18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299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09449">
            <a:off x="-9864665" y="-17137642"/>
            <a:ext cx="37513704" cy="25639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41"/>
            <a:ext cx="7772400" cy="1470025"/>
          </a:xfrm>
        </p:spPr>
        <p:txBody>
          <a:bodyPr>
            <a:normAutofit/>
          </a:bodyPr>
          <a:lstStyle>
            <a:lvl1pPr algn="r"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WP2 Template </a:t>
            </a:r>
            <a:r>
              <a:rPr lang="mr-IN" dirty="0"/>
              <a:t>–</a:t>
            </a:r>
            <a:r>
              <a:rPr lang="en-US" dirty="0"/>
              <a:t> MAIN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388620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rgbClr val="000000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Contributors</a:t>
            </a:r>
          </a:p>
        </p:txBody>
      </p:sp>
      <p:pic>
        <p:nvPicPr>
          <p:cNvPr id="9" name="Picture 8" descr="QuanticLogo_SMALL copy.jpe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494" y="0"/>
            <a:ext cx="3459159" cy="15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35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299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21270">
            <a:off x="-9864665" y="-17137642"/>
            <a:ext cx="37513704" cy="25639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41"/>
            <a:ext cx="7772400" cy="1470025"/>
          </a:xfrm>
        </p:spPr>
        <p:txBody>
          <a:bodyPr>
            <a:normAutofit/>
          </a:bodyPr>
          <a:lstStyle>
            <a:lvl1pPr algn="r"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WP3 Template </a:t>
            </a:r>
            <a:r>
              <a:rPr lang="mr-IN" dirty="0"/>
              <a:t>–</a:t>
            </a:r>
            <a:r>
              <a:rPr lang="en-US" dirty="0"/>
              <a:t> MAIN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388620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rgbClr val="000000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Contributors</a:t>
            </a:r>
          </a:p>
        </p:txBody>
      </p:sp>
      <p:pic>
        <p:nvPicPr>
          <p:cNvPr id="10" name="Picture 9" descr="QuanticLogo_SMALL copy.jpe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494" y="0"/>
            <a:ext cx="3459159" cy="15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79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299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23576">
            <a:off x="-9879553" y="-17137644"/>
            <a:ext cx="37513704" cy="25639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41"/>
            <a:ext cx="7772400" cy="1470025"/>
          </a:xfrm>
        </p:spPr>
        <p:txBody>
          <a:bodyPr>
            <a:normAutofit/>
          </a:bodyPr>
          <a:lstStyle>
            <a:lvl1pPr algn="r"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WP4 Template </a:t>
            </a:r>
            <a:r>
              <a:rPr lang="mr-IN" dirty="0"/>
              <a:t>–</a:t>
            </a:r>
            <a:r>
              <a:rPr lang="en-US" dirty="0"/>
              <a:t> MAIN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388620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rgbClr val="000000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Contributors</a:t>
            </a:r>
          </a:p>
        </p:txBody>
      </p:sp>
      <p:pic>
        <p:nvPicPr>
          <p:cNvPr id="9" name="Picture 8" descr="QuanticLogo_SMALL copy.jpe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494" y="0"/>
            <a:ext cx="3459159" cy="15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57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299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931937">
            <a:off x="-9864665" y="-17137642"/>
            <a:ext cx="37513704" cy="25639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41"/>
            <a:ext cx="7772400" cy="1470025"/>
          </a:xfrm>
        </p:spPr>
        <p:txBody>
          <a:bodyPr/>
          <a:lstStyle>
            <a:lvl1pPr algn="r">
              <a:defRPr sz="3600" b="0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WP1 Template </a:t>
            </a:r>
            <a:r>
              <a:rPr lang="mr-IN" dirty="0"/>
              <a:t>–</a:t>
            </a:r>
            <a:r>
              <a:rPr lang="en-US" dirty="0"/>
              <a:t> MAIN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388620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rgbClr val="000000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Contributors</a:t>
            </a:r>
          </a:p>
        </p:txBody>
      </p:sp>
      <p:pic>
        <p:nvPicPr>
          <p:cNvPr id="9" name="Picture 8" descr="QuanticLogo_SingleColour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516" y="0"/>
            <a:ext cx="3357284" cy="149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32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299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09449">
            <a:off x="-9864665" y="-17137642"/>
            <a:ext cx="37513704" cy="25639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41"/>
            <a:ext cx="7772400" cy="1470025"/>
          </a:xfrm>
        </p:spPr>
        <p:txBody>
          <a:bodyPr>
            <a:normAutofit/>
          </a:bodyPr>
          <a:lstStyle>
            <a:lvl1pPr algn="r"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WP2 Template </a:t>
            </a:r>
            <a:r>
              <a:rPr lang="mr-IN" dirty="0"/>
              <a:t>–</a:t>
            </a:r>
            <a:r>
              <a:rPr lang="en-US" dirty="0"/>
              <a:t> MAIN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388620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rgbClr val="000000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Contributors</a:t>
            </a:r>
          </a:p>
        </p:txBody>
      </p:sp>
      <p:pic>
        <p:nvPicPr>
          <p:cNvPr id="10" name="Picture 9" descr="QuanticLogo_SingleColour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516" y="0"/>
            <a:ext cx="3357284" cy="149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81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299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21270">
            <a:off x="-9864665" y="-17137642"/>
            <a:ext cx="37513704" cy="25639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41"/>
            <a:ext cx="7772400" cy="1470025"/>
          </a:xfrm>
        </p:spPr>
        <p:txBody>
          <a:bodyPr>
            <a:normAutofit/>
          </a:bodyPr>
          <a:lstStyle>
            <a:lvl1pPr algn="r"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WP3 Template </a:t>
            </a:r>
            <a:r>
              <a:rPr lang="mr-IN" dirty="0"/>
              <a:t>–</a:t>
            </a:r>
            <a:r>
              <a:rPr lang="en-US" dirty="0"/>
              <a:t> MAIN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388620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rgbClr val="000000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Contributors</a:t>
            </a:r>
          </a:p>
        </p:txBody>
      </p:sp>
      <p:pic>
        <p:nvPicPr>
          <p:cNvPr id="10" name="Picture 9" descr="QuanticLogo_SingleColour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516" y="0"/>
            <a:ext cx="3357284" cy="149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53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299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23576">
            <a:off x="-9879553" y="-17137644"/>
            <a:ext cx="37513704" cy="25639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41"/>
            <a:ext cx="7772400" cy="1470025"/>
          </a:xfrm>
        </p:spPr>
        <p:txBody>
          <a:bodyPr>
            <a:normAutofit/>
          </a:bodyPr>
          <a:lstStyle>
            <a:lvl1pPr algn="r"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WP4 Template </a:t>
            </a:r>
            <a:r>
              <a:rPr lang="mr-IN" dirty="0"/>
              <a:t>–</a:t>
            </a:r>
            <a:r>
              <a:rPr lang="en-US" dirty="0"/>
              <a:t> MAIN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388620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rgbClr val="000000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Contributors</a:t>
            </a:r>
          </a:p>
        </p:txBody>
      </p:sp>
      <p:pic>
        <p:nvPicPr>
          <p:cNvPr id="10" name="Picture 9" descr="QuanticLogo_SingleColour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516" y="0"/>
            <a:ext cx="3357284" cy="149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8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77D5-D45F-944C-9440-4FFF3EF3AD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B8677-4289-0347-8116-1AD59F0738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QuanticLogoMark_FullColour300dp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378" y="7"/>
            <a:ext cx="1383446" cy="16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98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uanticLogoMark_SingleColour300dp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399" y="38538"/>
            <a:ext cx="1319130" cy="1541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77D5-D45F-944C-9440-4FFF3EF3AD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B8677-4289-0347-8116-1AD59F0738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05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AD6614-1565-4050-9360-7A1B17FD0B94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5402FF8-9DCD-4423-A099-767B022D0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068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299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931937">
            <a:off x="-9864665" y="-17137642"/>
            <a:ext cx="37513704" cy="2563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04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299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09449">
            <a:off x="-9864665" y="-17137642"/>
            <a:ext cx="37513704" cy="2563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05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299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21270">
            <a:off x="-9864665" y="-17137642"/>
            <a:ext cx="37513704" cy="2563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152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299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23576">
            <a:off x="-9879553" y="-17137644"/>
            <a:ext cx="37513704" cy="2563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197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 descr="g2997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1214" flipH="1">
            <a:off x="-5244882" y="606376"/>
            <a:ext cx="8052617" cy="55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57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" y="0"/>
            <a:ext cx="9143999" cy="6858000"/>
          </a:xfrm>
          <a:prstGeom prst="rect">
            <a:avLst/>
          </a:prstGeom>
        </p:spPr>
      </p:pic>
      <p:pic>
        <p:nvPicPr>
          <p:cNvPr id="12" name="Picture 11" descr="g2997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-4238305" y="-310904"/>
            <a:ext cx="6039463" cy="73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41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 descr="g2997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238305" y="-310904"/>
            <a:ext cx="6039463" cy="73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365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g2997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-4238305" y="-310904"/>
            <a:ext cx="6039463" cy="73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79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g2997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-4238305" y="-310904"/>
            <a:ext cx="6039463" cy="73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8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10" name="Picture 9" descr="g2997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-4238305" y="-310904"/>
            <a:ext cx="6039463" cy="73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22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791824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11" name="Picture 10" descr="g2997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1214" flipH="1">
            <a:off x="-5244882" y="606376"/>
            <a:ext cx="8052617" cy="55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87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143" y="0"/>
            <a:ext cx="9184145" cy="6858000"/>
          </a:xfrm>
          <a:prstGeom prst="rect">
            <a:avLst/>
          </a:prstGeom>
        </p:spPr>
      </p:pic>
      <p:pic>
        <p:nvPicPr>
          <p:cNvPr id="10" name="Picture 9" descr="g2997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238305" y="-310904"/>
            <a:ext cx="6039463" cy="73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11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143" y="0"/>
            <a:ext cx="9184145" cy="6858000"/>
          </a:xfrm>
          <a:prstGeom prst="rect">
            <a:avLst/>
          </a:prstGeom>
        </p:spPr>
      </p:pic>
      <p:pic>
        <p:nvPicPr>
          <p:cNvPr id="8" name="Picture 7" descr="g2997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-4238305" y="-310904"/>
            <a:ext cx="6039463" cy="73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97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2997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238305" y="-310904"/>
            <a:ext cx="6039463" cy="73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513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2997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14549" flipH="1">
            <a:off x="-5244882" y="606376"/>
            <a:ext cx="8052617" cy="55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713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2997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12708" flipH="1">
            <a:off x="-5244882" y="606376"/>
            <a:ext cx="8052617" cy="55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40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2997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-4238305" y="-310904"/>
            <a:ext cx="6039463" cy="73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620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2997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1214" flipH="1">
            <a:off x="-5244882" y="606376"/>
            <a:ext cx="8052617" cy="55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23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2997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16672" flipH="1">
            <a:off x="-5244882" y="606376"/>
            <a:ext cx="8052617" cy="55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07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uantic Artwork presentations backgrounds 1707062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9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66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17D1-DDFA-014E-B4E1-0B1F0581C77B}" type="datetimeFigureOut">
              <a:rPr lang="en-US" smtClean="0"/>
              <a:t>7/1/20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2016-CF95-5A47-9C0E-D52684A9B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696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uantic Artwork presentations backgrounds 1707062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9144000" cy="690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551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uantic Artwork presentations backgrounds 1707064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034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antic Artwork presentations backgrounds 1707066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" y="3"/>
            <a:ext cx="4106333" cy="699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957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antic Artwork presentations backgrounds 1707066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"/>
            <a:ext cx="9144000" cy="699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113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antic Artwork presentations backgrounds 1707066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2" y="3"/>
            <a:ext cx="7672917" cy="699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357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g2997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14549" flipH="1">
            <a:off x="-5244882" y="606376"/>
            <a:ext cx="8052617" cy="55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459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antic Artwork presentations backgrounds 1707067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26999"/>
            <a:ext cx="9144000" cy="709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779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antic Artwork presentations backgrounds 1707067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126999"/>
            <a:ext cx="9144001" cy="709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683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antic Artwork presentations backgrounds 1707068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86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antic Artwork presentations backgrounds 1707068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8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8"/>
            <a:ext cx="8228707" cy="4525119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5045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antic Artwork presentations backgrounds 170706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10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antic Artwork presentations backgrounds 170706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"/>
          <a:stretch/>
        </p:blipFill>
        <p:spPr>
          <a:xfrm>
            <a:off x="-900608" y="0"/>
            <a:ext cx="10044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614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antic Artwork presentations backgrounds 170706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2048" y="0"/>
            <a:ext cx="9828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176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03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4000" cy="685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167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675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466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42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679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143" y="0"/>
            <a:ext cx="9184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37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sky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00213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6" charset="0"/>
              <a:ea typeface="Arial" pitchFamily="-106" charset="0"/>
            </a:endParaRPr>
          </a:p>
        </p:txBody>
      </p:sp>
      <p:pic>
        <p:nvPicPr>
          <p:cNvPr id="6" name="Picture 8" descr="College-colourwithwhiteborder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788" y="349250"/>
            <a:ext cx="3865562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414704" y="1927228"/>
            <a:ext cx="5408734" cy="1057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>
            <a:lvl1pPr algn="l">
              <a:defRPr sz="3600" b="1">
                <a:solidFill>
                  <a:srgbClr val="00213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4704" y="3033715"/>
            <a:ext cx="5408734" cy="973137"/>
          </a:xfrm>
          <a:prstGeom prst="rect">
            <a:avLst/>
          </a:prstGeom>
        </p:spPr>
        <p:txBody>
          <a:bodyPr/>
          <a:lstStyle>
            <a:lvl1pPr>
              <a:buNone/>
              <a:defRPr sz="3600" b="0">
                <a:solidFill>
                  <a:srgbClr val="00213B"/>
                </a:solidFill>
              </a:defRPr>
            </a:lvl1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1386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uantic Artwork presentations backgrounds 170706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"/>
          <a:stretch/>
        </p:blipFill>
        <p:spPr>
          <a:xfrm>
            <a:off x="-25976" y="0"/>
            <a:ext cx="9169976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57725" y="4215420"/>
            <a:ext cx="3836988" cy="1362085"/>
          </a:xfrm>
        </p:spPr>
        <p:txBody>
          <a:bodyPr anchor="t">
            <a:normAutofit/>
          </a:bodyPr>
          <a:lstStyle>
            <a:lvl1pPr algn="l">
              <a:defRPr sz="3600" b="0" cap="all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657725" y="2715217"/>
            <a:ext cx="3836988" cy="1500198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 descr="QuanticLogo_White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870" y="440019"/>
            <a:ext cx="4413310" cy="1964762"/>
          </a:xfrm>
          <a:prstGeom prst="rect">
            <a:avLst/>
          </a:prstGeom>
        </p:spPr>
      </p:pic>
      <p:pic>
        <p:nvPicPr>
          <p:cNvPr id="12" name="Picture 11" descr="UKNQT_Logo_Black.png"/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87" y="5799938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176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0474" y="4406916"/>
            <a:ext cx="6624241" cy="1362075"/>
          </a:xfrm>
        </p:spPr>
        <p:txBody>
          <a:bodyPr anchor="t">
            <a:normAutofit/>
          </a:bodyPr>
          <a:lstStyle>
            <a:lvl1pPr algn="l">
              <a:defRPr sz="3600" b="0" cap="all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0474" y="2906713"/>
            <a:ext cx="6624241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pic>
        <p:nvPicPr>
          <p:cNvPr id="10" name="Picture 9" descr="QuanticLogo_SingleColour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051" y="329106"/>
            <a:ext cx="5676900" cy="2527300"/>
          </a:xfrm>
          <a:prstGeom prst="rect">
            <a:avLst/>
          </a:prstGeom>
        </p:spPr>
      </p:pic>
      <p:pic>
        <p:nvPicPr>
          <p:cNvPr id="9" name="Picture 8" descr="UKNQT_Logo_Black.png"/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87" y="5799938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859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0474" y="4406916"/>
            <a:ext cx="6624241" cy="1362085"/>
          </a:xfrm>
        </p:spPr>
        <p:txBody>
          <a:bodyPr anchor="t">
            <a:normAutofit/>
          </a:bodyPr>
          <a:lstStyle>
            <a:lvl1pPr algn="l">
              <a:defRPr sz="3600" b="0" cap="all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0474" y="2906713"/>
            <a:ext cx="6624241" cy="1500198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QuanticLogo_White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051" y="323426"/>
            <a:ext cx="5676900" cy="2527300"/>
          </a:xfrm>
          <a:prstGeom prst="rect">
            <a:avLst/>
          </a:prstGeom>
        </p:spPr>
      </p:pic>
      <p:pic>
        <p:nvPicPr>
          <p:cNvPr id="10" name="Picture 9" descr="UKNQT_Logo_Black.png"/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87" y="5799938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643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4000" cy="6855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0474" y="4406916"/>
            <a:ext cx="6624241" cy="1362085"/>
          </a:xfrm>
        </p:spPr>
        <p:txBody>
          <a:bodyPr anchor="t">
            <a:normAutofit/>
          </a:bodyPr>
          <a:lstStyle>
            <a:lvl1pPr algn="l">
              <a:defRPr sz="3600" b="0" cap="all"/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0474" y="2906713"/>
            <a:ext cx="6624241" cy="1500198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000000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QuanticLogo_SingleColour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467" y="329106"/>
            <a:ext cx="5676900" cy="2527300"/>
          </a:xfrm>
          <a:prstGeom prst="rect">
            <a:avLst/>
          </a:prstGeom>
        </p:spPr>
      </p:pic>
      <p:pic>
        <p:nvPicPr>
          <p:cNvPr id="10" name="Picture 9" descr="UKNQT_Logo_Black.png"/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87" y="5799938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29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0474" y="4406916"/>
            <a:ext cx="6624241" cy="1362085"/>
          </a:xfrm>
        </p:spPr>
        <p:txBody>
          <a:bodyPr anchor="t">
            <a:normAutofit/>
          </a:bodyPr>
          <a:lstStyle>
            <a:lvl1pPr algn="l">
              <a:defRPr sz="3600" b="0" cap="all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0474" y="2906713"/>
            <a:ext cx="6624241" cy="150019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QuanticLogo_White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051" y="323426"/>
            <a:ext cx="5676900" cy="2527300"/>
          </a:xfrm>
          <a:prstGeom prst="rect">
            <a:avLst/>
          </a:prstGeom>
        </p:spPr>
      </p:pic>
      <p:pic>
        <p:nvPicPr>
          <p:cNvPr id="10" name="Picture 9" descr="UKNQT_Logo_Black.png"/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87" y="5799938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181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0474" y="4406916"/>
            <a:ext cx="6624241" cy="1362085"/>
          </a:xfrm>
        </p:spPr>
        <p:txBody>
          <a:bodyPr anchor="t">
            <a:normAutofit/>
          </a:bodyPr>
          <a:lstStyle>
            <a:lvl1pPr algn="l">
              <a:defRPr sz="3600" b="0" cap="all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0474" y="2906713"/>
            <a:ext cx="6624241" cy="150019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QuanticLogo_White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467" y="323426"/>
            <a:ext cx="5676900" cy="2527300"/>
          </a:xfrm>
          <a:prstGeom prst="rect">
            <a:avLst/>
          </a:prstGeom>
        </p:spPr>
      </p:pic>
      <p:pic>
        <p:nvPicPr>
          <p:cNvPr id="10" name="Picture 9" descr="UKNQT_Logo_Black.png"/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87" y="5799938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217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143" y="0"/>
            <a:ext cx="91841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0474" y="4406916"/>
            <a:ext cx="6624241" cy="1362085"/>
          </a:xfrm>
        </p:spPr>
        <p:txBody>
          <a:bodyPr anchor="t">
            <a:normAutofit/>
          </a:bodyPr>
          <a:lstStyle>
            <a:lvl1pPr algn="l">
              <a:defRPr sz="3600" b="0" cap="all" baseline="0"/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0474" y="2906713"/>
            <a:ext cx="6624241" cy="1500198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000000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QuanticLogo_SingleColour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467" y="329106"/>
            <a:ext cx="5676900" cy="2527300"/>
          </a:xfrm>
          <a:prstGeom prst="rect">
            <a:avLst/>
          </a:prstGeom>
        </p:spPr>
      </p:pic>
      <p:pic>
        <p:nvPicPr>
          <p:cNvPr id="11" name="Picture 10" descr="UKNQT_Logo_Black.png"/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87" y="5799938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305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0474" y="4406916"/>
            <a:ext cx="6624241" cy="1362075"/>
          </a:xfrm>
        </p:spPr>
        <p:txBody>
          <a:bodyPr anchor="t">
            <a:normAutofit/>
          </a:bodyPr>
          <a:lstStyle>
            <a:lvl1pPr algn="l"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0474" y="2906713"/>
            <a:ext cx="6624241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7" name="Picture 6" descr="QuanticLogo_White300dp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051" y="323426"/>
            <a:ext cx="5676900" cy="2527300"/>
          </a:xfrm>
          <a:prstGeom prst="rect">
            <a:avLst/>
          </a:prstGeom>
        </p:spPr>
      </p:pic>
      <p:pic>
        <p:nvPicPr>
          <p:cNvPr id="8" name="Picture 7" descr="UKNQT_Logo_Black.png"/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87" y="5799938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009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7618" y="4215420"/>
            <a:ext cx="6617097" cy="1362075"/>
          </a:xfrm>
        </p:spPr>
        <p:txBody>
          <a:bodyPr anchor="t">
            <a:normAutofit/>
          </a:bodyPr>
          <a:lstStyle>
            <a:lvl1pPr algn="l">
              <a:defRPr sz="3600" b="0" cap="all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618" y="2715217"/>
            <a:ext cx="6617097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5" name="Picture 14" descr="g2997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1214" flipH="1">
            <a:off x="-5244882" y="606376"/>
            <a:ext cx="8052617" cy="5503678"/>
          </a:xfrm>
          <a:prstGeom prst="rect">
            <a:avLst/>
          </a:prstGeom>
        </p:spPr>
      </p:pic>
      <p:pic>
        <p:nvPicPr>
          <p:cNvPr id="13" name="Picture 12" descr="QuanticLogo_White300dpi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051" y="323426"/>
            <a:ext cx="5676900" cy="2527300"/>
          </a:xfrm>
          <a:prstGeom prst="rect">
            <a:avLst/>
          </a:prstGeom>
        </p:spPr>
      </p:pic>
      <p:pic>
        <p:nvPicPr>
          <p:cNvPr id="14" name="Picture 13" descr="UKNQT_Logo_Black.png"/>
          <p:cNvPicPr>
            <a:picLocks noChangeAspect="1"/>
          </p:cNvPicPr>
          <p:nvPr userDrawn="1"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87" y="5799938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528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0474" y="4237584"/>
            <a:ext cx="6624241" cy="1362085"/>
          </a:xfrm>
        </p:spPr>
        <p:txBody>
          <a:bodyPr anchor="t">
            <a:normAutofit/>
          </a:bodyPr>
          <a:lstStyle>
            <a:lvl1pPr algn="l"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0474" y="2737381"/>
            <a:ext cx="6624241" cy="150019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QuanticLogo_White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467" y="323426"/>
            <a:ext cx="5676900" cy="2527300"/>
          </a:xfrm>
          <a:prstGeom prst="rect">
            <a:avLst/>
          </a:prstGeom>
        </p:spPr>
      </p:pic>
      <p:pic>
        <p:nvPicPr>
          <p:cNvPr id="12" name="Picture 11" descr="g2997.png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-4238305" y="-310904"/>
            <a:ext cx="6039463" cy="7338237"/>
          </a:xfrm>
          <a:prstGeom prst="rect">
            <a:avLst/>
          </a:prstGeom>
        </p:spPr>
      </p:pic>
      <p:pic>
        <p:nvPicPr>
          <p:cNvPr id="13" name="Picture 12" descr="UKNQT_Logo_Black.png"/>
          <p:cNvPicPr>
            <a:picLocks noChangeAspect="1"/>
          </p:cNvPicPr>
          <p:nvPr userDrawn="1"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87" y="5799938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55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51522" y="1124744"/>
            <a:ext cx="8424863" cy="5184576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002542"/>
                </a:solidFill>
              </a:defRPr>
            </a:lvl1pPr>
            <a:lvl2pPr>
              <a:defRPr sz="1800">
                <a:solidFill>
                  <a:srgbClr val="002542"/>
                </a:solidFill>
              </a:defRPr>
            </a:lvl2pPr>
            <a:lvl3pPr>
              <a:defRPr sz="1400">
                <a:solidFill>
                  <a:srgbClr val="002542"/>
                </a:solidFill>
              </a:defRPr>
            </a:lvl3pPr>
            <a:lvl4pPr>
              <a:defRPr>
                <a:solidFill>
                  <a:srgbClr val="002542"/>
                </a:solidFill>
              </a:defRPr>
            </a:lvl4pPr>
            <a:lvl5pPr>
              <a:defRPr sz="1000">
                <a:solidFill>
                  <a:srgbClr val="00254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51521" y="188640"/>
            <a:ext cx="8424936" cy="936104"/>
          </a:xfrm>
          <a:prstGeom prst="rect">
            <a:avLst/>
          </a:prstGeom>
        </p:spPr>
        <p:txBody>
          <a:bodyPr vert="horz"/>
          <a:lstStyle>
            <a:lvl1pPr>
              <a:defRPr sz="4400" b="1">
                <a:solidFill>
                  <a:srgbClr val="00254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31793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7618" y="4229531"/>
            <a:ext cx="6617097" cy="1362075"/>
          </a:xfrm>
        </p:spPr>
        <p:txBody>
          <a:bodyPr anchor="t">
            <a:normAutofit/>
          </a:bodyPr>
          <a:lstStyle>
            <a:lvl1pPr algn="l">
              <a:defRPr sz="3600" b="0" cap="all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618" y="2729328"/>
            <a:ext cx="6617097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5" name="Picture 14" descr="g2997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238305" y="-310904"/>
            <a:ext cx="6039463" cy="7338237"/>
          </a:xfrm>
          <a:prstGeom prst="rect">
            <a:avLst/>
          </a:prstGeom>
        </p:spPr>
      </p:pic>
      <p:pic>
        <p:nvPicPr>
          <p:cNvPr id="13" name="Picture 12" descr="QuanticLogo_White300dpi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467" y="323426"/>
            <a:ext cx="5676900" cy="2527300"/>
          </a:xfrm>
          <a:prstGeom prst="rect">
            <a:avLst/>
          </a:prstGeom>
        </p:spPr>
      </p:pic>
      <p:pic>
        <p:nvPicPr>
          <p:cNvPr id="17" name="Picture 16" descr="UKNQT_Logo_Black.png"/>
          <p:cNvPicPr>
            <a:picLocks noChangeAspect="1"/>
          </p:cNvPicPr>
          <p:nvPr userDrawn="1"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87" y="5799938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030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7618" y="4229531"/>
            <a:ext cx="6617097" cy="1362075"/>
          </a:xfrm>
        </p:spPr>
        <p:txBody>
          <a:bodyPr anchor="t">
            <a:normAutofit/>
          </a:bodyPr>
          <a:lstStyle>
            <a:lvl1pPr algn="l">
              <a:defRPr sz="3600" b="0" cap="all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618" y="2729328"/>
            <a:ext cx="6617097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3" name="Picture 12" descr="QuanticLogo_White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467" y="323426"/>
            <a:ext cx="5676900" cy="2527300"/>
          </a:xfrm>
          <a:prstGeom prst="rect">
            <a:avLst/>
          </a:prstGeom>
        </p:spPr>
      </p:pic>
      <p:pic>
        <p:nvPicPr>
          <p:cNvPr id="7" name="Picture 6" descr="g2997.png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-4238305" y="-310904"/>
            <a:ext cx="6039463" cy="7338237"/>
          </a:xfrm>
          <a:prstGeom prst="rect">
            <a:avLst/>
          </a:prstGeom>
        </p:spPr>
      </p:pic>
      <p:pic>
        <p:nvPicPr>
          <p:cNvPr id="8" name="Picture 7" descr="UKNQT_Logo_Black.png"/>
          <p:cNvPicPr>
            <a:picLocks noChangeAspect="1"/>
          </p:cNvPicPr>
          <p:nvPr userDrawn="1"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87" y="5799938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974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0474" y="4223473"/>
            <a:ext cx="6624241" cy="1362075"/>
          </a:xfrm>
        </p:spPr>
        <p:txBody>
          <a:bodyPr anchor="t">
            <a:normAutofit/>
          </a:bodyPr>
          <a:lstStyle>
            <a:lvl1pPr algn="l">
              <a:defRPr sz="3600" b="0" cap="all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0474" y="2723275"/>
            <a:ext cx="6624241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QuanticLogo_White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051" y="323426"/>
            <a:ext cx="5676900" cy="2527300"/>
          </a:xfrm>
          <a:prstGeom prst="rect">
            <a:avLst/>
          </a:prstGeom>
        </p:spPr>
      </p:pic>
      <p:pic>
        <p:nvPicPr>
          <p:cNvPr id="12" name="Picture 11" descr="g2997.png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-4238305" y="-310904"/>
            <a:ext cx="6039463" cy="7338237"/>
          </a:xfrm>
          <a:prstGeom prst="rect">
            <a:avLst/>
          </a:prstGeom>
        </p:spPr>
      </p:pic>
      <p:pic>
        <p:nvPicPr>
          <p:cNvPr id="13" name="Picture 12" descr="UKNQT_Logo_Black.png"/>
          <p:cNvPicPr>
            <a:picLocks noChangeAspect="1"/>
          </p:cNvPicPr>
          <p:nvPr userDrawn="1"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87" y="5799938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936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0474" y="4223473"/>
            <a:ext cx="6624241" cy="1362085"/>
          </a:xfrm>
        </p:spPr>
        <p:txBody>
          <a:bodyPr anchor="t">
            <a:normAutofit/>
          </a:bodyPr>
          <a:lstStyle>
            <a:lvl1pPr algn="l">
              <a:defRPr sz="3600" b="0" cap="all"/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0474" y="2723270"/>
            <a:ext cx="6624241" cy="1500198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000000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QuanticLogo_SingleColour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550" y="329106"/>
            <a:ext cx="5676900" cy="2527300"/>
          </a:xfrm>
          <a:prstGeom prst="rect">
            <a:avLst/>
          </a:prstGeom>
        </p:spPr>
      </p:pic>
      <p:pic>
        <p:nvPicPr>
          <p:cNvPr id="10" name="Picture 9" descr="g2997.png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-4238305" y="-310904"/>
            <a:ext cx="6039463" cy="7338237"/>
          </a:xfrm>
          <a:prstGeom prst="rect">
            <a:avLst/>
          </a:prstGeom>
        </p:spPr>
      </p:pic>
      <p:pic>
        <p:nvPicPr>
          <p:cNvPr id="11" name="Picture 10" descr="UKNQT_Logo_Black.png"/>
          <p:cNvPicPr>
            <a:picLocks noChangeAspect="1"/>
          </p:cNvPicPr>
          <p:nvPr userDrawn="1"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87" y="5799938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677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0474" y="4237584"/>
            <a:ext cx="6624241" cy="1362085"/>
          </a:xfrm>
        </p:spPr>
        <p:txBody>
          <a:bodyPr anchor="t">
            <a:normAutofit/>
          </a:bodyPr>
          <a:lstStyle>
            <a:lvl1pPr algn="l">
              <a:defRPr sz="3600" b="0" cap="all" baseline="0"/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0474" y="2737381"/>
            <a:ext cx="6624241" cy="1500198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000000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QuanticLogo_SingleColour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550" y="329106"/>
            <a:ext cx="5676900" cy="2527300"/>
          </a:xfrm>
          <a:prstGeom prst="rect">
            <a:avLst/>
          </a:prstGeom>
        </p:spPr>
      </p:pic>
      <p:pic>
        <p:nvPicPr>
          <p:cNvPr id="11" name="Picture 10" descr="g2997.png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1214" flipH="1">
            <a:off x="-5244882" y="606376"/>
            <a:ext cx="8052617" cy="5503678"/>
          </a:xfrm>
          <a:prstGeom prst="rect">
            <a:avLst/>
          </a:prstGeom>
        </p:spPr>
      </p:pic>
      <p:pic>
        <p:nvPicPr>
          <p:cNvPr id="12" name="Picture 11" descr="UKNQT_Logo_Black.png"/>
          <p:cNvPicPr>
            <a:picLocks noChangeAspect="1"/>
          </p:cNvPicPr>
          <p:nvPr userDrawn="1"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87" y="5799938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093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143" y="0"/>
            <a:ext cx="91841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0474" y="4223473"/>
            <a:ext cx="6624241" cy="1362085"/>
          </a:xfrm>
        </p:spPr>
        <p:txBody>
          <a:bodyPr anchor="t">
            <a:normAutofit/>
          </a:bodyPr>
          <a:lstStyle>
            <a:lvl1pPr algn="l">
              <a:defRPr sz="3600" b="0" cap="all"/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0474" y="2723270"/>
            <a:ext cx="6624241" cy="1500198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000000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QuanticLogo_SingleColour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467" y="329106"/>
            <a:ext cx="5676900" cy="2527300"/>
          </a:xfrm>
          <a:prstGeom prst="rect">
            <a:avLst/>
          </a:prstGeom>
        </p:spPr>
      </p:pic>
      <p:pic>
        <p:nvPicPr>
          <p:cNvPr id="10" name="Picture 9" descr="g2997.png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238305" y="-310904"/>
            <a:ext cx="6039463" cy="7338237"/>
          </a:xfrm>
          <a:prstGeom prst="rect">
            <a:avLst/>
          </a:prstGeom>
        </p:spPr>
      </p:pic>
      <p:pic>
        <p:nvPicPr>
          <p:cNvPr id="8" name="Picture 7" descr="UKNQT_Logo_Black.png"/>
          <p:cNvPicPr>
            <a:picLocks noChangeAspect="1"/>
          </p:cNvPicPr>
          <p:nvPr userDrawn="1"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87" y="5799938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6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143" y="0"/>
            <a:ext cx="9184145" cy="6858000"/>
          </a:xfrm>
          <a:prstGeom prst="rect">
            <a:avLst/>
          </a:prstGeom>
        </p:spPr>
      </p:pic>
      <p:pic>
        <p:nvPicPr>
          <p:cNvPr id="5" name="Picture 4" descr="UKNQT_Logo_Black.png"/>
          <p:cNvPicPr>
            <a:picLocks noChangeAspect="1"/>
          </p:cNvPicPr>
          <p:nvPr userDrawn="1"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87" y="5799938"/>
            <a:ext cx="1338695" cy="764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0474" y="4223473"/>
            <a:ext cx="6624241" cy="1362085"/>
          </a:xfrm>
        </p:spPr>
        <p:txBody>
          <a:bodyPr anchor="t">
            <a:normAutofit/>
          </a:bodyPr>
          <a:lstStyle>
            <a:lvl1pPr algn="l">
              <a:defRPr sz="3600" b="0" cap="all"/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0474" y="2723270"/>
            <a:ext cx="6624241" cy="1500198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000000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QuanticLogo_SingleColour300dpi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467" y="329106"/>
            <a:ext cx="5676900" cy="2527300"/>
          </a:xfrm>
          <a:prstGeom prst="rect">
            <a:avLst/>
          </a:prstGeom>
        </p:spPr>
      </p:pic>
      <p:pic>
        <p:nvPicPr>
          <p:cNvPr id="8" name="Picture 7" descr="g2997.png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-4238305" y="-310904"/>
            <a:ext cx="6039463" cy="73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845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uantic Artwork presentations backgrounds 1707062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945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5" y="4406916"/>
            <a:ext cx="4516437" cy="1362083"/>
          </a:xfrm>
        </p:spPr>
        <p:txBody>
          <a:bodyPr anchor="t">
            <a:noAutofit/>
          </a:bodyPr>
          <a:lstStyle>
            <a:lvl1pPr algn="l">
              <a:defRPr sz="3600" b="0" cap="all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3"/>
            <a:ext cx="4516437" cy="1500196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QuanticLogo_White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323426"/>
            <a:ext cx="5676900" cy="2527300"/>
          </a:xfrm>
          <a:prstGeom prst="rect">
            <a:avLst/>
          </a:prstGeom>
        </p:spPr>
      </p:pic>
      <p:pic>
        <p:nvPicPr>
          <p:cNvPr id="10" name="Picture 9" descr="UKNQT_Logo_Black.png"/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16" y="5950029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667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uantic Artwork presentations backgrounds 1707062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9144000" cy="6900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4202" y="4406916"/>
            <a:ext cx="5370513" cy="1362083"/>
          </a:xfrm>
        </p:spPr>
        <p:txBody>
          <a:bodyPr anchor="t">
            <a:noAutofit/>
          </a:bodyPr>
          <a:lstStyle>
            <a:lvl1pPr algn="r">
              <a:defRPr sz="3600" b="0" cap="all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4202" y="2906713"/>
            <a:ext cx="5370513" cy="1500196"/>
          </a:xfrm>
        </p:spPr>
        <p:txBody>
          <a:bodyPr anchor="b"/>
          <a:lstStyle>
            <a:lvl1pPr marL="0" indent="0" algn="r">
              <a:buNone/>
              <a:defRPr sz="1500">
                <a:solidFill>
                  <a:schemeClr val="bg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QuanticLogo_White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350" y="323426"/>
            <a:ext cx="5676900" cy="2527300"/>
          </a:xfrm>
          <a:prstGeom prst="rect">
            <a:avLst/>
          </a:prstGeom>
        </p:spPr>
      </p:pic>
      <p:pic>
        <p:nvPicPr>
          <p:cNvPr id="10" name="Picture 9" descr="UKNQT_Logo_Black.png"/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187" y="5799938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96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uantic Artwork presentations backgrounds 1707064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16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0" cap="all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QuanticLogo_White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550" y="323426"/>
            <a:ext cx="5676900" cy="2527300"/>
          </a:xfrm>
          <a:prstGeom prst="rect">
            <a:avLst/>
          </a:prstGeom>
        </p:spPr>
      </p:pic>
      <p:pic>
        <p:nvPicPr>
          <p:cNvPr id="9" name="Picture 8" descr="UKNQT_Logo_Black.png"/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16" y="5799938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NQ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ircles_white.png"/>
          <p:cNvPicPr>
            <a:picLocks noChangeAspect="1"/>
          </p:cNvPicPr>
          <p:nvPr/>
        </p:nvPicPr>
        <p:blipFill rotWithShape="1">
          <a:blip r:embed="rId2" cstate="screen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4475" y="-1"/>
            <a:ext cx="5309525" cy="511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146295"/>
            <a:ext cx="7772400" cy="1362075"/>
          </a:xfrm>
          <a:prstGeom prst="rect">
            <a:avLst/>
          </a:prstGeom>
          <a:ln>
            <a:noFill/>
          </a:ln>
        </p:spPr>
        <p:txBody>
          <a:bodyPr wrap="none" lIns="0" tIns="0" rIns="0" bIns="0" anchor="t">
            <a:noAutofit/>
          </a:bodyPr>
          <a:lstStyle>
            <a:lvl1pPr algn="l">
              <a:defRPr sz="4000" b="0" i="0" cap="all" spc="-100" baseline="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r>
              <a:rPr lang="en-GB" dirty="0"/>
              <a:t>DIVIDER TITLE</a:t>
            </a:r>
            <a:endParaRPr lang="en-US" dirty="0"/>
          </a:p>
        </p:txBody>
      </p:sp>
      <p:pic>
        <p:nvPicPr>
          <p:cNvPr id="13" name="Picture 12" descr="UKNQT_Logo_CMY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616" y="5418116"/>
            <a:ext cx="2464570" cy="105444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" y="0"/>
            <a:ext cx="140137" cy="6858000"/>
          </a:xfrm>
          <a:prstGeom prst="rect">
            <a:avLst/>
          </a:prstGeom>
          <a:solidFill>
            <a:srgbClr val="EF7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003863" y="0"/>
            <a:ext cx="140137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9136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Quantic Artwork presentations backgrounds 17070610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0" y="4406916"/>
            <a:ext cx="5831418" cy="1362075"/>
          </a:xfrm>
        </p:spPr>
        <p:txBody>
          <a:bodyPr anchor="t">
            <a:normAutofit/>
          </a:bodyPr>
          <a:lstStyle>
            <a:lvl1pPr algn="l">
              <a:defRPr sz="3600" b="0" cap="all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49" y="2906713"/>
            <a:ext cx="5831418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QuanticLogo_White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300" y="323426"/>
            <a:ext cx="56769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816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antic Artwork presentations backgrounds 1707067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26999"/>
            <a:ext cx="9144000" cy="709788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4785" y="4219911"/>
            <a:ext cx="5370513" cy="1362083"/>
          </a:xfrm>
        </p:spPr>
        <p:txBody>
          <a:bodyPr anchor="t">
            <a:noAutofit/>
          </a:bodyPr>
          <a:lstStyle>
            <a:lvl1pPr algn="l">
              <a:defRPr sz="3600" b="0" cap="all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94785" y="2719708"/>
            <a:ext cx="5370513" cy="1500196"/>
          </a:xfrm>
        </p:spPr>
        <p:txBody>
          <a:bodyPr anchor="b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 descr="QuanticLogo_White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07" y="309596"/>
            <a:ext cx="5676900" cy="2527300"/>
          </a:xfrm>
          <a:prstGeom prst="rect">
            <a:avLst/>
          </a:prstGeom>
        </p:spPr>
      </p:pic>
      <p:pic>
        <p:nvPicPr>
          <p:cNvPr id="7" name="Picture 6" descr="UKNQT_Logo_Black.png"/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80" y="5851011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390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antic Artwork presentations backgrounds 1707067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213275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76090" y="4220635"/>
            <a:ext cx="5399615" cy="1362083"/>
          </a:xfrm>
        </p:spPr>
        <p:txBody>
          <a:bodyPr anchor="t">
            <a:noAutofit/>
          </a:bodyPr>
          <a:lstStyle>
            <a:lvl1pPr algn="r">
              <a:defRPr sz="3600" b="0" cap="all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3376090" y="2720432"/>
            <a:ext cx="5399615" cy="1500196"/>
          </a:xfrm>
        </p:spPr>
        <p:txBody>
          <a:bodyPr anchor="b"/>
          <a:lstStyle>
            <a:lvl1pPr marL="0" indent="0" algn="r">
              <a:buNone/>
              <a:defRPr sz="1500">
                <a:solidFill>
                  <a:schemeClr val="bg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 descr="QuanticLogo_White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802" y="343217"/>
            <a:ext cx="5676900" cy="2527300"/>
          </a:xfrm>
          <a:prstGeom prst="rect">
            <a:avLst/>
          </a:prstGeom>
        </p:spPr>
      </p:pic>
      <p:pic>
        <p:nvPicPr>
          <p:cNvPr id="7" name="Picture 6" descr="UKNQT_Logo_Black.png"/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009" y="5886987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726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uantic Artwork presentations backgrounds 1707068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4785" y="4219911"/>
            <a:ext cx="5370513" cy="1362083"/>
          </a:xfrm>
        </p:spPr>
        <p:txBody>
          <a:bodyPr anchor="t">
            <a:noAutofit/>
          </a:bodyPr>
          <a:lstStyle>
            <a:lvl1pPr algn="l">
              <a:defRPr sz="3600" b="0" cap="all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94785" y="2719708"/>
            <a:ext cx="5370513" cy="1500196"/>
          </a:xfrm>
        </p:spPr>
        <p:txBody>
          <a:bodyPr anchor="b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 descr="QuanticLogo_White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2" y="309596"/>
            <a:ext cx="5676900" cy="2527300"/>
          </a:xfrm>
          <a:prstGeom prst="rect">
            <a:avLst/>
          </a:prstGeom>
        </p:spPr>
      </p:pic>
      <p:pic>
        <p:nvPicPr>
          <p:cNvPr id="8" name="Picture 7" descr="UKNQT_Logo_Black.png"/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86" y="5874101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317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uantic Artwork presentations backgrounds 1707068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8"/>
          <a:stretch/>
        </p:blipFill>
        <p:spPr>
          <a:xfrm flipH="1">
            <a:off x="-1" y="4"/>
            <a:ext cx="9144001" cy="686954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76090" y="4209090"/>
            <a:ext cx="5399615" cy="1362083"/>
          </a:xfrm>
        </p:spPr>
        <p:txBody>
          <a:bodyPr anchor="t">
            <a:noAutofit/>
          </a:bodyPr>
          <a:lstStyle>
            <a:lvl1pPr algn="r">
              <a:defRPr sz="3600" b="0" cap="all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3376090" y="2708887"/>
            <a:ext cx="5399615" cy="1500196"/>
          </a:xfrm>
        </p:spPr>
        <p:txBody>
          <a:bodyPr anchor="b"/>
          <a:lstStyle>
            <a:lvl1pPr marL="0" indent="0" algn="r">
              <a:buNone/>
              <a:defRPr sz="1500">
                <a:solidFill>
                  <a:schemeClr val="bg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 descr="QuanticLogo_White300dpi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802" y="343217"/>
            <a:ext cx="5676900" cy="2527300"/>
          </a:xfrm>
          <a:prstGeom prst="rect">
            <a:avLst/>
          </a:prstGeom>
        </p:spPr>
      </p:pic>
      <p:pic>
        <p:nvPicPr>
          <p:cNvPr id="8" name="Picture 7" descr="UKNQT_Logo_Black.png"/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010" y="5863897"/>
            <a:ext cx="1338695" cy="7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29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77D5-D45F-944C-9440-4FFF3EF3AD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B8677-4289-0347-8116-1AD59F0738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QuanticLogoMark_FullColour300dp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378" y="7"/>
            <a:ext cx="1383446" cy="16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851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77D5-D45F-944C-9440-4FFF3EF3AD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B8677-4289-0347-8116-1AD59F0738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QuanticLogoMark_FullColour300dp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378" y="7"/>
            <a:ext cx="1383446" cy="16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198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77D5-D45F-944C-9440-4FFF3EF3AD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B8677-4289-0347-8116-1AD59F0738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QuanticLogoMark_FullColour300dp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378" y="7"/>
            <a:ext cx="1383446" cy="16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599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77D5-D45F-944C-9440-4FFF3EF3AD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B8677-4289-0347-8116-1AD59F0738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086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77D5-D45F-944C-9440-4FFF3EF3AD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B8677-4289-0347-8116-1AD59F0738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QuanticLogoMark_FullColour300dp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378" y="7"/>
            <a:ext cx="1383446" cy="16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3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1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63" Type="http://schemas.openxmlformats.org/officeDocument/2006/relationships/slideLayout" Target="../slideLayouts/slideLayout73.xml"/><Relationship Id="rId68" Type="http://schemas.openxmlformats.org/officeDocument/2006/relationships/slideLayout" Target="../slideLayouts/slideLayout78.xml"/><Relationship Id="rId84" Type="http://schemas.openxmlformats.org/officeDocument/2006/relationships/slideLayout" Target="../slideLayouts/slideLayout94.xml"/><Relationship Id="rId89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53" Type="http://schemas.openxmlformats.org/officeDocument/2006/relationships/slideLayout" Target="../slideLayouts/slideLayout63.xml"/><Relationship Id="rId58" Type="http://schemas.openxmlformats.org/officeDocument/2006/relationships/slideLayout" Target="../slideLayouts/slideLayout68.xml"/><Relationship Id="rId74" Type="http://schemas.openxmlformats.org/officeDocument/2006/relationships/slideLayout" Target="../slideLayouts/slideLayout84.xml"/><Relationship Id="rId79" Type="http://schemas.openxmlformats.org/officeDocument/2006/relationships/slideLayout" Target="../slideLayouts/slideLayout89.xml"/><Relationship Id="rId5" Type="http://schemas.openxmlformats.org/officeDocument/2006/relationships/slideLayout" Target="../slideLayouts/slideLayout15.xml"/><Relationship Id="rId90" Type="http://schemas.openxmlformats.org/officeDocument/2006/relationships/theme" Target="../theme/theme3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58.xml"/><Relationship Id="rId56" Type="http://schemas.openxmlformats.org/officeDocument/2006/relationships/slideLayout" Target="../slideLayouts/slideLayout66.xml"/><Relationship Id="rId64" Type="http://schemas.openxmlformats.org/officeDocument/2006/relationships/slideLayout" Target="../slideLayouts/slideLayout74.xml"/><Relationship Id="rId69" Type="http://schemas.openxmlformats.org/officeDocument/2006/relationships/slideLayout" Target="../slideLayouts/slideLayout79.xml"/><Relationship Id="rId7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18.xml"/><Relationship Id="rId51" Type="http://schemas.openxmlformats.org/officeDocument/2006/relationships/slideLayout" Target="../slideLayouts/slideLayout61.xml"/><Relationship Id="rId72" Type="http://schemas.openxmlformats.org/officeDocument/2006/relationships/slideLayout" Target="../slideLayouts/slideLayout82.xml"/><Relationship Id="rId80" Type="http://schemas.openxmlformats.org/officeDocument/2006/relationships/slideLayout" Target="../slideLayouts/slideLayout90.xml"/><Relationship Id="rId85" Type="http://schemas.openxmlformats.org/officeDocument/2006/relationships/slideLayout" Target="../slideLayouts/slideLayout95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69.xml"/><Relationship Id="rId67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64.xml"/><Relationship Id="rId62" Type="http://schemas.openxmlformats.org/officeDocument/2006/relationships/slideLayout" Target="../slideLayouts/slideLayout72.xml"/><Relationship Id="rId70" Type="http://schemas.openxmlformats.org/officeDocument/2006/relationships/slideLayout" Target="../slideLayouts/slideLayout80.xml"/><Relationship Id="rId75" Type="http://schemas.openxmlformats.org/officeDocument/2006/relationships/slideLayout" Target="../slideLayouts/slideLayout85.xml"/><Relationship Id="rId83" Type="http://schemas.openxmlformats.org/officeDocument/2006/relationships/slideLayout" Target="../slideLayouts/slideLayout93.xml"/><Relationship Id="rId88" Type="http://schemas.openxmlformats.org/officeDocument/2006/relationships/slideLayout" Target="../slideLayouts/slideLayout98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59.xml"/><Relationship Id="rId57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52" Type="http://schemas.openxmlformats.org/officeDocument/2006/relationships/slideLayout" Target="../slideLayouts/slideLayout62.xml"/><Relationship Id="rId60" Type="http://schemas.openxmlformats.org/officeDocument/2006/relationships/slideLayout" Target="../slideLayouts/slideLayout70.xml"/><Relationship Id="rId65" Type="http://schemas.openxmlformats.org/officeDocument/2006/relationships/slideLayout" Target="../slideLayouts/slideLayout75.xml"/><Relationship Id="rId73" Type="http://schemas.openxmlformats.org/officeDocument/2006/relationships/slideLayout" Target="../slideLayouts/slideLayout83.xml"/><Relationship Id="rId78" Type="http://schemas.openxmlformats.org/officeDocument/2006/relationships/slideLayout" Target="../slideLayouts/slideLayout88.xml"/><Relationship Id="rId81" Type="http://schemas.openxmlformats.org/officeDocument/2006/relationships/slideLayout" Target="../slideLayouts/slideLayout91.xml"/><Relationship Id="rId86" Type="http://schemas.openxmlformats.org/officeDocument/2006/relationships/slideLayout" Target="../slideLayouts/slideLayout96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44.xml"/><Relationship Id="rId50" Type="http://schemas.openxmlformats.org/officeDocument/2006/relationships/slideLayout" Target="../slideLayouts/slideLayout60.xml"/><Relationship Id="rId55" Type="http://schemas.openxmlformats.org/officeDocument/2006/relationships/slideLayout" Target="../slideLayouts/slideLayout65.xml"/><Relationship Id="rId7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17.xml"/><Relationship Id="rId7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12.xml"/><Relationship Id="rId29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34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66" Type="http://schemas.openxmlformats.org/officeDocument/2006/relationships/slideLayout" Target="../slideLayouts/slideLayout76.xml"/><Relationship Id="rId87" Type="http://schemas.openxmlformats.org/officeDocument/2006/relationships/slideLayout" Target="../slideLayouts/slideLayout97.xml"/><Relationship Id="rId61" Type="http://schemas.openxmlformats.org/officeDocument/2006/relationships/slideLayout" Target="../slideLayouts/slideLayout71.xml"/><Relationship Id="rId82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12" r:id="rId2"/>
    <p:sldLayoutId id="2147483791" r:id="rId3"/>
    <p:sldLayoutId id="2147483792" r:id="rId4"/>
    <p:sldLayoutId id="2147483827" r:id="rId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pitchFamily="-83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pitchFamily="-8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pitchFamily="-8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pitchFamily="-8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pitchFamily="-83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25056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83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83" charset="0"/>
        </a:defRPr>
      </a:lvl1pPr>
      <a:lvl2pPr marL="937584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83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83" charset="0"/>
        </a:defRPr>
      </a:lvl2pPr>
      <a:lvl3pPr marL="1250112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83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83" charset="0"/>
        </a:defRPr>
      </a:lvl3pPr>
      <a:lvl4pPr marL="1562640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83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83" charset="0"/>
        </a:defRPr>
      </a:lvl4pPr>
      <a:lvl5pPr marL="1875168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83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83" charset="0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63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6" r:id="rId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pitchFamily="-83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pitchFamily="-8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pitchFamily="-8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pitchFamily="-8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pitchFamily="-83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25056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83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83" charset="0"/>
        </a:defRPr>
      </a:lvl1pPr>
      <a:lvl2pPr marL="937584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83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83" charset="0"/>
        </a:defRPr>
      </a:lvl2pPr>
      <a:lvl3pPr marL="1250112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83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83" charset="0"/>
        </a:defRPr>
      </a:lvl3pPr>
      <a:lvl4pPr marL="1562640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83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83" charset="0"/>
        </a:defRPr>
      </a:lvl4pPr>
      <a:lvl5pPr marL="1875168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83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83" charset="0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688932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Klavika"/>
                <a:cs typeface="Klavika"/>
              </a:defRPr>
            </a:lvl1pPr>
          </a:lstStyle>
          <a:p>
            <a:fld id="{41E277D5-D45F-944C-9440-4FFF3EF3AD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Klavika"/>
                <a:cs typeface="Klavika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Klavika"/>
                <a:cs typeface="Klavika"/>
              </a:defRPr>
            </a:lvl1pPr>
          </a:lstStyle>
          <a:p>
            <a:fld id="{ECCB8677-4289-0347-8116-1AD59F0738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76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  <p:sldLayoutId id="2147483853" r:id="rId24"/>
    <p:sldLayoutId id="2147483854" r:id="rId25"/>
    <p:sldLayoutId id="2147483855" r:id="rId26"/>
    <p:sldLayoutId id="2147483856" r:id="rId27"/>
    <p:sldLayoutId id="2147483857" r:id="rId28"/>
    <p:sldLayoutId id="2147483858" r:id="rId29"/>
    <p:sldLayoutId id="2147483859" r:id="rId30"/>
    <p:sldLayoutId id="2147483860" r:id="rId31"/>
    <p:sldLayoutId id="2147483861" r:id="rId32"/>
    <p:sldLayoutId id="2147483862" r:id="rId33"/>
    <p:sldLayoutId id="2147483863" r:id="rId34"/>
    <p:sldLayoutId id="2147483864" r:id="rId35"/>
    <p:sldLayoutId id="2147483865" r:id="rId36"/>
    <p:sldLayoutId id="2147483866" r:id="rId37"/>
    <p:sldLayoutId id="2147483867" r:id="rId38"/>
    <p:sldLayoutId id="2147483868" r:id="rId39"/>
    <p:sldLayoutId id="2147483869" r:id="rId40"/>
    <p:sldLayoutId id="2147483870" r:id="rId41"/>
    <p:sldLayoutId id="2147483871" r:id="rId42"/>
    <p:sldLayoutId id="2147483872" r:id="rId43"/>
    <p:sldLayoutId id="2147483873" r:id="rId44"/>
    <p:sldLayoutId id="2147483874" r:id="rId45"/>
    <p:sldLayoutId id="2147483875" r:id="rId46"/>
    <p:sldLayoutId id="2147483876" r:id="rId47"/>
    <p:sldLayoutId id="2147483877" r:id="rId48"/>
    <p:sldLayoutId id="2147483878" r:id="rId49"/>
    <p:sldLayoutId id="2147483879" r:id="rId50"/>
    <p:sldLayoutId id="2147483880" r:id="rId51"/>
    <p:sldLayoutId id="2147483881" r:id="rId52"/>
    <p:sldLayoutId id="2147483882" r:id="rId53"/>
    <p:sldLayoutId id="2147483883" r:id="rId54"/>
    <p:sldLayoutId id="2147483884" r:id="rId55"/>
    <p:sldLayoutId id="2147483885" r:id="rId56"/>
    <p:sldLayoutId id="2147483886" r:id="rId57"/>
    <p:sldLayoutId id="2147483887" r:id="rId58"/>
    <p:sldLayoutId id="2147483888" r:id="rId59"/>
    <p:sldLayoutId id="2147483889" r:id="rId60"/>
    <p:sldLayoutId id="2147483890" r:id="rId61"/>
    <p:sldLayoutId id="2147483891" r:id="rId62"/>
    <p:sldLayoutId id="2147483892" r:id="rId63"/>
    <p:sldLayoutId id="2147483893" r:id="rId64"/>
    <p:sldLayoutId id="2147483894" r:id="rId65"/>
    <p:sldLayoutId id="2147483895" r:id="rId66"/>
    <p:sldLayoutId id="2147483896" r:id="rId67"/>
    <p:sldLayoutId id="2147483897" r:id="rId68"/>
    <p:sldLayoutId id="2147483898" r:id="rId69"/>
    <p:sldLayoutId id="2147483899" r:id="rId70"/>
    <p:sldLayoutId id="2147483900" r:id="rId71"/>
    <p:sldLayoutId id="2147483901" r:id="rId72"/>
    <p:sldLayoutId id="2147483902" r:id="rId73"/>
    <p:sldLayoutId id="2147483903" r:id="rId74"/>
    <p:sldLayoutId id="2147483904" r:id="rId75"/>
    <p:sldLayoutId id="2147483905" r:id="rId76"/>
    <p:sldLayoutId id="2147483906" r:id="rId77"/>
    <p:sldLayoutId id="2147483907" r:id="rId78"/>
    <p:sldLayoutId id="2147483908" r:id="rId79"/>
    <p:sldLayoutId id="2147483909" r:id="rId80"/>
    <p:sldLayoutId id="2147483910" r:id="rId81"/>
    <p:sldLayoutId id="2147483911" r:id="rId82"/>
    <p:sldLayoutId id="2147483912" r:id="rId83"/>
    <p:sldLayoutId id="2147483913" r:id="rId84"/>
    <p:sldLayoutId id="2147483914" r:id="rId85"/>
    <p:sldLayoutId id="2147483915" r:id="rId86"/>
    <p:sldLayoutId id="2147483916" r:id="rId87"/>
    <p:sldLayoutId id="2147483917" r:id="rId88"/>
    <p:sldLayoutId id="2147483918" r:id="rId89"/>
  </p:sldLayoutIdLst>
  <p:txStyles>
    <p:titleStyle>
      <a:lvl1pPr algn="ctr" defTabSz="342892" rtl="0" eaLnBrk="1" latinLnBrk="0" hangingPunct="1">
        <a:spcBef>
          <a:spcPct val="0"/>
        </a:spcBef>
        <a:buNone/>
        <a:defRPr sz="3300" b="1" kern="1200">
          <a:solidFill>
            <a:schemeClr val="tx1"/>
          </a:solidFill>
          <a:latin typeface="Klavika"/>
          <a:ea typeface="+mj-ea"/>
          <a:cs typeface="Klavika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Klavika"/>
          <a:ea typeface="+mn-ea"/>
          <a:cs typeface="Klavika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Klavika"/>
          <a:ea typeface="+mn-ea"/>
          <a:cs typeface="Klavika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Klavika"/>
          <a:ea typeface="+mn-ea"/>
          <a:cs typeface="Klavika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Klavika"/>
          <a:ea typeface="+mn-ea"/>
          <a:cs typeface="Klavika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Klavika"/>
          <a:ea typeface="+mn-ea"/>
          <a:cs typeface="Klavika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7" Type="http://schemas.openxmlformats.org/officeDocument/2006/relationships/image" Target="../media/image11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tiff"/><Relationship Id="rId3" Type="http://schemas.openxmlformats.org/officeDocument/2006/relationships/image" Target="../media/image114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microsoft.com/office/2007/relationships/hdphoto" Target="../media/hdphoto2.wdp"/><Relationship Id="rId4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3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7.png"/><Relationship Id="rId7" Type="http://schemas.openxmlformats.org/officeDocument/2006/relationships/image" Target="../media/image1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tiff"/><Relationship Id="rId5" Type="http://schemas.openxmlformats.org/officeDocument/2006/relationships/image" Target="../media/image128.png"/><Relationship Id="rId4" Type="http://schemas.microsoft.com/office/2007/relationships/hdphoto" Target="../media/hdphoto3.wdp"/><Relationship Id="rId9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tiff"/><Relationship Id="rId39" Type="http://schemas.openxmlformats.org/officeDocument/2006/relationships/image" Target="../media/image83.png"/><Relationship Id="rId21" Type="http://schemas.openxmlformats.org/officeDocument/2006/relationships/image" Target="../media/image65.png"/><Relationship Id="rId34" Type="http://schemas.openxmlformats.org/officeDocument/2006/relationships/image" Target="../media/image78.tiff"/><Relationship Id="rId42" Type="http://schemas.openxmlformats.org/officeDocument/2006/relationships/image" Target="../media/image86.png"/><Relationship Id="rId47" Type="http://schemas.openxmlformats.org/officeDocument/2006/relationships/image" Target="../media/image91.jpeg"/><Relationship Id="rId50" Type="http://schemas.openxmlformats.org/officeDocument/2006/relationships/image" Target="../media/image94.png"/><Relationship Id="rId7" Type="http://schemas.openxmlformats.org/officeDocument/2006/relationships/hyperlink" Target="http://www.ed.ac.uk/schools-departments/vet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0.png"/><Relationship Id="rId29" Type="http://schemas.openxmlformats.org/officeDocument/2006/relationships/image" Target="../media/image73.tiff"/><Relationship Id="rId11" Type="http://schemas.openxmlformats.org/officeDocument/2006/relationships/image" Target="../media/image55.png"/><Relationship Id="rId24" Type="http://schemas.openxmlformats.org/officeDocument/2006/relationships/image" Target="../media/image68.tiff"/><Relationship Id="rId32" Type="http://schemas.openxmlformats.org/officeDocument/2006/relationships/image" Target="../media/image76.tiff"/><Relationship Id="rId37" Type="http://schemas.openxmlformats.org/officeDocument/2006/relationships/image" Target="../media/image81.png"/><Relationship Id="rId40" Type="http://schemas.openxmlformats.org/officeDocument/2006/relationships/image" Target="../media/image84.png"/><Relationship Id="rId45" Type="http://schemas.openxmlformats.org/officeDocument/2006/relationships/image" Target="../media/image89.png"/><Relationship Id="rId5" Type="http://schemas.openxmlformats.org/officeDocument/2006/relationships/image" Target="../media/image51.png"/><Relationship Id="rId15" Type="http://schemas.openxmlformats.org/officeDocument/2006/relationships/image" Target="../media/image59.png"/><Relationship Id="rId23" Type="http://schemas.openxmlformats.org/officeDocument/2006/relationships/image" Target="../media/image67.tiff"/><Relationship Id="rId28" Type="http://schemas.openxmlformats.org/officeDocument/2006/relationships/image" Target="../media/image72.png"/><Relationship Id="rId36" Type="http://schemas.openxmlformats.org/officeDocument/2006/relationships/image" Target="../media/image80.tiff"/><Relationship Id="rId49" Type="http://schemas.openxmlformats.org/officeDocument/2006/relationships/image" Target="../media/image93.png"/><Relationship Id="rId10" Type="http://schemas.openxmlformats.org/officeDocument/2006/relationships/image" Target="../media/image54.gif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4" Type="http://schemas.openxmlformats.org/officeDocument/2006/relationships/image" Target="../media/image88.png"/><Relationship Id="rId4" Type="http://schemas.openxmlformats.org/officeDocument/2006/relationships/image" Target="../media/image50.jpeg"/><Relationship Id="rId9" Type="http://schemas.openxmlformats.org/officeDocument/2006/relationships/hyperlink" Target="http://www.bris.ac.uk/" TargetMode="External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tiff"/><Relationship Id="rId35" Type="http://schemas.openxmlformats.org/officeDocument/2006/relationships/image" Target="../media/image79.tiff"/><Relationship Id="rId43" Type="http://schemas.openxmlformats.org/officeDocument/2006/relationships/image" Target="../media/image87.png"/><Relationship Id="rId48" Type="http://schemas.openxmlformats.org/officeDocument/2006/relationships/image" Target="../media/image92.emf"/><Relationship Id="rId8" Type="http://schemas.openxmlformats.org/officeDocument/2006/relationships/image" Target="../media/image53.gif"/><Relationship Id="rId3" Type="http://schemas.openxmlformats.org/officeDocument/2006/relationships/image" Target="../media/image10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tiff"/><Relationship Id="rId33" Type="http://schemas.openxmlformats.org/officeDocument/2006/relationships/image" Target="../media/image77.tiff"/><Relationship Id="rId38" Type="http://schemas.openxmlformats.org/officeDocument/2006/relationships/image" Target="../media/image82.png"/><Relationship Id="rId46" Type="http://schemas.openxmlformats.org/officeDocument/2006/relationships/image" Target="../media/image90.png"/><Relationship Id="rId20" Type="http://schemas.openxmlformats.org/officeDocument/2006/relationships/image" Target="../media/image64.png"/><Relationship Id="rId41" Type="http://schemas.openxmlformats.org/officeDocument/2006/relationships/image" Target="../media/image8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8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hyperlink" Target="http://openclipart.org/detail/48397/light-bulb-on-by-palomaironique" TargetMode="External"/><Relationship Id="rId4" Type="http://schemas.openxmlformats.org/officeDocument/2006/relationships/image" Target="../media/image1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65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7.emf"/><Relationship Id="rId4" Type="http://schemas.openxmlformats.org/officeDocument/2006/relationships/oleObject" Target="../embeddings/oleObject3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9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68.png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.jpe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68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4.png"/><Relationship Id="rId4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6.png"/><Relationship Id="rId4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8.jpeg"/><Relationship Id="rId7" Type="http://schemas.openxmlformats.org/officeDocument/2006/relationships/image" Target="../media/image182.tiff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jpeg"/><Relationship Id="rId4" Type="http://schemas.openxmlformats.org/officeDocument/2006/relationships/image" Target="../media/image1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tif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0" y="2175620"/>
            <a:ext cx="7772400" cy="1021556"/>
          </a:xfrm>
          <a:prstGeom prst="rect">
            <a:avLst/>
          </a:prstGeom>
        </p:spPr>
        <p:txBody>
          <a:bodyPr vert="horz" lIns="68481" tIns="34245" rIns="68481" bIns="34245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Klavika"/>
                <a:ea typeface="+mj-ea"/>
                <a:cs typeface="Klavika"/>
              </a:defRPr>
            </a:lvl1pPr>
          </a:lstStyle>
          <a:p>
            <a:endParaRPr lang="en-US" sz="3000" cap="none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86334" y="4647491"/>
            <a:ext cx="5043774" cy="2220639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UK Quantum Technology  Hub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Quantum Enhanced Imaging </a:t>
            </a:r>
            <a:br>
              <a:rPr lang="en-US" cap="none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4644008" y="2492896"/>
            <a:ext cx="4251685" cy="1125140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en-US" sz="3200" dirty="0">
                <a:solidFill>
                  <a:schemeClr val="accent6"/>
                </a:solidFill>
              </a:rPr>
              <a:t>Prof Miles Padgett FRS</a:t>
            </a:r>
          </a:p>
          <a:p>
            <a:pPr marL="0" indent="0" algn="r">
              <a:buNone/>
            </a:pPr>
            <a:r>
              <a:rPr lang="en-US" sz="3200" dirty="0">
                <a:solidFill>
                  <a:schemeClr val="accent6"/>
                </a:solidFill>
              </a:rPr>
              <a:t>PI </a:t>
            </a:r>
            <a:r>
              <a:rPr lang="en-US" sz="3200" dirty="0" err="1">
                <a:solidFill>
                  <a:schemeClr val="accent6"/>
                </a:solidFill>
              </a:rPr>
              <a:t>QuantIC</a:t>
            </a:r>
            <a:endParaRPr lang="en-US" sz="3200" dirty="0">
              <a:solidFill>
                <a:schemeClr val="accent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B904C5-3F58-8B47-9D00-00FCF2D63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042" y="944166"/>
            <a:ext cx="4095491" cy="136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12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17557040">
            <a:extLst>
              <a:ext uri="{FF2B5EF4-FFF2-40B4-BE49-F238E27FC236}">
                <a16:creationId xmlns:a16="http://schemas.microsoft.com/office/drawing/2014/main" id="{67368AF2-B69F-6846-95DF-6E5F031DA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9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253927-7FD2-A648-B86C-C0E346FE6E0F}"/>
              </a:ext>
            </a:extLst>
          </p:cNvPr>
          <p:cNvSpPr txBox="1"/>
          <p:nvPr/>
        </p:nvSpPr>
        <p:spPr>
          <a:xfrm>
            <a:off x="539552" y="5661248"/>
            <a:ext cx="8399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/>
                </a:solidFill>
                <a:latin typeface="Klavika Rg" panose="02000000000000000000" pitchFamily="50" charset="0"/>
                <a:cs typeface="Klavika"/>
              </a:rPr>
              <a:t>Underwater imaging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D00F4B-C9BE-6E42-84F6-A70F5739B5FA}"/>
              </a:ext>
            </a:extLst>
          </p:cNvPr>
          <p:cNvSpPr/>
          <p:nvPr/>
        </p:nvSpPr>
        <p:spPr bwMode="auto">
          <a:xfrm>
            <a:off x="467544" y="6099406"/>
            <a:ext cx="1592189" cy="576064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18F00D-210E-3C44-BD56-1533EF9C3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49" y="6213687"/>
            <a:ext cx="699577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CcompFinal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9388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958F6A-75D6-9642-888E-688CFB018F4F}"/>
              </a:ext>
            </a:extLst>
          </p:cNvPr>
          <p:cNvSpPr/>
          <p:nvPr/>
        </p:nvSpPr>
        <p:spPr bwMode="auto">
          <a:xfrm>
            <a:off x="467544" y="6099406"/>
            <a:ext cx="1592189" cy="576064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5" name="Picture 4" descr="UoG_colour.png">
            <a:extLst>
              <a:ext uri="{FF2B5EF4-FFF2-40B4-BE49-F238E27FC236}">
                <a16:creationId xmlns:a16="http://schemas.microsoft.com/office/drawing/2014/main" id="{C5C9F03C-90F2-C346-BC76-96DA9EBCE8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62" y="6226000"/>
            <a:ext cx="1118328" cy="347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CB255C-2397-D24B-8FB8-07251117B91F}"/>
              </a:ext>
            </a:extLst>
          </p:cNvPr>
          <p:cNvSpPr txBox="1"/>
          <p:nvPr/>
        </p:nvSpPr>
        <p:spPr>
          <a:xfrm>
            <a:off x="2300052" y="5640052"/>
            <a:ext cx="6666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/>
                </a:solidFill>
                <a:latin typeface="Klavika Rg" panose="02000000000000000000" pitchFamily="50" charset="0"/>
                <a:cs typeface="Klavika"/>
              </a:rPr>
              <a:t>Single-pixel imaging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DDBC85-1935-3049-B7A7-2DB154D5C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202285"/>
            <a:ext cx="1514640" cy="13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5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4-3_full_screen_tow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93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5" descr="UoG_keyline_regular_locku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9239"/>
            <a:ext cx="24638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 descr="INSPIRING PEOPLE BOX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5589589"/>
            <a:ext cx="2413001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Placeholder 11"/>
          <p:cNvSpPr>
            <a:spLocks noGrp="1"/>
          </p:cNvSpPr>
          <p:nvPr>
            <p:ph type="body" sz="quarter" idx="4294967295"/>
          </p:nvPr>
        </p:nvSpPr>
        <p:spPr bwMode="auto">
          <a:xfrm>
            <a:off x="827584" y="1435036"/>
            <a:ext cx="6264349" cy="25934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GB" sz="2800" dirty="0"/>
              <a:t>Beating classical imaging limits with entangled photons</a:t>
            </a:r>
            <a:br>
              <a:rPr lang="en-US" sz="2000" dirty="0">
                <a:ea typeface="ＭＳ Ｐゴシック" pitchFamily="-102" charset="-128"/>
                <a:cs typeface="ＭＳ Ｐゴシック" pitchFamily="-102" charset="-128"/>
              </a:rPr>
            </a:br>
            <a:endParaRPr lang="en-US" sz="2000" dirty="0">
              <a:ea typeface="ＭＳ Ｐゴシック" pitchFamily="-102" charset="-128"/>
              <a:cs typeface="ＭＳ Ｐゴシック" pitchFamily="-102" charset="-128"/>
            </a:endParaRPr>
          </a:p>
          <a:p>
            <a:pPr marL="0" indent="0">
              <a:buNone/>
            </a:pPr>
            <a:r>
              <a:rPr lang="en-GB" sz="2000" dirty="0">
                <a:ea typeface="ＭＳ Ｐゴシック" pitchFamily="-102" charset="-128"/>
                <a:cs typeface="ＭＳ Ｐゴシック" pitchFamily="-102" charset="-128"/>
              </a:rPr>
              <a:t>Miles Padgett, Kelvin Chair of Natural Philosophy</a:t>
            </a:r>
          </a:p>
          <a:p>
            <a:pPr marL="0" indent="0">
              <a:buNone/>
            </a:pPr>
            <a:r>
              <a:rPr lang="en-GB" sz="1800" dirty="0" err="1">
                <a:ea typeface="ＭＳ Ｐゴシック" pitchFamily="-102" charset="-128"/>
                <a:cs typeface="ＭＳ Ｐゴシック" pitchFamily="-102" charset="-128"/>
              </a:rPr>
              <a:t>Ermes</a:t>
            </a:r>
            <a:r>
              <a:rPr lang="en-GB" sz="1800" dirty="0"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en-GB" sz="1800" dirty="0" err="1">
                <a:ea typeface="ＭＳ Ｐゴシック" pitchFamily="-102" charset="-128"/>
                <a:cs typeface="ＭＳ Ｐゴシック" pitchFamily="-102" charset="-128"/>
              </a:rPr>
              <a:t>Toninelli</a:t>
            </a:r>
            <a:r>
              <a:rPr lang="en-GB" sz="1800" dirty="0">
                <a:ea typeface="ＭＳ Ｐゴシック" pitchFamily="-102" charset="-128"/>
                <a:cs typeface="ＭＳ Ｐゴシック" pitchFamily="-102" charset="-128"/>
              </a:rPr>
              <a:t>, Thomas Gregory and Paul-Antoine Moreau </a:t>
            </a:r>
            <a:endParaRPr lang="en-US" sz="1800" dirty="0">
              <a:ea typeface="ＭＳ Ｐゴシック" pitchFamily="-102" charset="-128"/>
              <a:cs typeface="ＭＳ Ｐゴシック" pitchFamily="-102" charset="-128"/>
            </a:endParaRPr>
          </a:p>
          <a:p>
            <a:pPr marL="3175" indent="0" algn="r">
              <a:buNone/>
            </a:pPr>
            <a:r>
              <a:rPr lang="en-US" sz="1800" dirty="0">
                <a:ea typeface="ＭＳ Ｐゴシック" pitchFamily="-102" charset="-128"/>
                <a:cs typeface="ＭＳ Ｐゴシック" pitchFamily="-102" charset="-128"/>
              </a:rPr>
              <a:t>Twitter @</a:t>
            </a:r>
            <a:r>
              <a:rPr lang="en-US" sz="1800" dirty="0" err="1">
                <a:ea typeface="ＭＳ Ｐゴシック" pitchFamily="-102" charset="-128"/>
                <a:cs typeface="ＭＳ Ｐゴシック" pitchFamily="-102" charset="-128"/>
              </a:rPr>
              <a:t>MilesPadgett</a:t>
            </a:r>
            <a:endParaRPr lang="en-US" sz="1800" dirty="0">
              <a:ea typeface="ＭＳ Ｐゴシック" pitchFamily="-102" charset="-128"/>
              <a:cs typeface="ＭＳ Ｐゴシック" pitchFamily="-102" charset="-128"/>
            </a:endParaRPr>
          </a:p>
          <a:p>
            <a:pPr marL="3175" indent="0">
              <a:buNone/>
            </a:pPr>
            <a:endParaRPr lang="en-US" sz="1400" dirty="0">
              <a:ea typeface="ＭＳ Ｐゴシック" pitchFamily="-102" charset="-128"/>
              <a:cs typeface="ＭＳ Ｐゴシック" pitchFamily="-102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640" y="5471454"/>
            <a:ext cx="3419872" cy="1629954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43F592CF-AF42-F841-AEB8-FAA02A0A86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1800" y="337012"/>
            <a:ext cx="4607496" cy="10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84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/>
          </p:cNvSpPr>
          <p:nvPr/>
        </p:nvSpPr>
        <p:spPr bwMode="auto">
          <a:xfrm>
            <a:off x="2482453" y="218777"/>
            <a:ext cx="6509742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Single-photon detection 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AA682064-3691-A04A-B116-DA07AD044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239" y="2093913"/>
            <a:ext cx="3578225" cy="336708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254000" dist="76199" dir="2700000" algn="ctr" rotWithShape="0">
              <a:srgbClr val="023761">
                <a:alpha val="75000"/>
              </a:srgbClr>
            </a:outerShdw>
          </a:effectLst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D82F28BF-9469-F048-B92B-07F5179B4A23}"/>
              </a:ext>
            </a:extLst>
          </p:cNvPr>
          <p:cNvSpPr>
            <a:spLocks/>
          </p:cNvSpPr>
          <p:nvPr/>
        </p:nvSpPr>
        <p:spPr bwMode="auto">
          <a:xfrm>
            <a:off x="5517355" y="5613400"/>
            <a:ext cx="2455863" cy="588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pitchFamily="-101" charset="0"/>
                <a:ea typeface="Calibri" pitchFamily="-101" charset="0"/>
                <a:cs typeface="Calibri" pitchFamily="-101" charset="0"/>
                <a:sym typeface="Calibri" pitchFamily="-101" charset="0"/>
              </a:rPr>
              <a:t>Camera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F8DB2-D6FB-CD46-83C1-CF8FB30AB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93" y="2340657"/>
            <a:ext cx="3556433" cy="2873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43CF8E-35C5-3248-97F8-3645CC8EF63B}"/>
              </a:ext>
            </a:extLst>
          </p:cNvPr>
          <p:cNvSpPr txBox="1"/>
          <p:nvPr/>
        </p:nvSpPr>
        <p:spPr>
          <a:xfrm>
            <a:off x="1691680" y="5723215"/>
            <a:ext cx="1230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Single-Pixel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A1858FC-CF54-A544-876F-0213717DDE67}"/>
              </a:ext>
            </a:extLst>
          </p:cNvPr>
          <p:cNvSpPr/>
          <p:nvPr/>
        </p:nvSpPr>
        <p:spPr bwMode="auto">
          <a:xfrm>
            <a:off x="4067944" y="3573016"/>
            <a:ext cx="1008112" cy="720080"/>
          </a:xfrm>
          <a:prstGeom prst="rightArrow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05682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1" name="Rectangle 4"/>
          <p:cNvSpPr>
            <a:spLocks/>
          </p:cNvSpPr>
          <p:nvPr/>
        </p:nvSpPr>
        <p:spPr bwMode="auto">
          <a:xfrm>
            <a:off x="2482362" y="401638"/>
            <a:ext cx="6509238" cy="438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endParaRPr lang="en-US" sz="2500" dirty="0">
              <a:solidFill>
                <a:srgbClr val="FFFFFF"/>
              </a:solidFill>
              <a:latin typeface="Helvetica Light" pitchFamily="-83" charset="0"/>
              <a:ea typeface="Helvetica Light" pitchFamily="-83" charset="0"/>
              <a:cs typeface="Helvetica Light" pitchFamily="-83" charset="0"/>
              <a:sym typeface="Helvetica Light" pitchFamily="-8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333" y="1594483"/>
            <a:ext cx="1713742" cy="1745553"/>
          </a:xfrm>
          <a:prstGeom prst="rect">
            <a:avLst/>
          </a:prstGeom>
        </p:spPr>
      </p:pic>
      <p:sp>
        <p:nvSpPr>
          <p:cNvPr id="21" name="Rectangle 12"/>
          <p:cNvSpPr>
            <a:spLocks/>
          </p:cNvSpPr>
          <p:nvPr/>
        </p:nvSpPr>
        <p:spPr bwMode="auto">
          <a:xfrm>
            <a:off x="4577633" y="3571511"/>
            <a:ext cx="244827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 dirty="0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Paul-Antoine</a:t>
            </a:r>
          </a:p>
          <a:p>
            <a:pPr algn="ctr"/>
            <a:r>
              <a:rPr lang="en-US" sz="1700" dirty="0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Moreau</a:t>
            </a:r>
          </a:p>
        </p:txBody>
      </p:sp>
      <p:sp>
        <p:nvSpPr>
          <p:cNvPr id="22" name="Rectangle 12"/>
          <p:cNvSpPr>
            <a:spLocks/>
          </p:cNvSpPr>
          <p:nvPr/>
        </p:nvSpPr>
        <p:spPr bwMode="auto">
          <a:xfrm>
            <a:off x="723303" y="3575894"/>
            <a:ext cx="1641475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 dirty="0" err="1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Ermes</a:t>
            </a:r>
            <a:r>
              <a:rPr lang="en-US" sz="1700" dirty="0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 </a:t>
            </a:r>
            <a:r>
              <a:rPr lang="en-US" sz="1700" dirty="0" err="1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Toninelli</a:t>
            </a:r>
            <a:endParaRPr lang="en-US" sz="1700" dirty="0">
              <a:latin typeface="Helvetica Light" pitchFamily="-83" charset="0"/>
              <a:ea typeface="Helvetica Light" pitchFamily="-83" charset="0"/>
              <a:cs typeface="Helvetica Light" pitchFamily="-83" charset="0"/>
              <a:sym typeface="Helvetica Light" pitchFamily="-83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03" y="1603384"/>
            <a:ext cx="1759059" cy="1759059"/>
          </a:xfrm>
          <a:prstGeom prst="rect">
            <a:avLst/>
          </a:prstGeom>
        </p:spPr>
      </p:pic>
      <p:pic>
        <p:nvPicPr>
          <p:cNvPr id="23" name="Picture 22" descr="media_531123_en.jpg">
            <a:extLst>
              <a:ext uri="{FF2B5EF4-FFF2-40B4-BE49-F238E27FC236}">
                <a16:creationId xmlns:a16="http://schemas.microsoft.com/office/drawing/2014/main" id="{9244EB2C-FA3B-284F-A559-23ED704E4B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808" y="1632016"/>
            <a:ext cx="1713773" cy="1745550"/>
          </a:xfrm>
          <a:prstGeom prst="rect">
            <a:avLst/>
          </a:prstGeom>
        </p:spPr>
      </p:pic>
      <p:sp>
        <p:nvSpPr>
          <p:cNvPr id="24" name="Rectangle 12">
            <a:extLst>
              <a:ext uri="{FF2B5EF4-FFF2-40B4-BE49-F238E27FC236}">
                <a16:creationId xmlns:a16="http://schemas.microsoft.com/office/drawing/2014/main" id="{39CA3884-909A-BB45-9E51-B8D74AC952D2}"/>
              </a:ext>
            </a:extLst>
          </p:cNvPr>
          <p:cNvSpPr>
            <a:spLocks/>
          </p:cNvSpPr>
          <p:nvPr/>
        </p:nvSpPr>
        <p:spPr bwMode="auto">
          <a:xfrm>
            <a:off x="2987824" y="3575894"/>
            <a:ext cx="163826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 dirty="0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Thomas Gregory</a:t>
            </a:r>
          </a:p>
          <a:p>
            <a:pPr algn="ctr"/>
            <a:endParaRPr lang="en-US" sz="1700" dirty="0">
              <a:latin typeface="Helvetica Light" pitchFamily="-83" charset="0"/>
              <a:ea typeface="Helvetica Light" pitchFamily="-83" charset="0"/>
              <a:cs typeface="Helvetica Light" pitchFamily="-83" charset="0"/>
              <a:sym typeface="Helvetica Light" pitchFamily="-83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456893-ECC9-C74C-A2EF-B5DD10C9ED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8928" y="1590262"/>
            <a:ext cx="1793552" cy="1766699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EA1CE489-A7D5-2A4B-9857-FBAAF9B2F121}"/>
              </a:ext>
            </a:extLst>
          </p:cNvPr>
          <p:cNvSpPr>
            <a:spLocks/>
          </p:cNvSpPr>
          <p:nvPr/>
        </p:nvSpPr>
        <p:spPr bwMode="auto">
          <a:xfrm>
            <a:off x="7380312" y="3575894"/>
            <a:ext cx="1333698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700" dirty="0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Miles Padgett</a:t>
            </a:r>
          </a:p>
        </p:txBody>
      </p:sp>
    </p:spTree>
    <p:extLst>
      <p:ext uri="{BB962C8B-B14F-4D97-AF65-F5344CB8AC3E}">
        <p14:creationId xmlns:p14="http://schemas.microsoft.com/office/powerpoint/2010/main" val="248943202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/>
          </p:cNvSpPr>
          <p:nvPr/>
        </p:nvSpPr>
        <p:spPr bwMode="auto">
          <a:xfrm>
            <a:off x="2482453" y="218777"/>
            <a:ext cx="6509742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Electron multiplying CCD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AA682064-3691-A04A-B116-DA07AD044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6175" y="2093913"/>
            <a:ext cx="3578225" cy="336708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254000" dist="76199" dir="2700000" algn="ctr" rotWithShape="0">
              <a:srgbClr val="023761">
                <a:alpha val="75000"/>
              </a:srgbClr>
            </a:outerShdw>
          </a:effectLst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D82F28BF-9469-F048-B92B-07F5179B4A23}"/>
              </a:ext>
            </a:extLst>
          </p:cNvPr>
          <p:cNvSpPr>
            <a:spLocks/>
          </p:cNvSpPr>
          <p:nvPr/>
        </p:nvSpPr>
        <p:spPr bwMode="auto">
          <a:xfrm>
            <a:off x="5517355" y="5613400"/>
            <a:ext cx="2455863" cy="588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00"/>
                </a:solidFill>
                <a:latin typeface="Calibri" pitchFamily="-101" charset="0"/>
                <a:ea typeface="Calibri" pitchFamily="-101" charset="0"/>
                <a:cs typeface="Calibri" pitchFamily="-101" charset="0"/>
                <a:sym typeface="Calibri" pitchFamily="-101" charset="0"/>
              </a:rPr>
              <a:t>Andor</a:t>
            </a:r>
            <a:r>
              <a:rPr lang="en-US" sz="2000" dirty="0">
                <a:solidFill>
                  <a:srgbClr val="000000"/>
                </a:solidFill>
                <a:latin typeface="Calibri" pitchFamily="-101" charset="0"/>
                <a:ea typeface="Calibri" pitchFamily="-101" charset="0"/>
                <a:cs typeface="Calibri" pitchFamily="-101" charset="0"/>
                <a:sym typeface="Calibri" pitchFamily="-101" charset="0"/>
              </a:rPr>
              <a:t> iXon3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pitchFamily="-101" charset="0"/>
                <a:ea typeface="Calibri" pitchFamily="-101" charset="0"/>
                <a:cs typeface="Calibri" pitchFamily="-101" charset="0"/>
                <a:sym typeface="Calibri" pitchFamily="-101" charset="0"/>
              </a:rPr>
              <a:t>EMCCD camera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4B0EB78F-7608-2040-A391-41CCFD7EA306}"/>
              </a:ext>
            </a:extLst>
          </p:cNvPr>
          <p:cNvSpPr txBox="1">
            <a:spLocks/>
          </p:cNvSpPr>
          <p:nvPr/>
        </p:nvSpPr>
        <p:spPr bwMode="auto">
          <a:xfrm>
            <a:off x="330398" y="2093913"/>
            <a:ext cx="4745658" cy="426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defTabSz="914400"/>
            <a:r>
              <a:rPr lang="en-US" kern="0" dirty="0">
                <a:latin typeface="Arial" panose="020B0604020202020204" pitchFamily="34" charset="0"/>
                <a:ea typeface="ＭＳ Ｐゴシック" pitchFamily="-101" charset="-128"/>
                <a:cs typeface="Arial" panose="020B0604020202020204" pitchFamily="34" charset="0"/>
              </a:rPr>
              <a:t>Quantum efficiency &gt;85%</a:t>
            </a:r>
          </a:p>
          <a:p>
            <a:pPr defTabSz="914400"/>
            <a:r>
              <a:rPr lang="en-US" kern="0" dirty="0">
                <a:latin typeface="Arial" panose="020B0604020202020204" pitchFamily="34" charset="0"/>
                <a:ea typeface="ＭＳ Ｐゴシック" pitchFamily="-101" charset="-128"/>
                <a:cs typeface="Arial" panose="020B0604020202020204" pitchFamily="34" charset="0"/>
              </a:rPr>
              <a:t>Dark counts ≈ 1/200pixels</a:t>
            </a:r>
          </a:p>
          <a:p>
            <a:pPr defTabSz="914400"/>
            <a:r>
              <a:rPr lang="en-US" kern="0" dirty="0">
                <a:latin typeface="Arial" panose="020B0604020202020204" pitchFamily="34" charset="0"/>
                <a:ea typeface="ＭＳ Ｐゴシック" pitchFamily="-101" charset="-128"/>
                <a:cs typeface="Arial" panose="020B0604020202020204" pitchFamily="34" charset="0"/>
              </a:rPr>
              <a:t>Frame rate 10s Hz</a:t>
            </a:r>
          </a:p>
          <a:p>
            <a:pPr defTabSz="914400"/>
            <a:r>
              <a:rPr lang="en-US" kern="0" dirty="0">
                <a:latin typeface="Arial" panose="020B0604020202020204" pitchFamily="34" charset="0"/>
                <a:ea typeface="ＭＳ Ｐゴシック" pitchFamily="-101" charset="-128"/>
                <a:cs typeface="Arial" panose="020B0604020202020204" pitchFamily="34" charset="0"/>
              </a:rPr>
              <a:t>Number of pixels 512x512</a:t>
            </a:r>
          </a:p>
        </p:txBody>
      </p:sp>
    </p:spTree>
    <p:extLst>
      <p:ext uri="{BB962C8B-B14F-4D97-AF65-F5344CB8AC3E}">
        <p14:creationId xmlns:p14="http://schemas.microsoft.com/office/powerpoint/2010/main" val="384465889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556792"/>
            <a:ext cx="3348548" cy="2001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844824"/>
            <a:ext cx="3240360" cy="175261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8730" y="3861048"/>
            <a:ext cx="3802389" cy="126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789040"/>
            <a:ext cx="4322817" cy="1323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683865"/>
            <a:ext cx="4464496" cy="769323"/>
          </a:xfrm>
          <a:prstGeom prst="rect">
            <a:avLst/>
          </a:prstGeom>
        </p:spPr>
      </p:pic>
      <p:sp>
        <p:nvSpPr>
          <p:cNvPr id="15" name="Rectangle 4"/>
          <p:cNvSpPr>
            <a:spLocks/>
          </p:cNvSpPr>
          <p:nvPr/>
        </p:nvSpPr>
        <p:spPr bwMode="auto">
          <a:xfrm>
            <a:off x="2482453" y="218777"/>
            <a:ext cx="6509742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Doing “quantum” with a 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C057AF-52CE-7844-B52C-8064145A8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055" y="5373216"/>
            <a:ext cx="3795245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8967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illuminated_BBO_cryst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al 19"/>
          <p:cNvSpPr/>
          <p:nvPr/>
        </p:nvSpPr>
        <p:spPr bwMode="auto">
          <a:xfrm>
            <a:off x="5077178" y="2762218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317500">
              <a:srgbClr val="FF3835">
                <a:alpha val="75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GB"/>
          </a:p>
        </p:txBody>
      </p:sp>
      <p:sp>
        <p:nvSpPr>
          <p:cNvPr id="28" name="Oval 27"/>
          <p:cNvSpPr/>
          <p:nvPr/>
        </p:nvSpPr>
        <p:spPr bwMode="auto">
          <a:xfrm>
            <a:off x="5029200" y="2740378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alpha val="75000"/>
              </a:scheme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GB"/>
          </a:p>
        </p:txBody>
      </p:sp>
      <p:sp>
        <p:nvSpPr>
          <p:cNvPr id="21" name="Oval 20"/>
          <p:cNvSpPr/>
          <p:nvPr/>
        </p:nvSpPr>
        <p:spPr bwMode="auto">
          <a:xfrm>
            <a:off x="5029200" y="2762218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317500">
              <a:srgbClr val="FF3835">
                <a:alpha val="75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73521" y="1060031"/>
            <a:ext cx="2721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A9D962"/>
                </a:solidFill>
                <a:latin typeface="Klavika"/>
                <a:cs typeface="Klavika"/>
              </a:rPr>
              <a:t>1 x 355 nm UV photon 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9800" y="4668431"/>
            <a:ext cx="2721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A9D962"/>
                </a:solidFill>
                <a:latin typeface="Klavika"/>
                <a:cs typeface="Klavika"/>
              </a:rPr>
              <a:t>2 x 710 nm red photons out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982" y="2342183"/>
            <a:ext cx="965200" cy="977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504" y="3351743"/>
            <a:ext cx="2721493" cy="193899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Klavika"/>
                <a:cs typeface="Klavika"/>
              </a:rPr>
              <a:t>(Quantum) Parametric Down-conversion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Klavika"/>
                <a:cs typeface="Klavika"/>
              </a:rPr>
              <a:t>One photon in two out! </a:t>
            </a:r>
          </a:p>
        </p:txBody>
      </p:sp>
    </p:spTree>
    <p:extLst>
      <p:ext uri="{BB962C8B-B14F-4D97-AF65-F5344CB8AC3E}">
        <p14:creationId xmlns:p14="http://schemas.microsoft.com/office/powerpoint/2010/main" val="135945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16 -0.36264 L -0.00087 -3.04791E-6 " pathEditMode="relative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324 L 0.33681 0.6398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321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40741E-7 L 0.52726 0.39167 " pathEditMode="relative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illuminated_BBO_crystal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550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2057400" y="2895599"/>
            <a:ext cx="4796191" cy="2718626"/>
            <a:chOff x="2057400" y="2895599"/>
            <a:chExt cx="4796191" cy="2718626"/>
          </a:xfrm>
        </p:grpSpPr>
        <p:cxnSp>
          <p:nvCxnSpPr>
            <p:cNvPr id="14342" name="Straight Connector 9"/>
            <p:cNvCxnSpPr>
              <a:cxnSpLocks noChangeShapeType="1"/>
            </p:cNvCxnSpPr>
            <p:nvPr/>
          </p:nvCxnSpPr>
          <p:spPr bwMode="auto">
            <a:xfrm>
              <a:off x="2057400" y="2895600"/>
              <a:ext cx="1732232" cy="2586769"/>
            </a:xfrm>
            <a:prstGeom prst="line">
              <a:avLst/>
            </a:prstGeom>
            <a:noFill/>
            <a:ln w="69850">
              <a:solidFill>
                <a:srgbClr val="FF3835"/>
              </a:solidFill>
              <a:round/>
              <a:headEnd/>
              <a:tailEnd type="none" w="med" len="med"/>
            </a:ln>
          </p:spPr>
        </p:cxnSp>
        <p:cxnSp>
          <p:nvCxnSpPr>
            <p:cNvPr id="14343" name="Straight Connector 11"/>
            <p:cNvCxnSpPr>
              <a:cxnSpLocks noChangeShapeType="1"/>
            </p:cNvCxnSpPr>
            <p:nvPr/>
          </p:nvCxnSpPr>
          <p:spPr bwMode="auto">
            <a:xfrm>
              <a:off x="2057400" y="2895599"/>
              <a:ext cx="4796191" cy="2718626"/>
            </a:xfrm>
            <a:prstGeom prst="line">
              <a:avLst/>
            </a:prstGeom>
            <a:noFill/>
            <a:ln w="69850">
              <a:solidFill>
                <a:srgbClr val="FF3835"/>
              </a:solidFill>
              <a:round/>
              <a:headEnd/>
              <a:tailEnd type="none" w="med" len="med"/>
            </a:ln>
          </p:spPr>
        </p:cxnSp>
      </p:grpSp>
      <p:grpSp>
        <p:nvGrpSpPr>
          <p:cNvPr id="2" name="Group 29"/>
          <p:cNvGrpSpPr/>
          <p:nvPr/>
        </p:nvGrpSpPr>
        <p:grpSpPr>
          <a:xfrm>
            <a:off x="4572617" y="476219"/>
            <a:ext cx="2768604" cy="2472283"/>
            <a:chOff x="304800" y="4343400"/>
            <a:chExt cx="2743200" cy="2209800"/>
          </a:xfrm>
        </p:grpSpPr>
        <p:sp>
          <p:nvSpPr>
            <p:cNvPr id="14351" name="Line Callout 1 (No Border) 24"/>
            <p:cNvSpPr>
              <a:spLocks/>
            </p:cNvSpPr>
            <p:nvPr/>
          </p:nvSpPr>
          <p:spPr bwMode="auto">
            <a:xfrm>
              <a:off x="304800" y="4343400"/>
              <a:ext cx="2743200" cy="2209800"/>
            </a:xfrm>
            <a:prstGeom prst="callout1">
              <a:avLst>
                <a:gd name="adj1" fmla="val 50986"/>
                <a:gd name="adj2" fmla="val -865"/>
                <a:gd name="adj3" fmla="val 97898"/>
                <a:gd name="adj4" fmla="val -91387"/>
              </a:avLst>
            </a:prstGeom>
            <a:solidFill>
              <a:schemeClr val="bg1">
                <a:alpha val="79000"/>
              </a:schemeClr>
            </a:solidFill>
            <a:ln w="19050">
              <a:solidFill>
                <a:schemeClr val="bg1">
                  <a:alpha val="79000"/>
                </a:schemeClr>
              </a:solidFill>
              <a:prstDash val="sys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31" name="Title 1"/>
            <p:cNvSpPr txBox="1">
              <a:spLocks/>
            </p:cNvSpPr>
            <p:nvPr/>
          </p:nvSpPr>
          <p:spPr bwMode="auto">
            <a:xfrm>
              <a:off x="304800" y="4343400"/>
              <a:ext cx="27432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457200">
                <a:defRPr/>
              </a:pPr>
              <a:r>
                <a:rPr lang="en-GB" b="1" kern="0" dirty="0">
                  <a:solidFill>
                    <a:prstClr val="black"/>
                  </a:solidFill>
                  <a:latin typeface="Arial"/>
                  <a:cs typeface="Arial"/>
                </a:rPr>
                <a:t>Entangled Photons</a:t>
              </a:r>
              <a:endParaRPr lang="en-GB" sz="2000" u="sng" kern="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algn="ctr" defTabSz="457200">
                <a:defRPr/>
              </a:pPr>
              <a:endParaRPr lang="en-GB" sz="2000" u="sng" kern="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algn="ctr" defTabSz="457200">
                <a:defRPr/>
              </a:pPr>
              <a:endParaRPr lang="en-GB" sz="2000" u="sng" kern="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algn="ctr" defTabSz="457200">
                <a:defRPr/>
              </a:pPr>
              <a:endParaRPr lang="en-GB" sz="2000" u="sng" kern="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algn="ctr" defTabSz="457200">
                <a:defRPr/>
              </a:pPr>
              <a:r>
                <a:rPr lang="en-GB" kern="0" dirty="0">
                  <a:solidFill>
                    <a:prstClr val="black"/>
                  </a:solidFill>
                  <a:latin typeface="Arial"/>
                  <a:cs typeface="Arial"/>
                </a:rPr>
                <a:t>Correlated in their positions</a:t>
              </a:r>
            </a:p>
            <a:p>
              <a:pPr algn="ctr" defTabSz="457200">
                <a:defRPr/>
              </a:pPr>
              <a:r>
                <a:rPr lang="en-GB" kern="0" dirty="0">
                  <a:solidFill>
                    <a:prstClr val="black"/>
                  </a:solidFill>
                  <a:latin typeface="Arial"/>
                  <a:cs typeface="Arial"/>
                </a:rPr>
                <a:t>Anti-correlated in their transverse momenta</a:t>
              </a:r>
            </a:p>
            <a:p>
              <a:pPr algn="ctr" defTabSz="457200">
                <a:defRPr/>
              </a:pPr>
              <a:endParaRPr lang="en-GB" sz="2000" u="sng" kern="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algn="ctr" defTabSz="457200">
                <a:defRPr/>
              </a:pPr>
              <a:endParaRPr lang="en-GB" sz="2000" kern="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algn="ctr" defTabSz="457200">
                <a:defRPr/>
              </a:pPr>
              <a:endParaRPr lang="en-GB" sz="2000" kern="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1752600" y="5040508"/>
              <a:ext cx="152400" cy="152400"/>
            </a:xfrm>
            <a:prstGeom prst="ellipse">
              <a:avLst/>
            </a:prstGeom>
            <a:solidFill>
              <a:srgbClr val="FF3835"/>
            </a:solidFill>
            <a:ln w="9525" cap="flat" cmpd="sng" algn="ctr">
              <a:solidFill>
                <a:srgbClr val="FF3835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17500">
                <a:srgbClr val="FF3835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GB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1447800" y="5269108"/>
              <a:ext cx="152400" cy="152400"/>
            </a:xfrm>
            <a:prstGeom prst="ellipse">
              <a:avLst/>
            </a:prstGeom>
            <a:solidFill>
              <a:srgbClr val="FF3835"/>
            </a:solidFill>
            <a:ln w="9525" cap="flat" cmpd="sng" algn="ctr">
              <a:solidFill>
                <a:srgbClr val="FF3835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17500">
                <a:srgbClr val="FF3835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GB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58901" y="4034132"/>
            <a:ext cx="7869768" cy="3505434"/>
            <a:chOff x="1358901" y="4034132"/>
            <a:chExt cx="7869768" cy="35054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023047">
              <a:off x="5757335" y="4034132"/>
              <a:ext cx="3471334" cy="348003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576953" flipH="1">
              <a:off x="1358901" y="4059532"/>
              <a:ext cx="3471334" cy="3480034"/>
            </a:xfrm>
            <a:prstGeom prst="rect">
              <a:avLst/>
            </a:prstGeom>
          </p:spPr>
        </p:pic>
      </p:grpSp>
      <p:sp>
        <p:nvSpPr>
          <p:cNvPr id="35" name="Oval 34"/>
          <p:cNvSpPr/>
          <p:nvPr/>
        </p:nvSpPr>
        <p:spPr bwMode="auto">
          <a:xfrm>
            <a:off x="4006133" y="4724769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158533" y="6157714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3481807" y="5614225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4453290" y="5161196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4006133" y="5410791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3118175" y="5161196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3413561" y="6157714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567883" y="5008796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6851525" y="4687256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7003925" y="6120201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327199" y="5576712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7298682" y="5123683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6851525" y="5373278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5963567" y="5123683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6258953" y="6120201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6413275" y="4971283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6368" y="159341"/>
            <a:ext cx="2721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A9D962"/>
                </a:solidFill>
                <a:latin typeface="Klavika"/>
                <a:cs typeface="Klavika"/>
              </a:rPr>
              <a:t>Taking a closer look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58533" y="2912384"/>
            <a:ext cx="4307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A9D962"/>
                </a:solidFill>
                <a:latin typeface="Klavika"/>
                <a:cs typeface="Klavika"/>
              </a:rPr>
              <a:t>These two image patterns are the ≈same</a:t>
            </a:r>
          </a:p>
        </p:txBody>
      </p:sp>
    </p:spTree>
    <p:extLst>
      <p:ext uri="{BB962C8B-B14F-4D97-AF65-F5344CB8AC3E}">
        <p14:creationId xmlns:p14="http://schemas.microsoft.com/office/powerpoint/2010/main" val="277183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illuminated_BBO_crystal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550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3959018" y="1131256"/>
            <a:ext cx="4332907" cy="1622858"/>
            <a:chOff x="3959018" y="1131256"/>
            <a:chExt cx="4332907" cy="1622858"/>
          </a:xfrm>
        </p:grpSpPr>
        <p:grpSp>
          <p:nvGrpSpPr>
            <p:cNvPr id="4" name="Group 3"/>
            <p:cNvGrpSpPr/>
            <p:nvPr/>
          </p:nvGrpSpPr>
          <p:grpSpPr>
            <a:xfrm>
              <a:off x="3959018" y="1168769"/>
              <a:ext cx="1487515" cy="1585345"/>
              <a:chOff x="3118175" y="4724769"/>
              <a:chExt cx="1487515" cy="1585345"/>
            </a:xfrm>
          </p:grpSpPr>
          <p:sp>
            <p:nvSpPr>
              <p:cNvPr id="35" name="Oval 34"/>
              <p:cNvSpPr/>
              <p:nvPr/>
            </p:nvSpPr>
            <p:spPr bwMode="auto">
              <a:xfrm>
                <a:off x="4006133" y="4724769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4158533" y="6157714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>
                <a:off x="3481807" y="5614225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>
                <a:off x="4453290" y="5161196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>
                <a:off x="4006133" y="5410791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3118175" y="5161196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3413561" y="6157714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3567883" y="5008796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6804410" y="1131256"/>
              <a:ext cx="1487515" cy="1585345"/>
              <a:chOff x="5963567" y="4687256"/>
              <a:chExt cx="1487515" cy="1585345"/>
            </a:xfrm>
          </p:grpSpPr>
          <p:sp>
            <p:nvSpPr>
              <p:cNvPr id="53" name="Oval 52"/>
              <p:cNvSpPr/>
              <p:nvPr/>
            </p:nvSpPr>
            <p:spPr bwMode="auto">
              <a:xfrm>
                <a:off x="6851525" y="4687256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 bwMode="auto">
              <a:xfrm>
                <a:off x="7003925" y="6120201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 bwMode="auto">
              <a:xfrm>
                <a:off x="6327199" y="5576712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 bwMode="auto">
              <a:xfrm>
                <a:off x="7298682" y="5123683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 bwMode="auto">
              <a:xfrm>
                <a:off x="6851525" y="5373278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5963567" y="5123683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 bwMode="auto">
              <a:xfrm>
                <a:off x="6258953" y="6120201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 bwMode="auto">
              <a:xfrm>
                <a:off x="6413275" y="4971283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4322650" y="3060872"/>
            <a:ext cx="4307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A9D962"/>
                </a:solidFill>
                <a:latin typeface="Klavika"/>
                <a:cs typeface="Klavika"/>
              </a:rPr>
              <a:t>Only photons that appear in BOTH images are real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137280" y="1138451"/>
            <a:ext cx="3999895" cy="1557746"/>
            <a:chOff x="4137280" y="1138451"/>
            <a:chExt cx="3999895" cy="1557746"/>
          </a:xfrm>
        </p:grpSpPr>
        <p:grpSp>
          <p:nvGrpSpPr>
            <p:cNvPr id="7" name="Group 6"/>
            <p:cNvGrpSpPr/>
            <p:nvPr/>
          </p:nvGrpSpPr>
          <p:grpSpPr>
            <a:xfrm>
              <a:off x="6779010" y="1331958"/>
              <a:ext cx="1358165" cy="1289506"/>
              <a:chOff x="6956810" y="4550096"/>
              <a:chExt cx="1358165" cy="1289506"/>
            </a:xfrm>
          </p:grpSpPr>
          <p:sp>
            <p:nvSpPr>
              <p:cNvPr id="46" name="Oval 45"/>
              <p:cNvSpPr/>
              <p:nvPr/>
            </p:nvSpPr>
            <p:spPr bwMode="auto">
              <a:xfrm>
                <a:off x="8162575" y="4568832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 bwMode="auto">
              <a:xfrm>
                <a:off x="7775130" y="5687202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 bwMode="auto">
              <a:xfrm>
                <a:off x="7320442" y="5363352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 bwMode="auto">
              <a:xfrm>
                <a:off x="7851330" y="4910323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 bwMode="auto">
              <a:xfrm>
                <a:off x="8063325" y="5382076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 bwMode="auto">
              <a:xfrm>
                <a:off x="6956810" y="4910323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 bwMode="auto">
              <a:xfrm>
                <a:off x="7033010" y="5687202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 bwMode="auto">
              <a:xfrm>
                <a:off x="7254118" y="4550096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137280" y="1138451"/>
              <a:ext cx="1126500" cy="1557746"/>
              <a:chOff x="4036092" y="4721888"/>
              <a:chExt cx="1126500" cy="1557746"/>
            </a:xfrm>
          </p:grpSpPr>
          <p:sp>
            <p:nvSpPr>
              <p:cNvPr id="64" name="Oval 63"/>
              <p:cNvSpPr/>
              <p:nvPr/>
            </p:nvSpPr>
            <p:spPr bwMode="auto">
              <a:xfrm>
                <a:off x="5010192" y="4721888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 bwMode="auto">
              <a:xfrm>
                <a:off x="4694576" y="6127234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 bwMode="auto">
              <a:xfrm>
                <a:off x="4394804" y="5803010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 bwMode="auto">
              <a:xfrm>
                <a:off x="5010192" y="5532711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 bwMode="auto">
              <a:xfrm>
                <a:off x="4700530" y="5380311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 bwMode="auto">
              <a:xfrm>
                <a:off x="4036092" y="5283116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 bwMode="auto">
              <a:xfrm>
                <a:off x="4036092" y="5763124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 bwMode="auto">
              <a:xfrm>
                <a:off x="4155760" y="4721888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1" name="Group 90"/>
          <p:cNvGrpSpPr/>
          <p:nvPr/>
        </p:nvGrpSpPr>
        <p:grpSpPr>
          <a:xfrm>
            <a:off x="4085556" y="4917977"/>
            <a:ext cx="4332907" cy="1622858"/>
            <a:chOff x="3959018" y="1131256"/>
            <a:chExt cx="4332907" cy="1622858"/>
          </a:xfrm>
        </p:grpSpPr>
        <p:grpSp>
          <p:nvGrpSpPr>
            <p:cNvPr id="92" name="Group 91"/>
            <p:cNvGrpSpPr/>
            <p:nvPr/>
          </p:nvGrpSpPr>
          <p:grpSpPr>
            <a:xfrm>
              <a:off x="3959018" y="1168769"/>
              <a:ext cx="1487515" cy="1585345"/>
              <a:chOff x="3118175" y="4724769"/>
              <a:chExt cx="1487515" cy="1585345"/>
            </a:xfrm>
          </p:grpSpPr>
          <p:sp>
            <p:nvSpPr>
              <p:cNvPr id="102" name="Oval 101"/>
              <p:cNvSpPr/>
              <p:nvPr/>
            </p:nvSpPr>
            <p:spPr bwMode="auto">
              <a:xfrm>
                <a:off x="4006133" y="4724769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 bwMode="auto">
              <a:xfrm>
                <a:off x="4158533" y="6157714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 bwMode="auto">
              <a:xfrm>
                <a:off x="3481807" y="5614225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 bwMode="auto">
              <a:xfrm>
                <a:off x="4453290" y="5161196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 bwMode="auto">
              <a:xfrm>
                <a:off x="4006133" y="5410791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 bwMode="auto">
              <a:xfrm>
                <a:off x="3118175" y="5161196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 bwMode="auto">
              <a:xfrm>
                <a:off x="3413561" y="6157714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 bwMode="auto">
              <a:xfrm>
                <a:off x="3567883" y="5008796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6804410" y="1131256"/>
              <a:ext cx="1487515" cy="1585345"/>
              <a:chOff x="5963567" y="4687256"/>
              <a:chExt cx="1487515" cy="1585345"/>
            </a:xfrm>
          </p:grpSpPr>
          <p:sp>
            <p:nvSpPr>
              <p:cNvPr id="94" name="Oval 93"/>
              <p:cNvSpPr/>
              <p:nvPr/>
            </p:nvSpPr>
            <p:spPr bwMode="auto">
              <a:xfrm>
                <a:off x="6851525" y="4687256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 bwMode="auto">
              <a:xfrm>
                <a:off x="7003925" y="6120201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 bwMode="auto">
              <a:xfrm>
                <a:off x="6327199" y="5576712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 bwMode="auto">
              <a:xfrm>
                <a:off x="7298682" y="5123683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 bwMode="auto">
              <a:xfrm>
                <a:off x="6851525" y="5373278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 bwMode="auto">
              <a:xfrm>
                <a:off x="5963567" y="5123683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 bwMode="auto">
              <a:xfrm>
                <a:off x="6258953" y="6120201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6413275" y="4971283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10" name="Group 109"/>
          <p:cNvGrpSpPr/>
          <p:nvPr/>
        </p:nvGrpSpPr>
        <p:grpSpPr>
          <a:xfrm>
            <a:off x="4263818" y="4925172"/>
            <a:ext cx="3999895" cy="1557746"/>
            <a:chOff x="4137280" y="1138451"/>
            <a:chExt cx="3999895" cy="1557746"/>
          </a:xfrm>
        </p:grpSpPr>
        <p:grpSp>
          <p:nvGrpSpPr>
            <p:cNvPr id="111" name="Group 110"/>
            <p:cNvGrpSpPr/>
            <p:nvPr/>
          </p:nvGrpSpPr>
          <p:grpSpPr>
            <a:xfrm>
              <a:off x="6779010" y="1331958"/>
              <a:ext cx="1358165" cy="1289506"/>
              <a:chOff x="6956810" y="4550096"/>
              <a:chExt cx="1358165" cy="1289506"/>
            </a:xfrm>
          </p:grpSpPr>
          <p:sp>
            <p:nvSpPr>
              <p:cNvPr id="121" name="Oval 120"/>
              <p:cNvSpPr/>
              <p:nvPr/>
            </p:nvSpPr>
            <p:spPr bwMode="auto">
              <a:xfrm>
                <a:off x="8162575" y="4568832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 bwMode="auto">
              <a:xfrm>
                <a:off x="7775130" y="5687202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7320442" y="5363352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 bwMode="auto">
              <a:xfrm>
                <a:off x="7851330" y="4910323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 bwMode="auto">
              <a:xfrm>
                <a:off x="8063325" y="5382076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 bwMode="auto">
              <a:xfrm>
                <a:off x="6956810" y="4910323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 bwMode="auto">
              <a:xfrm>
                <a:off x="7033010" y="5687202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 bwMode="auto">
              <a:xfrm>
                <a:off x="7254118" y="4550096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4137280" y="1138451"/>
              <a:ext cx="1126500" cy="1557746"/>
              <a:chOff x="4036092" y="4721888"/>
              <a:chExt cx="1126500" cy="1557746"/>
            </a:xfrm>
          </p:grpSpPr>
          <p:sp>
            <p:nvSpPr>
              <p:cNvPr id="113" name="Oval 112"/>
              <p:cNvSpPr/>
              <p:nvPr/>
            </p:nvSpPr>
            <p:spPr bwMode="auto">
              <a:xfrm>
                <a:off x="5010192" y="4721888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 bwMode="auto">
              <a:xfrm>
                <a:off x="4694576" y="6127234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 bwMode="auto">
              <a:xfrm>
                <a:off x="4394804" y="5803010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 bwMode="auto">
              <a:xfrm>
                <a:off x="5010192" y="5532711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 bwMode="auto">
              <a:xfrm>
                <a:off x="4700530" y="5380311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 bwMode="auto">
              <a:xfrm>
                <a:off x="4036092" y="5283116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 bwMode="auto">
              <a:xfrm>
                <a:off x="4036092" y="5763124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 bwMode="auto">
              <a:xfrm>
                <a:off x="4155760" y="4721888"/>
                <a:ext cx="152400" cy="152400"/>
              </a:xfrm>
              <a:prstGeom prst="ellipse">
                <a:avLst/>
              </a:prstGeom>
              <a:solidFill>
                <a:srgbClr val="FF3835"/>
              </a:solidFill>
              <a:ln w="9525" cap="flat" cmpd="sng" algn="ctr">
                <a:solidFill>
                  <a:srgbClr val="FF38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3835">
                    <a:alpha val="41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29" name="TextBox 128"/>
          <p:cNvSpPr txBox="1"/>
          <p:nvPr/>
        </p:nvSpPr>
        <p:spPr>
          <a:xfrm>
            <a:off x="4137280" y="0"/>
            <a:ext cx="43074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A9D962"/>
                </a:solidFill>
                <a:latin typeface="Klavika"/>
                <a:cs typeface="Klavika"/>
              </a:rPr>
              <a:t>Real Photons + noise</a:t>
            </a:r>
          </a:p>
        </p:txBody>
      </p:sp>
    </p:spTree>
    <p:extLst>
      <p:ext uri="{BB962C8B-B14F-4D97-AF65-F5344CB8AC3E}">
        <p14:creationId xmlns:p14="http://schemas.microsoft.com/office/powerpoint/2010/main" val="34272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02818" y="3074757"/>
            <a:ext cx="3352435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r" defTabSz="342900"/>
            <a:r>
              <a:rPr lang="en-US" sz="2400" dirty="0">
                <a:solidFill>
                  <a:prstClr val="white"/>
                </a:solidFill>
                <a:latin typeface="Klavika Rg" panose="02000000000000000000" pitchFamily="50" charset="0"/>
                <a:cs typeface="Klavika"/>
              </a:rPr>
              <a:t>Bring quantum technology to bear on real world imaging challenges, across the industrial, scientific, security and consumer markets.</a:t>
            </a:r>
          </a:p>
          <a:p>
            <a:pPr defTabSz="342900"/>
            <a:endParaRPr lang="en-US" sz="1350" dirty="0">
              <a:solidFill>
                <a:prstClr val="white"/>
              </a:solidFill>
              <a:latin typeface="Klavika"/>
              <a:cs typeface="Klavik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1484784"/>
            <a:ext cx="6065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/>
            <a:r>
              <a:rPr lang="en-US" sz="6000" dirty="0">
                <a:solidFill>
                  <a:prstClr val="white"/>
                </a:solidFill>
                <a:latin typeface="Klavika Rg" panose="02000000000000000000" pitchFamily="50" charset="0"/>
                <a:cs typeface="Klavika"/>
              </a:rPr>
              <a:t>OUR MISSION TO</a:t>
            </a:r>
          </a:p>
        </p:txBody>
      </p:sp>
    </p:spTree>
    <p:extLst>
      <p:ext uri="{BB962C8B-B14F-4D97-AF65-F5344CB8AC3E}">
        <p14:creationId xmlns:p14="http://schemas.microsoft.com/office/powerpoint/2010/main" val="288800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/>
        </p:nvSpPr>
        <p:spPr bwMode="auto">
          <a:xfrm>
            <a:off x="6083104" y="248042"/>
            <a:ext cx="6509742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endParaRPr lang="en-US" sz="2400" dirty="0">
              <a:solidFill>
                <a:srgbClr val="FFFFFF"/>
              </a:solidFill>
              <a:latin typeface="Helvetica Light" pitchFamily="-83" charset="0"/>
              <a:ea typeface="Helvetica Light" pitchFamily="-83" charset="0"/>
              <a:cs typeface="Helvetica Light" pitchFamily="-83" charset="0"/>
              <a:sym typeface="Helvetica Light" pitchFamily="-83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9151" y="5384754"/>
            <a:ext cx="159530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Type-I crystal</a:t>
            </a:r>
          </a:p>
          <a:p>
            <a:r>
              <a:rPr lang="en-US" dirty="0">
                <a:latin typeface="Arial"/>
                <a:cs typeface="Arial"/>
              </a:rPr>
              <a:t>(image plane)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96952" y="5384754"/>
            <a:ext cx="159530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Object</a:t>
            </a:r>
          </a:p>
          <a:p>
            <a:r>
              <a:rPr lang="en-US" dirty="0">
                <a:latin typeface="Arial"/>
                <a:cs typeface="Arial"/>
              </a:rPr>
              <a:t>(image plane)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97171" y="5384754"/>
            <a:ext cx="159530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EMCCD</a:t>
            </a:r>
          </a:p>
          <a:p>
            <a:r>
              <a:rPr lang="en-US" dirty="0">
                <a:latin typeface="Arial"/>
                <a:cs typeface="Arial"/>
              </a:rPr>
              <a:t>(image plane)</a:t>
            </a:r>
          </a:p>
        </p:txBody>
      </p:sp>
      <p:sp>
        <p:nvSpPr>
          <p:cNvPr id="10" name="Rectangle 12"/>
          <p:cNvSpPr>
            <a:spLocks/>
          </p:cNvSpPr>
          <p:nvPr/>
        </p:nvSpPr>
        <p:spPr bwMode="auto">
          <a:xfrm>
            <a:off x="105538" y="2792190"/>
            <a:ext cx="1477861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700" dirty="0" err="1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Ermes</a:t>
            </a:r>
            <a:r>
              <a:rPr lang="en-US" sz="1700" dirty="0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 </a:t>
            </a:r>
            <a:r>
              <a:rPr lang="en-US" sz="1700" dirty="0" err="1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Toninelli</a:t>
            </a:r>
            <a:endParaRPr lang="en-US" sz="1700" dirty="0">
              <a:latin typeface="Helvetica Light" pitchFamily="-83" charset="0"/>
              <a:ea typeface="Helvetica Light" pitchFamily="-83" charset="0"/>
              <a:cs typeface="Helvetica Light" pitchFamily="-83" charset="0"/>
              <a:sym typeface="Helvetica Light" pitchFamily="-83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58" y="1390700"/>
            <a:ext cx="1299220" cy="12992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37FCA8-4D30-3845-BEE8-920E7ED00DE6}"/>
              </a:ext>
            </a:extLst>
          </p:cNvPr>
          <p:cNvSpPr/>
          <p:nvPr/>
        </p:nvSpPr>
        <p:spPr bwMode="auto">
          <a:xfrm>
            <a:off x="2525958" y="1511573"/>
            <a:ext cx="2268252" cy="936104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4743" y="1505980"/>
            <a:ext cx="2520280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Both signal and idler photons pass through object</a:t>
            </a: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22225940-2543-9A4B-B0EA-E35C92AB76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91262" y="3963636"/>
            <a:ext cx="8096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804CA4-CC00-234E-A565-0C063318A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549559" y="3591296"/>
            <a:ext cx="1191144" cy="112107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5FF338-F293-204F-9B68-F3CDC18FB16A}"/>
              </a:ext>
            </a:extLst>
          </p:cNvPr>
          <p:cNvSpPr txBox="1"/>
          <p:nvPr/>
        </p:nvSpPr>
        <p:spPr>
          <a:xfrm>
            <a:off x="4899510" y="487342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1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A9250B-1A64-B741-AF9A-DAE710CED3D0}"/>
              </a:ext>
            </a:extLst>
          </p:cNvPr>
          <p:cNvSpPr txBox="1"/>
          <p:nvPr/>
        </p:nvSpPr>
        <p:spPr>
          <a:xfrm>
            <a:off x="6143287" y="487639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2f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63FCB29-2B9F-5941-B56D-40E4D33FCC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3983" y="3859191"/>
            <a:ext cx="745527" cy="7455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B0D676-EA79-284E-8E0A-17A70C5B99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" b="-4729"/>
          <a:stretch/>
        </p:blipFill>
        <p:spPr>
          <a:xfrm>
            <a:off x="5047227" y="3485942"/>
            <a:ext cx="795026" cy="14920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4C83563-4589-D34F-AFE5-AD5CF72EF4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" b="-4729"/>
          <a:stretch/>
        </p:blipFill>
        <p:spPr>
          <a:xfrm>
            <a:off x="6737010" y="3485943"/>
            <a:ext cx="795026" cy="1492024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F289C4A-9950-BC4B-95E1-7409EBE77A54}"/>
              </a:ext>
            </a:extLst>
          </p:cNvPr>
          <p:cNvCxnSpPr>
            <a:cxnSpLocks/>
          </p:cNvCxnSpPr>
          <p:nvPr/>
        </p:nvCxnSpPr>
        <p:spPr>
          <a:xfrm>
            <a:off x="5436250" y="4817725"/>
            <a:ext cx="1695265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7E3CF01-BD26-2E44-99DC-A749529C3EB3}"/>
              </a:ext>
            </a:extLst>
          </p:cNvPr>
          <p:cNvCxnSpPr>
            <a:cxnSpLocks/>
          </p:cNvCxnSpPr>
          <p:nvPr/>
        </p:nvCxnSpPr>
        <p:spPr>
          <a:xfrm>
            <a:off x="4501590" y="4817725"/>
            <a:ext cx="92373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79D4F34-4C16-D244-A41D-A1244470BF87}"/>
              </a:ext>
            </a:extLst>
          </p:cNvPr>
          <p:cNvCxnSpPr>
            <a:cxnSpLocks/>
          </p:cNvCxnSpPr>
          <p:nvPr/>
        </p:nvCxnSpPr>
        <p:spPr>
          <a:xfrm>
            <a:off x="7131515" y="4824906"/>
            <a:ext cx="92373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BF02427-819C-9F47-ADBA-D64544C07996}"/>
              </a:ext>
            </a:extLst>
          </p:cNvPr>
          <p:cNvSpPr txBox="1"/>
          <p:nvPr/>
        </p:nvSpPr>
        <p:spPr>
          <a:xfrm>
            <a:off x="7462577" y="47933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1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20ED615-ACF0-514B-8DA3-81FD2B458855}"/>
              </a:ext>
            </a:extLst>
          </p:cNvPr>
          <p:cNvSpPr txBox="1"/>
          <p:nvPr/>
        </p:nvSpPr>
        <p:spPr>
          <a:xfrm>
            <a:off x="1360699" y="487342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1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C007E2-7EA1-BC43-8B9A-97BA7B5EB290}"/>
              </a:ext>
            </a:extLst>
          </p:cNvPr>
          <p:cNvSpPr txBox="1"/>
          <p:nvPr/>
        </p:nvSpPr>
        <p:spPr>
          <a:xfrm>
            <a:off x="2604476" y="487639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2f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142AAEB-7BBF-5241-A1D3-21EDCF698E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" b="-4729"/>
          <a:stretch/>
        </p:blipFill>
        <p:spPr>
          <a:xfrm>
            <a:off x="1508416" y="3485942"/>
            <a:ext cx="795026" cy="149202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920AEE-E8E8-7A46-B8E2-CC22D5196B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" b="-4729"/>
          <a:stretch/>
        </p:blipFill>
        <p:spPr>
          <a:xfrm>
            <a:off x="3198199" y="3485943"/>
            <a:ext cx="795026" cy="1492024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A57BC1B-3B71-1E41-B9DA-1D4A42A3759E}"/>
              </a:ext>
            </a:extLst>
          </p:cNvPr>
          <p:cNvCxnSpPr>
            <a:cxnSpLocks/>
          </p:cNvCxnSpPr>
          <p:nvPr/>
        </p:nvCxnSpPr>
        <p:spPr>
          <a:xfrm>
            <a:off x="962779" y="4817725"/>
            <a:ext cx="92373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051783B-B4FD-2948-8362-B4D36E09F810}"/>
              </a:ext>
            </a:extLst>
          </p:cNvPr>
          <p:cNvCxnSpPr>
            <a:cxnSpLocks/>
          </p:cNvCxnSpPr>
          <p:nvPr/>
        </p:nvCxnSpPr>
        <p:spPr>
          <a:xfrm>
            <a:off x="3592704" y="4824906"/>
            <a:ext cx="92373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D4F2A63-2397-B348-9577-E9FF58783BAF}"/>
              </a:ext>
            </a:extLst>
          </p:cNvPr>
          <p:cNvSpPr txBox="1"/>
          <p:nvPr/>
        </p:nvSpPr>
        <p:spPr>
          <a:xfrm>
            <a:off x="3923766" y="47933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1" charset="0"/>
              <a:ea typeface="+mn-ea"/>
              <a:cs typeface="+mn-cs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6488F06-FD4B-AC4D-A10E-F1EC0F0248D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ym typeface="Helvetica Light" pitchFamily="-83" charset="0"/>
              </a:rPr>
              <a:t>Imaging with position correlation</a:t>
            </a:r>
            <a:endParaRPr lang="en-US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99CC2B1-71E0-9642-82B9-1574A7EDF501}"/>
              </a:ext>
            </a:extLst>
          </p:cNvPr>
          <p:cNvCxnSpPr>
            <a:cxnSpLocks/>
          </p:cNvCxnSpPr>
          <p:nvPr/>
        </p:nvCxnSpPr>
        <p:spPr>
          <a:xfrm>
            <a:off x="1933742" y="4829378"/>
            <a:ext cx="1695265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A4C3D4B-9762-9341-BEA3-BBB8DFBBA7FD}"/>
              </a:ext>
            </a:extLst>
          </p:cNvPr>
          <p:cNvSpPr/>
          <p:nvPr/>
        </p:nvSpPr>
        <p:spPr bwMode="auto">
          <a:xfrm>
            <a:off x="2498049" y="4217618"/>
            <a:ext cx="363510" cy="36351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prstClr val="white"/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>
                  <a:alpha val="68000"/>
                </a:srgbClr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1BF442D-65AC-5746-A2D7-8E59461B66FC}"/>
              </a:ext>
            </a:extLst>
          </p:cNvPr>
          <p:cNvSpPr/>
          <p:nvPr/>
        </p:nvSpPr>
        <p:spPr bwMode="auto">
          <a:xfrm>
            <a:off x="2522196" y="3717032"/>
            <a:ext cx="363510" cy="36351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prstClr val="white"/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>
                  <a:alpha val="68000"/>
                </a:srgbClr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A4DFD80-1374-CE43-9E1F-7F137D3FC5B2}"/>
              </a:ext>
            </a:extLst>
          </p:cNvPr>
          <p:cNvSpPr/>
          <p:nvPr/>
        </p:nvSpPr>
        <p:spPr>
          <a:xfrm rot="5400000">
            <a:off x="1996580" y="3359310"/>
            <a:ext cx="1386766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FF0000">
                    <a:alpha val="68000"/>
                  </a:srgbClr>
                </a:solidFill>
                <a:latin typeface="ＭＳ ゴシック"/>
                <a:ea typeface="ＭＳ ゴシック"/>
                <a:cs typeface="ＭＳ ゴシック"/>
              </a:rPr>
              <a:t>∞</a:t>
            </a:r>
            <a:endParaRPr lang="en-US" sz="9600" dirty="0">
              <a:solidFill>
                <a:srgbClr val="FF0000">
                  <a:alpha val="68000"/>
                </a:srgbClr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BB420C9-6D9A-4A43-8331-9A680BBD92F2}"/>
              </a:ext>
            </a:extLst>
          </p:cNvPr>
          <p:cNvSpPr/>
          <p:nvPr/>
        </p:nvSpPr>
        <p:spPr bwMode="auto">
          <a:xfrm>
            <a:off x="216711" y="4156531"/>
            <a:ext cx="363510" cy="36351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prstClr val="white"/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>
                  <a:alpha val="68000"/>
                </a:srgbClr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22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01" charset="-128"/>
                <a:cs typeface="ＭＳ Ｐゴシック" pitchFamily="-101" charset="-128"/>
              </a:rPr>
              <a:t>What do we HOPE to see?</a:t>
            </a:r>
          </a:p>
        </p:txBody>
      </p:sp>
      <p:sp>
        <p:nvSpPr>
          <p:cNvPr id="6" name="Rectangle 5"/>
          <p:cNvSpPr/>
          <p:nvPr/>
        </p:nvSpPr>
        <p:spPr>
          <a:xfrm>
            <a:off x="2679700" y="1981200"/>
            <a:ext cx="2247900" cy="22479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2700" y="2844800"/>
            <a:ext cx="76200" cy="889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11600" y="2895600"/>
            <a:ext cx="76200" cy="889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5100" y="3810000"/>
            <a:ext cx="76200" cy="889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51300" y="3759200"/>
            <a:ext cx="76200" cy="889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60700" y="3517900"/>
            <a:ext cx="76200" cy="889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6900" y="3505200"/>
            <a:ext cx="76200" cy="889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40200" y="2260600"/>
            <a:ext cx="76200" cy="889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65600" y="2349500"/>
            <a:ext cx="76200" cy="889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711" name="TextBox 14"/>
          <p:cNvSpPr txBox="1">
            <a:spLocks noChangeArrowheads="1"/>
          </p:cNvSpPr>
          <p:nvPr/>
        </p:nvSpPr>
        <p:spPr bwMode="auto">
          <a:xfrm>
            <a:off x="5207000" y="2311400"/>
            <a:ext cx="37211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Photons are position correlated BUT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Pixel size is smaller than correlation so (typically) photons are detected in neighboring pixels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79700" y="4394200"/>
            <a:ext cx="2247900" cy="22479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65500" y="5257800"/>
            <a:ext cx="76200" cy="889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51300" y="6172200"/>
            <a:ext cx="76200" cy="889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60700" y="5930900"/>
            <a:ext cx="76200" cy="889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40200" y="4673600"/>
            <a:ext cx="76200" cy="889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17" name="Group 28"/>
          <p:cNvGrpSpPr>
            <a:grpSpLocks/>
          </p:cNvGrpSpPr>
          <p:nvPr/>
        </p:nvGrpSpPr>
        <p:grpSpPr bwMode="auto">
          <a:xfrm flipH="1" flipV="1">
            <a:off x="3213100" y="4749800"/>
            <a:ext cx="1155700" cy="1587500"/>
            <a:chOff x="2413000" y="4826000"/>
            <a:chExt cx="1155700" cy="1587500"/>
          </a:xfrm>
        </p:grpSpPr>
        <p:sp>
          <p:nvSpPr>
            <p:cNvPr id="25" name="Rectangle 24"/>
            <p:cNvSpPr/>
            <p:nvPr/>
          </p:nvSpPr>
          <p:spPr>
            <a:xfrm>
              <a:off x="2717800" y="5410200"/>
              <a:ext cx="76200" cy="889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03600" y="6324600"/>
              <a:ext cx="76200" cy="889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413000" y="6083300"/>
              <a:ext cx="76200" cy="889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492500" y="4826000"/>
              <a:ext cx="76200" cy="889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3479800" y="5321300"/>
            <a:ext cx="482600" cy="355600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2990850" y="5175250"/>
            <a:ext cx="1397000" cy="723900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6200000" flipH="1">
            <a:off x="3092450" y="5200650"/>
            <a:ext cx="1270000" cy="647700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V="1">
            <a:off x="3238500" y="5067300"/>
            <a:ext cx="990600" cy="825500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22" name="TextBox 42"/>
          <p:cNvSpPr txBox="1">
            <a:spLocks noChangeArrowheads="1"/>
          </p:cNvSpPr>
          <p:nvPr/>
        </p:nvSpPr>
        <p:spPr bwMode="auto">
          <a:xfrm>
            <a:off x="5245100" y="5245100"/>
            <a:ext cx="3721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Photons are momentum anti-correlated</a:t>
            </a:r>
          </a:p>
        </p:txBody>
      </p:sp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469900" y="4114800"/>
            <a:ext cx="53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OR</a:t>
            </a:r>
          </a:p>
        </p:txBody>
      </p:sp>
      <p:sp>
        <p:nvSpPr>
          <p:cNvPr id="33" name="TextBox 3"/>
          <p:cNvSpPr txBox="1">
            <a:spLocks noChangeArrowheads="1"/>
          </p:cNvSpPr>
          <p:nvPr/>
        </p:nvSpPr>
        <p:spPr bwMode="auto">
          <a:xfrm>
            <a:off x="660400" y="2311400"/>
            <a:ext cx="12359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Image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(position)</a:t>
            </a:r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520700" y="4800600"/>
            <a:ext cx="15823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Far-field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(momentum)</a:t>
            </a:r>
          </a:p>
        </p:txBody>
      </p:sp>
      <p:graphicFrame>
        <p:nvGraphicFramePr>
          <p:cNvPr id="36" name="Object 2"/>
          <p:cNvGraphicFramePr>
            <a:graphicFrameLocks noChangeAspect="1"/>
          </p:cNvGraphicFramePr>
          <p:nvPr/>
        </p:nvGraphicFramePr>
        <p:xfrm>
          <a:off x="455613" y="3105150"/>
          <a:ext cx="174307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33" name="Equation" r:id="rId3" imgW="863600" imgH="368300" progId="Equation.3">
                  <p:embed/>
                </p:oleObj>
              </mc:Choice>
              <mc:Fallback>
                <p:oleObj name="Equation" r:id="rId3" imgW="863600" imgH="368300" progId="Equation.3">
                  <p:embed/>
                  <p:pic>
                    <p:nvPicPr>
                      <p:cNvPr id="3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3" y="3105150"/>
                        <a:ext cx="1743075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"/>
          <p:cNvGraphicFramePr>
            <a:graphicFrameLocks noChangeAspect="1"/>
          </p:cNvGraphicFramePr>
          <p:nvPr/>
        </p:nvGraphicFramePr>
        <p:xfrm>
          <a:off x="557213" y="5670550"/>
          <a:ext cx="1770062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34" name="Equation" r:id="rId5" imgW="876300" imgH="355600" progId="Equation.3">
                  <p:embed/>
                </p:oleObj>
              </mc:Choice>
              <mc:Fallback>
                <p:oleObj name="Equation" r:id="rId5" imgW="876300" imgH="355600" progId="Equation.3">
                  <p:embed/>
                  <p:pic>
                    <p:nvPicPr>
                      <p:cNvPr id="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" y="5670550"/>
                        <a:ext cx="1770062" cy="717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012818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01" charset="-128"/>
                <a:cs typeface="ＭＳ Ｐゴシック" pitchFamily="-101" charset="-128"/>
              </a:rPr>
              <a:t>What do we EXPECT to see?</a:t>
            </a:r>
          </a:p>
        </p:txBody>
      </p:sp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660400" y="2311400"/>
            <a:ext cx="12359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Image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(position)</a:t>
            </a:r>
          </a:p>
        </p:txBody>
      </p:sp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520700" y="4800600"/>
            <a:ext cx="15823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Far-field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(momentum)</a:t>
            </a:r>
          </a:p>
        </p:txBody>
      </p:sp>
      <p:grpSp>
        <p:nvGrpSpPr>
          <p:cNvPr id="30726" name="Group 32"/>
          <p:cNvGrpSpPr>
            <a:grpSpLocks/>
          </p:cNvGrpSpPr>
          <p:nvPr/>
        </p:nvGrpSpPr>
        <p:grpSpPr bwMode="auto">
          <a:xfrm>
            <a:off x="2667000" y="1981200"/>
            <a:ext cx="2247900" cy="2247900"/>
            <a:chOff x="1879600" y="1981200"/>
            <a:chExt cx="2247900" cy="2247900"/>
          </a:xfrm>
        </p:grpSpPr>
        <p:sp>
          <p:nvSpPr>
            <p:cNvPr id="6" name="Rectangle 5"/>
            <p:cNvSpPr/>
            <p:nvPr/>
          </p:nvSpPr>
          <p:spPr>
            <a:xfrm>
              <a:off x="1879600" y="1981200"/>
              <a:ext cx="2247900" cy="224790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22600" y="2844800"/>
              <a:ext cx="76200" cy="889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111500" y="2895600"/>
              <a:ext cx="76200" cy="889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75000" y="3810000"/>
              <a:ext cx="76200" cy="889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51200" y="3759200"/>
              <a:ext cx="76200" cy="889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60600" y="3517900"/>
              <a:ext cx="76200" cy="889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336800" y="3505200"/>
              <a:ext cx="76200" cy="889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40100" y="2260600"/>
              <a:ext cx="76200" cy="889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65500" y="2349500"/>
              <a:ext cx="76200" cy="889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727" name="TextBox 14"/>
          <p:cNvSpPr txBox="1">
            <a:spLocks noChangeArrowheads="1"/>
          </p:cNvSpPr>
          <p:nvPr/>
        </p:nvSpPr>
        <p:spPr bwMode="auto">
          <a:xfrm>
            <a:off x="5446999" y="2771608"/>
            <a:ext cx="343554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Correlated photons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1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+ Uncorrelated photons (Heralding. Eff ≈25%)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1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+ Noise events (clock induced counts and dark noise + etc)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≈1 “bogus” event for every 200 pixels</a:t>
            </a:r>
          </a:p>
        </p:txBody>
      </p:sp>
      <p:grpSp>
        <p:nvGrpSpPr>
          <p:cNvPr id="30728" name="Group 34"/>
          <p:cNvGrpSpPr>
            <a:grpSpLocks/>
          </p:cNvGrpSpPr>
          <p:nvPr/>
        </p:nvGrpSpPr>
        <p:grpSpPr bwMode="auto">
          <a:xfrm>
            <a:off x="2667000" y="4394200"/>
            <a:ext cx="2247900" cy="2247900"/>
            <a:chOff x="1879600" y="4394200"/>
            <a:chExt cx="2247900" cy="2247900"/>
          </a:xfrm>
        </p:grpSpPr>
        <p:sp>
          <p:nvSpPr>
            <p:cNvPr id="16" name="Rectangle 15"/>
            <p:cNvSpPr/>
            <p:nvPr/>
          </p:nvSpPr>
          <p:spPr>
            <a:xfrm>
              <a:off x="1879600" y="4394200"/>
              <a:ext cx="2247900" cy="224790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65400" y="5257800"/>
              <a:ext cx="76200" cy="889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251200" y="6172200"/>
              <a:ext cx="76200" cy="889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260600" y="5930900"/>
              <a:ext cx="76200" cy="889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40100" y="4673600"/>
              <a:ext cx="76200" cy="889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0762" name="Group 28"/>
            <p:cNvGrpSpPr>
              <a:grpSpLocks/>
            </p:cNvGrpSpPr>
            <p:nvPr/>
          </p:nvGrpSpPr>
          <p:grpSpPr bwMode="auto">
            <a:xfrm flipH="1" flipV="1">
              <a:off x="2413000" y="4749800"/>
              <a:ext cx="1155700" cy="1587500"/>
              <a:chOff x="2413000" y="4826000"/>
              <a:chExt cx="1155700" cy="15875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2717800" y="5410200"/>
                <a:ext cx="76200" cy="889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403600" y="6324600"/>
                <a:ext cx="76200" cy="889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413000" y="6083300"/>
                <a:ext cx="76200" cy="889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492500" y="4826000"/>
                <a:ext cx="76200" cy="889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31" name="Straight Connector 30"/>
            <p:cNvCxnSpPr/>
            <p:nvPr/>
          </p:nvCxnSpPr>
          <p:spPr>
            <a:xfrm>
              <a:off x="2679700" y="5321300"/>
              <a:ext cx="482600" cy="355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190750" y="5175250"/>
              <a:ext cx="1397000" cy="723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2292350" y="5200650"/>
              <a:ext cx="1270000" cy="6477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0800000" flipV="1">
              <a:off x="2438400" y="5067300"/>
              <a:ext cx="990600" cy="8255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29" name="Group 49"/>
          <p:cNvGrpSpPr>
            <a:grpSpLocks/>
          </p:cNvGrpSpPr>
          <p:nvPr/>
        </p:nvGrpSpPr>
        <p:grpSpPr bwMode="auto">
          <a:xfrm>
            <a:off x="3009900" y="2311400"/>
            <a:ext cx="1727200" cy="1714500"/>
            <a:chOff x="2222500" y="2311400"/>
            <a:chExt cx="1727200" cy="1714500"/>
          </a:xfrm>
        </p:grpSpPr>
        <p:sp>
          <p:nvSpPr>
            <p:cNvPr id="32" name="Rectangle 31"/>
            <p:cNvSpPr/>
            <p:nvPr/>
          </p:nvSpPr>
          <p:spPr>
            <a:xfrm>
              <a:off x="3759200" y="39370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873500" y="36195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644900" y="33020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44900" y="29718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187700" y="26416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730500" y="23114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213100" y="33401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806700" y="35052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00300" y="31750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222500" y="28448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273300" y="23495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324100" y="38862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730" name="Group 50"/>
          <p:cNvGrpSpPr>
            <a:grpSpLocks/>
          </p:cNvGrpSpPr>
          <p:nvPr/>
        </p:nvGrpSpPr>
        <p:grpSpPr bwMode="auto">
          <a:xfrm>
            <a:off x="2997200" y="4724400"/>
            <a:ext cx="1727200" cy="1714500"/>
            <a:chOff x="2222500" y="2311400"/>
            <a:chExt cx="1727200" cy="1714500"/>
          </a:xfrm>
        </p:grpSpPr>
        <p:sp>
          <p:nvSpPr>
            <p:cNvPr id="52" name="Rectangle 51"/>
            <p:cNvSpPr/>
            <p:nvPr/>
          </p:nvSpPr>
          <p:spPr>
            <a:xfrm>
              <a:off x="3759200" y="39370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873500" y="36195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644900" y="33020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644900" y="29718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187700" y="26416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730500" y="23114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213100" y="33401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806700" y="35052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400300" y="31750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222500" y="28448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273300" y="23495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324100" y="3886200"/>
              <a:ext cx="76200" cy="8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6" name="TextBox 2"/>
          <p:cNvSpPr txBox="1">
            <a:spLocks noChangeArrowheads="1"/>
          </p:cNvSpPr>
          <p:nvPr/>
        </p:nvSpPr>
        <p:spPr bwMode="auto">
          <a:xfrm>
            <a:off x="469900" y="4114800"/>
            <a:ext cx="53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42842594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A29822E-0403-FB45-80F4-97E84128E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98" y="2780928"/>
            <a:ext cx="8564966" cy="137413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7584A25-721E-7743-8BE6-9409F451AB7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/>
          <a:lstStyle/>
          <a:p>
            <a:r>
              <a:rPr lang="en-US" dirty="0">
                <a:sym typeface="Helvetica Light" pitchFamily="-83" charset="0"/>
              </a:rPr>
              <a:t>Imaging with centroid measurement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308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01" charset="-128"/>
                <a:cs typeface="ＭＳ Ｐゴシック" pitchFamily="-101" charset="-128"/>
              </a:rPr>
              <a:t>Seeing the bisectors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06BE460-844E-CE4C-8267-A4B2CB65F2F5}"/>
              </a:ext>
            </a:extLst>
          </p:cNvPr>
          <p:cNvSpPr/>
          <p:nvPr/>
        </p:nvSpPr>
        <p:spPr bwMode="auto">
          <a:xfrm>
            <a:off x="2339752" y="1844824"/>
            <a:ext cx="4353272" cy="435327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A1E96B-CCB3-854F-88B1-ABBCB62893E5}"/>
              </a:ext>
            </a:extLst>
          </p:cNvPr>
          <p:cNvGrpSpPr/>
          <p:nvPr/>
        </p:nvGrpSpPr>
        <p:grpSpPr>
          <a:xfrm>
            <a:off x="3003810" y="2385909"/>
            <a:ext cx="3344887" cy="3418671"/>
            <a:chOff x="3003810" y="2385909"/>
            <a:chExt cx="3344887" cy="341867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C758369-AF82-C54D-BCBF-E38A828D0A8D}"/>
                </a:ext>
              </a:extLst>
            </p:cNvPr>
            <p:cNvSpPr/>
            <p:nvPr/>
          </p:nvSpPr>
          <p:spPr bwMode="auto">
            <a:xfrm>
              <a:off x="4553280" y="3517267"/>
              <a:ext cx="147569" cy="17216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A3E9743-6B4B-EC4B-82C3-247E18A1A570}"/>
                </a:ext>
              </a:extLst>
            </p:cNvPr>
            <p:cNvSpPr/>
            <p:nvPr/>
          </p:nvSpPr>
          <p:spPr bwMode="auto">
            <a:xfrm>
              <a:off x="4725443" y="3615647"/>
              <a:ext cx="147569" cy="17216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334C896-0267-EC47-B56B-708FC935E72A}"/>
                </a:ext>
              </a:extLst>
            </p:cNvPr>
            <p:cNvSpPr/>
            <p:nvPr/>
          </p:nvSpPr>
          <p:spPr bwMode="auto">
            <a:xfrm>
              <a:off x="4848417" y="5386469"/>
              <a:ext cx="147569" cy="17216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38BEA61-9DCA-F845-944A-1AC97327F098}"/>
                </a:ext>
              </a:extLst>
            </p:cNvPr>
            <p:cNvSpPr/>
            <p:nvPr/>
          </p:nvSpPr>
          <p:spPr bwMode="auto">
            <a:xfrm>
              <a:off x="4995986" y="5288090"/>
              <a:ext cx="147569" cy="17216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85E889B-B3C9-5540-92EF-686BB203182A}"/>
                </a:ext>
              </a:extLst>
            </p:cNvPr>
            <p:cNvSpPr/>
            <p:nvPr/>
          </p:nvSpPr>
          <p:spPr bwMode="auto">
            <a:xfrm>
              <a:off x="3077595" y="4820790"/>
              <a:ext cx="147569" cy="17216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2CF962D-4BF8-5C4A-A8DD-7C979DE43FBB}"/>
                </a:ext>
              </a:extLst>
            </p:cNvPr>
            <p:cNvSpPr/>
            <p:nvPr/>
          </p:nvSpPr>
          <p:spPr bwMode="auto">
            <a:xfrm>
              <a:off x="3225163" y="4796195"/>
              <a:ext cx="147569" cy="17216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01EAE35-FF25-FE4C-A77A-8A931C3A998D}"/>
                </a:ext>
              </a:extLst>
            </p:cNvPr>
            <p:cNvSpPr/>
            <p:nvPr/>
          </p:nvSpPr>
          <p:spPr bwMode="auto">
            <a:xfrm>
              <a:off x="5168149" y="2385909"/>
              <a:ext cx="147569" cy="17216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EE3E1C3-A0AD-754C-9746-6B02AC3EA1CC}"/>
                </a:ext>
              </a:extLst>
            </p:cNvPr>
            <p:cNvSpPr/>
            <p:nvPr/>
          </p:nvSpPr>
          <p:spPr bwMode="auto">
            <a:xfrm>
              <a:off x="5217339" y="2558072"/>
              <a:ext cx="147569" cy="17216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5EC75C9-68DC-E545-AB29-6F8EB8187781}"/>
                </a:ext>
              </a:extLst>
            </p:cNvPr>
            <p:cNvSpPr/>
            <p:nvPr/>
          </p:nvSpPr>
          <p:spPr bwMode="auto">
            <a:xfrm>
              <a:off x="5979776" y="5632417"/>
              <a:ext cx="147569" cy="17216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AA60878-BEDD-6F47-AE8E-F07FA9732CE2}"/>
                </a:ext>
              </a:extLst>
            </p:cNvPr>
            <p:cNvSpPr/>
            <p:nvPr/>
          </p:nvSpPr>
          <p:spPr bwMode="auto">
            <a:xfrm>
              <a:off x="6201128" y="5017548"/>
              <a:ext cx="147569" cy="17216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5DC6092-7BB2-BA49-9B37-32871E3AAFB1}"/>
                </a:ext>
              </a:extLst>
            </p:cNvPr>
            <p:cNvSpPr/>
            <p:nvPr/>
          </p:nvSpPr>
          <p:spPr bwMode="auto">
            <a:xfrm>
              <a:off x="5758423" y="4402679"/>
              <a:ext cx="147569" cy="17216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C5C1982-9671-F44F-9925-925F86D91842}"/>
                </a:ext>
              </a:extLst>
            </p:cNvPr>
            <p:cNvSpPr/>
            <p:nvPr/>
          </p:nvSpPr>
          <p:spPr bwMode="auto">
            <a:xfrm>
              <a:off x="5758423" y="3763215"/>
              <a:ext cx="147569" cy="17216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50B8DC2-348E-C144-BE4E-895601A29951}"/>
                </a:ext>
              </a:extLst>
            </p:cNvPr>
            <p:cNvSpPr/>
            <p:nvPr/>
          </p:nvSpPr>
          <p:spPr bwMode="auto">
            <a:xfrm>
              <a:off x="4873012" y="3123752"/>
              <a:ext cx="147569" cy="17216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2BFD236-664D-FC46-93F1-8A2FA75934B9}"/>
                </a:ext>
              </a:extLst>
            </p:cNvPr>
            <p:cNvSpPr/>
            <p:nvPr/>
          </p:nvSpPr>
          <p:spPr bwMode="auto">
            <a:xfrm>
              <a:off x="3987600" y="2484288"/>
              <a:ext cx="147569" cy="17216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C594ECA-5FA3-4C4A-8327-A59A23377CE6}"/>
                </a:ext>
              </a:extLst>
            </p:cNvPr>
            <p:cNvSpPr/>
            <p:nvPr/>
          </p:nvSpPr>
          <p:spPr bwMode="auto">
            <a:xfrm>
              <a:off x="4922201" y="4476463"/>
              <a:ext cx="147569" cy="17216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9DDC3F4-FA28-764D-926B-A047821DE438}"/>
                </a:ext>
              </a:extLst>
            </p:cNvPr>
            <p:cNvSpPr/>
            <p:nvPr/>
          </p:nvSpPr>
          <p:spPr bwMode="auto">
            <a:xfrm>
              <a:off x="4135169" y="4796195"/>
              <a:ext cx="147569" cy="17216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1F8CA54-5016-8F4C-8A50-8A192F2E7222}"/>
                </a:ext>
              </a:extLst>
            </p:cNvPr>
            <p:cNvSpPr/>
            <p:nvPr/>
          </p:nvSpPr>
          <p:spPr bwMode="auto">
            <a:xfrm>
              <a:off x="3348137" y="4156731"/>
              <a:ext cx="147569" cy="17216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7F827C4-43DE-4440-977C-C49B15E8CDCF}"/>
                </a:ext>
              </a:extLst>
            </p:cNvPr>
            <p:cNvSpPr/>
            <p:nvPr/>
          </p:nvSpPr>
          <p:spPr bwMode="auto">
            <a:xfrm>
              <a:off x="3003810" y="3517268"/>
              <a:ext cx="147569" cy="17216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B55BE19-4014-E84B-80EC-81616424A4E1}"/>
                </a:ext>
              </a:extLst>
            </p:cNvPr>
            <p:cNvSpPr/>
            <p:nvPr/>
          </p:nvSpPr>
          <p:spPr bwMode="auto">
            <a:xfrm>
              <a:off x="3102189" y="2558072"/>
              <a:ext cx="147569" cy="17216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451F7B7-9789-F047-B061-04C2242BF5AA}"/>
                </a:ext>
              </a:extLst>
            </p:cNvPr>
            <p:cNvSpPr/>
            <p:nvPr/>
          </p:nvSpPr>
          <p:spPr bwMode="auto">
            <a:xfrm>
              <a:off x="3200568" y="5534038"/>
              <a:ext cx="147569" cy="17216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8EA32F-97D3-4F48-9A10-78C7F158C729}"/>
              </a:ext>
            </a:extLst>
          </p:cNvPr>
          <p:cNvGrpSpPr/>
          <p:nvPr/>
        </p:nvGrpSpPr>
        <p:grpSpPr>
          <a:xfrm>
            <a:off x="3102189" y="2471990"/>
            <a:ext cx="2247758" cy="3027847"/>
            <a:chOff x="3117150" y="2468342"/>
            <a:chExt cx="2247758" cy="3027847"/>
          </a:xfrm>
        </p:grpSpPr>
        <p:sp>
          <p:nvSpPr>
            <p:cNvPr id="4" name="Sun 3">
              <a:extLst>
                <a:ext uri="{FF2B5EF4-FFF2-40B4-BE49-F238E27FC236}">
                  <a16:creationId xmlns:a16="http://schemas.microsoft.com/office/drawing/2014/main" id="{67CC3983-51E4-0C40-99D2-BD9BE5E45C00}"/>
                </a:ext>
              </a:extLst>
            </p:cNvPr>
            <p:cNvSpPr/>
            <p:nvPr/>
          </p:nvSpPr>
          <p:spPr bwMode="auto">
            <a:xfrm>
              <a:off x="5148884" y="2468342"/>
              <a:ext cx="216024" cy="216024"/>
            </a:xfrm>
            <a:prstGeom prst="sun">
              <a:avLst/>
            </a:prstGeom>
            <a:solidFill>
              <a:srgbClr val="FFFF00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63" name="Sun 62">
              <a:extLst>
                <a:ext uri="{FF2B5EF4-FFF2-40B4-BE49-F238E27FC236}">
                  <a16:creationId xmlns:a16="http://schemas.microsoft.com/office/drawing/2014/main" id="{4FFC5C5E-8D06-D74E-88E9-511F9EFDDDA4}"/>
                </a:ext>
              </a:extLst>
            </p:cNvPr>
            <p:cNvSpPr/>
            <p:nvPr/>
          </p:nvSpPr>
          <p:spPr bwMode="auto">
            <a:xfrm>
              <a:off x="4605134" y="3571786"/>
              <a:ext cx="216024" cy="216024"/>
            </a:xfrm>
            <a:prstGeom prst="sun">
              <a:avLst/>
            </a:prstGeom>
            <a:solidFill>
              <a:srgbClr val="FFFF00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64" name="Sun 63">
              <a:extLst>
                <a:ext uri="{FF2B5EF4-FFF2-40B4-BE49-F238E27FC236}">
                  <a16:creationId xmlns:a16="http://schemas.microsoft.com/office/drawing/2014/main" id="{403B7DF8-ED36-A14C-9C30-E83066070A66}"/>
                </a:ext>
              </a:extLst>
            </p:cNvPr>
            <p:cNvSpPr/>
            <p:nvPr/>
          </p:nvSpPr>
          <p:spPr bwMode="auto">
            <a:xfrm>
              <a:off x="4894112" y="5280165"/>
              <a:ext cx="216024" cy="216024"/>
            </a:xfrm>
            <a:prstGeom prst="sun">
              <a:avLst/>
            </a:prstGeom>
            <a:solidFill>
              <a:srgbClr val="FFFF00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65" name="Sun 64">
              <a:extLst>
                <a:ext uri="{FF2B5EF4-FFF2-40B4-BE49-F238E27FC236}">
                  <a16:creationId xmlns:a16="http://schemas.microsoft.com/office/drawing/2014/main" id="{8D8F4C07-474F-304A-B936-6BBB59CB410B}"/>
                </a:ext>
              </a:extLst>
            </p:cNvPr>
            <p:cNvSpPr/>
            <p:nvPr/>
          </p:nvSpPr>
          <p:spPr bwMode="auto">
            <a:xfrm>
              <a:off x="3117150" y="4796195"/>
              <a:ext cx="216024" cy="216024"/>
            </a:xfrm>
            <a:prstGeom prst="sun">
              <a:avLst/>
            </a:prstGeom>
            <a:solidFill>
              <a:srgbClr val="FFFF00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6239984-8EDE-454E-AE6C-B21CDF38844F}"/>
              </a:ext>
            </a:extLst>
          </p:cNvPr>
          <p:cNvSpPr txBox="1"/>
          <p:nvPr/>
        </p:nvSpPr>
        <p:spPr>
          <a:xfrm>
            <a:off x="2515355" y="6362559"/>
            <a:ext cx="3848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Keep the bisectors and discard the rest</a:t>
            </a:r>
          </a:p>
        </p:txBody>
      </p:sp>
    </p:spTree>
    <p:extLst>
      <p:ext uri="{BB962C8B-B14F-4D97-AF65-F5344CB8AC3E}">
        <p14:creationId xmlns:p14="http://schemas.microsoft.com/office/powerpoint/2010/main" val="1985520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chine generated alternative text:&#10;Type-I crystal &#10;(near-field) &#10;EMCCD camera &#10;Ape rtu re &#10;(far-field) &#10;Object &#10;111— &#10;a) Threshold only b) Threshold and pair-finder &#10;Threshold and pair-finder &#10;for uncorrelated light &#10;for correlated light &#10;caaoacuoqooo &#10;Preserved event; &#10;O Dark event; O Bright event; Centroid of detected event-pair. ">
            <a:extLst>
              <a:ext uri="{FF2B5EF4-FFF2-40B4-BE49-F238E27FC236}">
                <a16:creationId xmlns:a16="http://schemas.microsoft.com/office/drawing/2014/main" id="{3C77EF93-3571-4A06-95CA-1FC04B2BC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488832" cy="5023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/>
          </p:cNvSpPr>
          <p:nvPr/>
        </p:nvSpPr>
        <p:spPr bwMode="auto">
          <a:xfrm>
            <a:off x="6876256" y="339328"/>
            <a:ext cx="6509742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endParaRPr lang="en-US" sz="2400" dirty="0">
              <a:solidFill>
                <a:srgbClr val="FFFFFF"/>
              </a:solidFill>
              <a:latin typeface="Helvetica Light" pitchFamily="-83" charset="0"/>
              <a:ea typeface="Helvetica Light" pitchFamily="-83" charset="0"/>
              <a:cs typeface="Helvetica Light" pitchFamily="-83" charset="0"/>
              <a:sym typeface="Helvetica Light" pitchFamily="-83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3789040"/>
            <a:ext cx="112557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Type-I crystal</a:t>
            </a:r>
          </a:p>
          <a:p>
            <a:r>
              <a:rPr lang="en-US" sz="1200" dirty="0">
                <a:latin typeface="Arial"/>
                <a:cs typeface="Arial"/>
              </a:rPr>
              <a:t>(image plane)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9912" y="2463279"/>
            <a:ext cx="112557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Object</a:t>
            </a:r>
          </a:p>
          <a:p>
            <a:r>
              <a:rPr lang="en-US" sz="1200" dirty="0">
                <a:latin typeface="Arial"/>
                <a:cs typeface="Arial"/>
              </a:rPr>
              <a:t>(image plane)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8829" y="1340768"/>
            <a:ext cx="112557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EMCCD</a:t>
            </a:r>
          </a:p>
          <a:p>
            <a:r>
              <a:rPr lang="en-US" sz="1200" dirty="0">
                <a:latin typeface="Arial"/>
                <a:cs typeface="Arial"/>
              </a:rPr>
              <a:t>(image plane)</a:t>
            </a:r>
          </a:p>
        </p:txBody>
      </p:sp>
      <p:sp>
        <p:nvSpPr>
          <p:cNvPr id="10" name="Rectangle 12"/>
          <p:cNvSpPr>
            <a:spLocks/>
          </p:cNvSpPr>
          <p:nvPr/>
        </p:nvSpPr>
        <p:spPr bwMode="auto">
          <a:xfrm>
            <a:off x="105538" y="2792190"/>
            <a:ext cx="1477861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700" dirty="0" err="1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Ermes</a:t>
            </a:r>
            <a:r>
              <a:rPr lang="en-US" sz="1700" dirty="0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 </a:t>
            </a:r>
            <a:r>
              <a:rPr lang="en-US" sz="1700" dirty="0" err="1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Toninelli</a:t>
            </a:r>
            <a:endParaRPr lang="en-US" sz="1700" dirty="0">
              <a:latin typeface="Helvetica Light" pitchFamily="-83" charset="0"/>
              <a:ea typeface="Helvetica Light" pitchFamily="-83" charset="0"/>
              <a:cs typeface="Helvetica Light" pitchFamily="-83" charset="0"/>
              <a:sym typeface="Helvetica Light" pitchFamily="-83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58" y="1390700"/>
            <a:ext cx="1299220" cy="12992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37FCA8-4D30-3845-BEE8-920E7ED00DE6}"/>
              </a:ext>
            </a:extLst>
          </p:cNvPr>
          <p:cNvSpPr/>
          <p:nvPr/>
        </p:nvSpPr>
        <p:spPr bwMode="auto">
          <a:xfrm>
            <a:off x="2519772" y="1527175"/>
            <a:ext cx="2268252" cy="936104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4743" y="1505980"/>
            <a:ext cx="2520280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Both signal and idler photons pass through object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5483534-1A0C-7542-980E-332BF5AE874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ym typeface="Helvetica Light" pitchFamily="-83" charset="0"/>
              </a:rPr>
              <a:t>Imaging with position correlation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697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D042EA-9CCB-49E9-B557-6435884EA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304"/>
            <a:ext cx="9144000" cy="4572000"/>
          </a:xfrm>
          <a:prstGeom prst="rect">
            <a:avLst/>
          </a:prstGeom>
        </p:spPr>
      </p:pic>
      <p:sp>
        <p:nvSpPr>
          <p:cNvPr id="7" name="Rectangle 4"/>
          <p:cNvSpPr>
            <a:spLocks/>
          </p:cNvSpPr>
          <p:nvPr/>
        </p:nvSpPr>
        <p:spPr bwMode="auto">
          <a:xfrm>
            <a:off x="6473833" y="167046"/>
            <a:ext cx="6509742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endParaRPr lang="en-US" sz="2400" dirty="0">
              <a:solidFill>
                <a:srgbClr val="FFFFFF"/>
              </a:solidFill>
              <a:latin typeface="Helvetica Light" pitchFamily="-83" charset="0"/>
              <a:ea typeface="Helvetica Light" pitchFamily="-83" charset="0"/>
              <a:cs typeface="Helvetica Light" pitchFamily="-83" charset="0"/>
              <a:sym typeface="Helvetica Light" pitchFamily="-83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53933" y="4198256"/>
            <a:ext cx="2587024" cy="3170099"/>
            <a:chOff x="323528" y="4723397"/>
            <a:chExt cx="2587024" cy="3170099"/>
          </a:xfrm>
        </p:grpSpPr>
        <p:sp>
          <p:nvSpPr>
            <p:cNvPr id="9" name="Oval 8"/>
            <p:cNvSpPr/>
            <p:nvPr/>
          </p:nvSpPr>
          <p:spPr bwMode="auto">
            <a:xfrm>
              <a:off x="971600" y="6165304"/>
              <a:ext cx="504056" cy="504056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prstClr val="white"/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0000">
                    <a:alpha val="68000"/>
                  </a:srgbClr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1907704" y="6165304"/>
              <a:ext cx="504056" cy="504056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prstClr val="white"/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0000">
                    <a:alpha val="68000"/>
                  </a:srgbClr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528" y="4723397"/>
              <a:ext cx="2587024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0" dirty="0">
                  <a:solidFill>
                    <a:srgbClr val="FF0000">
                      <a:alpha val="68000"/>
                    </a:srgbClr>
                  </a:solidFill>
                  <a:latin typeface="ＭＳ ゴシック"/>
                  <a:ea typeface="ＭＳ ゴシック"/>
                  <a:cs typeface="ＭＳ ゴシック"/>
                </a:rPr>
                <a:t>∞</a:t>
              </a:r>
              <a:endParaRPr lang="en-US" sz="20000" dirty="0">
                <a:solidFill>
                  <a:srgbClr val="FF0000">
                    <a:alpha val="68000"/>
                  </a:srgbClr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95337"/>
            <a:ext cx="2163864" cy="2163864"/>
          </a:xfrm>
          <a:prstGeom prst="rect">
            <a:avLst/>
          </a:prstGeom>
          <a:ln w="12700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1595337"/>
            <a:ext cx="2163864" cy="2163864"/>
          </a:xfrm>
          <a:prstGeom prst="rect">
            <a:avLst/>
          </a:prstGeom>
          <a:ln w="12700" cmpd="sng">
            <a:solidFill>
              <a:srgbClr val="FF0000"/>
            </a:solidFill>
          </a:ln>
        </p:spPr>
      </p:pic>
      <p:sp>
        <p:nvSpPr>
          <p:cNvPr id="12" name="Rectangle 11"/>
          <p:cNvSpPr/>
          <p:nvPr/>
        </p:nvSpPr>
        <p:spPr bwMode="auto">
          <a:xfrm>
            <a:off x="2482453" y="2188554"/>
            <a:ext cx="1009427" cy="102442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090965" y="2188554"/>
            <a:ext cx="1009427" cy="102442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 flipV="1">
            <a:off x="1" y="1595337"/>
            <a:ext cx="2482452" cy="593217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1" y="3212976"/>
            <a:ext cx="2482452" cy="546226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2163865" y="3212975"/>
            <a:ext cx="1290187" cy="546226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 flipV="1">
            <a:off x="2201694" y="1595337"/>
            <a:ext cx="1290186" cy="593217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 flipV="1">
            <a:off x="4608513" y="1595337"/>
            <a:ext cx="2482452" cy="593217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4608513" y="3212976"/>
            <a:ext cx="2482452" cy="546226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6772377" y="3212975"/>
            <a:ext cx="1290187" cy="546226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H="1" flipV="1">
            <a:off x="6810206" y="1595337"/>
            <a:ext cx="1290186" cy="593217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itle 16">
            <a:extLst>
              <a:ext uri="{FF2B5EF4-FFF2-40B4-BE49-F238E27FC236}">
                <a16:creationId xmlns:a16="http://schemas.microsoft.com/office/drawing/2014/main" id="{87773BC6-77E9-5B49-B896-9ECC1F6C5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274588"/>
            <a:ext cx="53290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ym typeface="Helvetica Light" pitchFamily="-83" charset="0"/>
              </a:rPr>
              <a:t>Bulb Filament</a:t>
            </a:r>
            <a:br>
              <a:rPr lang="en-US" dirty="0">
                <a:sym typeface="Helvetica Light" pitchFamily="-83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8573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/>
          </p:cNvSpPr>
          <p:nvPr/>
        </p:nvSpPr>
        <p:spPr bwMode="auto">
          <a:xfrm>
            <a:off x="6804248" y="341441"/>
            <a:ext cx="6509742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endParaRPr lang="en-US" sz="2400" dirty="0">
              <a:solidFill>
                <a:srgbClr val="FFFFFF"/>
              </a:solidFill>
              <a:latin typeface="Helvetica Light" pitchFamily="-83" charset="0"/>
              <a:ea typeface="Helvetica Light" pitchFamily="-83" charset="0"/>
              <a:cs typeface="Helvetica Light" pitchFamily="-83" charset="0"/>
              <a:sym typeface="Helvetica Light" pitchFamily="-83" charset="0"/>
            </a:endParaRPr>
          </a:p>
        </p:txBody>
      </p:sp>
      <p:pic>
        <p:nvPicPr>
          <p:cNvPr id="3" name="Picture 2" descr="pastedImage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355385"/>
            <a:ext cx="5061828" cy="400064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816925C-5865-974E-B098-581FC64C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274588"/>
            <a:ext cx="53290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ym typeface="Helvetica Light" pitchFamily="-83" charset="0"/>
              </a:rPr>
              <a:t>The Quantum (resolution ) Advantage</a:t>
            </a:r>
            <a:br>
              <a:rPr lang="en-US" dirty="0">
                <a:sym typeface="Helvetica Light" pitchFamily="-83" charset="0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1E9F9A-5192-1A4A-95F2-206D61411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796" y="5289072"/>
            <a:ext cx="4621203" cy="156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82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/>
          </p:cNvSpPr>
          <p:nvPr/>
        </p:nvSpPr>
        <p:spPr bwMode="auto">
          <a:xfrm>
            <a:off x="6948264" y="414013"/>
            <a:ext cx="6509742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endParaRPr lang="en-US" sz="2400" dirty="0">
              <a:solidFill>
                <a:srgbClr val="FFFFFF"/>
              </a:solidFill>
              <a:latin typeface="Helvetica Light" pitchFamily="-83" charset="0"/>
              <a:ea typeface="Helvetica Light" pitchFamily="-83" charset="0"/>
              <a:cs typeface="Helvetica Light" pitchFamily="-83" charset="0"/>
              <a:sym typeface="Helvetica Light" pitchFamily="-83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9137C-22A1-5A42-B42D-F494793C1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276872"/>
            <a:ext cx="5397500" cy="135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371D87-5247-854E-A507-4370A4295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355" y="3861048"/>
            <a:ext cx="5223853" cy="50405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F76E95A-9495-8A46-91D3-DE0DBC093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274588"/>
            <a:ext cx="53290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ym typeface="Helvetica Light" pitchFamily="-83" charset="0"/>
              </a:rPr>
              <a:t>The Quantum Advantage</a:t>
            </a:r>
            <a:br>
              <a:rPr lang="en-US" dirty="0">
                <a:sym typeface="Helvetica Light" pitchFamily="-83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419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/>
        </p:nvSpPr>
        <p:spPr bwMode="auto">
          <a:xfrm>
            <a:off x="6309455" y="490707"/>
            <a:ext cx="6509742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endParaRPr lang="en-US" sz="2400" dirty="0">
              <a:solidFill>
                <a:srgbClr val="FFFFFF"/>
              </a:solidFill>
              <a:latin typeface="Helvetica Light" pitchFamily="-83" charset="0"/>
              <a:ea typeface="Helvetica Light" pitchFamily="-83" charset="0"/>
              <a:cs typeface="Helvetica Light" pitchFamily="-83" charset="0"/>
              <a:sym typeface="Helvetica Light" pitchFamily="-83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904" y="5384754"/>
            <a:ext cx="162102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Type-II crystal</a:t>
            </a:r>
          </a:p>
          <a:p>
            <a:r>
              <a:rPr lang="en-US" dirty="0">
                <a:latin typeface="Arial"/>
                <a:cs typeface="Arial"/>
              </a:rPr>
              <a:t>(image plane)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3585" y="5384754"/>
            <a:ext cx="172354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Object</a:t>
            </a:r>
          </a:p>
          <a:p>
            <a:r>
              <a:rPr lang="en-US" dirty="0">
                <a:latin typeface="Arial"/>
                <a:cs typeface="Arial"/>
              </a:rPr>
              <a:t>(far-field plane)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7392" y="5384754"/>
            <a:ext cx="173637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EMCCD</a:t>
            </a:r>
          </a:p>
          <a:p>
            <a:r>
              <a:rPr lang="en-US" dirty="0">
                <a:latin typeface="Arial"/>
                <a:cs typeface="Arial"/>
              </a:rPr>
              <a:t>(far-field plane)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37FCA8-4D30-3845-BEE8-920E7ED00DE6}"/>
              </a:ext>
            </a:extLst>
          </p:cNvPr>
          <p:cNvSpPr/>
          <p:nvPr/>
        </p:nvSpPr>
        <p:spPr bwMode="auto">
          <a:xfrm>
            <a:off x="2525957" y="1511572"/>
            <a:ext cx="2559065" cy="1045941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4743" y="1505980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Signal photon pass through object</a:t>
            </a:r>
          </a:p>
          <a:p>
            <a:r>
              <a:rPr lang="en-US" dirty="0"/>
              <a:t>Idler photon is reference</a:t>
            </a: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22225940-2543-9A4B-B0EA-E35C92AB76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7882" y="3963636"/>
            <a:ext cx="8096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804CA4-CC00-234E-A565-0C063318A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579486" y="3591296"/>
            <a:ext cx="1191144" cy="112107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5FF338-F293-204F-9B68-F3CDC18FB16A}"/>
              </a:ext>
            </a:extLst>
          </p:cNvPr>
          <p:cNvSpPr txBox="1"/>
          <p:nvPr/>
        </p:nvSpPr>
        <p:spPr>
          <a:xfrm>
            <a:off x="4730263" y="487342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1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A9250B-1A64-B741-AF9A-DAE710CED3D0}"/>
              </a:ext>
            </a:extLst>
          </p:cNvPr>
          <p:cNvSpPr txBox="1"/>
          <p:nvPr/>
        </p:nvSpPr>
        <p:spPr>
          <a:xfrm>
            <a:off x="5974040" y="487639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2f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3B0D676-EA79-284E-8E0A-17A70C5B99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" b="-4729"/>
          <a:stretch/>
        </p:blipFill>
        <p:spPr>
          <a:xfrm>
            <a:off x="4877980" y="3485942"/>
            <a:ext cx="795026" cy="14920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4C83563-4589-D34F-AFE5-AD5CF72EF4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" b="-4729"/>
          <a:stretch/>
        </p:blipFill>
        <p:spPr>
          <a:xfrm>
            <a:off x="6567763" y="3485943"/>
            <a:ext cx="795026" cy="1492024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F289C4A-9950-BC4B-95E1-7409EBE77A54}"/>
              </a:ext>
            </a:extLst>
          </p:cNvPr>
          <p:cNvCxnSpPr>
            <a:cxnSpLocks/>
          </p:cNvCxnSpPr>
          <p:nvPr/>
        </p:nvCxnSpPr>
        <p:spPr>
          <a:xfrm>
            <a:off x="5267003" y="4824517"/>
            <a:ext cx="1695265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7E3CF01-BD26-2E44-99DC-A749529C3EB3}"/>
              </a:ext>
            </a:extLst>
          </p:cNvPr>
          <p:cNvCxnSpPr>
            <a:cxnSpLocks/>
          </p:cNvCxnSpPr>
          <p:nvPr/>
        </p:nvCxnSpPr>
        <p:spPr>
          <a:xfrm>
            <a:off x="4332343" y="4825311"/>
            <a:ext cx="92373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79D4F34-4C16-D244-A41D-A1244470BF87}"/>
              </a:ext>
            </a:extLst>
          </p:cNvPr>
          <p:cNvCxnSpPr>
            <a:cxnSpLocks/>
          </p:cNvCxnSpPr>
          <p:nvPr/>
        </p:nvCxnSpPr>
        <p:spPr>
          <a:xfrm>
            <a:off x="6962268" y="4825311"/>
            <a:ext cx="92373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BF02427-819C-9F47-ADBA-D64544C07996}"/>
              </a:ext>
            </a:extLst>
          </p:cNvPr>
          <p:cNvSpPr txBox="1"/>
          <p:nvPr/>
        </p:nvSpPr>
        <p:spPr>
          <a:xfrm>
            <a:off x="7293330" y="47933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1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20ED615-ACF0-514B-8DA3-81FD2B458855}"/>
              </a:ext>
            </a:extLst>
          </p:cNvPr>
          <p:cNvSpPr txBox="1"/>
          <p:nvPr/>
        </p:nvSpPr>
        <p:spPr>
          <a:xfrm>
            <a:off x="1191452" y="487342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1" charset="0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E920AEE-E8E8-7A46-B8E2-CC22D5196B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" b="-4729"/>
          <a:stretch/>
        </p:blipFill>
        <p:spPr>
          <a:xfrm>
            <a:off x="2197506" y="3471045"/>
            <a:ext cx="795026" cy="1492024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99CC2B1-71E0-9642-82B9-1574A7EDF501}"/>
              </a:ext>
            </a:extLst>
          </p:cNvPr>
          <p:cNvCxnSpPr>
            <a:cxnSpLocks/>
          </p:cNvCxnSpPr>
          <p:nvPr/>
        </p:nvCxnSpPr>
        <p:spPr>
          <a:xfrm>
            <a:off x="811031" y="4824517"/>
            <a:ext cx="1695265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D4F2A63-2397-B348-9577-E9FF58783BAF}"/>
              </a:ext>
            </a:extLst>
          </p:cNvPr>
          <p:cNvSpPr txBox="1"/>
          <p:nvPr/>
        </p:nvSpPr>
        <p:spPr>
          <a:xfrm>
            <a:off x="3451941" y="487342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1" charset="0"/>
              <a:ea typeface="+mn-ea"/>
              <a:cs typeface="+mn-cs"/>
            </a:endParaRPr>
          </a:p>
        </p:txBody>
      </p:sp>
      <p:pic>
        <p:nvPicPr>
          <p:cNvPr id="31" name="Picture 30" descr="media_531123_en.jpg">
            <a:extLst>
              <a:ext uri="{FF2B5EF4-FFF2-40B4-BE49-F238E27FC236}">
                <a16:creationId xmlns:a16="http://schemas.microsoft.com/office/drawing/2014/main" id="{6963AB19-BF0D-B74B-BE80-5F3E5BCB1F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19" y="1484712"/>
            <a:ext cx="1263109" cy="1263109"/>
          </a:xfrm>
          <a:prstGeom prst="rect">
            <a:avLst/>
          </a:prstGeom>
        </p:spPr>
      </p:pic>
      <p:sp>
        <p:nvSpPr>
          <p:cNvPr id="32" name="Rectangle 12">
            <a:extLst>
              <a:ext uri="{FF2B5EF4-FFF2-40B4-BE49-F238E27FC236}">
                <a16:creationId xmlns:a16="http://schemas.microsoft.com/office/drawing/2014/main" id="{D3BA6917-8761-C147-AF7E-2968E75F5E46}"/>
              </a:ext>
            </a:extLst>
          </p:cNvPr>
          <p:cNvSpPr>
            <a:spLocks/>
          </p:cNvSpPr>
          <p:nvPr/>
        </p:nvSpPr>
        <p:spPr bwMode="auto">
          <a:xfrm>
            <a:off x="207967" y="2891837"/>
            <a:ext cx="1641475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700" dirty="0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Thomas Gregory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536F059-0C00-3B4B-BC61-35202283CF1C}"/>
              </a:ext>
            </a:extLst>
          </p:cNvPr>
          <p:cNvCxnSpPr>
            <a:cxnSpLocks/>
          </p:cNvCxnSpPr>
          <p:nvPr/>
        </p:nvCxnSpPr>
        <p:spPr>
          <a:xfrm>
            <a:off x="2568282" y="4824517"/>
            <a:ext cx="1695265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3EFEC2-0DA7-8C48-9296-098CAABAAE5C}"/>
              </a:ext>
            </a:extLst>
          </p:cNvPr>
          <p:cNvGrpSpPr/>
          <p:nvPr/>
        </p:nvGrpSpPr>
        <p:grpSpPr>
          <a:xfrm>
            <a:off x="4023564" y="3487911"/>
            <a:ext cx="548436" cy="1237233"/>
            <a:chOff x="3830572" y="3487911"/>
            <a:chExt cx="548436" cy="123723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63FCB29-2B9F-5941-B56D-40E4D33FC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30572" y="3487911"/>
              <a:ext cx="533422" cy="63459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875A8D-F356-0347-A8B2-79A684E055EF}"/>
                </a:ext>
              </a:extLst>
            </p:cNvPr>
            <p:cNvSpPr/>
            <p:nvPr/>
          </p:nvSpPr>
          <p:spPr bwMode="auto">
            <a:xfrm>
              <a:off x="3830572" y="4089196"/>
              <a:ext cx="548436" cy="635948"/>
            </a:xfrm>
            <a:prstGeom prst="rect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3F86DB-13B9-2F49-9A42-AD6F1F2905C3}"/>
              </a:ext>
            </a:extLst>
          </p:cNvPr>
          <p:cNvCxnSpPr>
            <a:cxnSpLocks/>
          </p:cNvCxnSpPr>
          <p:nvPr/>
        </p:nvCxnSpPr>
        <p:spPr bwMode="auto">
          <a:xfrm flipV="1">
            <a:off x="1392717" y="3861048"/>
            <a:ext cx="1089736" cy="300636"/>
          </a:xfrm>
          <a:prstGeom prst="line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374B00A-9D90-944F-82B0-23D9EEFA82C9}"/>
              </a:ext>
            </a:extLst>
          </p:cNvPr>
          <p:cNvCxnSpPr>
            <a:cxnSpLocks/>
            <a:endCxn id="27" idx="1"/>
          </p:cNvCxnSpPr>
          <p:nvPr/>
        </p:nvCxnSpPr>
        <p:spPr bwMode="auto">
          <a:xfrm flipV="1">
            <a:off x="2889401" y="3805209"/>
            <a:ext cx="1134163" cy="16536"/>
          </a:xfrm>
          <a:prstGeom prst="line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30A8843-AFB9-5946-A526-F81F99887F97}"/>
              </a:ext>
            </a:extLst>
          </p:cNvPr>
          <p:cNvCxnSpPr>
            <a:cxnSpLocks/>
          </p:cNvCxnSpPr>
          <p:nvPr/>
        </p:nvCxnSpPr>
        <p:spPr bwMode="auto">
          <a:xfrm flipV="1">
            <a:off x="2892179" y="4456670"/>
            <a:ext cx="1486828" cy="14525"/>
          </a:xfrm>
          <a:prstGeom prst="line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53A704A-8D6A-584A-9AA9-17744C0C0888}"/>
              </a:ext>
            </a:extLst>
          </p:cNvPr>
          <p:cNvCxnSpPr>
            <a:cxnSpLocks/>
          </p:cNvCxnSpPr>
          <p:nvPr/>
        </p:nvCxnSpPr>
        <p:spPr bwMode="auto">
          <a:xfrm>
            <a:off x="1412767" y="4303686"/>
            <a:ext cx="1113190" cy="167509"/>
          </a:xfrm>
          <a:prstGeom prst="line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7F9F6CD-0AB1-CE4A-857E-C23E62C73E42}"/>
              </a:ext>
            </a:extLst>
          </p:cNvPr>
          <p:cNvSpPr txBox="1"/>
          <p:nvPr/>
        </p:nvSpPr>
        <p:spPr>
          <a:xfrm>
            <a:off x="3016164" y="3463052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3E4E9B-8A06-3B4A-8D41-0491B9D794C4}"/>
              </a:ext>
            </a:extLst>
          </p:cNvPr>
          <p:cNvSpPr txBox="1"/>
          <p:nvPr/>
        </p:nvSpPr>
        <p:spPr>
          <a:xfrm>
            <a:off x="3025746" y="4081202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idler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CEA577E-42E2-4845-BAEC-B5444AEB7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274588"/>
            <a:ext cx="53290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ym typeface="Helvetica Light" pitchFamily="-83" charset="0"/>
              </a:rPr>
              <a:t>Imaging with position correlated photons</a:t>
            </a:r>
            <a:br>
              <a:rPr lang="en-US" dirty="0">
                <a:sym typeface="Helvetica Light" pitchFamily="-83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592B44-DF71-0548-992F-4E6EB379AD4C}"/>
              </a:ext>
            </a:extLst>
          </p:cNvPr>
          <p:cNvSpPr txBox="1"/>
          <p:nvPr/>
        </p:nvSpPr>
        <p:spPr>
          <a:xfrm>
            <a:off x="1620199" y="622973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996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B46E5606-DD72-8246-8161-A9D88634A653}"/>
              </a:ext>
            </a:extLst>
          </p:cNvPr>
          <p:cNvSpPr/>
          <p:nvPr/>
        </p:nvSpPr>
        <p:spPr>
          <a:xfrm>
            <a:off x="4749732" y="3038469"/>
            <a:ext cx="3812519" cy="3158495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11760" y="980728"/>
            <a:ext cx="6523121" cy="85290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2129" y="1993336"/>
            <a:ext cx="4362032" cy="561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Klavika"/>
                <a:cs typeface="Klavika"/>
              </a:rPr>
              <a:t>QuantIC is working with over 40 industry partners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  <a:latin typeface="Klavika"/>
                <a:cs typeface="Klavika"/>
              </a:rPr>
              <a:t>£2M for industry led-projects</a:t>
            </a:r>
          </a:p>
          <a:p>
            <a:pPr algn="ctr"/>
            <a:endParaRPr lang="en-US" sz="1500" dirty="0">
              <a:solidFill>
                <a:schemeClr val="bg1"/>
              </a:solidFill>
              <a:latin typeface="Klavika"/>
              <a:cs typeface="Klavik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88345" y="1976292"/>
            <a:ext cx="2415861" cy="596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Klavika"/>
                <a:cs typeface="Klavika"/>
              </a:rPr>
              <a:t>£28M for technology development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  <a:latin typeface="Klavika"/>
                <a:cs typeface="Klavika"/>
              </a:rPr>
              <a:t>≈120 full-time researchers</a:t>
            </a:r>
          </a:p>
          <a:p>
            <a:pPr algn="ctr"/>
            <a:endParaRPr lang="en-US" sz="1500" dirty="0">
              <a:solidFill>
                <a:schemeClr val="bg1"/>
              </a:solidFill>
              <a:latin typeface="Klavika"/>
              <a:cs typeface="Klavika"/>
            </a:endParaRPr>
          </a:p>
          <a:p>
            <a:pPr algn="ctr"/>
            <a:endParaRPr lang="en-US" sz="1500" dirty="0">
              <a:solidFill>
                <a:schemeClr val="bg1"/>
              </a:solidFill>
              <a:latin typeface="Klavika"/>
              <a:cs typeface="Klavika"/>
            </a:endParaRPr>
          </a:p>
        </p:txBody>
      </p:sp>
      <p:pic>
        <p:nvPicPr>
          <p:cNvPr id="45" name="Picture 44" descr="UKNQT_Logo_RGB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268760"/>
            <a:ext cx="1112588" cy="476497"/>
          </a:xfrm>
          <a:prstGeom prst="rect">
            <a:avLst/>
          </a:prstGeom>
        </p:spPr>
      </p:pic>
      <p:pic>
        <p:nvPicPr>
          <p:cNvPr id="46" name="Picture 45" descr="EPSRC log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1196752"/>
            <a:ext cx="772729" cy="452046"/>
          </a:xfrm>
          <a:prstGeom prst="rect">
            <a:avLst/>
          </a:prstGeom>
        </p:spPr>
      </p:pic>
      <p:pic>
        <p:nvPicPr>
          <p:cNvPr id="48" name="Picture 47" descr="QuanticLogo with strapline_FullColour300dpi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815" y="938301"/>
            <a:ext cx="2232916" cy="1064236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491543" y="1018324"/>
            <a:ext cx="10656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Part of the: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45611" y="980731"/>
            <a:ext cx="10656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Supported by: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7AB02F2-0CE0-0647-A642-7A3E26B2031D}"/>
              </a:ext>
            </a:extLst>
          </p:cNvPr>
          <p:cNvSpPr/>
          <p:nvPr/>
        </p:nvSpPr>
        <p:spPr>
          <a:xfrm>
            <a:off x="2542458" y="3041139"/>
            <a:ext cx="1861211" cy="315582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55" name="Picture 54" descr="UoG_colour.png">
            <a:extLst>
              <a:ext uri="{FF2B5EF4-FFF2-40B4-BE49-F238E27FC236}">
                <a16:creationId xmlns:a16="http://schemas.microsoft.com/office/drawing/2014/main" id="{61B77FDF-B356-2B43-AEAC-0010AFFE20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209" y="3250553"/>
            <a:ext cx="1118328" cy="347426"/>
          </a:xfrm>
          <a:prstGeom prst="rect">
            <a:avLst/>
          </a:prstGeom>
        </p:spPr>
      </p:pic>
      <p:pic>
        <p:nvPicPr>
          <p:cNvPr id="56" name="Picture 9" descr="http://www.onlineveterinaryanatomy.net/sites/default/files/edinburgh%20logo.gif">
            <a:hlinkClick r:id="rId7"/>
            <a:extLst>
              <a:ext uri="{FF2B5EF4-FFF2-40B4-BE49-F238E27FC236}">
                <a16:creationId xmlns:a16="http://schemas.microsoft.com/office/drawing/2014/main" id="{A95730A5-8732-6D4B-9373-326244F75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8291" y="4496473"/>
            <a:ext cx="745347" cy="49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Bristol uni Logo">
            <a:hlinkClick r:id="rId9"/>
            <a:extLst>
              <a:ext uri="{FF2B5EF4-FFF2-40B4-BE49-F238E27FC236}">
                <a16:creationId xmlns:a16="http://schemas.microsoft.com/office/drawing/2014/main" id="{91745878-5BD2-9C4F-8F7C-EBD39B152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7968" y="3793456"/>
            <a:ext cx="674212" cy="54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E51E976-561C-FD46-BB90-85D5DAA25BC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5157192"/>
            <a:ext cx="619448" cy="45403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2C8024D-ED75-CA4B-8835-4A58FE54AE6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885" y="5733256"/>
            <a:ext cx="461871" cy="40614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FEAEEF3-4631-CE44-BCBB-E3257C17B4A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802" y="4501210"/>
            <a:ext cx="596570" cy="272488"/>
          </a:xfrm>
          <a:prstGeom prst="rect">
            <a:avLst/>
          </a:prstGeom>
        </p:spPr>
      </p:pic>
      <p:pic>
        <p:nvPicPr>
          <p:cNvPr id="61" name="Picture 15">
            <a:extLst>
              <a:ext uri="{FF2B5EF4-FFF2-40B4-BE49-F238E27FC236}">
                <a16:creationId xmlns:a16="http://schemas.microsoft.com/office/drawing/2014/main" id="{6F9450BC-6955-B54D-B653-1A4F6B21A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9725" y="4871116"/>
            <a:ext cx="434745" cy="31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14AAE15-D4DA-5A43-90E8-084C027CDBF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772" y="3797802"/>
            <a:ext cx="503345" cy="20581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36E7B9B-92B8-FB46-8D3B-9BED657BB81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221" y="5896466"/>
            <a:ext cx="1044551" cy="22703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1FC30A3-5288-CF48-B441-7983EB5DD99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427" y="4213628"/>
            <a:ext cx="833578" cy="20061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EE82D28-0CF6-C449-ACCB-B2F6889362C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184" y="3504821"/>
            <a:ext cx="911570" cy="15543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6FE2081-E18C-9B41-8BF3-E2244921AB8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121" y="5656106"/>
            <a:ext cx="769519" cy="148868"/>
          </a:xfrm>
          <a:prstGeom prst="rect">
            <a:avLst/>
          </a:prstGeom>
        </p:spPr>
      </p:pic>
      <p:pic>
        <p:nvPicPr>
          <p:cNvPr id="67" name="Picture 66" descr="Leonardo_header_logo_2017_b.png">
            <a:extLst>
              <a:ext uri="{FF2B5EF4-FFF2-40B4-BE49-F238E27FC236}">
                <a16:creationId xmlns:a16="http://schemas.microsoft.com/office/drawing/2014/main" id="{73746D38-35B9-B747-8D6E-9E79FD0D81E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809" y="5255131"/>
            <a:ext cx="962836" cy="214670"/>
          </a:xfrm>
          <a:prstGeom prst="rect">
            <a:avLst/>
          </a:prstGeom>
        </p:spPr>
      </p:pic>
      <p:pic>
        <p:nvPicPr>
          <p:cNvPr id="68" name="Picture 67" descr="Unknown.png">
            <a:extLst>
              <a:ext uri="{FF2B5EF4-FFF2-40B4-BE49-F238E27FC236}">
                <a16:creationId xmlns:a16="http://schemas.microsoft.com/office/drawing/2014/main" id="{B6B98DF5-0022-C94F-BBF5-8CD4FB407AA9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942" y="5634342"/>
            <a:ext cx="749058" cy="16826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3BDD839-7792-BD41-B135-70632103DABA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393" y="3148821"/>
            <a:ext cx="912304" cy="20493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1D4D8BA-B9F5-3548-98E5-AB0B81887CC7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831" y="3460704"/>
            <a:ext cx="596570" cy="22832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C5F51B1-66A8-AF49-A4A9-0FCCBB58FFBD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802" y="3056391"/>
            <a:ext cx="505386" cy="29895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D74729D-09E4-F84A-9484-2AD27AD14CAB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119" y="4456253"/>
            <a:ext cx="311244" cy="27811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B7E6941-F6E5-4C4B-BFE4-43D0E3801A77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535" y="4114572"/>
            <a:ext cx="436097" cy="38968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9159E88-7720-F740-A9F2-76FE9C0CCE05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902" y="3095695"/>
            <a:ext cx="571368" cy="30504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93EC28B-6995-A84B-A5AA-F89B3560E4AC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476" y="5189565"/>
            <a:ext cx="373970" cy="330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8916DF3-88FC-EB40-AA02-E098A2CCFCCA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047" y="4883250"/>
            <a:ext cx="835048" cy="26329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696C813-3C4B-DF47-A62A-EBBF899183C9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185" y="4518358"/>
            <a:ext cx="962836" cy="30972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C10557A-CAB1-194B-A914-29E0D85D8A8C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9789" y="3841769"/>
            <a:ext cx="331873" cy="12875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1993C9E-6EEF-4E47-A8D9-7016D7DA966F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979" y="4161670"/>
            <a:ext cx="1427699" cy="20470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6EE02363-0C54-F149-BFAF-C2A2FE626807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739" y="5240849"/>
            <a:ext cx="878162" cy="24323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0D74EF69-346E-9447-A730-4C31FFDB36AD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0027" y="5517232"/>
            <a:ext cx="755590" cy="28428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F54998-1400-AE4E-8BFE-2ADC7709E275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141" y="5275352"/>
            <a:ext cx="694661" cy="22889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E9F37C1-FE6E-EB4F-8F00-B87D41DC1F81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992" y="5826701"/>
            <a:ext cx="381254" cy="34510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061AD58-6CD3-2A4C-AD5B-DC87F2F40400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5733256"/>
            <a:ext cx="912758" cy="36927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EE3C9BA-BBC3-AC4B-9A43-C60A7F3C542F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3888" y="5373216"/>
            <a:ext cx="745347" cy="388656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357EAAC-9366-874E-8E72-A23A91AA6F59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864" y="4725144"/>
            <a:ext cx="975903" cy="31388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473C1279-CB5F-4A49-8116-2347B9EB1A95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491880" y="4077072"/>
            <a:ext cx="699577" cy="34750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381E892-A7A6-8849-A166-7AA10A533F1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944658" y="3178954"/>
            <a:ext cx="728663" cy="14287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4B2736B6-2AED-D14A-A725-9C15F36D36EA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8063" y="3415596"/>
            <a:ext cx="749708" cy="29612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8E35D9E-3B6B-824C-B9DA-688746EF9807}"/>
              </a:ext>
            </a:extLst>
          </p:cNvPr>
          <p:cNvPicPr>
            <a:picLocks noChangeAspect="1"/>
          </p:cNvPicPr>
          <p:nvPr/>
        </p:nvPicPr>
        <p:blipFill rotWithShape="1">
          <a:blip r:embed="rId4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809" y="3373951"/>
            <a:ext cx="529244" cy="316954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308E45B-D946-A345-87A4-E5322290EE70}"/>
              </a:ext>
            </a:extLst>
          </p:cNvPr>
          <p:cNvPicPr>
            <a:picLocks noChangeAspect="1"/>
          </p:cNvPicPr>
          <p:nvPr/>
        </p:nvPicPr>
        <p:blipFill rotWithShape="1">
          <a:blip r:embed="rId4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7480" y="3805669"/>
            <a:ext cx="866411" cy="26744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31E4968-089F-AB48-B3AF-5C1BFC46BD31}"/>
              </a:ext>
            </a:extLst>
          </p:cNvPr>
          <p:cNvPicPr>
            <a:picLocks noChangeAspect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499" y="3757040"/>
            <a:ext cx="296396" cy="297719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C9673F29-B6F1-DA49-A806-E3ED438989BE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2201" y="4539388"/>
            <a:ext cx="678371" cy="21520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6E6B2E3B-DE36-7543-A9D6-3879ADF4691D}"/>
              </a:ext>
            </a:extLst>
          </p:cNvPr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897" y="4839683"/>
            <a:ext cx="1220115" cy="30294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A565299-D9F8-A544-B644-A0D7CEFA207F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360" y="5604955"/>
            <a:ext cx="541432" cy="227036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F3DD5FC4-EDF2-9A46-909B-8C1A0F4BEB70}"/>
              </a:ext>
            </a:extLst>
          </p:cNvPr>
          <p:cNvPicPr>
            <a:picLocks noChangeAspect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120" y="5851813"/>
            <a:ext cx="404897" cy="278929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B51F799C-D9BB-CA46-953D-3B36763A993E}"/>
              </a:ext>
            </a:extLst>
          </p:cNvPr>
          <p:cNvPicPr>
            <a:picLocks noChangeAspect="1"/>
          </p:cNvPicPr>
          <p:nvPr/>
        </p:nvPicPr>
        <p:blipFill rotWithShape="1">
          <a:blip r:embed="rId5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351" y="5930198"/>
            <a:ext cx="814691" cy="13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02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01" charset="-128"/>
                <a:cs typeface="ＭＳ Ｐゴシック" pitchFamily="-101" charset="-128"/>
              </a:rPr>
              <a:t>What do we HOPE to see?</a:t>
            </a:r>
          </a:p>
        </p:txBody>
      </p:sp>
      <p:sp>
        <p:nvSpPr>
          <p:cNvPr id="29722" name="TextBox 42"/>
          <p:cNvSpPr txBox="1">
            <a:spLocks noChangeArrowheads="1"/>
          </p:cNvSpPr>
          <p:nvPr/>
        </p:nvSpPr>
        <p:spPr bwMode="auto">
          <a:xfrm>
            <a:off x="6194429" y="2500820"/>
            <a:ext cx="262604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Photons are momentum anti-correlated in their momentum (position in far-field)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Arial" pitchFamily="-101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Signal and Idler are directed to different regions of EMCCD due to non-colinear phase match</a:t>
            </a:r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469723" y="3168838"/>
            <a:ext cx="15823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Far-field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(momentum)</a:t>
            </a:r>
          </a:p>
        </p:txBody>
      </p:sp>
      <p:graphicFrame>
        <p:nvGraphicFramePr>
          <p:cNvPr id="3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748018"/>
              </p:ext>
            </p:extLst>
          </p:nvPr>
        </p:nvGraphicFramePr>
        <p:xfrm>
          <a:off x="285806" y="3965965"/>
          <a:ext cx="1770062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33" name="Equation" r:id="rId3" imgW="876300" imgH="355600" progId="Equation.3">
                  <p:embed/>
                </p:oleObj>
              </mc:Choice>
              <mc:Fallback>
                <p:oleObj name="Equation" r:id="rId3" imgW="876300" imgH="355600" progId="Equation.3">
                  <p:embed/>
                  <p:pic>
                    <p:nvPicPr>
                      <p:cNvPr id="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806" y="3965965"/>
                        <a:ext cx="1770062" cy="717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483768" y="2199056"/>
            <a:ext cx="3493938" cy="349393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E6BAF1-0CB2-A447-994B-ED7087C2E4F7}"/>
              </a:ext>
            </a:extLst>
          </p:cNvPr>
          <p:cNvGrpSpPr/>
          <p:nvPr/>
        </p:nvGrpSpPr>
        <p:grpSpPr>
          <a:xfrm flipH="1">
            <a:off x="3510236" y="2273890"/>
            <a:ext cx="1579181" cy="1579181"/>
            <a:chOff x="3340100" y="2029346"/>
            <a:chExt cx="1016000" cy="1016000"/>
          </a:xfrm>
        </p:grpSpPr>
        <p:sp>
          <p:nvSpPr>
            <p:cNvPr id="7" name="Rectangle 6"/>
            <p:cNvSpPr/>
            <p:nvPr/>
          </p:nvSpPr>
          <p:spPr>
            <a:xfrm>
              <a:off x="3563888" y="2476004"/>
              <a:ext cx="76200" cy="88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39952" y="2492896"/>
              <a:ext cx="76200" cy="88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415680" y="2204864"/>
              <a:ext cx="76200" cy="88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19736" y="2636912"/>
              <a:ext cx="76200" cy="88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95936" y="2260600"/>
              <a:ext cx="76200" cy="88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22C62E3-BA03-DD45-A562-BDEF3A38F2A9}"/>
                </a:ext>
              </a:extLst>
            </p:cNvPr>
            <p:cNvSpPr/>
            <p:nvPr/>
          </p:nvSpPr>
          <p:spPr bwMode="auto">
            <a:xfrm>
              <a:off x="3340100" y="2029346"/>
              <a:ext cx="1016000" cy="10160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D137644-A881-8B45-8040-6F3981AC42A0}"/>
              </a:ext>
            </a:extLst>
          </p:cNvPr>
          <p:cNvGrpSpPr/>
          <p:nvPr/>
        </p:nvGrpSpPr>
        <p:grpSpPr>
          <a:xfrm flipV="1">
            <a:off x="3522303" y="4030525"/>
            <a:ext cx="1579181" cy="1579181"/>
            <a:chOff x="3340100" y="2029346"/>
            <a:chExt cx="1016000" cy="1016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D4A2C0A-D4BA-994C-8DB7-0E265ED895CC}"/>
                </a:ext>
              </a:extLst>
            </p:cNvPr>
            <p:cNvSpPr/>
            <p:nvPr/>
          </p:nvSpPr>
          <p:spPr>
            <a:xfrm>
              <a:off x="3563888" y="2476004"/>
              <a:ext cx="76200" cy="88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06778CA-04EF-5A4C-B130-75A928D8D5AD}"/>
                </a:ext>
              </a:extLst>
            </p:cNvPr>
            <p:cNvSpPr/>
            <p:nvPr/>
          </p:nvSpPr>
          <p:spPr>
            <a:xfrm>
              <a:off x="4139952" y="2492896"/>
              <a:ext cx="76200" cy="88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5EF6C53-B20D-0346-B6B5-92DB2CAC161E}"/>
                </a:ext>
              </a:extLst>
            </p:cNvPr>
            <p:cNvSpPr/>
            <p:nvPr/>
          </p:nvSpPr>
          <p:spPr>
            <a:xfrm>
              <a:off x="3415680" y="2204864"/>
              <a:ext cx="76200" cy="88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CE3F225-4AF4-2146-9987-AE925B373249}"/>
                </a:ext>
              </a:extLst>
            </p:cNvPr>
            <p:cNvSpPr/>
            <p:nvPr/>
          </p:nvSpPr>
          <p:spPr>
            <a:xfrm>
              <a:off x="3919736" y="2636912"/>
              <a:ext cx="76200" cy="88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40F13D6-9D93-E846-9C90-489F9B7BEDB9}"/>
                </a:ext>
              </a:extLst>
            </p:cNvPr>
            <p:cNvSpPr/>
            <p:nvPr/>
          </p:nvSpPr>
          <p:spPr>
            <a:xfrm>
              <a:off x="3995936" y="2260600"/>
              <a:ext cx="76200" cy="88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AAFA214-4CB9-F944-BF76-C887CF932518}"/>
                </a:ext>
              </a:extLst>
            </p:cNvPr>
            <p:cNvSpPr/>
            <p:nvPr/>
          </p:nvSpPr>
          <p:spPr bwMode="auto">
            <a:xfrm>
              <a:off x="3340100" y="2029346"/>
              <a:ext cx="1016000" cy="10160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1C98519-1ADD-3C46-8740-0360693FA441}"/>
              </a:ext>
            </a:extLst>
          </p:cNvPr>
          <p:cNvSpPr txBox="1"/>
          <p:nvPr/>
        </p:nvSpPr>
        <p:spPr>
          <a:xfrm rot="5400000">
            <a:off x="4990053" y="2849983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Signal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2899208-9608-1741-9DB1-0A6385033FAC}"/>
              </a:ext>
            </a:extLst>
          </p:cNvPr>
          <p:cNvSpPr txBox="1"/>
          <p:nvPr/>
        </p:nvSpPr>
        <p:spPr>
          <a:xfrm rot="5400000">
            <a:off x="5074339" y="4592616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Idler </a:t>
            </a:r>
          </a:p>
        </p:txBody>
      </p:sp>
    </p:spTree>
    <p:extLst>
      <p:ext uri="{BB962C8B-B14F-4D97-AF65-F5344CB8AC3E}">
        <p14:creationId xmlns:p14="http://schemas.microsoft.com/office/powerpoint/2010/main" val="57382575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339752" y="0"/>
            <a:ext cx="5329064" cy="1224985"/>
          </a:xfrm>
        </p:spPr>
        <p:txBody>
          <a:bodyPr/>
          <a:lstStyle/>
          <a:p>
            <a:r>
              <a:rPr lang="en-US" dirty="0">
                <a:ea typeface="ＭＳ Ｐゴシック" pitchFamily="-101" charset="-128"/>
                <a:cs typeface="ＭＳ Ｐゴシック" pitchFamily="-101" charset="-128"/>
              </a:rPr>
              <a:t>Seeing the correlation ?</a:t>
            </a:r>
          </a:p>
        </p:txBody>
      </p:sp>
      <p:sp>
        <p:nvSpPr>
          <p:cNvPr id="29722" name="TextBox 42"/>
          <p:cNvSpPr txBox="1">
            <a:spLocks noChangeArrowheads="1"/>
          </p:cNvSpPr>
          <p:nvPr/>
        </p:nvSpPr>
        <p:spPr bwMode="auto">
          <a:xfrm>
            <a:off x="643212" y="1486098"/>
            <a:ext cx="26260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Arial" pitchFamily="-101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1" charset="0"/>
                <a:ea typeface="+mn-ea"/>
                <a:cs typeface="+mn-cs"/>
              </a:rPr>
              <a:t>+ Noise (CIC and dark)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0" y="2348880"/>
            <a:ext cx="3493938" cy="349393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 flipH="1">
            <a:off x="2390894" y="3117960"/>
            <a:ext cx="118439" cy="138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1495511" y="3144215"/>
            <a:ext cx="118439" cy="138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2621256" y="2696524"/>
            <a:ext cx="118439" cy="138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837795" y="3368061"/>
            <a:ext cx="118439" cy="138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719357" y="2783155"/>
            <a:ext cx="118439" cy="138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2C62E3-BA03-DD45-A562-BDEF3A38F2A9}"/>
              </a:ext>
            </a:extLst>
          </p:cNvPr>
          <p:cNvSpPr/>
          <p:nvPr/>
        </p:nvSpPr>
        <p:spPr bwMode="auto">
          <a:xfrm flipH="1">
            <a:off x="1277988" y="2423714"/>
            <a:ext cx="1579181" cy="1579181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C98519-1ADD-3C46-8740-0360693FA441}"/>
              </a:ext>
            </a:extLst>
          </p:cNvPr>
          <p:cNvSpPr txBox="1"/>
          <p:nvPr/>
        </p:nvSpPr>
        <p:spPr>
          <a:xfrm rot="5400000">
            <a:off x="2757805" y="2999807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Signal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2899208-9608-1741-9DB1-0A6385033FAC}"/>
              </a:ext>
            </a:extLst>
          </p:cNvPr>
          <p:cNvSpPr txBox="1"/>
          <p:nvPr/>
        </p:nvSpPr>
        <p:spPr>
          <a:xfrm rot="5400000">
            <a:off x="2842091" y="4742440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Idler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2F7500-27F1-0744-980C-FACF504FC9E4}"/>
              </a:ext>
            </a:extLst>
          </p:cNvPr>
          <p:cNvSpPr/>
          <p:nvPr/>
        </p:nvSpPr>
        <p:spPr>
          <a:xfrm flipH="1">
            <a:off x="2005289" y="2858744"/>
            <a:ext cx="118439" cy="138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C5BEC0F-F242-864F-A3A2-6A7EB8E161A0}"/>
              </a:ext>
            </a:extLst>
          </p:cNvPr>
          <p:cNvSpPr/>
          <p:nvPr/>
        </p:nvSpPr>
        <p:spPr>
          <a:xfrm flipH="1">
            <a:off x="2291221" y="3512654"/>
            <a:ext cx="118439" cy="138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266B33-EADB-7848-B623-054E48407664}"/>
              </a:ext>
            </a:extLst>
          </p:cNvPr>
          <p:cNvSpPr/>
          <p:nvPr/>
        </p:nvSpPr>
        <p:spPr>
          <a:xfrm flipH="1">
            <a:off x="2581353" y="3794848"/>
            <a:ext cx="118439" cy="138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5B47A4-C174-0F4A-AD3A-B7FAA3B3BAB0}"/>
              </a:ext>
            </a:extLst>
          </p:cNvPr>
          <p:cNvSpPr/>
          <p:nvPr/>
        </p:nvSpPr>
        <p:spPr>
          <a:xfrm flipH="1">
            <a:off x="2941393" y="4077042"/>
            <a:ext cx="118439" cy="138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3C4F89-9A11-9147-ACB1-C1BCFDA38CCB}"/>
              </a:ext>
            </a:extLst>
          </p:cNvPr>
          <p:cNvSpPr/>
          <p:nvPr/>
        </p:nvSpPr>
        <p:spPr>
          <a:xfrm flipH="1">
            <a:off x="925169" y="4641430"/>
            <a:ext cx="118439" cy="138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A5AE9B-CCE2-0F49-8E1E-7211C25F7E46}"/>
              </a:ext>
            </a:extLst>
          </p:cNvPr>
          <p:cNvSpPr/>
          <p:nvPr/>
        </p:nvSpPr>
        <p:spPr>
          <a:xfrm flipH="1">
            <a:off x="493121" y="4952814"/>
            <a:ext cx="118439" cy="138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E24267-85E8-E249-9F92-B937ED3CBACC}"/>
              </a:ext>
            </a:extLst>
          </p:cNvPr>
          <p:cNvGrpSpPr/>
          <p:nvPr/>
        </p:nvGrpSpPr>
        <p:grpSpPr>
          <a:xfrm>
            <a:off x="1290055" y="4226083"/>
            <a:ext cx="1579181" cy="1579181"/>
            <a:chOff x="1290055" y="4180349"/>
            <a:chExt cx="1579181" cy="157918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D137644-A881-8B45-8040-6F3981AC42A0}"/>
                </a:ext>
              </a:extLst>
            </p:cNvPr>
            <p:cNvGrpSpPr/>
            <p:nvPr/>
          </p:nvGrpSpPr>
          <p:grpSpPr>
            <a:xfrm flipV="1">
              <a:off x="1290055" y="4180349"/>
              <a:ext cx="1579181" cy="1579181"/>
              <a:chOff x="3340100" y="2029346"/>
              <a:chExt cx="1016000" cy="101600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D4A2C0A-D4BA-994C-8DB7-0E265ED895CC}"/>
                  </a:ext>
                </a:extLst>
              </p:cNvPr>
              <p:cNvSpPr/>
              <p:nvPr/>
            </p:nvSpPr>
            <p:spPr>
              <a:xfrm>
                <a:off x="3563888" y="2476004"/>
                <a:ext cx="76200" cy="889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06778CA-04EF-5A4C-B130-75A928D8D5AD}"/>
                  </a:ext>
                </a:extLst>
              </p:cNvPr>
              <p:cNvSpPr/>
              <p:nvPr/>
            </p:nvSpPr>
            <p:spPr>
              <a:xfrm>
                <a:off x="4139952" y="2492896"/>
                <a:ext cx="76200" cy="889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5EF6C53-B20D-0346-B6B5-92DB2CAC161E}"/>
                  </a:ext>
                </a:extLst>
              </p:cNvPr>
              <p:cNvSpPr/>
              <p:nvPr/>
            </p:nvSpPr>
            <p:spPr>
              <a:xfrm>
                <a:off x="3415680" y="2204864"/>
                <a:ext cx="76200" cy="889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CE3F225-4AF4-2146-9987-AE925B373249}"/>
                  </a:ext>
                </a:extLst>
              </p:cNvPr>
              <p:cNvSpPr/>
              <p:nvPr/>
            </p:nvSpPr>
            <p:spPr>
              <a:xfrm>
                <a:off x="3919736" y="2636912"/>
                <a:ext cx="76200" cy="889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40F13D6-9D93-E846-9C90-489F9B7BEDB9}"/>
                  </a:ext>
                </a:extLst>
              </p:cNvPr>
              <p:cNvSpPr/>
              <p:nvPr/>
            </p:nvSpPr>
            <p:spPr>
              <a:xfrm>
                <a:off x="3995936" y="2260600"/>
                <a:ext cx="76200" cy="889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AAFA214-4CB9-F944-BF76-C887CF932518}"/>
                  </a:ext>
                </a:extLst>
              </p:cNvPr>
              <p:cNvSpPr/>
              <p:nvPr/>
            </p:nvSpPr>
            <p:spPr bwMode="auto">
              <a:xfrm>
                <a:off x="3340100" y="2029346"/>
                <a:ext cx="1016000" cy="1016000"/>
              </a:xfrm>
              <a:prstGeom prst="rect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6637334-F29E-FB40-8BC7-A502DF5FE8EE}"/>
                </a:ext>
              </a:extLst>
            </p:cNvPr>
            <p:cNvSpPr/>
            <p:nvPr/>
          </p:nvSpPr>
          <p:spPr>
            <a:xfrm flipH="1">
              <a:off x="1979712" y="4359236"/>
              <a:ext cx="118439" cy="1381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281297C-F0B5-7743-B26A-8B73EBFDF1E4}"/>
                </a:ext>
              </a:extLst>
            </p:cNvPr>
            <p:cNvSpPr/>
            <p:nvPr/>
          </p:nvSpPr>
          <p:spPr>
            <a:xfrm flipH="1">
              <a:off x="1861273" y="5264198"/>
              <a:ext cx="118439" cy="1381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6C8C02C-044B-C344-A036-2741C71274C8}"/>
              </a:ext>
            </a:extLst>
          </p:cNvPr>
          <p:cNvSpPr/>
          <p:nvPr/>
        </p:nvSpPr>
        <p:spPr>
          <a:xfrm flipH="1">
            <a:off x="3229425" y="5575582"/>
            <a:ext cx="118439" cy="138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80659D6-B38E-CD45-B706-F2BF6187C349}"/>
              </a:ext>
            </a:extLst>
          </p:cNvPr>
          <p:cNvSpPr/>
          <p:nvPr/>
        </p:nvSpPr>
        <p:spPr>
          <a:xfrm flipH="1">
            <a:off x="787120" y="3696073"/>
            <a:ext cx="118439" cy="138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F938030-142D-214D-987C-03B01372510A}"/>
              </a:ext>
            </a:extLst>
          </p:cNvPr>
          <p:cNvSpPr/>
          <p:nvPr/>
        </p:nvSpPr>
        <p:spPr>
          <a:xfrm flipH="1">
            <a:off x="939520" y="2930752"/>
            <a:ext cx="118439" cy="138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0125E77-12A3-9A43-B072-875951A71566}"/>
              </a:ext>
            </a:extLst>
          </p:cNvPr>
          <p:cNvSpPr/>
          <p:nvPr/>
        </p:nvSpPr>
        <p:spPr>
          <a:xfrm flipH="1">
            <a:off x="3373441" y="2648558"/>
            <a:ext cx="118439" cy="138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E4F2E2-27C0-E949-A1FC-63B1170B4BD4}"/>
              </a:ext>
            </a:extLst>
          </p:cNvPr>
          <p:cNvGrpSpPr/>
          <p:nvPr/>
        </p:nvGrpSpPr>
        <p:grpSpPr>
          <a:xfrm>
            <a:off x="5728992" y="3101141"/>
            <a:ext cx="2016696" cy="2025252"/>
            <a:chOff x="5728992" y="3101141"/>
            <a:chExt cx="2016696" cy="20252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A4C0FE6-BB2C-DC45-A720-7321C080A459}"/>
                </a:ext>
              </a:extLst>
            </p:cNvPr>
            <p:cNvSpPr/>
            <p:nvPr/>
          </p:nvSpPr>
          <p:spPr bwMode="auto">
            <a:xfrm>
              <a:off x="5728992" y="3101141"/>
              <a:ext cx="2016696" cy="2025252"/>
            </a:xfrm>
            <a:prstGeom prst="rect">
              <a:avLst/>
            </a:prstGeom>
            <a:solidFill>
              <a:schemeClr val="tx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86A906E-ADC5-B842-B912-888CF661F2B8}"/>
                </a:ext>
              </a:extLst>
            </p:cNvPr>
            <p:cNvGrpSpPr/>
            <p:nvPr/>
          </p:nvGrpSpPr>
          <p:grpSpPr>
            <a:xfrm flipV="1">
              <a:off x="5940152" y="3256138"/>
              <a:ext cx="1579181" cy="1579181"/>
              <a:chOff x="3340100" y="2029346"/>
              <a:chExt cx="1016000" cy="101600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BD0F2F4-B412-1548-A3D4-B8CC84B7BD06}"/>
                  </a:ext>
                </a:extLst>
              </p:cNvPr>
              <p:cNvSpPr/>
              <p:nvPr/>
            </p:nvSpPr>
            <p:spPr>
              <a:xfrm>
                <a:off x="3563888" y="2476004"/>
                <a:ext cx="76200" cy="889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C6F179C-C507-F145-8274-8B68D0E8B23E}"/>
                  </a:ext>
                </a:extLst>
              </p:cNvPr>
              <p:cNvSpPr/>
              <p:nvPr/>
            </p:nvSpPr>
            <p:spPr>
              <a:xfrm>
                <a:off x="4139952" y="2492896"/>
                <a:ext cx="76200" cy="889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31E005D-4A88-6A42-ADAA-083E3DD24FD2}"/>
                  </a:ext>
                </a:extLst>
              </p:cNvPr>
              <p:cNvSpPr/>
              <p:nvPr/>
            </p:nvSpPr>
            <p:spPr>
              <a:xfrm>
                <a:off x="3415680" y="2204864"/>
                <a:ext cx="76200" cy="889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0B80B45-01CF-244C-BD05-5BCE3D7AC639}"/>
                  </a:ext>
                </a:extLst>
              </p:cNvPr>
              <p:cNvSpPr/>
              <p:nvPr/>
            </p:nvSpPr>
            <p:spPr>
              <a:xfrm>
                <a:off x="3919736" y="2636912"/>
                <a:ext cx="76200" cy="889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E4DB847-E432-F247-8919-A3C5F7F173E5}"/>
                  </a:ext>
                </a:extLst>
              </p:cNvPr>
              <p:cNvSpPr/>
              <p:nvPr/>
            </p:nvSpPr>
            <p:spPr>
              <a:xfrm>
                <a:off x="3995936" y="2260600"/>
                <a:ext cx="76200" cy="889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948B6AB-4E33-0C45-AC1E-481160CC87CA}"/>
                  </a:ext>
                </a:extLst>
              </p:cNvPr>
              <p:cNvSpPr/>
              <p:nvPr/>
            </p:nvSpPr>
            <p:spPr bwMode="auto">
              <a:xfrm>
                <a:off x="3340100" y="2029346"/>
                <a:ext cx="1016000" cy="1016000"/>
              </a:xfrm>
              <a:prstGeom prst="rect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3D2451-CE40-5A42-AB76-31D513B7D69D}"/>
              </a:ext>
            </a:extLst>
          </p:cNvPr>
          <p:cNvGrpSpPr/>
          <p:nvPr/>
        </p:nvGrpSpPr>
        <p:grpSpPr>
          <a:xfrm>
            <a:off x="2857169" y="3568553"/>
            <a:ext cx="2871823" cy="1132633"/>
            <a:chOff x="2857169" y="3568553"/>
            <a:chExt cx="2871823" cy="1132633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7BD647C3-CA8E-CD4A-A80C-39A726C8895E}"/>
                </a:ext>
              </a:extLst>
            </p:cNvPr>
            <p:cNvSpPr/>
            <p:nvPr/>
          </p:nvSpPr>
          <p:spPr bwMode="auto">
            <a:xfrm rot="5400000">
              <a:off x="4208584" y="3524966"/>
              <a:ext cx="1081502" cy="117760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 cap="flat" cmpd="sng" algn="ctr">
              <a:solidFill>
                <a:srgbClr val="00213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rPr>
                <a:t>&amp;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DC313B3-C6FF-374F-8F09-651E7550BF10}"/>
                </a:ext>
              </a:extLst>
            </p:cNvPr>
            <p:cNvCxnSpPr/>
            <p:nvPr/>
          </p:nvCxnSpPr>
          <p:spPr bwMode="auto">
            <a:xfrm flipH="1" flipV="1">
              <a:off x="2857169" y="3568553"/>
              <a:ext cx="1303365" cy="364473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 algn="ctr">
              <a:solidFill>
                <a:srgbClr val="00213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5B6865C-9308-CD4E-9493-3C67CD7E115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858513" y="4336713"/>
              <a:ext cx="1303365" cy="364473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 algn="ctr">
              <a:solidFill>
                <a:srgbClr val="00213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9EFB6F7-E6E8-A241-8607-33184CE8BB74}"/>
                </a:ext>
              </a:extLst>
            </p:cNvPr>
            <p:cNvCxnSpPr>
              <a:cxnSpLocks/>
              <a:stCxn id="16" idx="1"/>
            </p:cNvCxnSpPr>
            <p:nvPr/>
          </p:nvCxnSpPr>
          <p:spPr bwMode="auto">
            <a:xfrm flipH="1" flipV="1">
              <a:off x="5316866" y="4094639"/>
              <a:ext cx="412126" cy="19128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 algn="ctr">
              <a:solidFill>
                <a:srgbClr val="00213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C91AA5E-3E8B-7B49-AF5A-4106FAD01E31}"/>
              </a:ext>
            </a:extLst>
          </p:cNvPr>
          <p:cNvSpPr txBox="1"/>
          <p:nvPr/>
        </p:nvSpPr>
        <p:spPr>
          <a:xfrm>
            <a:off x="972901" y="6169765"/>
            <a:ext cx="2132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Rotate the reference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53AC37-66C1-904A-BFBA-D90EC68583C1}"/>
              </a:ext>
            </a:extLst>
          </p:cNvPr>
          <p:cNvSpPr txBox="1"/>
          <p:nvPr/>
        </p:nvSpPr>
        <p:spPr>
          <a:xfrm>
            <a:off x="3855485" y="4751090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operation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EB06F9-8056-7A48-A8EF-760B2B4E1E08}"/>
              </a:ext>
            </a:extLst>
          </p:cNvPr>
          <p:cNvSpPr txBox="1"/>
          <p:nvPr/>
        </p:nvSpPr>
        <p:spPr>
          <a:xfrm>
            <a:off x="5343763" y="5472642"/>
            <a:ext cx="2819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Recover the “real” photons</a:t>
            </a:r>
          </a:p>
        </p:txBody>
      </p:sp>
    </p:spTree>
    <p:extLst>
      <p:ext uri="{BB962C8B-B14F-4D97-AF65-F5344CB8AC3E}">
        <p14:creationId xmlns:p14="http://schemas.microsoft.com/office/powerpoint/2010/main" val="2767548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3">
            <a:extLst>
              <a:ext uri="{FF2B5EF4-FFF2-40B4-BE49-F238E27FC236}">
                <a16:creationId xmlns:a16="http://schemas.microsoft.com/office/drawing/2014/main" id="{A21AD516-7605-4079-AD97-D687A02450E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2184400"/>
            <a:ext cx="7343775" cy="3609975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4715E980-E19B-4797-9BB9-02FC57A20043}"/>
              </a:ext>
            </a:extLst>
          </p:cNvPr>
          <p:cNvSpPr txBox="1"/>
          <p:nvPr/>
        </p:nvSpPr>
        <p:spPr>
          <a:xfrm>
            <a:off x="281778" y="4606676"/>
            <a:ext cx="1237560" cy="9233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355 nm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Pump Beam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BAC171E-4FCB-48C8-814D-FAA01987B423}"/>
              </a:ext>
            </a:extLst>
          </p:cNvPr>
          <p:cNvSpPr txBox="1"/>
          <p:nvPr/>
        </p:nvSpPr>
        <p:spPr>
          <a:xfrm>
            <a:off x="3275856" y="5530006"/>
            <a:ext cx="2170440" cy="9233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710 nm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Downconverted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Photons</a:t>
            </a:r>
          </a:p>
        </p:txBody>
      </p:sp>
      <p:pic>
        <p:nvPicPr>
          <p:cNvPr id="11" name="Picture 10" descr="media_531123_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246" y="4974203"/>
            <a:ext cx="1263109" cy="1263109"/>
          </a:xfrm>
          <a:prstGeom prst="rect">
            <a:avLst/>
          </a:prstGeom>
        </p:spPr>
      </p:pic>
      <p:sp>
        <p:nvSpPr>
          <p:cNvPr id="12" name="Rectangle 12"/>
          <p:cNvSpPr>
            <a:spLocks/>
          </p:cNvSpPr>
          <p:nvPr/>
        </p:nvSpPr>
        <p:spPr bwMode="auto">
          <a:xfrm>
            <a:off x="7258494" y="6381328"/>
            <a:ext cx="1641475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700" dirty="0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Thomas Gregory</a:t>
            </a: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6876256" y="294027"/>
            <a:ext cx="6509742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endParaRPr lang="en-US" sz="2400" dirty="0">
              <a:solidFill>
                <a:srgbClr val="FFFFFF"/>
              </a:solidFill>
              <a:latin typeface="Helvetica Light" pitchFamily="-83" charset="0"/>
              <a:ea typeface="Helvetica Light" pitchFamily="-83" charset="0"/>
              <a:cs typeface="Helvetica Light" pitchFamily="-83" charset="0"/>
              <a:sym typeface="Helvetica Light" pitchFamily="-83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83D4E7-A0B0-5245-9369-F7A5B5781BA5}"/>
              </a:ext>
            </a:extLst>
          </p:cNvPr>
          <p:cNvSpPr/>
          <p:nvPr/>
        </p:nvSpPr>
        <p:spPr bwMode="auto">
          <a:xfrm>
            <a:off x="2525957" y="1511572"/>
            <a:ext cx="2559065" cy="1045941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708D9C-7C20-9E41-A7CE-F12DC0A90968}"/>
              </a:ext>
            </a:extLst>
          </p:cNvPr>
          <p:cNvSpPr txBox="1"/>
          <p:nvPr/>
        </p:nvSpPr>
        <p:spPr>
          <a:xfrm>
            <a:off x="2564743" y="1505980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Signal photon pass through object</a:t>
            </a:r>
          </a:p>
          <a:p>
            <a:r>
              <a:rPr lang="en-US" dirty="0"/>
              <a:t>Idler photon is reference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3BD88A8-446D-F144-A286-335059426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274588"/>
            <a:ext cx="53290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ym typeface="Helvetica Light" pitchFamily="-83" charset="0"/>
              </a:rPr>
              <a:t>Imaging with correlated (entangled) photons</a:t>
            </a:r>
            <a:br>
              <a:rPr lang="en-US" dirty="0">
                <a:sym typeface="Helvetica Light" pitchFamily="-83" charset="0"/>
              </a:rPr>
            </a:b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D5DD958-2C80-C54E-9784-7E0A6866AD4D}"/>
              </a:ext>
            </a:extLst>
          </p:cNvPr>
          <p:cNvSpPr/>
          <p:nvPr/>
        </p:nvSpPr>
        <p:spPr bwMode="auto">
          <a:xfrm>
            <a:off x="1281972" y="3766639"/>
            <a:ext cx="363510" cy="36351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prstClr val="white"/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>
                  <a:alpha val="68000"/>
                </a:srgbClr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74677F-E0F6-FF46-B5E3-8B66CE62B21E}"/>
              </a:ext>
            </a:extLst>
          </p:cNvPr>
          <p:cNvSpPr/>
          <p:nvPr/>
        </p:nvSpPr>
        <p:spPr bwMode="auto">
          <a:xfrm>
            <a:off x="1297084" y="3247245"/>
            <a:ext cx="363510" cy="36351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prstClr val="white"/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>
                  <a:alpha val="68000"/>
                </a:srgbClr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BB233A-B367-8B49-B8D8-3218B74C3C94}"/>
              </a:ext>
            </a:extLst>
          </p:cNvPr>
          <p:cNvSpPr/>
          <p:nvPr/>
        </p:nvSpPr>
        <p:spPr>
          <a:xfrm rot="5400000">
            <a:off x="785456" y="2876612"/>
            <a:ext cx="1386766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FF0000">
                    <a:alpha val="68000"/>
                  </a:srgbClr>
                </a:solidFill>
                <a:latin typeface="ＭＳ ゴシック"/>
                <a:ea typeface="ＭＳ ゴシック"/>
                <a:cs typeface="ＭＳ ゴシック"/>
              </a:rPr>
              <a:t>∞</a:t>
            </a:r>
            <a:endParaRPr lang="en-US" sz="9600" dirty="0">
              <a:solidFill>
                <a:srgbClr val="FF0000">
                  <a:alpha val="68000"/>
                </a:srgb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4C3DA51-1BE3-2949-90AC-ABC306AD4D27}"/>
              </a:ext>
            </a:extLst>
          </p:cNvPr>
          <p:cNvSpPr/>
          <p:nvPr/>
        </p:nvSpPr>
        <p:spPr bwMode="auto">
          <a:xfrm>
            <a:off x="119497" y="3653621"/>
            <a:ext cx="363510" cy="36351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prstClr val="white"/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>
                  <a:alpha val="68000"/>
                </a:srgbClr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723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eft-right Arrow 51">
            <a:extLst>
              <a:ext uri="{FF2B5EF4-FFF2-40B4-BE49-F238E27FC236}">
                <a16:creationId xmlns:a16="http://schemas.microsoft.com/office/drawing/2014/main" id="{236BC859-3FDC-C849-8699-8B7DCAAB44CE}"/>
              </a:ext>
            </a:extLst>
          </p:cNvPr>
          <p:cNvSpPr/>
          <p:nvPr/>
        </p:nvSpPr>
        <p:spPr>
          <a:xfrm>
            <a:off x="2346966" y="2075187"/>
            <a:ext cx="1714407" cy="396073"/>
          </a:xfrm>
          <a:prstGeom prst="leftRightArrow">
            <a:avLst/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9683BB0-5778-0949-9133-0F464BE68CC5}"/>
              </a:ext>
            </a:extLst>
          </p:cNvPr>
          <p:cNvGrpSpPr/>
          <p:nvPr/>
        </p:nvGrpSpPr>
        <p:grpSpPr>
          <a:xfrm>
            <a:off x="4241948" y="1778091"/>
            <a:ext cx="1008042" cy="1008043"/>
            <a:chOff x="5072792" y="635438"/>
            <a:chExt cx="1572023" cy="157202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C61E1DC-B4B6-AA49-9225-1FD8F89D3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5072792" y="635438"/>
              <a:ext cx="1572023" cy="157202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B798B0-9BD1-B343-A40F-D122BDD25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200000">
              <a:off x="5081295" y="659336"/>
              <a:ext cx="1524225" cy="1524225"/>
            </a:xfrm>
            <a:prstGeom prst="rect">
              <a:avLst/>
            </a:prstGeom>
          </p:spPr>
        </p:pic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AA0BD37-61D3-3345-AA16-919257600E61}"/>
              </a:ext>
            </a:extLst>
          </p:cNvPr>
          <p:cNvCxnSpPr>
            <a:cxnSpLocks/>
          </p:cNvCxnSpPr>
          <p:nvPr/>
        </p:nvCxnSpPr>
        <p:spPr>
          <a:xfrm flipV="1">
            <a:off x="2885866" y="2289685"/>
            <a:ext cx="1904911" cy="137634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1836A5C-D76F-4A46-B58C-59A6855C9142}"/>
              </a:ext>
            </a:extLst>
          </p:cNvPr>
          <p:cNvGrpSpPr/>
          <p:nvPr/>
        </p:nvGrpSpPr>
        <p:grpSpPr>
          <a:xfrm>
            <a:off x="1253197" y="1757394"/>
            <a:ext cx="1009659" cy="1009659"/>
            <a:chOff x="2710400" y="1411483"/>
            <a:chExt cx="1064473" cy="106447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9554184-095C-C04A-9DAF-4DE5FB6BCE34}"/>
                </a:ext>
              </a:extLst>
            </p:cNvPr>
            <p:cNvSpPr/>
            <p:nvPr/>
          </p:nvSpPr>
          <p:spPr>
            <a:xfrm>
              <a:off x="2710400" y="1411483"/>
              <a:ext cx="1064473" cy="10644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5C0053F-D099-5E44-84DF-DA1DA775CBED}"/>
                </a:ext>
              </a:extLst>
            </p:cNvPr>
            <p:cNvSpPr/>
            <p:nvPr/>
          </p:nvSpPr>
          <p:spPr>
            <a:xfrm flipV="1">
              <a:off x="2891680" y="2264156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32E7A71-E8F3-4D4C-993A-516DF81D295C}"/>
                </a:ext>
              </a:extLst>
            </p:cNvPr>
            <p:cNvSpPr/>
            <p:nvPr/>
          </p:nvSpPr>
          <p:spPr>
            <a:xfrm flipV="1">
              <a:off x="3044080" y="2174240"/>
              <a:ext cx="45719" cy="502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12D6BA7-1689-1741-B338-11DEE7CAA76E}"/>
                </a:ext>
              </a:extLst>
            </p:cNvPr>
            <p:cNvSpPr/>
            <p:nvPr/>
          </p:nvSpPr>
          <p:spPr>
            <a:xfrm flipV="1">
              <a:off x="3287920" y="2084324"/>
              <a:ext cx="45719" cy="502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C0AD0A-3100-924E-AFFA-D9B11D1D37FD}"/>
                </a:ext>
              </a:extLst>
            </p:cNvPr>
            <p:cNvSpPr/>
            <p:nvPr/>
          </p:nvSpPr>
          <p:spPr>
            <a:xfrm flipV="1">
              <a:off x="3531760" y="1914398"/>
              <a:ext cx="45719" cy="502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8A8E75E-4FE7-CF48-B52C-50E7D1A17E0C}"/>
                </a:ext>
              </a:extLst>
            </p:cNvPr>
            <p:cNvSpPr/>
            <p:nvPr/>
          </p:nvSpPr>
          <p:spPr>
            <a:xfrm flipV="1">
              <a:off x="3409840" y="1744472"/>
              <a:ext cx="45719" cy="502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8F051B0-9B54-D940-A35E-242A5DC3D43A}"/>
                </a:ext>
              </a:extLst>
            </p:cNvPr>
            <p:cNvSpPr/>
            <p:nvPr/>
          </p:nvSpPr>
          <p:spPr>
            <a:xfrm flipV="1">
              <a:off x="3219340" y="1631696"/>
              <a:ext cx="45719" cy="502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7A3E79A-83E3-9F40-B7AC-BC2FE7427C4A}"/>
                </a:ext>
              </a:extLst>
            </p:cNvPr>
            <p:cNvSpPr/>
            <p:nvPr/>
          </p:nvSpPr>
          <p:spPr>
            <a:xfrm rot="20700000" flipV="1">
              <a:off x="3028840" y="1461770"/>
              <a:ext cx="45719" cy="502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AC49FF-29AB-E94C-8358-FED050D99F82}"/>
                </a:ext>
              </a:extLst>
            </p:cNvPr>
            <p:cNvSpPr/>
            <p:nvPr/>
          </p:nvSpPr>
          <p:spPr>
            <a:xfrm rot="20700000" flipV="1">
              <a:off x="2906920" y="1691894"/>
              <a:ext cx="45719" cy="502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9E1F7C3-773B-CB4E-8002-2D83477FAC04}"/>
                </a:ext>
              </a:extLst>
            </p:cNvPr>
            <p:cNvSpPr/>
            <p:nvPr/>
          </p:nvSpPr>
          <p:spPr>
            <a:xfrm rot="20700000" flipV="1">
              <a:off x="3059320" y="1922018"/>
              <a:ext cx="45719" cy="502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86EB1BC-B81A-044E-9747-E5D3426943A3}"/>
                </a:ext>
              </a:extLst>
            </p:cNvPr>
            <p:cNvSpPr/>
            <p:nvPr/>
          </p:nvSpPr>
          <p:spPr>
            <a:xfrm rot="20700000" flipV="1">
              <a:off x="3234580" y="1854962"/>
              <a:ext cx="45719" cy="502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3FA933C-3276-194A-B22E-403D2AE2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58745" y="3067252"/>
            <a:ext cx="1008043" cy="100804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5D0BBE-C0C6-9245-987B-DC821EF7DE4A}"/>
              </a:ext>
            </a:extLst>
          </p:cNvPr>
          <p:cNvCxnSpPr>
            <a:cxnSpLocks/>
          </p:cNvCxnSpPr>
          <p:nvPr/>
        </p:nvCxnSpPr>
        <p:spPr>
          <a:xfrm flipV="1">
            <a:off x="1409709" y="3540478"/>
            <a:ext cx="1662929" cy="122797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5F8CB8-63D8-A34E-87F4-CD149FB6B9A4}"/>
              </a:ext>
            </a:extLst>
          </p:cNvPr>
          <p:cNvCxnSpPr>
            <a:cxnSpLocks/>
            <a:endCxn id="37" idx="2"/>
          </p:cNvCxnSpPr>
          <p:nvPr/>
        </p:nvCxnSpPr>
        <p:spPr>
          <a:xfrm flipV="1">
            <a:off x="1425142" y="2419438"/>
            <a:ext cx="375836" cy="242344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BAB9A57-FD36-D948-9E13-20B0F6D105BD}"/>
              </a:ext>
            </a:extLst>
          </p:cNvPr>
          <p:cNvSpPr/>
          <p:nvPr/>
        </p:nvSpPr>
        <p:spPr>
          <a:xfrm>
            <a:off x="959065" y="4810606"/>
            <a:ext cx="580785" cy="580785"/>
          </a:xfrm>
          <a:prstGeom prst="rect">
            <a:avLst/>
          </a:prstGeom>
          <a:scene3d>
            <a:camera prst="obliqueTopRight"/>
            <a:lightRig rig="threePt" dir="t"/>
          </a:scene3d>
          <a:sp3d extrusionH="1295400"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0C7927-D5A8-184B-9E2E-A756B0405D15}"/>
              </a:ext>
            </a:extLst>
          </p:cNvPr>
          <p:cNvSpPr/>
          <p:nvPr/>
        </p:nvSpPr>
        <p:spPr>
          <a:xfrm>
            <a:off x="2395812" y="3861480"/>
            <a:ext cx="244630" cy="24463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587B4B-D65D-7440-80B6-6115C5A2699E}"/>
              </a:ext>
            </a:extLst>
          </p:cNvPr>
          <p:cNvSpPr/>
          <p:nvPr/>
        </p:nvSpPr>
        <p:spPr>
          <a:xfrm>
            <a:off x="1420526" y="3861480"/>
            <a:ext cx="244630" cy="24463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513069-85E6-E140-A456-B27A0D7A7515}"/>
              </a:ext>
            </a:extLst>
          </p:cNvPr>
          <p:cNvGrpSpPr/>
          <p:nvPr/>
        </p:nvGrpSpPr>
        <p:grpSpPr>
          <a:xfrm>
            <a:off x="1155597" y="3700980"/>
            <a:ext cx="1779124" cy="576010"/>
            <a:chOff x="5474970" y="461010"/>
            <a:chExt cx="1828800" cy="59209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40AF20-2CA8-DB48-A123-EDD79D020D34}"/>
                </a:ext>
              </a:extLst>
            </p:cNvPr>
            <p:cNvGrpSpPr/>
            <p:nvPr/>
          </p:nvGrpSpPr>
          <p:grpSpPr>
            <a:xfrm flipH="1">
              <a:off x="6366510" y="461010"/>
              <a:ext cx="937260" cy="592092"/>
              <a:chOff x="6366510" y="461010"/>
              <a:chExt cx="937260" cy="592092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F9C82709-3505-3B42-856E-5A35E3051C1A}"/>
                  </a:ext>
                </a:extLst>
              </p:cNvPr>
              <p:cNvSpPr/>
              <p:nvPr/>
            </p:nvSpPr>
            <p:spPr>
              <a:xfrm>
                <a:off x="6366510" y="731520"/>
                <a:ext cx="937260" cy="321582"/>
              </a:xfrm>
              <a:custGeom>
                <a:avLst/>
                <a:gdLst>
                  <a:gd name="connsiteX0" fmla="*/ 937260 w 937260"/>
                  <a:gd name="connsiteY0" fmla="*/ 0 h 321582"/>
                  <a:gd name="connsiteX1" fmla="*/ 480060 w 937260"/>
                  <a:gd name="connsiteY1" fmla="*/ 308610 h 321582"/>
                  <a:gd name="connsiteX2" fmla="*/ 114300 w 937260"/>
                  <a:gd name="connsiteY2" fmla="*/ 240030 h 321582"/>
                  <a:gd name="connsiteX3" fmla="*/ 0 w 937260"/>
                  <a:gd name="connsiteY3" fmla="*/ 22860 h 321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7260" h="321582">
                    <a:moveTo>
                      <a:pt x="937260" y="0"/>
                    </a:moveTo>
                    <a:cubicBezTo>
                      <a:pt x="777240" y="134302"/>
                      <a:pt x="617220" y="268605"/>
                      <a:pt x="480060" y="308610"/>
                    </a:cubicBezTo>
                    <a:cubicBezTo>
                      <a:pt x="342900" y="348615"/>
                      <a:pt x="194310" y="287655"/>
                      <a:pt x="114300" y="240030"/>
                    </a:cubicBezTo>
                    <a:cubicBezTo>
                      <a:pt x="34290" y="192405"/>
                      <a:pt x="17145" y="107632"/>
                      <a:pt x="0" y="2286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36611E1C-37AF-6143-8E54-D7ED381CBE22}"/>
                  </a:ext>
                </a:extLst>
              </p:cNvPr>
              <p:cNvSpPr/>
              <p:nvPr/>
            </p:nvSpPr>
            <p:spPr>
              <a:xfrm flipV="1">
                <a:off x="6366510" y="461010"/>
                <a:ext cx="937260" cy="321582"/>
              </a:xfrm>
              <a:custGeom>
                <a:avLst/>
                <a:gdLst>
                  <a:gd name="connsiteX0" fmla="*/ 937260 w 937260"/>
                  <a:gd name="connsiteY0" fmla="*/ 0 h 321582"/>
                  <a:gd name="connsiteX1" fmla="*/ 480060 w 937260"/>
                  <a:gd name="connsiteY1" fmla="*/ 308610 h 321582"/>
                  <a:gd name="connsiteX2" fmla="*/ 114300 w 937260"/>
                  <a:gd name="connsiteY2" fmla="*/ 240030 h 321582"/>
                  <a:gd name="connsiteX3" fmla="*/ 0 w 937260"/>
                  <a:gd name="connsiteY3" fmla="*/ 22860 h 321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7260" h="321582">
                    <a:moveTo>
                      <a:pt x="937260" y="0"/>
                    </a:moveTo>
                    <a:cubicBezTo>
                      <a:pt x="777240" y="134302"/>
                      <a:pt x="617220" y="268605"/>
                      <a:pt x="480060" y="308610"/>
                    </a:cubicBezTo>
                    <a:cubicBezTo>
                      <a:pt x="342900" y="348615"/>
                      <a:pt x="194310" y="287655"/>
                      <a:pt x="114300" y="240030"/>
                    </a:cubicBezTo>
                    <a:cubicBezTo>
                      <a:pt x="34290" y="192405"/>
                      <a:pt x="17145" y="107632"/>
                      <a:pt x="0" y="2286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AA937C6-521F-7248-9403-4B6BC6707511}"/>
                </a:ext>
              </a:extLst>
            </p:cNvPr>
            <p:cNvGrpSpPr/>
            <p:nvPr/>
          </p:nvGrpSpPr>
          <p:grpSpPr>
            <a:xfrm>
              <a:off x="5474970" y="461010"/>
              <a:ext cx="937260" cy="592092"/>
              <a:chOff x="6366510" y="461010"/>
              <a:chExt cx="937260" cy="592092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C69BC5FE-D537-0E45-A774-4F257FC54A87}"/>
                  </a:ext>
                </a:extLst>
              </p:cNvPr>
              <p:cNvSpPr/>
              <p:nvPr/>
            </p:nvSpPr>
            <p:spPr>
              <a:xfrm>
                <a:off x="6366510" y="731520"/>
                <a:ext cx="937260" cy="321582"/>
              </a:xfrm>
              <a:custGeom>
                <a:avLst/>
                <a:gdLst>
                  <a:gd name="connsiteX0" fmla="*/ 937260 w 937260"/>
                  <a:gd name="connsiteY0" fmla="*/ 0 h 321582"/>
                  <a:gd name="connsiteX1" fmla="*/ 480060 w 937260"/>
                  <a:gd name="connsiteY1" fmla="*/ 308610 h 321582"/>
                  <a:gd name="connsiteX2" fmla="*/ 114300 w 937260"/>
                  <a:gd name="connsiteY2" fmla="*/ 240030 h 321582"/>
                  <a:gd name="connsiteX3" fmla="*/ 0 w 937260"/>
                  <a:gd name="connsiteY3" fmla="*/ 22860 h 321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7260" h="321582">
                    <a:moveTo>
                      <a:pt x="937260" y="0"/>
                    </a:moveTo>
                    <a:cubicBezTo>
                      <a:pt x="777240" y="134302"/>
                      <a:pt x="617220" y="268605"/>
                      <a:pt x="480060" y="308610"/>
                    </a:cubicBezTo>
                    <a:cubicBezTo>
                      <a:pt x="342900" y="348615"/>
                      <a:pt x="194310" y="287655"/>
                      <a:pt x="114300" y="240030"/>
                    </a:cubicBezTo>
                    <a:cubicBezTo>
                      <a:pt x="34290" y="192405"/>
                      <a:pt x="17145" y="107632"/>
                      <a:pt x="0" y="2286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2A140302-1AC5-6F4B-AA1D-A5F4F993ED4B}"/>
                  </a:ext>
                </a:extLst>
              </p:cNvPr>
              <p:cNvSpPr/>
              <p:nvPr/>
            </p:nvSpPr>
            <p:spPr>
              <a:xfrm flipV="1">
                <a:off x="6366510" y="461010"/>
                <a:ext cx="937260" cy="321582"/>
              </a:xfrm>
              <a:custGeom>
                <a:avLst/>
                <a:gdLst>
                  <a:gd name="connsiteX0" fmla="*/ 937260 w 937260"/>
                  <a:gd name="connsiteY0" fmla="*/ 0 h 321582"/>
                  <a:gd name="connsiteX1" fmla="*/ 480060 w 937260"/>
                  <a:gd name="connsiteY1" fmla="*/ 308610 h 321582"/>
                  <a:gd name="connsiteX2" fmla="*/ 114300 w 937260"/>
                  <a:gd name="connsiteY2" fmla="*/ 240030 h 321582"/>
                  <a:gd name="connsiteX3" fmla="*/ 0 w 937260"/>
                  <a:gd name="connsiteY3" fmla="*/ 22860 h 321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7260" h="321582">
                    <a:moveTo>
                      <a:pt x="937260" y="0"/>
                    </a:moveTo>
                    <a:cubicBezTo>
                      <a:pt x="777240" y="134302"/>
                      <a:pt x="617220" y="268605"/>
                      <a:pt x="480060" y="308610"/>
                    </a:cubicBezTo>
                    <a:cubicBezTo>
                      <a:pt x="342900" y="348615"/>
                      <a:pt x="194310" y="287655"/>
                      <a:pt x="114300" y="240030"/>
                    </a:cubicBezTo>
                    <a:cubicBezTo>
                      <a:pt x="34290" y="192405"/>
                      <a:pt x="17145" y="107632"/>
                      <a:pt x="0" y="2286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CCFC2FC-2FD8-154C-8456-187CE96A7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640066" y="1754240"/>
            <a:ext cx="1008043" cy="100804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DFB07F8-B15C-AF48-8C4B-FC602DE58660}"/>
              </a:ext>
            </a:extLst>
          </p:cNvPr>
          <p:cNvSpPr txBox="1"/>
          <p:nvPr/>
        </p:nvSpPr>
        <p:spPr>
          <a:xfrm>
            <a:off x="2844479" y="1590747"/>
            <a:ext cx="889772" cy="13720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&amp;</a:t>
            </a:r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58045FB0-6F74-3C47-A6B7-A38A26A0DA88}"/>
              </a:ext>
            </a:extLst>
          </p:cNvPr>
          <p:cNvSpPr/>
          <p:nvPr/>
        </p:nvSpPr>
        <p:spPr>
          <a:xfrm>
            <a:off x="5724465" y="2075187"/>
            <a:ext cx="587462" cy="396073"/>
          </a:xfrm>
          <a:prstGeom prst="rightArrow">
            <a:avLst/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537702-1504-9841-AC68-1D93DE021C40}"/>
              </a:ext>
            </a:extLst>
          </p:cNvPr>
          <p:cNvCxnSpPr>
            <a:cxnSpLocks/>
          </p:cNvCxnSpPr>
          <p:nvPr/>
        </p:nvCxnSpPr>
        <p:spPr>
          <a:xfrm flipV="1">
            <a:off x="4272893" y="2356753"/>
            <a:ext cx="463203" cy="2221791"/>
          </a:xfrm>
          <a:prstGeom prst="line">
            <a:avLst/>
          </a:prstGeom>
          <a:ln w="50800">
            <a:solidFill>
              <a:srgbClr val="FFFF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DE32324A-4E35-B949-ACAC-0EA72ED67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761228" y="4276989"/>
            <a:ext cx="993640" cy="993640"/>
          </a:xfrm>
          <a:prstGeom prst="rect">
            <a:avLst/>
          </a:prstGeom>
        </p:spPr>
      </p:pic>
      <p:pic>
        <p:nvPicPr>
          <p:cNvPr id="31" name="Picture 30" descr="Clipart - Light Bulb On">
            <a:extLst>
              <a:ext uri="{FF2B5EF4-FFF2-40B4-BE49-F238E27FC236}">
                <a16:creationId xmlns:a16="http://schemas.microsoft.com/office/drawing/2014/main" id="{305D6C94-5496-D249-87DB-3785B13D8B2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34263" y="5277062"/>
            <a:ext cx="993639" cy="1235333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2F4CCDA-90E1-2346-90FE-82FC1D1977FE}"/>
              </a:ext>
            </a:extLst>
          </p:cNvPr>
          <p:cNvCxnSpPr>
            <a:cxnSpLocks/>
          </p:cNvCxnSpPr>
          <p:nvPr/>
        </p:nvCxnSpPr>
        <p:spPr>
          <a:xfrm flipV="1">
            <a:off x="4061373" y="4768455"/>
            <a:ext cx="180576" cy="659086"/>
          </a:xfrm>
          <a:prstGeom prst="line">
            <a:avLst/>
          </a:prstGeom>
          <a:ln w="50800">
            <a:solidFill>
              <a:srgbClr val="FFFF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96A72B0D-D4E9-9C48-B7FA-AB310B8731BD}"/>
              </a:ext>
            </a:extLst>
          </p:cNvPr>
          <p:cNvSpPr txBox="1"/>
          <p:nvPr/>
        </p:nvSpPr>
        <p:spPr>
          <a:xfrm>
            <a:off x="3930806" y="1401096"/>
            <a:ext cx="1719942" cy="350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Classical Image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B618C6E-F25A-2A47-BAFA-F70D607CB688}"/>
              </a:ext>
            </a:extLst>
          </p:cNvPr>
          <p:cNvSpPr txBox="1"/>
          <p:nvPr/>
        </p:nvSpPr>
        <p:spPr>
          <a:xfrm>
            <a:off x="6284115" y="1401096"/>
            <a:ext cx="1744270" cy="350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Image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360FD43-7886-7742-879E-E3DBD5B2843C}"/>
              </a:ext>
            </a:extLst>
          </p:cNvPr>
          <p:cNvSpPr txBox="1"/>
          <p:nvPr/>
        </p:nvSpPr>
        <p:spPr>
          <a:xfrm>
            <a:off x="849120" y="1415832"/>
            <a:ext cx="2145671" cy="350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Reference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6EB3FBC-EA86-8043-A503-A09A3F870034}"/>
              </a:ext>
            </a:extLst>
          </p:cNvPr>
          <p:cNvSpPr txBox="1"/>
          <p:nvPr/>
        </p:nvSpPr>
        <p:spPr>
          <a:xfrm>
            <a:off x="394613" y="5478827"/>
            <a:ext cx="2242980" cy="350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Illumination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443C761-2A79-9448-9AB3-7F28FA7A913D}"/>
              </a:ext>
            </a:extLst>
          </p:cNvPr>
          <p:cNvSpPr txBox="1"/>
          <p:nvPr/>
        </p:nvSpPr>
        <p:spPr>
          <a:xfrm>
            <a:off x="3078825" y="6454150"/>
            <a:ext cx="2145671" cy="350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Thermal Illumination</a:t>
            </a:r>
          </a:p>
        </p:txBody>
      </p:sp>
      <p:sp>
        <p:nvSpPr>
          <p:cNvPr id="48" name="Title 11">
            <a:extLst>
              <a:ext uri="{FF2B5EF4-FFF2-40B4-BE49-F238E27FC236}">
                <a16:creationId xmlns:a16="http://schemas.microsoft.com/office/drawing/2014/main" id="{81584B66-B623-714C-BD10-14D9F631C72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ym typeface="Helvetica Light" pitchFamily="-83" charset="0"/>
              </a:rPr>
              <a:t>“Quantum Illumination” giving rejection of background noise/light) </a:t>
            </a: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5D94B2-466D-1B41-B5A6-4F90C3C4D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3993" y="4797152"/>
            <a:ext cx="3419872" cy="858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9460B0-2069-A549-B765-7505AB215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2120" y="5733256"/>
            <a:ext cx="30734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81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/>
        </p:nvSpPr>
        <p:spPr bwMode="auto">
          <a:xfrm>
            <a:off x="5813226" y="110438"/>
            <a:ext cx="6661547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endParaRPr lang="en-US" sz="2400" dirty="0">
              <a:solidFill>
                <a:srgbClr val="FFFFFF"/>
              </a:solidFill>
              <a:latin typeface="Helvetica Light" pitchFamily="-83" charset="0"/>
              <a:ea typeface="Helvetica Light" pitchFamily="-83" charset="0"/>
              <a:cs typeface="Helvetica Light" pitchFamily="-83" charset="0"/>
              <a:sym typeface="Helvetica Light" pitchFamily="-83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72AF6AC-C7BA-614A-9356-2F2888A70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274588"/>
            <a:ext cx="53290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ym typeface="Helvetica Light" pitchFamily="-83" charset="0"/>
              </a:rPr>
              <a:t>The Quantum (contrast) Advantage</a:t>
            </a:r>
            <a:br>
              <a:rPr lang="en-US" dirty="0">
                <a:sym typeface="Helvetica Light" pitchFamily="-83" charset="0"/>
              </a:rPr>
            </a:b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DEC03A-D097-9247-B17A-FE8FB5DA7B13}"/>
              </a:ext>
            </a:extLst>
          </p:cNvPr>
          <p:cNvGrpSpPr/>
          <p:nvPr/>
        </p:nvGrpSpPr>
        <p:grpSpPr>
          <a:xfrm>
            <a:off x="972915" y="1572617"/>
            <a:ext cx="4836319" cy="1800200"/>
            <a:chOff x="2054170" y="1714185"/>
            <a:chExt cx="3759205" cy="1461536"/>
          </a:xfrm>
        </p:grpSpPr>
        <p:pic>
          <p:nvPicPr>
            <p:cNvPr id="3" name="Picture 2" descr="A picture containing building, white, room, man&#10;&#10;Description automatically generated">
              <a:extLst>
                <a:ext uri="{FF2B5EF4-FFF2-40B4-BE49-F238E27FC236}">
                  <a16:creationId xmlns:a16="http://schemas.microsoft.com/office/drawing/2014/main" id="{A4D8B23E-FE29-344B-A747-2AE838D15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4170" y="1714185"/>
              <a:ext cx="3759055" cy="626509"/>
            </a:xfrm>
            <a:prstGeom prst="rect">
              <a:avLst/>
            </a:prstGeom>
          </p:spPr>
        </p:pic>
        <p:pic>
          <p:nvPicPr>
            <p:cNvPr id="7" name="Picture 6" descr="A picture containing building, white, room, man&#10;&#10;Description automatically generated">
              <a:extLst>
                <a:ext uri="{FF2B5EF4-FFF2-40B4-BE49-F238E27FC236}">
                  <a16:creationId xmlns:a16="http://schemas.microsoft.com/office/drawing/2014/main" id="{BE4653A1-D8BB-2E49-8DC3-9BBA2A87C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4320" y="2276872"/>
              <a:ext cx="3759055" cy="898849"/>
            </a:xfrm>
            <a:prstGeom prst="rect">
              <a:avLst/>
            </a:prstGeom>
          </p:spPr>
        </p:pic>
      </p:grpSp>
      <p:pic>
        <p:nvPicPr>
          <p:cNvPr id="10" name="Picture 9" descr="A picture containing building, white, room, man&#10;&#10;Description automatically generated">
            <a:extLst>
              <a:ext uri="{FF2B5EF4-FFF2-40B4-BE49-F238E27FC236}">
                <a16:creationId xmlns:a16="http://schemas.microsoft.com/office/drawing/2014/main" id="{65FCA09B-8278-0646-B443-A8BFA03F76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3356992"/>
            <a:ext cx="4836126" cy="3238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8BBE98-FD78-8E4B-9921-C9A28CA835F8}"/>
              </a:ext>
            </a:extLst>
          </p:cNvPr>
          <p:cNvSpPr txBox="1"/>
          <p:nvPr/>
        </p:nvSpPr>
        <p:spPr>
          <a:xfrm>
            <a:off x="6588224" y="6108605"/>
            <a:ext cx="198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c.f. Quantum Radar</a:t>
            </a:r>
          </a:p>
        </p:txBody>
      </p:sp>
    </p:spTree>
    <p:extLst>
      <p:ext uri="{BB962C8B-B14F-4D97-AF65-F5344CB8AC3E}">
        <p14:creationId xmlns:p14="http://schemas.microsoft.com/office/powerpoint/2010/main" val="80323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588" y="1686370"/>
            <a:ext cx="4749213" cy="10563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13" y="5171630"/>
            <a:ext cx="4536505" cy="1008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766" y="3406603"/>
            <a:ext cx="4860032" cy="1059469"/>
          </a:xfrm>
          <a:prstGeom prst="rect">
            <a:avLst/>
          </a:prstGeom>
        </p:spPr>
      </p:pic>
      <p:sp>
        <p:nvSpPr>
          <p:cNvPr id="10" name="Rectangle 4"/>
          <p:cNvSpPr>
            <a:spLocks/>
          </p:cNvSpPr>
          <p:nvPr/>
        </p:nvSpPr>
        <p:spPr bwMode="auto">
          <a:xfrm>
            <a:off x="2482453" y="218777"/>
            <a:ext cx="6509742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Imaging with SPDC photons</a:t>
            </a:r>
          </a:p>
          <a:p>
            <a:pPr algn="l"/>
            <a:r>
              <a:rPr lang="en-US" sz="2400" dirty="0">
                <a:solidFill>
                  <a:srgbClr val="FFFFFF"/>
                </a:solidFill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 “Ghost imaging” has a long history</a:t>
            </a:r>
          </a:p>
        </p:txBody>
      </p:sp>
    </p:spTree>
    <p:extLst>
      <p:ext uri="{BB962C8B-B14F-4D97-AF65-F5344CB8AC3E}">
        <p14:creationId xmlns:p14="http://schemas.microsoft.com/office/powerpoint/2010/main" val="93723566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794" y="620688"/>
            <a:ext cx="2205120" cy="2205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43" y="620688"/>
            <a:ext cx="2205120" cy="2205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485" y="620688"/>
            <a:ext cx="2205120" cy="2205120"/>
          </a:xfrm>
          <a:prstGeom prst="rect">
            <a:avLst/>
          </a:prstGeom>
        </p:spPr>
      </p:pic>
      <p:pic>
        <p:nvPicPr>
          <p:cNvPr id="26" name="Picture 47" descr="Untitled-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528455"/>
            <a:ext cx="2177862" cy="210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12"/>
          <p:cNvSpPr>
            <a:spLocks/>
          </p:cNvSpPr>
          <p:nvPr/>
        </p:nvSpPr>
        <p:spPr bwMode="auto">
          <a:xfrm>
            <a:off x="5795489" y="5668358"/>
            <a:ext cx="2090316" cy="7848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 dirty="0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Prof. Bob Boyd</a:t>
            </a:r>
          </a:p>
          <a:p>
            <a:pPr algn="ctr"/>
            <a:r>
              <a:rPr lang="en-US" sz="1700" dirty="0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(Ottawa, Rochester &amp;</a:t>
            </a:r>
          </a:p>
          <a:p>
            <a:pPr algn="ctr"/>
            <a:r>
              <a:rPr lang="en-US" sz="1700" dirty="0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Glasgow)</a:t>
            </a:r>
          </a:p>
        </p:txBody>
      </p:sp>
      <p:sp>
        <p:nvSpPr>
          <p:cNvPr id="28" name="Rectangle 12"/>
          <p:cNvSpPr>
            <a:spLocks/>
          </p:cNvSpPr>
          <p:nvPr/>
        </p:nvSpPr>
        <p:spPr bwMode="auto">
          <a:xfrm>
            <a:off x="3795627" y="2887449"/>
            <a:ext cx="1174836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700" dirty="0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Peter Morris</a:t>
            </a:r>
          </a:p>
        </p:txBody>
      </p:sp>
      <p:sp>
        <p:nvSpPr>
          <p:cNvPr id="29" name="Rectangle 12"/>
          <p:cNvSpPr>
            <a:spLocks/>
          </p:cNvSpPr>
          <p:nvPr/>
        </p:nvSpPr>
        <p:spPr bwMode="auto">
          <a:xfrm>
            <a:off x="764673" y="2904475"/>
            <a:ext cx="1587310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700" dirty="0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Reuben </a:t>
            </a:r>
            <a:r>
              <a:rPr lang="en-US" sz="1700" dirty="0" err="1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Aspden</a:t>
            </a:r>
            <a:endParaRPr lang="en-US" sz="1700" dirty="0">
              <a:latin typeface="Helvetica Light" pitchFamily="-83" charset="0"/>
              <a:ea typeface="Helvetica Light" pitchFamily="-83" charset="0"/>
              <a:cs typeface="Helvetica Light" pitchFamily="-83" charset="0"/>
              <a:sym typeface="Helvetica Light" pitchFamily="-83" charset="0"/>
            </a:endParaRPr>
          </a:p>
        </p:txBody>
      </p:sp>
      <p:sp>
        <p:nvSpPr>
          <p:cNvPr id="30" name="Rectangle 12"/>
          <p:cNvSpPr>
            <a:spLocks/>
          </p:cNvSpPr>
          <p:nvPr/>
        </p:nvSpPr>
        <p:spPr bwMode="auto">
          <a:xfrm>
            <a:off x="6206505" y="2887449"/>
            <a:ext cx="1333698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700" dirty="0"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Miles Padgett</a:t>
            </a:r>
          </a:p>
        </p:txBody>
      </p:sp>
    </p:spTree>
    <p:extLst>
      <p:ext uri="{BB962C8B-B14F-4D97-AF65-F5344CB8AC3E}">
        <p14:creationId xmlns:p14="http://schemas.microsoft.com/office/powerpoint/2010/main" val="277765169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illuminated_BBO_crystal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550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2057400" y="2895599"/>
            <a:ext cx="4796191" cy="2718626"/>
            <a:chOff x="2057400" y="2895599"/>
            <a:chExt cx="4796191" cy="2718626"/>
          </a:xfrm>
        </p:grpSpPr>
        <p:cxnSp>
          <p:nvCxnSpPr>
            <p:cNvPr id="14342" name="Straight Connector 9"/>
            <p:cNvCxnSpPr>
              <a:cxnSpLocks noChangeShapeType="1"/>
            </p:cNvCxnSpPr>
            <p:nvPr/>
          </p:nvCxnSpPr>
          <p:spPr bwMode="auto">
            <a:xfrm>
              <a:off x="2057400" y="2895600"/>
              <a:ext cx="1732232" cy="2586769"/>
            </a:xfrm>
            <a:prstGeom prst="line">
              <a:avLst/>
            </a:prstGeom>
            <a:noFill/>
            <a:ln w="69850">
              <a:solidFill>
                <a:srgbClr val="FF3835"/>
              </a:solidFill>
              <a:round/>
              <a:headEnd/>
              <a:tailEnd type="none" w="med" len="med"/>
            </a:ln>
          </p:spPr>
        </p:cxnSp>
        <p:cxnSp>
          <p:nvCxnSpPr>
            <p:cNvPr id="14343" name="Straight Connector 11"/>
            <p:cNvCxnSpPr>
              <a:cxnSpLocks noChangeShapeType="1"/>
            </p:cNvCxnSpPr>
            <p:nvPr/>
          </p:nvCxnSpPr>
          <p:spPr bwMode="auto">
            <a:xfrm>
              <a:off x="2057400" y="2895599"/>
              <a:ext cx="4796191" cy="2718626"/>
            </a:xfrm>
            <a:prstGeom prst="line">
              <a:avLst/>
            </a:prstGeom>
            <a:noFill/>
            <a:ln w="69850">
              <a:solidFill>
                <a:srgbClr val="FF3835"/>
              </a:solidFill>
              <a:round/>
              <a:headEnd/>
              <a:tailEnd type="none" w="med" len="med"/>
            </a:ln>
          </p:spPr>
        </p:cxnSp>
      </p:grpSp>
      <p:grpSp>
        <p:nvGrpSpPr>
          <p:cNvPr id="2" name="Group 29"/>
          <p:cNvGrpSpPr/>
          <p:nvPr/>
        </p:nvGrpSpPr>
        <p:grpSpPr>
          <a:xfrm>
            <a:off x="4572617" y="476219"/>
            <a:ext cx="2768604" cy="2472283"/>
            <a:chOff x="304800" y="4343400"/>
            <a:chExt cx="2743200" cy="2209800"/>
          </a:xfrm>
        </p:grpSpPr>
        <p:sp>
          <p:nvSpPr>
            <p:cNvPr id="14351" name="Line Callout 1 (No Border) 24"/>
            <p:cNvSpPr>
              <a:spLocks/>
            </p:cNvSpPr>
            <p:nvPr/>
          </p:nvSpPr>
          <p:spPr bwMode="auto">
            <a:xfrm>
              <a:off x="304800" y="4343400"/>
              <a:ext cx="2743200" cy="2209800"/>
            </a:xfrm>
            <a:prstGeom prst="callout1">
              <a:avLst>
                <a:gd name="adj1" fmla="val 50986"/>
                <a:gd name="adj2" fmla="val -865"/>
                <a:gd name="adj3" fmla="val 97898"/>
                <a:gd name="adj4" fmla="val -91387"/>
              </a:avLst>
            </a:prstGeom>
            <a:solidFill>
              <a:schemeClr val="bg1">
                <a:alpha val="79000"/>
              </a:schemeClr>
            </a:solidFill>
            <a:ln w="19050">
              <a:solidFill>
                <a:schemeClr val="bg1">
                  <a:alpha val="79000"/>
                </a:schemeClr>
              </a:solidFill>
              <a:prstDash val="sys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31" name="Title 1"/>
            <p:cNvSpPr txBox="1">
              <a:spLocks/>
            </p:cNvSpPr>
            <p:nvPr/>
          </p:nvSpPr>
          <p:spPr bwMode="auto">
            <a:xfrm>
              <a:off x="304800" y="4343400"/>
              <a:ext cx="27432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457200">
                <a:defRPr/>
              </a:pPr>
              <a:r>
                <a:rPr lang="en-GB" b="1" kern="0" dirty="0">
                  <a:solidFill>
                    <a:prstClr val="black"/>
                  </a:solidFill>
                  <a:latin typeface="Arial"/>
                  <a:cs typeface="Arial"/>
                </a:rPr>
                <a:t>Entangled Photons</a:t>
              </a:r>
              <a:endParaRPr lang="en-GB" sz="2000" u="sng" kern="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algn="ctr" defTabSz="457200">
                <a:defRPr/>
              </a:pPr>
              <a:endParaRPr lang="en-GB" sz="2000" u="sng" kern="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algn="ctr" defTabSz="457200">
                <a:defRPr/>
              </a:pPr>
              <a:endParaRPr lang="en-GB" sz="2000" u="sng" kern="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algn="ctr" defTabSz="457200">
                <a:defRPr/>
              </a:pPr>
              <a:endParaRPr lang="en-GB" sz="2000" u="sng" kern="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algn="ctr" defTabSz="457200">
                <a:defRPr/>
              </a:pPr>
              <a:r>
                <a:rPr lang="en-GB" kern="0" dirty="0">
                  <a:solidFill>
                    <a:prstClr val="black"/>
                  </a:solidFill>
                  <a:latin typeface="Arial"/>
                  <a:cs typeface="Arial"/>
                </a:rPr>
                <a:t>Correlated in their positions</a:t>
              </a:r>
            </a:p>
            <a:p>
              <a:pPr algn="ctr" defTabSz="457200">
                <a:defRPr/>
              </a:pPr>
              <a:r>
                <a:rPr lang="en-GB" kern="0" dirty="0">
                  <a:solidFill>
                    <a:prstClr val="black"/>
                  </a:solidFill>
                  <a:latin typeface="Arial"/>
                  <a:cs typeface="Arial"/>
                </a:rPr>
                <a:t>Anti-correlated in their transverse momenta</a:t>
              </a:r>
            </a:p>
            <a:p>
              <a:pPr algn="ctr" defTabSz="457200">
                <a:defRPr/>
              </a:pPr>
              <a:endParaRPr lang="en-GB" sz="2000" u="sng" kern="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algn="ctr" defTabSz="457200">
                <a:defRPr/>
              </a:pPr>
              <a:endParaRPr lang="en-GB" sz="2000" kern="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algn="ctr" defTabSz="457200">
                <a:defRPr/>
              </a:pPr>
              <a:endParaRPr lang="en-GB" sz="2000" kern="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1752600" y="5040508"/>
              <a:ext cx="152400" cy="152400"/>
            </a:xfrm>
            <a:prstGeom prst="ellipse">
              <a:avLst/>
            </a:prstGeom>
            <a:solidFill>
              <a:srgbClr val="FF3835"/>
            </a:solidFill>
            <a:ln w="9525" cap="flat" cmpd="sng" algn="ctr">
              <a:solidFill>
                <a:srgbClr val="FF3835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17500">
                <a:srgbClr val="FF3835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GB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1447800" y="5269108"/>
              <a:ext cx="152400" cy="152400"/>
            </a:xfrm>
            <a:prstGeom prst="ellipse">
              <a:avLst/>
            </a:prstGeom>
            <a:solidFill>
              <a:srgbClr val="FF3835"/>
            </a:solidFill>
            <a:ln w="9525" cap="flat" cmpd="sng" algn="ctr">
              <a:solidFill>
                <a:srgbClr val="FF3835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17500">
                <a:srgbClr val="FF3835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GB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58901" y="4034132"/>
            <a:ext cx="7869768" cy="3505434"/>
            <a:chOff x="1358901" y="4034132"/>
            <a:chExt cx="7869768" cy="35054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023047">
              <a:off x="5757335" y="4034132"/>
              <a:ext cx="3471334" cy="348003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576953" flipH="1">
              <a:off x="1358901" y="4059532"/>
              <a:ext cx="3471334" cy="3480034"/>
            </a:xfrm>
            <a:prstGeom prst="rect">
              <a:avLst/>
            </a:prstGeom>
          </p:spPr>
        </p:pic>
      </p:grpSp>
      <p:sp>
        <p:nvSpPr>
          <p:cNvPr id="35" name="Oval 34"/>
          <p:cNvSpPr/>
          <p:nvPr/>
        </p:nvSpPr>
        <p:spPr bwMode="auto">
          <a:xfrm>
            <a:off x="4006133" y="4724769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158533" y="6157714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3481807" y="5614225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4453290" y="5161196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4006133" y="5410791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3118175" y="5161196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3413561" y="6157714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567883" y="5008796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6851525" y="4687256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7003925" y="6120201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327199" y="5576712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7298682" y="5123683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6851525" y="5373278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5963567" y="5123683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6258953" y="6120201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6413275" y="4971283"/>
            <a:ext cx="152400" cy="152400"/>
          </a:xfrm>
          <a:prstGeom prst="ellipse">
            <a:avLst/>
          </a:prstGeom>
          <a:solidFill>
            <a:srgbClr val="FF3835"/>
          </a:solidFill>
          <a:ln w="9525" cap="flat" cmpd="sng" algn="ctr">
            <a:solidFill>
              <a:srgbClr val="FF3835"/>
            </a:solidFill>
            <a:prstDash val="solid"/>
            <a:round/>
            <a:headEnd type="none" w="med" len="med"/>
            <a:tailEnd type="none" w="med" len="med"/>
          </a:ln>
          <a:effectLst>
            <a:glow rad="114300">
              <a:srgbClr val="FF3835">
                <a:alpha val="41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6368" y="159341"/>
            <a:ext cx="2721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A9D962"/>
                </a:solidFill>
                <a:latin typeface="Klavika"/>
                <a:cs typeface="Klavika"/>
              </a:rPr>
              <a:t>Taking a closer look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58533" y="2912384"/>
            <a:ext cx="4307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A9D962"/>
                </a:solidFill>
                <a:latin typeface="Klavika"/>
                <a:cs typeface="Klavika"/>
              </a:rPr>
              <a:t>These two image patterns are the ≈same</a:t>
            </a:r>
          </a:p>
        </p:txBody>
      </p:sp>
    </p:spTree>
    <p:extLst>
      <p:ext uri="{BB962C8B-B14F-4D97-AF65-F5344CB8AC3E}">
        <p14:creationId xmlns:p14="http://schemas.microsoft.com/office/powerpoint/2010/main" val="220218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4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illuminated_BBO_crysta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613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2057400" y="2895599"/>
            <a:ext cx="4796191" cy="2718626"/>
            <a:chOff x="2057400" y="2895599"/>
            <a:chExt cx="4796191" cy="2718626"/>
          </a:xfrm>
        </p:grpSpPr>
        <p:cxnSp>
          <p:nvCxnSpPr>
            <p:cNvPr id="14342" name="Straight Connector 9"/>
            <p:cNvCxnSpPr>
              <a:cxnSpLocks noChangeShapeType="1"/>
            </p:cNvCxnSpPr>
            <p:nvPr/>
          </p:nvCxnSpPr>
          <p:spPr bwMode="auto">
            <a:xfrm>
              <a:off x="2057400" y="2895600"/>
              <a:ext cx="1732232" cy="2586769"/>
            </a:xfrm>
            <a:prstGeom prst="line">
              <a:avLst/>
            </a:prstGeom>
            <a:noFill/>
            <a:ln w="69850">
              <a:solidFill>
                <a:srgbClr val="FF3835"/>
              </a:solidFill>
              <a:round/>
              <a:headEnd/>
              <a:tailEnd type="none" w="med" len="med"/>
            </a:ln>
          </p:spPr>
        </p:cxnSp>
        <p:cxnSp>
          <p:nvCxnSpPr>
            <p:cNvPr id="14343" name="Straight Connector 11"/>
            <p:cNvCxnSpPr>
              <a:cxnSpLocks noChangeShapeType="1"/>
            </p:cNvCxnSpPr>
            <p:nvPr/>
          </p:nvCxnSpPr>
          <p:spPr bwMode="auto">
            <a:xfrm>
              <a:off x="2057400" y="2895599"/>
              <a:ext cx="4796191" cy="2718626"/>
            </a:xfrm>
            <a:prstGeom prst="line">
              <a:avLst/>
            </a:prstGeom>
            <a:noFill/>
            <a:ln w="69850">
              <a:solidFill>
                <a:srgbClr val="FF3835"/>
              </a:solidFill>
              <a:round/>
              <a:headEnd/>
              <a:tailEnd type="none" w="med" len="med"/>
            </a:ln>
          </p:spPr>
        </p:cxnSp>
      </p:grpSp>
      <p:sp>
        <p:nvSpPr>
          <p:cNvPr id="3" name="Oval 2"/>
          <p:cNvSpPr/>
          <p:nvPr/>
        </p:nvSpPr>
        <p:spPr>
          <a:xfrm>
            <a:off x="2746644" y="4456840"/>
            <a:ext cx="2127956" cy="2135025"/>
          </a:xfrm>
          <a:prstGeom prst="ellipse">
            <a:avLst/>
          </a:prstGeom>
          <a:solidFill>
            <a:schemeClr val="bg1">
              <a:lumMod val="95000"/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5592036" y="4419327"/>
            <a:ext cx="2127956" cy="2135025"/>
          </a:xfrm>
          <a:prstGeom prst="ellipse">
            <a:avLst/>
          </a:prstGeom>
          <a:solidFill>
            <a:schemeClr val="bg1">
              <a:lumMod val="95000"/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40"/>
          <p:cNvGrpSpPr>
            <a:grpSpLocks/>
          </p:cNvGrpSpPr>
          <p:nvPr/>
        </p:nvGrpSpPr>
        <p:grpSpPr bwMode="auto">
          <a:xfrm>
            <a:off x="3026022" y="4874091"/>
            <a:ext cx="1583663" cy="1346113"/>
            <a:chOff x="406400" y="7162800"/>
            <a:chExt cx="2438400" cy="2057400"/>
          </a:xfrm>
        </p:grpSpPr>
        <p:sp>
          <p:nvSpPr>
            <p:cNvPr id="34" name="Rectangle 39"/>
            <p:cNvSpPr>
              <a:spLocks noChangeArrowheads="1"/>
            </p:cNvSpPr>
            <p:nvPr/>
          </p:nvSpPr>
          <p:spPr bwMode="auto">
            <a:xfrm>
              <a:off x="406400" y="7162800"/>
              <a:ext cx="2438400" cy="2057400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34"/>
            <p:cNvSpPr>
              <a:spLocks noChangeArrowheads="1"/>
            </p:cNvSpPr>
            <p:nvPr/>
          </p:nvSpPr>
          <p:spPr bwMode="auto">
            <a:xfrm>
              <a:off x="863600" y="7467600"/>
              <a:ext cx="1447800" cy="914400"/>
            </a:xfrm>
            <a:prstGeom prst="ellipse">
              <a:avLst/>
            </a:prstGeom>
            <a:solidFill>
              <a:schemeClr val="bg1"/>
            </a:solidFill>
            <a:ln w="25400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35"/>
            <p:cNvSpPr>
              <a:spLocks noChangeArrowheads="1"/>
            </p:cNvSpPr>
            <p:nvPr/>
          </p:nvSpPr>
          <p:spPr bwMode="auto">
            <a:xfrm>
              <a:off x="1168400" y="8229600"/>
              <a:ext cx="838200" cy="685800"/>
            </a:xfrm>
            <a:prstGeom prst="rect">
              <a:avLst/>
            </a:prstGeom>
            <a:solidFill>
              <a:schemeClr val="bg1"/>
            </a:solidFill>
            <a:ln w="25400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1320800" y="8382000"/>
              <a:ext cx="533400" cy="457200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7"/>
            <p:cNvSpPr>
              <a:spLocks noChangeArrowheads="1"/>
            </p:cNvSpPr>
            <p:nvPr/>
          </p:nvSpPr>
          <p:spPr bwMode="auto">
            <a:xfrm>
              <a:off x="1168400" y="7696200"/>
              <a:ext cx="381000" cy="30480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38"/>
            <p:cNvSpPr>
              <a:spLocks noChangeArrowheads="1"/>
            </p:cNvSpPr>
            <p:nvPr/>
          </p:nvSpPr>
          <p:spPr bwMode="auto">
            <a:xfrm>
              <a:off x="1625600" y="7696200"/>
              <a:ext cx="381000" cy="30480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747574" y="3859735"/>
            <a:ext cx="2243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A9D962"/>
                </a:solidFill>
                <a:effectLst/>
                <a:uLnTx/>
                <a:uFillTx/>
                <a:latin typeface="Klavika"/>
                <a:ea typeface="+mn-ea"/>
                <a:cs typeface="Klavika"/>
              </a:rPr>
              <a:t>Camera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37371" y="4213678"/>
            <a:ext cx="2040058" cy="70788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A9D962"/>
                </a:solidFill>
                <a:effectLst/>
                <a:uLnTx/>
                <a:uFillTx/>
                <a:latin typeface="Klavika"/>
                <a:ea typeface="+mn-ea"/>
                <a:cs typeface="Klavika"/>
              </a:rPr>
              <a:t>Object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299" y="4526144"/>
            <a:ext cx="2164971" cy="1897259"/>
          </a:xfrm>
          <a:prstGeom prst="rect">
            <a:avLst/>
          </a:prstGeom>
        </p:spPr>
      </p:pic>
      <p:cxnSp>
        <p:nvCxnSpPr>
          <p:cNvPr id="22" name="Straight Connector 11"/>
          <p:cNvCxnSpPr>
            <a:cxnSpLocks noChangeShapeType="1"/>
          </p:cNvCxnSpPr>
          <p:nvPr/>
        </p:nvCxnSpPr>
        <p:spPr bwMode="auto">
          <a:xfrm>
            <a:off x="-3564904" y="-2043608"/>
            <a:ext cx="4752528" cy="4104456"/>
          </a:xfrm>
          <a:prstGeom prst="line">
            <a:avLst/>
          </a:prstGeom>
          <a:noFill/>
          <a:ln w="698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92401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819792">
            <a:off x="3752705" y="4784301"/>
            <a:ext cx="1920875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180192">
            <a:off x="5814578" y="1586695"/>
            <a:ext cx="955477" cy="10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6131" name="Straight Connector 16"/>
          <p:cNvCxnSpPr>
            <a:cxnSpLocks noChangeShapeType="1"/>
          </p:cNvCxnSpPr>
          <p:nvPr/>
        </p:nvCxnSpPr>
        <p:spPr bwMode="auto">
          <a:xfrm flipV="1">
            <a:off x="5099645" y="2250281"/>
            <a:ext cx="964406" cy="48220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4135239" y="2518172"/>
            <a:ext cx="1071563" cy="910828"/>
            <a:chOff x="406400" y="7162800"/>
            <a:chExt cx="2438400" cy="2057400"/>
          </a:xfrm>
        </p:grpSpPr>
        <p:sp>
          <p:nvSpPr>
            <p:cNvPr id="176155" name="Rectangle 39"/>
            <p:cNvSpPr>
              <a:spLocks noChangeArrowheads="1"/>
            </p:cNvSpPr>
            <p:nvPr/>
          </p:nvSpPr>
          <p:spPr bwMode="auto">
            <a:xfrm>
              <a:off x="406400" y="7162800"/>
              <a:ext cx="2438400" cy="2057400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ヒラギノ角ゴ ProN W3"/>
              </a:endParaRPr>
            </a:p>
          </p:txBody>
        </p:sp>
        <p:sp>
          <p:nvSpPr>
            <p:cNvPr id="176156" name="Oval 34"/>
            <p:cNvSpPr>
              <a:spLocks noChangeArrowheads="1"/>
            </p:cNvSpPr>
            <p:nvPr/>
          </p:nvSpPr>
          <p:spPr bwMode="auto">
            <a:xfrm>
              <a:off x="863600" y="7467600"/>
              <a:ext cx="1447800" cy="914400"/>
            </a:xfrm>
            <a:prstGeom prst="ellipse">
              <a:avLst/>
            </a:prstGeom>
            <a:solidFill>
              <a:schemeClr val="bg1"/>
            </a:solidFill>
            <a:ln w="25400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ヒラギノ角ゴ ProN W3"/>
              </a:endParaRPr>
            </a:p>
          </p:txBody>
        </p:sp>
        <p:sp>
          <p:nvSpPr>
            <p:cNvPr id="176157" name="Rectangle 35"/>
            <p:cNvSpPr>
              <a:spLocks noChangeArrowheads="1"/>
            </p:cNvSpPr>
            <p:nvPr/>
          </p:nvSpPr>
          <p:spPr bwMode="auto">
            <a:xfrm>
              <a:off x="1168400" y="8229600"/>
              <a:ext cx="838200" cy="685800"/>
            </a:xfrm>
            <a:prstGeom prst="rect">
              <a:avLst/>
            </a:prstGeom>
            <a:solidFill>
              <a:schemeClr val="bg1"/>
            </a:solidFill>
            <a:ln w="25400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ヒラギノ角ゴ ProN W3"/>
              </a:endParaRPr>
            </a:p>
          </p:txBody>
        </p:sp>
        <p:sp>
          <p:nvSpPr>
            <p:cNvPr id="176158" name="Rectangle 36"/>
            <p:cNvSpPr>
              <a:spLocks noChangeArrowheads="1"/>
            </p:cNvSpPr>
            <p:nvPr/>
          </p:nvSpPr>
          <p:spPr bwMode="auto">
            <a:xfrm>
              <a:off x="1320800" y="8382000"/>
              <a:ext cx="533400" cy="457200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ヒラギノ角ゴ ProN W3"/>
              </a:endParaRPr>
            </a:p>
          </p:txBody>
        </p:sp>
        <p:sp>
          <p:nvSpPr>
            <p:cNvPr id="176159" name="Oval 37"/>
            <p:cNvSpPr>
              <a:spLocks noChangeArrowheads="1"/>
            </p:cNvSpPr>
            <p:nvPr/>
          </p:nvSpPr>
          <p:spPr bwMode="auto">
            <a:xfrm>
              <a:off x="1168400" y="7696200"/>
              <a:ext cx="381000" cy="30480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ヒラギノ角ゴ ProN W3"/>
              </a:endParaRPr>
            </a:p>
          </p:txBody>
        </p:sp>
        <p:sp>
          <p:nvSpPr>
            <p:cNvPr id="176160" name="Oval 38"/>
            <p:cNvSpPr>
              <a:spLocks noChangeArrowheads="1"/>
            </p:cNvSpPr>
            <p:nvPr/>
          </p:nvSpPr>
          <p:spPr bwMode="auto">
            <a:xfrm>
              <a:off x="1625600" y="7696200"/>
              <a:ext cx="381000" cy="30480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ヒラギノ角ゴ ProN W3"/>
              </a:endParaRPr>
            </a:p>
          </p:txBody>
        </p:sp>
      </p:grpSp>
      <p:pic>
        <p:nvPicPr>
          <p:cNvPr id="17613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4223" y="3429000"/>
            <a:ext cx="1540371" cy="142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5" name="Rectangle 1"/>
          <p:cNvSpPr>
            <a:spLocks/>
          </p:cNvSpPr>
          <p:nvPr/>
        </p:nvSpPr>
        <p:spPr bwMode="auto">
          <a:xfrm>
            <a:off x="8813602" y="-1116"/>
            <a:ext cx="330398" cy="124904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</a:endParaRPr>
          </a:p>
        </p:txBody>
      </p:sp>
      <p:sp>
        <p:nvSpPr>
          <p:cNvPr id="176136" name="Rectangle 2"/>
          <p:cNvSpPr>
            <a:spLocks/>
          </p:cNvSpPr>
          <p:nvPr/>
        </p:nvSpPr>
        <p:spPr bwMode="auto">
          <a:xfrm>
            <a:off x="0" y="0"/>
            <a:ext cx="9144000" cy="1250156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</a:endParaRPr>
          </a:p>
        </p:txBody>
      </p:sp>
      <p:pic>
        <p:nvPicPr>
          <p:cNvPr id="17613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398" y="339328"/>
            <a:ext cx="1803797" cy="5625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6138" name="Rectangle 4"/>
          <p:cNvSpPr>
            <a:spLocks/>
          </p:cNvSpPr>
          <p:nvPr/>
        </p:nvSpPr>
        <p:spPr bwMode="auto">
          <a:xfrm>
            <a:off x="2482453" y="218777"/>
            <a:ext cx="6509742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Ghost imaging with (quantum) correlated light</a:t>
            </a:r>
          </a:p>
        </p:txBody>
      </p:sp>
      <p:cxnSp>
        <p:nvCxnSpPr>
          <p:cNvPr id="176140" name="Straight Connector 11"/>
          <p:cNvCxnSpPr>
            <a:cxnSpLocks noChangeShapeType="1"/>
          </p:cNvCxnSpPr>
          <p:nvPr/>
        </p:nvCxnSpPr>
        <p:spPr bwMode="auto">
          <a:xfrm>
            <a:off x="1242020" y="4071938"/>
            <a:ext cx="1071563" cy="1117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/>
          </a:ln>
        </p:spPr>
      </p:cxnSp>
      <p:cxnSp>
        <p:nvCxnSpPr>
          <p:cNvPr id="176141" name="Straight Connector 13"/>
          <p:cNvCxnSpPr>
            <a:cxnSpLocks noChangeShapeType="1"/>
          </p:cNvCxnSpPr>
          <p:nvPr/>
        </p:nvCxnSpPr>
        <p:spPr bwMode="auto">
          <a:xfrm flipV="1">
            <a:off x="2313583" y="2946798"/>
            <a:ext cx="2250281" cy="112514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76142" name="Straight Connector 14"/>
          <p:cNvCxnSpPr>
            <a:cxnSpLocks noChangeShapeType="1"/>
          </p:cNvCxnSpPr>
          <p:nvPr/>
        </p:nvCxnSpPr>
        <p:spPr bwMode="auto">
          <a:xfrm>
            <a:off x="2313583" y="4071938"/>
            <a:ext cx="2196703" cy="12858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  <p:sp>
        <p:nvSpPr>
          <p:cNvPr id="176144" name="TextBox 22"/>
          <p:cNvSpPr txBox="1">
            <a:spLocks noChangeArrowheads="1"/>
          </p:cNvSpPr>
          <p:nvPr/>
        </p:nvSpPr>
        <p:spPr bwMode="auto">
          <a:xfrm>
            <a:off x="759817" y="1901465"/>
            <a:ext cx="2571750" cy="12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8" tIns="32144" rIns="64288" bIns="32144">
            <a:prstTxWarp prst="textNoShape">
              <a:avLst/>
            </a:prstTxWarp>
            <a:spAutoFit/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ヒラギノ角ゴ ProN W3"/>
              </a:rPr>
              <a:t>Position correlated photon pairs (BBO)</a:t>
            </a:r>
          </a:p>
        </p:txBody>
      </p:sp>
      <p:sp>
        <p:nvSpPr>
          <p:cNvPr id="176145" name="TextBox 23"/>
          <p:cNvSpPr txBox="1">
            <a:spLocks noChangeArrowheads="1"/>
          </p:cNvSpPr>
          <p:nvPr/>
        </p:nvSpPr>
        <p:spPr bwMode="auto">
          <a:xfrm>
            <a:off x="7002578" y="1305543"/>
            <a:ext cx="2177934" cy="198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prstTxWarp prst="textNoShape">
              <a:avLst/>
            </a:prstTxWarp>
            <a:spAutoFit/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ヒラギノ角ゴ ProN W3"/>
              </a:rPr>
              <a:t>Bucket detector</a:t>
            </a:r>
          </a:p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ヒラギノ角ゴ ProN W3"/>
              </a:rPr>
              <a:t>collects ALL transmitted photons</a:t>
            </a:r>
          </a:p>
        </p:txBody>
      </p:sp>
      <p:sp>
        <p:nvSpPr>
          <p:cNvPr id="176148" name="TextBox 26"/>
          <p:cNvSpPr txBox="1">
            <a:spLocks noChangeArrowheads="1"/>
          </p:cNvSpPr>
          <p:nvPr/>
        </p:nvSpPr>
        <p:spPr bwMode="auto">
          <a:xfrm>
            <a:off x="4095055" y="1982391"/>
            <a:ext cx="1111747" cy="45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prstTxWarp prst="textNoShape">
              <a:avLst/>
            </a:prstTxWarp>
            <a:spAutoFit/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ヒラギノ角ゴ ProN W3"/>
              </a:rPr>
              <a:t>Object</a:t>
            </a:r>
          </a:p>
        </p:txBody>
      </p:sp>
      <p:sp>
        <p:nvSpPr>
          <p:cNvPr id="176149" name="Oval 28"/>
          <p:cNvSpPr>
            <a:spLocks noChangeArrowheads="1"/>
          </p:cNvSpPr>
          <p:nvPr/>
        </p:nvSpPr>
        <p:spPr bwMode="auto">
          <a:xfrm>
            <a:off x="1670646" y="3911204"/>
            <a:ext cx="369466" cy="333747"/>
          </a:xfrm>
          <a:prstGeom prst="ellipse">
            <a:avLst/>
          </a:prstGeom>
          <a:solidFill>
            <a:srgbClr val="660066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88" tIns="32144" rIns="64288" bIns="32144">
            <a:prstTxWarp prst="textNoShape">
              <a:avLst/>
            </a:prstTxWarp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</a:endParaRPr>
          </a:p>
        </p:txBody>
      </p:sp>
      <p:sp>
        <p:nvSpPr>
          <p:cNvPr id="176150" name="TextBox 29"/>
          <p:cNvSpPr txBox="1">
            <a:spLocks noChangeArrowheads="1"/>
          </p:cNvSpPr>
          <p:nvPr/>
        </p:nvSpPr>
        <p:spPr bwMode="auto">
          <a:xfrm>
            <a:off x="759817" y="4232673"/>
            <a:ext cx="437608" cy="34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88" tIns="32144" rIns="64288" bIns="32144">
            <a:prstTxWarp prst="textNoShape">
              <a:avLst/>
            </a:prstTxWarp>
            <a:spAutoFit/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ヒラギノ角ゴ ProN W3"/>
              </a:rPr>
              <a:t>UV</a:t>
            </a:r>
          </a:p>
        </p:txBody>
      </p:sp>
      <p:sp>
        <p:nvSpPr>
          <p:cNvPr id="176151" name="Oval 30"/>
          <p:cNvSpPr>
            <a:spLocks noChangeArrowheads="1"/>
          </p:cNvSpPr>
          <p:nvPr/>
        </p:nvSpPr>
        <p:spPr bwMode="auto">
          <a:xfrm>
            <a:off x="2581474" y="4125516"/>
            <a:ext cx="369466" cy="33374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88" tIns="32144" rIns="64288" bIns="32144">
            <a:prstTxWarp prst="textNoShape">
              <a:avLst/>
            </a:prstTxWarp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</a:endParaRPr>
          </a:p>
        </p:txBody>
      </p:sp>
      <p:sp>
        <p:nvSpPr>
          <p:cNvPr id="176152" name="Oval 31"/>
          <p:cNvSpPr>
            <a:spLocks noChangeArrowheads="1"/>
          </p:cNvSpPr>
          <p:nvPr/>
        </p:nvSpPr>
        <p:spPr bwMode="auto">
          <a:xfrm>
            <a:off x="2581474" y="3643314"/>
            <a:ext cx="369466" cy="33374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88" tIns="32144" rIns="64288" bIns="32144">
            <a:prstTxWarp prst="textNoShape">
              <a:avLst/>
            </a:prstTxWarp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</a:endParaRPr>
          </a:p>
        </p:txBody>
      </p:sp>
      <p:sp>
        <p:nvSpPr>
          <p:cNvPr id="33" name="Oval 32"/>
          <p:cNvSpPr/>
          <p:nvPr/>
        </p:nvSpPr>
        <p:spPr bwMode="auto">
          <a:xfrm rot="19873634">
            <a:off x="3273523" y="3026048"/>
            <a:ext cx="362769" cy="964406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88" tIns="32144" rIns="64288" bIns="32144">
            <a:prstTxWarp prst="textNoShape">
              <a:avLst/>
            </a:prstTxWarp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 rot="1726366" flipV="1">
            <a:off x="3112790" y="4151189"/>
            <a:ext cx="362769" cy="964406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88" tIns="32144" rIns="64288" bIns="32144">
            <a:prstTxWarp prst="textNoShape">
              <a:avLst/>
            </a:prstTxWarp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512847" y="1608667"/>
            <a:ext cx="6393153" cy="3076222"/>
          </a:xfrm>
          <a:custGeom>
            <a:avLst/>
            <a:gdLst>
              <a:gd name="connsiteX0" fmla="*/ 2921820 w 6393153"/>
              <a:gd name="connsiteY0" fmla="*/ 1157111 h 3076222"/>
              <a:gd name="connsiteX1" fmla="*/ 2921820 w 6393153"/>
              <a:gd name="connsiteY1" fmla="*/ 1157111 h 3076222"/>
              <a:gd name="connsiteX2" fmla="*/ 2964153 w 6393153"/>
              <a:gd name="connsiteY2" fmla="*/ 1270000 h 3076222"/>
              <a:gd name="connsiteX3" fmla="*/ 3034709 w 6393153"/>
              <a:gd name="connsiteY3" fmla="*/ 1411111 h 3076222"/>
              <a:gd name="connsiteX4" fmla="*/ 3020597 w 6393153"/>
              <a:gd name="connsiteY4" fmla="*/ 1608666 h 3076222"/>
              <a:gd name="connsiteX5" fmla="*/ 2992375 w 6393153"/>
              <a:gd name="connsiteY5" fmla="*/ 1636889 h 3076222"/>
              <a:gd name="connsiteX6" fmla="*/ 2964153 w 6393153"/>
              <a:gd name="connsiteY6" fmla="*/ 1679222 h 3076222"/>
              <a:gd name="connsiteX7" fmla="*/ 2921820 w 6393153"/>
              <a:gd name="connsiteY7" fmla="*/ 1735666 h 3076222"/>
              <a:gd name="connsiteX8" fmla="*/ 2851264 w 6393153"/>
              <a:gd name="connsiteY8" fmla="*/ 1862666 h 3076222"/>
              <a:gd name="connsiteX9" fmla="*/ 2823042 w 6393153"/>
              <a:gd name="connsiteY9" fmla="*/ 1890889 h 3076222"/>
              <a:gd name="connsiteX10" fmla="*/ 2794820 w 6393153"/>
              <a:gd name="connsiteY10" fmla="*/ 1947333 h 3076222"/>
              <a:gd name="connsiteX11" fmla="*/ 2738375 w 6393153"/>
              <a:gd name="connsiteY11" fmla="*/ 2046111 h 3076222"/>
              <a:gd name="connsiteX12" fmla="*/ 2724264 w 6393153"/>
              <a:gd name="connsiteY12" fmla="*/ 2102555 h 3076222"/>
              <a:gd name="connsiteX13" fmla="*/ 2738375 w 6393153"/>
              <a:gd name="connsiteY13" fmla="*/ 2201333 h 3076222"/>
              <a:gd name="connsiteX14" fmla="*/ 2823042 w 6393153"/>
              <a:gd name="connsiteY14" fmla="*/ 2257777 h 3076222"/>
              <a:gd name="connsiteX15" fmla="*/ 2851264 w 6393153"/>
              <a:gd name="connsiteY15" fmla="*/ 2286000 h 3076222"/>
              <a:gd name="connsiteX16" fmla="*/ 2935931 w 6393153"/>
              <a:gd name="connsiteY16" fmla="*/ 2314222 h 3076222"/>
              <a:gd name="connsiteX17" fmla="*/ 2964153 w 6393153"/>
              <a:gd name="connsiteY17" fmla="*/ 2328333 h 3076222"/>
              <a:gd name="connsiteX18" fmla="*/ 3161709 w 6393153"/>
              <a:gd name="connsiteY18" fmla="*/ 818444 h 3076222"/>
              <a:gd name="connsiteX19" fmla="*/ 3246375 w 6393153"/>
              <a:gd name="connsiteY19" fmla="*/ 931333 h 3076222"/>
              <a:gd name="connsiteX20" fmla="*/ 3316931 w 6393153"/>
              <a:gd name="connsiteY20" fmla="*/ 1086555 h 3076222"/>
              <a:gd name="connsiteX21" fmla="*/ 3302820 w 6393153"/>
              <a:gd name="connsiteY21" fmla="*/ 1425222 h 3076222"/>
              <a:gd name="connsiteX22" fmla="*/ 3232264 w 6393153"/>
              <a:gd name="connsiteY22" fmla="*/ 1509889 h 3076222"/>
              <a:gd name="connsiteX23" fmla="*/ 3161709 w 6393153"/>
              <a:gd name="connsiteY23" fmla="*/ 1566333 h 3076222"/>
              <a:gd name="connsiteX24" fmla="*/ 3034709 w 6393153"/>
              <a:gd name="connsiteY24" fmla="*/ 1594555 h 3076222"/>
              <a:gd name="connsiteX25" fmla="*/ 2978264 w 6393153"/>
              <a:gd name="connsiteY25" fmla="*/ 1622777 h 3076222"/>
              <a:gd name="connsiteX26" fmla="*/ 2935931 w 6393153"/>
              <a:gd name="connsiteY26" fmla="*/ 1636889 h 3076222"/>
              <a:gd name="connsiteX27" fmla="*/ 6393153 w 6393153"/>
              <a:gd name="connsiteY27" fmla="*/ 3076222 h 3076222"/>
              <a:gd name="connsiteX28" fmla="*/ 5179597 w 6393153"/>
              <a:gd name="connsiteY28" fmla="*/ 2921000 h 3076222"/>
              <a:gd name="connsiteX29" fmla="*/ 4361153 w 6393153"/>
              <a:gd name="connsiteY29" fmla="*/ 2568222 h 3076222"/>
              <a:gd name="connsiteX30" fmla="*/ 2710153 w 6393153"/>
              <a:gd name="connsiteY30" fmla="*/ 1763889 h 3076222"/>
              <a:gd name="connsiteX31" fmla="*/ 833375 w 6393153"/>
              <a:gd name="connsiteY31" fmla="*/ 762000 h 3076222"/>
              <a:gd name="connsiteX32" fmla="*/ 367709 w 6393153"/>
              <a:gd name="connsiteY32" fmla="*/ 493889 h 3076222"/>
              <a:gd name="connsiteX33" fmla="*/ 43153 w 6393153"/>
              <a:gd name="connsiteY33" fmla="*/ 268111 h 3076222"/>
              <a:gd name="connsiteX34" fmla="*/ 820 w 6393153"/>
              <a:gd name="connsiteY34" fmla="*/ 183444 h 3076222"/>
              <a:gd name="connsiteX35" fmla="*/ 43153 w 6393153"/>
              <a:gd name="connsiteY35" fmla="*/ 155222 h 3076222"/>
              <a:gd name="connsiteX36" fmla="*/ 57264 w 6393153"/>
              <a:gd name="connsiteY36" fmla="*/ 112889 h 3076222"/>
              <a:gd name="connsiteX37" fmla="*/ 71375 w 6393153"/>
              <a:gd name="connsiteY37" fmla="*/ 42333 h 3076222"/>
              <a:gd name="connsiteX38" fmla="*/ 226597 w 6393153"/>
              <a:gd name="connsiteY38" fmla="*/ 0 h 3076222"/>
              <a:gd name="connsiteX39" fmla="*/ 466486 w 6393153"/>
              <a:gd name="connsiteY39" fmla="*/ 28222 h 3076222"/>
              <a:gd name="connsiteX40" fmla="*/ 579375 w 6393153"/>
              <a:gd name="connsiteY40" fmla="*/ 98777 h 3076222"/>
              <a:gd name="connsiteX41" fmla="*/ 621709 w 6393153"/>
              <a:gd name="connsiteY41" fmla="*/ 127000 h 3076222"/>
              <a:gd name="connsiteX42" fmla="*/ 2893597 w 6393153"/>
              <a:gd name="connsiteY42" fmla="*/ 1114777 h 307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393153" h="3076222">
                <a:moveTo>
                  <a:pt x="2921820" y="1157111"/>
                </a:moveTo>
                <a:lnTo>
                  <a:pt x="2921820" y="1157111"/>
                </a:lnTo>
                <a:cubicBezTo>
                  <a:pt x="2935931" y="1194741"/>
                  <a:pt x="2947831" y="1233275"/>
                  <a:pt x="2964153" y="1270000"/>
                </a:cubicBezTo>
                <a:cubicBezTo>
                  <a:pt x="2985511" y="1318056"/>
                  <a:pt x="3034709" y="1411111"/>
                  <a:pt x="3034709" y="1411111"/>
                </a:cubicBezTo>
                <a:cubicBezTo>
                  <a:pt x="3030005" y="1476963"/>
                  <a:pt x="3032764" y="1543777"/>
                  <a:pt x="3020597" y="1608666"/>
                </a:cubicBezTo>
                <a:cubicBezTo>
                  <a:pt x="3018145" y="1621742"/>
                  <a:pt x="3000686" y="1626500"/>
                  <a:pt x="2992375" y="1636889"/>
                </a:cubicBezTo>
                <a:cubicBezTo>
                  <a:pt x="2981781" y="1650132"/>
                  <a:pt x="2974010" y="1665422"/>
                  <a:pt x="2964153" y="1679222"/>
                </a:cubicBezTo>
                <a:cubicBezTo>
                  <a:pt x="2950483" y="1698360"/>
                  <a:pt x="2935931" y="1716851"/>
                  <a:pt x="2921820" y="1735666"/>
                </a:cubicBezTo>
                <a:cubicBezTo>
                  <a:pt x="2904075" y="1788902"/>
                  <a:pt x="2899788" y="1814140"/>
                  <a:pt x="2851264" y="1862666"/>
                </a:cubicBezTo>
                <a:cubicBezTo>
                  <a:pt x="2841857" y="1872074"/>
                  <a:pt x="2830422" y="1879819"/>
                  <a:pt x="2823042" y="1890889"/>
                </a:cubicBezTo>
                <a:cubicBezTo>
                  <a:pt x="2811374" y="1908392"/>
                  <a:pt x="2805257" y="1929069"/>
                  <a:pt x="2794820" y="1947333"/>
                </a:cubicBezTo>
                <a:cubicBezTo>
                  <a:pt x="2765042" y="1999444"/>
                  <a:pt x="2761637" y="1984078"/>
                  <a:pt x="2738375" y="2046111"/>
                </a:cubicBezTo>
                <a:cubicBezTo>
                  <a:pt x="2731565" y="2064270"/>
                  <a:pt x="2728968" y="2083740"/>
                  <a:pt x="2724264" y="2102555"/>
                </a:cubicBezTo>
                <a:cubicBezTo>
                  <a:pt x="2728968" y="2135481"/>
                  <a:pt x="2720518" y="2173273"/>
                  <a:pt x="2738375" y="2201333"/>
                </a:cubicBezTo>
                <a:cubicBezTo>
                  <a:pt x="2756585" y="2229949"/>
                  <a:pt x="2799058" y="2233792"/>
                  <a:pt x="2823042" y="2257777"/>
                </a:cubicBezTo>
                <a:cubicBezTo>
                  <a:pt x="2832449" y="2267185"/>
                  <a:pt x="2839364" y="2280050"/>
                  <a:pt x="2851264" y="2286000"/>
                </a:cubicBezTo>
                <a:cubicBezTo>
                  <a:pt x="2877872" y="2299304"/>
                  <a:pt x="2909323" y="2300918"/>
                  <a:pt x="2935931" y="2314222"/>
                </a:cubicBezTo>
                <a:lnTo>
                  <a:pt x="2964153" y="2328333"/>
                </a:lnTo>
                <a:lnTo>
                  <a:pt x="3161709" y="818444"/>
                </a:lnTo>
                <a:cubicBezTo>
                  <a:pt x="3189931" y="856074"/>
                  <a:pt x="3220284" y="892196"/>
                  <a:pt x="3246375" y="931333"/>
                </a:cubicBezTo>
                <a:cubicBezTo>
                  <a:pt x="3264071" y="957877"/>
                  <a:pt x="3311518" y="1073924"/>
                  <a:pt x="3316931" y="1086555"/>
                </a:cubicBezTo>
                <a:cubicBezTo>
                  <a:pt x="3312227" y="1199444"/>
                  <a:pt x="3315298" y="1312926"/>
                  <a:pt x="3302820" y="1425222"/>
                </a:cubicBezTo>
                <a:cubicBezTo>
                  <a:pt x="3300508" y="1446029"/>
                  <a:pt x="3243074" y="1500431"/>
                  <a:pt x="3232264" y="1509889"/>
                </a:cubicBezTo>
                <a:cubicBezTo>
                  <a:pt x="3209598" y="1529722"/>
                  <a:pt x="3188037" y="1551706"/>
                  <a:pt x="3161709" y="1566333"/>
                </a:cubicBezTo>
                <a:cubicBezTo>
                  <a:pt x="3150500" y="1572560"/>
                  <a:pt x="3039564" y="1593584"/>
                  <a:pt x="3034709" y="1594555"/>
                </a:cubicBezTo>
                <a:cubicBezTo>
                  <a:pt x="3015894" y="1603962"/>
                  <a:pt x="2997599" y="1614491"/>
                  <a:pt x="2978264" y="1622777"/>
                </a:cubicBezTo>
                <a:cubicBezTo>
                  <a:pt x="2964592" y="1628636"/>
                  <a:pt x="2935931" y="1636889"/>
                  <a:pt x="2935931" y="1636889"/>
                </a:cubicBezTo>
                <a:lnTo>
                  <a:pt x="6393153" y="3076222"/>
                </a:lnTo>
                <a:cubicBezTo>
                  <a:pt x="5988634" y="3024481"/>
                  <a:pt x="5575235" y="3019909"/>
                  <a:pt x="5179597" y="2921000"/>
                </a:cubicBezTo>
                <a:cubicBezTo>
                  <a:pt x="4891388" y="2848948"/>
                  <a:pt x="4630164" y="2694273"/>
                  <a:pt x="4361153" y="2568222"/>
                </a:cubicBezTo>
                <a:cubicBezTo>
                  <a:pt x="3806822" y="2308478"/>
                  <a:pt x="3255053" y="2042878"/>
                  <a:pt x="2710153" y="1763889"/>
                </a:cubicBezTo>
                <a:cubicBezTo>
                  <a:pt x="2078926" y="1440701"/>
                  <a:pt x="1456796" y="1099999"/>
                  <a:pt x="833375" y="762000"/>
                </a:cubicBezTo>
                <a:cubicBezTo>
                  <a:pt x="675917" y="676631"/>
                  <a:pt x="514743" y="596173"/>
                  <a:pt x="367709" y="493889"/>
                </a:cubicBezTo>
                <a:lnTo>
                  <a:pt x="43153" y="268111"/>
                </a:lnTo>
                <a:cubicBezTo>
                  <a:pt x="37211" y="259198"/>
                  <a:pt x="-6483" y="201700"/>
                  <a:pt x="820" y="183444"/>
                </a:cubicBezTo>
                <a:cubicBezTo>
                  <a:pt x="7119" y="167698"/>
                  <a:pt x="29042" y="164629"/>
                  <a:pt x="43153" y="155222"/>
                </a:cubicBezTo>
                <a:cubicBezTo>
                  <a:pt x="47857" y="141111"/>
                  <a:pt x="53656" y="127319"/>
                  <a:pt x="57264" y="112889"/>
                </a:cubicBezTo>
                <a:cubicBezTo>
                  <a:pt x="63081" y="89621"/>
                  <a:pt x="54415" y="59293"/>
                  <a:pt x="71375" y="42333"/>
                </a:cubicBezTo>
                <a:cubicBezTo>
                  <a:pt x="89278" y="24430"/>
                  <a:pt x="199041" y="5511"/>
                  <a:pt x="226597" y="0"/>
                </a:cubicBezTo>
                <a:cubicBezTo>
                  <a:pt x="306560" y="9407"/>
                  <a:pt x="388953" y="6513"/>
                  <a:pt x="466486" y="28222"/>
                </a:cubicBezTo>
                <a:cubicBezTo>
                  <a:pt x="509217" y="40187"/>
                  <a:pt x="542453" y="74162"/>
                  <a:pt x="579375" y="98777"/>
                </a:cubicBezTo>
                <a:lnTo>
                  <a:pt x="621709" y="127000"/>
                </a:lnTo>
                <a:lnTo>
                  <a:pt x="2893597" y="1114777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76147" name="TextBox 25"/>
          <p:cNvSpPr txBox="1">
            <a:spLocks noChangeArrowheads="1"/>
          </p:cNvSpPr>
          <p:nvPr/>
        </p:nvSpPr>
        <p:spPr bwMode="auto">
          <a:xfrm>
            <a:off x="5791768" y="5231218"/>
            <a:ext cx="3105116" cy="160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prstTxWarp prst="textNoShape">
              <a:avLst/>
            </a:prstTxWarp>
            <a:spAutoFit/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ヒラギノ角ゴ ProN W3"/>
              </a:rPr>
              <a:t>Use a camera instead</a:t>
            </a:r>
          </a:p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</a:endParaRPr>
          </a:p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ヒラギノ角ゴ ProN W3"/>
              </a:rPr>
              <a:t>But, has &gt;40nS trigger delay……</a:t>
            </a:r>
          </a:p>
        </p:txBody>
      </p:sp>
    </p:spTree>
    <p:extLst>
      <p:ext uri="{BB962C8B-B14F-4D97-AF65-F5344CB8AC3E}">
        <p14:creationId xmlns:p14="http://schemas.microsoft.com/office/powerpoint/2010/main" val="49842449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B50EB8-D5B8-A44D-8075-E63A1A46B71A}"/>
              </a:ext>
            </a:extLst>
          </p:cNvPr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14405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3E2A5F-8B56-5841-BFAF-AFB124CE6BF8}"/>
              </a:ext>
            </a:extLst>
          </p:cNvPr>
          <p:cNvGrpSpPr/>
          <p:nvPr/>
        </p:nvGrpSpPr>
        <p:grpSpPr>
          <a:xfrm>
            <a:off x="0" y="873827"/>
            <a:ext cx="8728364" cy="5110346"/>
            <a:chOff x="0" y="-79023"/>
            <a:chExt cx="11134883" cy="651933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7541049-3012-E942-8F24-C02978790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79023"/>
              <a:ext cx="5676260" cy="651933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9344CF3-C80C-9945-B3D0-AFF839F39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6260" y="-79023"/>
              <a:ext cx="5458623" cy="6519333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D489B90-E271-5B47-AC7A-CD29DC6FD6DF}"/>
              </a:ext>
            </a:extLst>
          </p:cNvPr>
          <p:cNvSpPr/>
          <p:nvPr/>
        </p:nvSpPr>
        <p:spPr>
          <a:xfrm>
            <a:off x="2504914" y="5489307"/>
            <a:ext cx="1731935" cy="511444"/>
          </a:xfrm>
          <a:prstGeom prst="rect">
            <a:avLst/>
          </a:prstGeom>
          <a:solidFill>
            <a:srgbClr val="1440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433831-27CF-F044-9086-1611199EEB18}"/>
              </a:ext>
            </a:extLst>
          </p:cNvPr>
          <p:cNvSpPr/>
          <p:nvPr/>
        </p:nvSpPr>
        <p:spPr>
          <a:xfrm>
            <a:off x="2619214" y="5603607"/>
            <a:ext cx="1731935" cy="511444"/>
          </a:xfrm>
          <a:prstGeom prst="rect">
            <a:avLst/>
          </a:prstGeom>
          <a:solidFill>
            <a:srgbClr val="1440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B8CF7F-F314-8E45-8322-AD75BECC020F}"/>
              </a:ext>
            </a:extLst>
          </p:cNvPr>
          <p:cNvSpPr/>
          <p:nvPr/>
        </p:nvSpPr>
        <p:spPr>
          <a:xfrm>
            <a:off x="52615" y="1543840"/>
            <a:ext cx="2431153" cy="1099877"/>
          </a:xfrm>
          <a:prstGeom prst="rect">
            <a:avLst/>
          </a:prstGeom>
          <a:solidFill>
            <a:srgbClr val="1440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EF8BD5-C275-E143-A551-A353BD146F88}"/>
              </a:ext>
            </a:extLst>
          </p:cNvPr>
          <p:cNvSpPr/>
          <p:nvPr/>
        </p:nvSpPr>
        <p:spPr>
          <a:xfrm>
            <a:off x="2888101" y="2001040"/>
            <a:ext cx="1731935" cy="511444"/>
          </a:xfrm>
          <a:prstGeom prst="rect">
            <a:avLst/>
          </a:prstGeom>
          <a:solidFill>
            <a:srgbClr val="1440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FBDB0A-FEB3-7B45-8F7A-DF5903C7FA52}"/>
              </a:ext>
            </a:extLst>
          </p:cNvPr>
          <p:cNvSpPr/>
          <p:nvPr/>
        </p:nvSpPr>
        <p:spPr>
          <a:xfrm>
            <a:off x="2559230" y="3922974"/>
            <a:ext cx="1731935" cy="511444"/>
          </a:xfrm>
          <a:prstGeom prst="rect">
            <a:avLst/>
          </a:prstGeom>
          <a:solidFill>
            <a:srgbClr val="1440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A91804-CA8F-3F46-BFD2-BB01E7871F56}"/>
              </a:ext>
            </a:extLst>
          </p:cNvPr>
          <p:cNvSpPr/>
          <p:nvPr/>
        </p:nvSpPr>
        <p:spPr>
          <a:xfrm>
            <a:off x="4752236" y="2132274"/>
            <a:ext cx="1132098" cy="511444"/>
          </a:xfrm>
          <a:prstGeom prst="rect">
            <a:avLst/>
          </a:prstGeom>
          <a:solidFill>
            <a:srgbClr val="1440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EDA97-7DD7-3A4D-80B6-658682ED3FEB}"/>
              </a:ext>
            </a:extLst>
          </p:cNvPr>
          <p:cNvSpPr/>
          <p:nvPr/>
        </p:nvSpPr>
        <p:spPr>
          <a:xfrm>
            <a:off x="4752236" y="3802501"/>
            <a:ext cx="1132098" cy="511444"/>
          </a:xfrm>
          <a:prstGeom prst="rect">
            <a:avLst/>
          </a:prstGeom>
          <a:solidFill>
            <a:srgbClr val="1440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AB3CE-4FF5-D347-AE19-8121DF7F4D68}"/>
              </a:ext>
            </a:extLst>
          </p:cNvPr>
          <p:cNvSpPr/>
          <p:nvPr/>
        </p:nvSpPr>
        <p:spPr>
          <a:xfrm>
            <a:off x="4752236" y="5531877"/>
            <a:ext cx="1132098" cy="511444"/>
          </a:xfrm>
          <a:prstGeom prst="rect">
            <a:avLst/>
          </a:prstGeom>
          <a:solidFill>
            <a:srgbClr val="1440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83DEF7-1261-2045-BF31-C9F5EF07DA3D}"/>
              </a:ext>
            </a:extLst>
          </p:cNvPr>
          <p:cNvSpPr/>
          <p:nvPr/>
        </p:nvSpPr>
        <p:spPr>
          <a:xfrm>
            <a:off x="6016535" y="2119179"/>
            <a:ext cx="1132098" cy="511444"/>
          </a:xfrm>
          <a:prstGeom prst="rect">
            <a:avLst/>
          </a:prstGeom>
          <a:solidFill>
            <a:srgbClr val="1440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093750-1AE8-2C43-B607-18A0E6EDD727}"/>
              </a:ext>
            </a:extLst>
          </p:cNvPr>
          <p:cNvSpPr/>
          <p:nvPr/>
        </p:nvSpPr>
        <p:spPr>
          <a:xfrm>
            <a:off x="6042239" y="3795954"/>
            <a:ext cx="1132098" cy="511444"/>
          </a:xfrm>
          <a:prstGeom prst="rect">
            <a:avLst/>
          </a:prstGeom>
          <a:solidFill>
            <a:srgbClr val="1440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C5CD0-DD31-1846-BB7A-B6030E189BA7}"/>
              </a:ext>
            </a:extLst>
          </p:cNvPr>
          <p:cNvSpPr/>
          <p:nvPr/>
        </p:nvSpPr>
        <p:spPr>
          <a:xfrm>
            <a:off x="6072316" y="5514825"/>
            <a:ext cx="1132098" cy="511444"/>
          </a:xfrm>
          <a:prstGeom prst="rect">
            <a:avLst/>
          </a:prstGeom>
          <a:solidFill>
            <a:srgbClr val="1440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372446-E309-E545-A7C9-8BDFACF59311}"/>
              </a:ext>
            </a:extLst>
          </p:cNvPr>
          <p:cNvSpPr/>
          <p:nvPr/>
        </p:nvSpPr>
        <p:spPr>
          <a:xfrm>
            <a:off x="7306951" y="2132274"/>
            <a:ext cx="1132098" cy="511444"/>
          </a:xfrm>
          <a:prstGeom prst="rect">
            <a:avLst/>
          </a:prstGeom>
          <a:solidFill>
            <a:srgbClr val="1440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91FF43-CD1D-FA48-B47B-541FA7156BDB}"/>
              </a:ext>
            </a:extLst>
          </p:cNvPr>
          <p:cNvSpPr/>
          <p:nvPr/>
        </p:nvSpPr>
        <p:spPr>
          <a:xfrm>
            <a:off x="7344934" y="3823668"/>
            <a:ext cx="1132098" cy="511444"/>
          </a:xfrm>
          <a:prstGeom prst="rect">
            <a:avLst/>
          </a:prstGeom>
          <a:solidFill>
            <a:srgbClr val="1440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6FA073-B7EB-7841-BCBC-2DA30F3569DF}"/>
              </a:ext>
            </a:extLst>
          </p:cNvPr>
          <p:cNvSpPr/>
          <p:nvPr/>
        </p:nvSpPr>
        <p:spPr>
          <a:xfrm>
            <a:off x="7315967" y="5450603"/>
            <a:ext cx="1132098" cy="511444"/>
          </a:xfrm>
          <a:prstGeom prst="rect">
            <a:avLst/>
          </a:prstGeom>
          <a:solidFill>
            <a:srgbClr val="1440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4B1DB5-BC71-234C-8270-78EA1F6CFAAD}"/>
              </a:ext>
            </a:extLst>
          </p:cNvPr>
          <p:cNvSpPr txBox="1"/>
          <p:nvPr/>
        </p:nvSpPr>
        <p:spPr>
          <a:xfrm>
            <a:off x="666969" y="3922973"/>
            <a:ext cx="24047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£ Industry Support for projects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EB9C4F-02AF-F549-B49A-141B70012E78}"/>
              </a:ext>
            </a:extLst>
          </p:cNvPr>
          <p:cNvSpPr txBox="1"/>
          <p:nvPr/>
        </p:nvSpPr>
        <p:spPr>
          <a:xfrm>
            <a:off x="654390" y="5530265"/>
            <a:ext cx="24047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£ Additional Grant Funding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21C31C-A4CA-DE4C-A128-D2703713BB94}"/>
              </a:ext>
            </a:extLst>
          </p:cNvPr>
          <p:cNvSpPr txBox="1"/>
          <p:nvPr/>
        </p:nvSpPr>
        <p:spPr>
          <a:xfrm>
            <a:off x="2888100" y="2090178"/>
            <a:ext cx="24047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£ Invested in Industrial </a:t>
            </a:r>
          </a:p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Studentships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C4B7F0-5AF8-474B-B73C-393511B469FB}"/>
              </a:ext>
            </a:extLst>
          </p:cNvPr>
          <p:cNvSpPr txBox="1"/>
          <p:nvPr/>
        </p:nvSpPr>
        <p:spPr>
          <a:xfrm>
            <a:off x="4699754" y="2132274"/>
            <a:ext cx="240471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£ Student</a:t>
            </a:r>
          </a:p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Support from</a:t>
            </a:r>
          </a:p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Industry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71D71B-B357-864F-A4D6-CDD5449BDA1F}"/>
              </a:ext>
            </a:extLst>
          </p:cNvPr>
          <p:cNvSpPr txBox="1"/>
          <p:nvPr/>
        </p:nvSpPr>
        <p:spPr>
          <a:xfrm>
            <a:off x="4752237" y="3809049"/>
            <a:ext cx="24047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Projects with</a:t>
            </a:r>
          </a:p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Companies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CC7162-BB39-6340-865F-F67EB119CF4A}"/>
              </a:ext>
            </a:extLst>
          </p:cNvPr>
          <p:cNvSpPr txBox="1"/>
          <p:nvPr/>
        </p:nvSpPr>
        <p:spPr>
          <a:xfrm>
            <a:off x="4709823" y="5488569"/>
            <a:ext cx="24047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Products in</a:t>
            </a:r>
          </a:p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development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32BE3E-9018-F44B-8071-E2BF973B206B}"/>
              </a:ext>
            </a:extLst>
          </p:cNvPr>
          <p:cNvSpPr txBox="1"/>
          <p:nvPr/>
        </p:nvSpPr>
        <p:spPr>
          <a:xfrm>
            <a:off x="6056108" y="2145520"/>
            <a:ext cx="240471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Companies</a:t>
            </a:r>
          </a:p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engaged</a:t>
            </a:r>
          </a:p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with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BB9E93-BDBE-7E4D-9BD9-8F41CFF655CA}"/>
              </a:ext>
            </a:extLst>
          </p:cNvPr>
          <p:cNvSpPr txBox="1"/>
          <p:nvPr/>
        </p:nvSpPr>
        <p:spPr>
          <a:xfrm>
            <a:off x="6056108" y="3851145"/>
            <a:ext cx="2404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different </a:t>
            </a:r>
          </a:p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Companies in </a:t>
            </a:r>
          </a:p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collaborative</a:t>
            </a:r>
          </a:p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projects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5255C88-5020-B04D-A79C-8CCB0C253F98}"/>
              </a:ext>
            </a:extLst>
          </p:cNvPr>
          <p:cNvSpPr/>
          <p:nvPr/>
        </p:nvSpPr>
        <p:spPr>
          <a:xfrm>
            <a:off x="7123441" y="5498986"/>
            <a:ext cx="1731935" cy="511444"/>
          </a:xfrm>
          <a:prstGeom prst="rect">
            <a:avLst/>
          </a:prstGeom>
          <a:solidFill>
            <a:srgbClr val="1440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B741E8-5F54-AF42-8AF2-7BA1F3ED2086}"/>
              </a:ext>
            </a:extLst>
          </p:cNvPr>
          <p:cNvSpPr txBox="1"/>
          <p:nvPr/>
        </p:nvSpPr>
        <p:spPr>
          <a:xfrm>
            <a:off x="6006173" y="5437150"/>
            <a:ext cx="24047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Companies </a:t>
            </a:r>
            <a:b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</a:b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through Innovation Space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D7B846-36A0-084E-AED6-0A9E3C9EDB17}"/>
              </a:ext>
            </a:extLst>
          </p:cNvPr>
          <p:cNvSpPr txBox="1"/>
          <p:nvPr/>
        </p:nvSpPr>
        <p:spPr>
          <a:xfrm>
            <a:off x="7410562" y="2118262"/>
            <a:ext cx="24047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Workshops </a:t>
            </a:r>
            <a:r>
              <a:rPr lang="en-US" sz="1350" dirty="0" err="1">
                <a:solidFill>
                  <a:prstClr val="white"/>
                </a:solidFill>
                <a:latin typeface="Klavika" panose="02000000000000000000" pitchFamily="2" charset="0"/>
              </a:rPr>
              <a:t>organised</a:t>
            </a:r>
            <a:endParaRPr lang="en-US" sz="1350" dirty="0">
              <a:solidFill>
                <a:prstClr val="white"/>
              </a:solidFill>
              <a:latin typeface="Klavika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E85A48-22C3-8A4E-B5C7-605323ECD395}"/>
              </a:ext>
            </a:extLst>
          </p:cNvPr>
          <p:cNvSpPr txBox="1"/>
          <p:nvPr/>
        </p:nvSpPr>
        <p:spPr>
          <a:xfrm>
            <a:off x="7422473" y="3784474"/>
            <a:ext cx="24047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Patents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BA72B0-87AF-C34F-AB79-B911FC802D9E}"/>
              </a:ext>
            </a:extLst>
          </p:cNvPr>
          <p:cNvSpPr txBox="1"/>
          <p:nvPr/>
        </p:nvSpPr>
        <p:spPr>
          <a:xfrm>
            <a:off x="7701444" y="5090783"/>
            <a:ext cx="24047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Klavika" panose="02000000000000000000" pitchFamily="2" charset="0"/>
              </a:rPr>
              <a:t>Startups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131E51-15BB-874C-A88F-0C296156649B}"/>
              </a:ext>
            </a:extLst>
          </p:cNvPr>
          <p:cNvSpPr/>
          <p:nvPr/>
        </p:nvSpPr>
        <p:spPr>
          <a:xfrm>
            <a:off x="179056" y="1146806"/>
            <a:ext cx="1731935" cy="511444"/>
          </a:xfrm>
          <a:prstGeom prst="rect">
            <a:avLst/>
          </a:prstGeom>
          <a:solidFill>
            <a:srgbClr val="1440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defRPr/>
            </a:pPr>
            <a:r>
              <a:rPr lang="en-US" sz="3000" dirty="0">
                <a:solidFill>
                  <a:prstClr val="white"/>
                </a:solidFill>
                <a:latin typeface="Klavika" panose="02000000000000000000" pitchFamily="2" charset="0"/>
              </a:rPr>
              <a:t>QuantIC  </a:t>
            </a:r>
          </a:p>
          <a:p>
            <a:pPr defTabSz="342900">
              <a:defRPr/>
            </a:pPr>
            <a:r>
              <a:rPr lang="en-US" sz="3000" dirty="0">
                <a:solidFill>
                  <a:prstClr val="white"/>
                </a:solidFill>
                <a:latin typeface="Klavika" panose="02000000000000000000" pitchFamily="2" charset="0"/>
              </a:rPr>
              <a:t>Statistics</a:t>
            </a:r>
          </a:p>
        </p:txBody>
      </p:sp>
    </p:spTree>
    <p:extLst>
      <p:ext uri="{BB962C8B-B14F-4D97-AF65-F5344CB8AC3E}">
        <p14:creationId xmlns:p14="http://schemas.microsoft.com/office/powerpoint/2010/main" val="520243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m_Bench_labelled_non-degen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Picture 2" descr="QuanticLogoMark_White72d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046" y="0"/>
            <a:ext cx="1734954" cy="152095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868928" y="2219218"/>
            <a:ext cx="3275072" cy="224263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lavika"/>
                <a:ea typeface="ヒラギノ角ゴ ProN W3"/>
                <a:cs typeface="Klavika"/>
              </a:rPr>
              <a:t>Image is produced on the camera despite none of that light ever interacting with the object.</a:t>
            </a:r>
          </a:p>
        </p:txBody>
      </p:sp>
    </p:spTree>
    <p:extLst>
      <p:ext uri="{BB962C8B-B14F-4D97-AF65-F5344CB8AC3E}">
        <p14:creationId xmlns:p14="http://schemas.microsoft.com/office/powerpoint/2010/main" val="3851671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1"/>
          <p:cNvSpPr>
            <a:spLocks/>
          </p:cNvSpPr>
          <p:nvPr/>
        </p:nvSpPr>
        <p:spPr bwMode="auto">
          <a:xfrm>
            <a:off x="8813602" y="-1116"/>
            <a:ext cx="330398" cy="124904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</a:endParaRPr>
          </a:p>
        </p:txBody>
      </p:sp>
      <p:sp>
        <p:nvSpPr>
          <p:cNvPr id="178179" name="Rectangle 2"/>
          <p:cNvSpPr>
            <a:spLocks/>
          </p:cNvSpPr>
          <p:nvPr/>
        </p:nvSpPr>
        <p:spPr bwMode="auto">
          <a:xfrm>
            <a:off x="0" y="0"/>
            <a:ext cx="9144000" cy="1250156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</a:endParaRPr>
          </a:p>
        </p:txBody>
      </p:sp>
      <p:pic>
        <p:nvPicPr>
          <p:cNvPr id="178180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398" y="339328"/>
            <a:ext cx="1803797" cy="5625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8181" name="Rectangle 4"/>
          <p:cNvSpPr>
            <a:spLocks/>
          </p:cNvSpPr>
          <p:nvPr/>
        </p:nvSpPr>
        <p:spPr bwMode="auto">
          <a:xfrm>
            <a:off x="2482453" y="218777"/>
            <a:ext cx="6509742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Ghost imaging with (many) single photons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76256" y="3212976"/>
            <a:ext cx="19920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ヒラギノ角ゴ ProN W3"/>
              </a:rPr>
              <a:t>A camera with N pixels is N times more photon efficient than a scanning detector</a:t>
            </a:r>
          </a:p>
        </p:txBody>
      </p:sp>
      <p:pic>
        <p:nvPicPr>
          <p:cNvPr id="2" name="Skull appeari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7224" r="13047"/>
          <a:stretch/>
        </p:blipFill>
        <p:spPr>
          <a:xfrm>
            <a:off x="179512" y="1340768"/>
            <a:ext cx="651625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91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1"/>
          <p:cNvSpPr>
            <a:spLocks/>
          </p:cNvSpPr>
          <p:nvPr/>
        </p:nvSpPr>
        <p:spPr bwMode="auto">
          <a:xfrm>
            <a:off x="8813602" y="-1116"/>
            <a:ext cx="330398" cy="124904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179" name="Rectangle 2"/>
          <p:cNvSpPr>
            <a:spLocks/>
          </p:cNvSpPr>
          <p:nvPr/>
        </p:nvSpPr>
        <p:spPr bwMode="auto">
          <a:xfrm>
            <a:off x="0" y="0"/>
            <a:ext cx="9144000" cy="1250156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8180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398" y="339328"/>
            <a:ext cx="1803797" cy="5625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8181" name="Rectangle 4"/>
          <p:cNvSpPr>
            <a:spLocks/>
          </p:cNvSpPr>
          <p:nvPr/>
        </p:nvSpPr>
        <p:spPr bwMode="auto">
          <a:xfrm>
            <a:off x="2482453" y="218777"/>
            <a:ext cx="6509742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Ghost imaging with (many) single photons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727200"/>
            <a:ext cx="87503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8058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3234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Real images show strong correlations between adjacent pixels</a:t>
            </a:r>
          </a:p>
          <a:p>
            <a:pPr marL="223234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3234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Image compression often relies upon strong correlations in image space and/or reduction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palette and/or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sparsity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either of the image or its Fourier-transform.</a:t>
            </a:r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0" y="0"/>
            <a:ext cx="9144000" cy="1250156"/>
          </a:xfrm>
          <a:prstGeom prst="rect">
            <a:avLst/>
          </a:prstGeom>
          <a:solidFill>
            <a:srgbClr val="00213A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398" y="339328"/>
            <a:ext cx="1803797" cy="5625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Rectangle 4"/>
          <p:cNvSpPr>
            <a:spLocks/>
          </p:cNvSpPr>
          <p:nvPr/>
        </p:nvSpPr>
        <p:spPr bwMode="auto">
          <a:xfrm>
            <a:off x="2482453" y="218777"/>
            <a:ext cx="6509742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But real images are not random pixels</a:t>
            </a:r>
          </a:p>
        </p:txBody>
      </p:sp>
    </p:spTree>
    <p:extLst>
      <p:ext uri="{BB962C8B-B14F-4D97-AF65-F5344CB8AC3E}">
        <p14:creationId xmlns:p14="http://schemas.microsoft.com/office/powerpoint/2010/main" val="178495796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0" y="0"/>
            <a:ext cx="9144000" cy="1250156"/>
          </a:xfrm>
          <a:prstGeom prst="rect">
            <a:avLst/>
          </a:prstGeom>
          <a:solidFill>
            <a:srgbClr val="00213A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5519"/>
          </a:xfrm>
        </p:spPr>
        <p:txBody>
          <a:bodyPr>
            <a:normAutofit fontScale="77500" lnSpcReduction="20000"/>
          </a:bodyPr>
          <a:lstStyle/>
          <a:p>
            <a:pPr marL="223234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want to reconstruct images using both the measured data and prior beliefs about the image type.</a:t>
            </a:r>
          </a:p>
          <a:p>
            <a:pPr lvl="1">
              <a:buSzPct val="100000"/>
              <a:buFont typeface="Arial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Create cost function that combines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Liklihood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image given measured data with a quantified metric relating to the assumptions (a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Regularisation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function,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SzPct val="100000"/>
              <a:buFont typeface="Arial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Weight the relative importance of the data and the assumptions using a constant </a:t>
            </a:r>
            <a:r>
              <a:rPr lang="en-US" dirty="0">
                <a:latin typeface="Symbol" pitchFamily="2" charset="2"/>
                <a:cs typeface="Arial" panose="020B0604020202020204" pitchFamily="34" charset="0"/>
              </a:rPr>
              <a:t>l</a:t>
            </a:r>
          </a:p>
          <a:p>
            <a:pPr marL="914400" lvl="1" indent="-457200">
              <a:buSzPct val="100000"/>
              <a:buFont typeface="Arial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00000"/>
              <a:buFont typeface="Arial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00000"/>
              <a:buFont typeface="Arial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Minimise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this cost function to find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optimised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image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9712" y="4221088"/>
            <a:ext cx="5457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400" i="1" dirty="0">
                <a:solidFill>
                  <a:prstClr val="black"/>
                </a:solidFill>
                <a:latin typeface="Calibri"/>
              </a:rPr>
              <a:t>C= - </a:t>
            </a:r>
            <a:r>
              <a:rPr lang="en-US" sz="4400" dirty="0" err="1">
                <a:solidFill>
                  <a:prstClr val="black"/>
                </a:solidFill>
                <a:latin typeface="Times"/>
                <a:cs typeface="Times"/>
              </a:rPr>
              <a:t>Ln</a:t>
            </a:r>
            <a:r>
              <a:rPr lang="en-US" sz="4400" i="1" dirty="0" err="1">
                <a:solidFill>
                  <a:prstClr val="black"/>
                </a:solidFill>
                <a:latin typeface="Apple Chancery"/>
                <a:cs typeface="Apple Chancery"/>
              </a:rPr>
              <a:t>L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4400" i="1" dirty="0" err="1">
                <a:solidFill>
                  <a:prstClr val="black"/>
                </a:solidFill>
                <a:latin typeface="Times"/>
                <a:cs typeface="Times"/>
              </a:rPr>
              <a:t>I</a:t>
            </a:r>
            <a:r>
              <a:rPr lang="en-US" sz="4400" i="1" baseline="-25000" dirty="0" err="1">
                <a:solidFill>
                  <a:prstClr val="black"/>
                </a:solidFill>
                <a:latin typeface="Calibri"/>
              </a:rPr>
              <a:t>j</a:t>
            </a:r>
            <a:r>
              <a:rPr lang="en-US" sz="4400" i="1" dirty="0" err="1">
                <a:solidFill>
                  <a:prstClr val="black"/>
                </a:solidFill>
                <a:latin typeface="Times"/>
                <a:cs typeface="Times"/>
              </a:rPr>
              <a:t>;n</a:t>
            </a:r>
            <a:r>
              <a:rPr lang="en-US" sz="4400" i="1" baseline="-25000" dirty="0" err="1">
                <a:solidFill>
                  <a:prstClr val="black"/>
                </a:solidFill>
                <a:latin typeface="Calibri"/>
              </a:rPr>
              <a:t>j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,) + </a:t>
            </a:r>
            <a:r>
              <a:rPr lang="en-US" sz="4400" dirty="0">
                <a:solidFill>
                  <a:prstClr val="black"/>
                </a:solidFill>
                <a:latin typeface="Symbol" charset="2"/>
                <a:cs typeface="Symbol" charset="2"/>
              </a:rPr>
              <a:t>l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i="1" dirty="0">
                <a:solidFill>
                  <a:prstClr val="black"/>
                </a:solidFill>
                <a:latin typeface="Times"/>
                <a:cs typeface="Times"/>
              </a:rPr>
              <a:t>R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4400" i="1" dirty="0" err="1">
                <a:solidFill>
                  <a:prstClr val="black"/>
                </a:solidFill>
                <a:latin typeface="Times"/>
                <a:cs typeface="Times"/>
              </a:rPr>
              <a:t>I</a:t>
            </a:r>
            <a:r>
              <a:rPr lang="en-US" sz="4400" i="1" baseline="-25000" dirty="0" err="1">
                <a:solidFill>
                  <a:prstClr val="black"/>
                </a:solidFill>
                <a:latin typeface="Calibri"/>
              </a:rPr>
              <a:t>j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398" y="339328"/>
            <a:ext cx="1803797" cy="5625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Rectangle 4"/>
          <p:cNvSpPr>
            <a:spLocks/>
          </p:cNvSpPr>
          <p:nvPr/>
        </p:nvSpPr>
        <p:spPr bwMode="auto">
          <a:xfrm>
            <a:off x="2482453" y="218777"/>
            <a:ext cx="6509742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Image reconstruction as an optimization problem</a:t>
            </a:r>
          </a:p>
        </p:txBody>
      </p:sp>
    </p:spTree>
    <p:extLst>
      <p:ext uri="{BB962C8B-B14F-4D97-AF65-F5344CB8AC3E}">
        <p14:creationId xmlns:p14="http://schemas.microsoft.com/office/powerpoint/2010/main" val="279848508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/>
          </p:cNvSpPr>
          <p:nvPr/>
        </p:nvSpPr>
        <p:spPr bwMode="auto">
          <a:xfrm>
            <a:off x="0" y="0"/>
            <a:ext cx="9144000" cy="1250156"/>
          </a:xfrm>
          <a:prstGeom prst="rect">
            <a:avLst/>
          </a:prstGeom>
          <a:solidFill>
            <a:srgbClr val="00213A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2482453" y="218777"/>
            <a:ext cx="6509742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Choice of </a:t>
            </a:r>
            <a:r>
              <a:rPr lang="en-US" sz="2400" dirty="0" err="1">
                <a:solidFill>
                  <a:srgbClr val="FFFFFF"/>
                </a:solidFill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regularisation</a:t>
            </a:r>
            <a:r>
              <a:rPr lang="en-US" sz="2400" dirty="0">
                <a:solidFill>
                  <a:srgbClr val="FFFFFF"/>
                </a:solidFill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65159" cy="3232979"/>
          </a:xfrm>
        </p:spPr>
        <p:txBody>
          <a:bodyPr>
            <a:noAutofit/>
          </a:bodyPr>
          <a:lstStyle/>
          <a:p>
            <a:pPr marL="223234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Options for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Regularisation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function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Sparsity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the image or its Fourier-transform</a:t>
            </a:r>
          </a:p>
          <a:p>
            <a:pPr lvl="1">
              <a:buSzPct val="100000"/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Entropy of the image or its Fourier-transform</a:t>
            </a:r>
          </a:p>
          <a:p>
            <a:pPr lvl="1">
              <a:buSzPct val="100000"/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Total variation (in the pixel to pixel values)</a:t>
            </a:r>
          </a:p>
          <a:p>
            <a:pPr lvl="1">
              <a:buSzPct val="100000"/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Total curvature (in the pixel to pixel values)</a:t>
            </a:r>
          </a:p>
          <a:p>
            <a:pPr marL="223234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concentrate upon the last of these (quick to compute)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7729" y="5508813"/>
            <a:ext cx="20995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4000" i="1" dirty="0">
                <a:solidFill>
                  <a:prstClr val="black"/>
                </a:solidFill>
                <a:latin typeface="Times"/>
                <a:cs typeface="Times"/>
              </a:rPr>
              <a:t>R</a:t>
            </a:r>
            <a:r>
              <a:rPr lang="en-US" sz="4000" baseline="-25000" dirty="0">
                <a:solidFill>
                  <a:prstClr val="black"/>
                </a:solidFill>
                <a:latin typeface="Times"/>
                <a:cs typeface="Times"/>
              </a:rPr>
              <a:t>TC</a:t>
            </a:r>
            <a:r>
              <a:rPr lang="en-US" sz="4000" baseline="30000" dirty="0">
                <a:solidFill>
                  <a:prstClr val="black"/>
                </a:solidFill>
                <a:latin typeface="Times"/>
                <a:cs typeface="Times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4000" i="1" dirty="0" err="1">
                <a:solidFill>
                  <a:prstClr val="black"/>
                </a:solidFill>
                <a:latin typeface="Times"/>
                <a:cs typeface="Times"/>
              </a:rPr>
              <a:t>I</a:t>
            </a:r>
            <a:r>
              <a:rPr lang="en-US" sz="4000" i="1" baseline="-25000" dirty="0" err="1">
                <a:solidFill>
                  <a:prstClr val="black"/>
                </a:solidFill>
                <a:latin typeface="Calibri"/>
              </a:rPr>
              <a:t>j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) = 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398" y="339328"/>
            <a:ext cx="1803797" cy="5625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034693" y="5262264"/>
          <a:ext cx="300355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38" name="Equation" r:id="rId4" imgW="1257300" imgH="533400" progId="Equation.3">
                  <p:embed/>
                </p:oleObj>
              </mc:Choice>
              <mc:Fallback>
                <p:oleObj name="Equation" r:id="rId4" imgW="1257300" imgH="533400" progId="Equation.3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34693" y="5262264"/>
                        <a:ext cx="3003550" cy="1273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636516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1"/>
          <p:cNvSpPr>
            <a:spLocks/>
          </p:cNvSpPr>
          <p:nvPr/>
        </p:nvSpPr>
        <p:spPr bwMode="auto">
          <a:xfrm>
            <a:off x="8814289" y="-1588"/>
            <a:ext cx="329711" cy="1249363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443" name="Rectangle 2"/>
          <p:cNvSpPr>
            <a:spLocks/>
          </p:cNvSpPr>
          <p:nvPr/>
        </p:nvSpPr>
        <p:spPr bwMode="auto">
          <a:xfrm>
            <a:off x="0" y="1"/>
            <a:ext cx="9144000" cy="1249363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9444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712" y="339726"/>
            <a:ext cx="1803888" cy="561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9445" name="Rectangle 4"/>
          <p:cNvSpPr>
            <a:spLocks/>
          </p:cNvSpPr>
          <p:nvPr/>
        </p:nvSpPr>
        <p:spPr bwMode="auto">
          <a:xfrm>
            <a:off x="2482362" y="219076"/>
            <a:ext cx="6509238" cy="803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500" dirty="0" err="1">
                <a:solidFill>
                  <a:srgbClr val="FFFFFF"/>
                </a:solidFill>
                <a:latin typeface="Helvetica Light" pitchFamily="-111" charset="0"/>
                <a:ea typeface="Helvetica Light" pitchFamily="-111" charset="0"/>
                <a:cs typeface="Helvetica Light" pitchFamily="-111" charset="0"/>
                <a:sym typeface="Helvetica Light" pitchFamily="-111" charset="0"/>
              </a:rPr>
              <a:t>Optimising</a:t>
            </a:r>
            <a:r>
              <a:rPr lang="en-US" sz="2500" dirty="0">
                <a:solidFill>
                  <a:srgbClr val="FFFFFF"/>
                </a:solidFill>
                <a:latin typeface="Helvetica Light" pitchFamily="-111" charset="0"/>
                <a:ea typeface="Helvetica Light" pitchFamily="-111" charset="0"/>
                <a:cs typeface="Helvetica Light" pitchFamily="-111" charset="0"/>
                <a:sym typeface="Helvetica Light" pitchFamily="-111" charset="0"/>
              </a:rPr>
              <a:t> a photon sparse image</a:t>
            </a:r>
          </a:p>
        </p:txBody>
      </p:sp>
      <p:sp>
        <p:nvSpPr>
          <p:cNvPr id="189447" name="TextBox 8"/>
          <p:cNvSpPr txBox="1">
            <a:spLocks noChangeArrowheads="1"/>
          </p:cNvSpPr>
          <p:nvPr/>
        </p:nvSpPr>
        <p:spPr bwMode="auto">
          <a:xfrm>
            <a:off x="6596328" y="1628800"/>
            <a:ext cx="22205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Keep making small changes to image</a:t>
            </a:r>
          </a:p>
        </p:txBody>
      </p:sp>
      <p:sp>
        <p:nvSpPr>
          <p:cNvPr id="189448" name="TextBox 9"/>
          <p:cNvSpPr txBox="1">
            <a:spLocks noChangeArrowheads="1"/>
          </p:cNvSpPr>
          <p:nvPr/>
        </p:nvSpPr>
        <p:spPr bwMode="auto">
          <a:xfrm>
            <a:off x="6937839" y="2605554"/>
            <a:ext cx="18790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Recalculate Cost</a:t>
            </a:r>
          </a:p>
        </p:txBody>
      </p:sp>
      <p:sp>
        <p:nvSpPr>
          <p:cNvPr id="189454" name="Right Arrow 18"/>
          <p:cNvSpPr>
            <a:spLocks noChangeArrowheads="1"/>
          </p:cNvSpPr>
          <p:nvPr/>
        </p:nvSpPr>
        <p:spPr bwMode="auto">
          <a:xfrm>
            <a:off x="6239871" y="2505862"/>
            <a:ext cx="492369" cy="533400"/>
          </a:xfrm>
          <a:prstGeom prst="rightArrow">
            <a:avLst>
              <a:gd name="adj1" fmla="val 50000"/>
              <a:gd name="adj2" fmla="val 50000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 w="254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4200"/>
          </a:p>
        </p:txBody>
      </p:sp>
      <p:sp>
        <p:nvSpPr>
          <p:cNvPr id="189458" name="Curved Up Arrow 23"/>
          <p:cNvSpPr>
            <a:spLocks noChangeArrowheads="1"/>
          </p:cNvSpPr>
          <p:nvPr/>
        </p:nvSpPr>
        <p:spPr bwMode="auto">
          <a:xfrm flipH="1">
            <a:off x="4060582" y="3789040"/>
            <a:ext cx="4558535" cy="1066800"/>
          </a:xfrm>
          <a:prstGeom prst="curvedUpArrow">
            <a:avLst>
              <a:gd name="adj1" fmla="val 25001"/>
              <a:gd name="adj2" fmla="val 50001"/>
              <a:gd name="adj3" fmla="val 25000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 w="254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4200"/>
          </a:p>
        </p:txBody>
      </p:sp>
      <p:sp>
        <p:nvSpPr>
          <p:cNvPr id="189459" name="TextBox 24"/>
          <p:cNvSpPr txBox="1">
            <a:spLocks noChangeArrowheads="1"/>
          </p:cNvSpPr>
          <p:nvPr/>
        </p:nvSpPr>
        <p:spPr bwMode="auto">
          <a:xfrm>
            <a:off x="5062292" y="3776465"/>
            <a:ext cx="30680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Repeat, keeping only those changes which reduce cost</a:t>
            </a: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102974" y="3631227"/>
            <a:ext cx="3953078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number of photons actually recorded in a pixel has 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Poissonian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distribution about the expected value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But images are sparse in their spatial frequencies (Discrete Cosine Transform)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a given object the most likely image is the one you measure, but many other (slightly) less likely images have a much lower Total Curvature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8" y="1249364"/>
            <a:ext cx="1991371" cy="1824801"/>
          </a:xfrm>
          <a:prstGeom prst="rect">
            <a:avLst/>
          </a:prstGeom>
        </p:spPr>
      </p:pic>
      <p:pic>
        <p:nvPicPr>
          <p:cNvPr id="6" name="cli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1209" r="5347"/>
          <a:stretch/>
        </p:blipFill>
        <p:spPr>
          <a:xfrm>
            <a:off x="3779912" y="1772816"/>
            <a:ext cx="2039144" cy="1832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599" y="5031611"/>
            <a:ext cx="1988333" cy="182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43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1274" y="4244585"/>
            <a:ext cx="2570804" cy="2375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166" y="4252807"/>
            <a:ext cx="2577722" cy="2344545"/>
          </a:xfrm>
          <a:prstGeom prst="rect">
            <a:avLst/>
          </a:prstGeom>
        </p:spPr>
      </p:pic>
      <p:sp>
        <p:nvSpPr>
          <p:cNvPr id="189442" name="Rectangle 1"/>
          <p:cNvSpPr>
            <a:spLocks/>
          </p:cNvSpPr>
          <p:nvPr/>
        </p:nvSpPr>
        <p:spPr bwMode="auto">
          <a:xfrm>
            <a:off x="8814289" y="-1588"/>
            <a:ext cx="329711" cy="1249363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443" name="Rectangle 2"/>
          <p:cNvSpPr>
            <a:spLocks/>
          </p:cNvSpPr>
          <p:nvPr/>
        </p:nvSpPr>
        <p:spPr bwMode="auto">
          <a:xfrm>
            <a:off x="0" y="1"/>
            <a:ext cx="9144000" cy="1249363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9444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712" y="339726"/>
            <a:ext cx="1803888" cy="561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9445" name="Rectangle 4"/>
          <p:cNvSpPr>
            <a:spLocks/>
          </p:cNvSpPr>
          <p:nvPr/>
        </p:nvSpPr>
        <p:spPr bwMode="auto">
          <a:xfrm>
            <a:off x="2482362" y="219076"/>
            <a:ext cx="6509238" cy="803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500" dirty="0" err="1">
                <a:solidFill>
                  <a:srgbClr val="FFFFFF"/>
                </a:solidFill>
                <a:latin typeface="Helvetica Light" pitchFamily="-111" charset="0"/>
                <a:ea typeface="Helvetica Light" pitchFamily="-111" charset="0"/>
                <a:cs typeface="Helvetica Light" pitchFamily="-111" charset="0"/>
                <a:sym typeface="Helvetica Light" pitchFamily="-111" charset="0"/>
              </a:rPr>
              <a:t>Optimising</a:t>
            </a:r>
            <a:r>
              <a:rPr lang="en-US" sz="2500" dirty="0">
                <a:solidFill>
                  <a:srgbClr val="FFFFFF"/>
                </a:solidFill>
                <a:latin typeface="Helvetica Light" pitchFamily="-111" charset="0"/>
                <a:ea typeface="Helvetica Light" pitchFamily="-111" charset="0"/>
                <a:cs typeface="Helvetica Light" pitchFamily="-111" charset="0"/>
                <a:sym typeface="Helvetica Light" pitchFamily="-111" charset="0"/>
              </a:rPr>
              <a:t> a photon sparse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175" y="1484784"/>
            <a:ext cx="2592147" cy="2375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759" y="1484784"/>
            <a:ext cx="2588192" cy="23773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87406" y="1519330"/>
            <a:ext cx="159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 L ≈ -8690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77616" y="3379858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5000"/>
                    <a:lumOff val="75000"/>
                  </a:schemeClr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dirty="0">
                <a:solidFill>
                  <a:schemeClr val="accent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|DCT| ≈ 230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7175" y="1484784"/>
            <a:ext cx="159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 L ≈ -5200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26658" y="3352439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5000"/>
                    <a:lumOff val="75000"/>
                  </a:schemeClr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dirty="0">
                <a:solidFill>
                  <a:schemeClr val="accent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|DCT| ≈ 1300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4198953" y="2420888"/>
            <a:ext cx="492369" cy="533400"/>
          </a:xfrm>
          <a:prstGeom prst="rightArrow">
            <a:avLst>
              <a:gd name="adj1" fmla="val 50000"/>
              <a:gd name="adj2" fmla="val 50000"/>
            </a:avLst>
          </a:prstGeom>
          <a:blipFill dpi="0" rotWithShape="0">
            <a:blip r:embed="rId7"/>
            <a:srcRect/>
            <a:tile tx="0" ty="0" sx="100000" sy="100000" flip="none" algn="tl"/>
          </a:blipFill>
          <a:ln w="254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4200"/>
          </a:p>
        </p:txBody>
      </p:sp>
      <p:sp>
        <p:nvSpPr>
          <p:cNvPr id="24" name="TextBox 23"/>
          <p:cNvSpPr txBox="1"/>
          <p:nvPr/>
        </p:nvSpPr>
        <p:spPr>
          <a:xfrm>
            <a:off x="5401831" y="4350413"/>
            <a:ext cx="159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 L ≈ -4650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92041" y="6210941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5000"/>
                    <a:lumOff val="75000"/>
                  </a:schemeClr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dirty="0">
                <a:solidFill>
                  <a:schemeClr val="accent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|DCT| ≈ 140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71600" y="4315867"/>
            <a:ext cx="159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 L ≈ -1180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41083" y="6183522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5000"/>
                    <a:lumOff val="75000"/>
                  </a:schemeClr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dirty="0">
                <a:solidFill>
                  <a:schemeClr val="accent1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|DCT| ≈ 3500</a:t>
            </a:r>
          </a:p>
        </p:txBody>
      </p:sp>
      <p:sp>
        <p:nvSpPr>
          <p:cNvPr id="28" name="Right Arrow 27"/>
          <p:cNvSpPr>
            <a:spLocks noChangeArrowheads="1"/>
          </p:cNvSpPr>
          <p:nvPr/>
        </p:nvSpPr>
        <p:spPr bwMode="auto">
          <a:xfrm>
            <a:off x="4213378" y="5251971"/>
            <a:ext cx="492369" cy="533400"/>
          </a:xfrm>
          <a:prstGeom prst="rightArrow">
            <a:avLst>
              <a:gd name="adj1" fmla="val 50000"/>
              <a:gd name="adj2" fmla="val 50000"/>
            </a:avLst>
          </a:prstGeom>
          <a:blipFill dpi="0" rotWithShape="0">
            <a:blip r:embed="rId7"/>
            <a:srcRect/>
            <a:tile tx="0" ty="0" sx="100000" sy="100000" flip="none" algn="tl"/>
          </a:blipFill>
          <a:ln w="254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4200"/>
          </a:p>
        </p:txBody>
      </p:sp>
      <p:sp>
        <p:nvSpPr>
          <p:cNvPr id="2" name="TextBox 1"/>
          <p:cNvSpPr txBox="1"/>
          <p:nvPr/>
        </p:nvSpPr>
        <p:spPr>
          <a:xfrm rot="16200000">
            <a:off x="-276063" y="5103790"/>
            <a:ext cx="1580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≈700 photons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 seconds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316532" y="2272707"/>
            <a:ext cx="1709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≈7000 photons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 seconds</a:t>
            </a:r>
          </a:p>
        </p:txBody>
      </p:sp>
    </p:spTree>
    <p:extLst>
      <p:ext uri="{BB962C8B-B14F-4D97-AF65-F5344CB8AC3E}">
        <p14:creationId xmlns:p14="http://schemas.microsoft.com/office/powerpoint/2010/main" val="72606903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1"/>
          <p:cNvSpPr>
            <a:spLocks/>
          </p:cNvSpPr>
          <p:nvPr/>
        </p:nvSpPr>
        <p:spPr bwMode="auto">
          <a:xfrm>
            <a:off x="8814289" y="-1588"/>
            <a:ext cx="329711" cy="1249363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443" name="Rectangle 2"/>
          <p:cNvSpPr>
            <a:spLocks/>
          </p:cNvSpPr>
          <p:nvPr/>
        </p:nvSpPr>
        <p:spPr bwMode="auto">
          <a:xfrm>
            <a:off x="0" y="1"/>
            <a:ext cx="9144000" cy="1249363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944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712" y="339726"/>
            <a:ext cx="1803888" cy="561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9445" name="Rectangle 4"/>
          <p:cNvSpPr>
            <a:spLocks/>
          </p:cNvSpPr>
          <p:nvPr/>
        </p:nvSpPr>
        <p:spPr bwMode="auto">
          <a:xfrm>
            <a:off x="2482362" y="219076"/>
            <a:ext cx="3601806" cy="803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500" dirty="0">
                <a:solidFill>
                  <a:srgbClr val="FFFFFF"/>
                </a:solidFill>
                <a:latin typeface="Helvetica Light" pitchFamily="-111" charset="0"/>
                <a:ea typeface="Helvetica Light" pitchFamily="-111" charset="0"/>
                <a:cs typeface="Helvetica Light" pitchFamily="-111" charset="0"/>
                <a:sym typeface="Helvetica Light" pitchFamily="-111" charset="0"/>
              </a:rPr>
              <a:t>Ultra low flux imaging (≈100k photons)</a:t>
            </a:r>
          </a:p>
        </p:txBody>
      </p:sp>
      <p:pic>
        <p:nvPicPr>
          <p:cNvPr id="15" name="Picture 14" descr="Screen Shot 2014-05-02 at 15.37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484784"/>
            <a:ext cx="6959305" cy="5228817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1115616" y="1484784"/>
            <a:ext cx="0" cy="4968552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 rot="16200000">
            <a:off x="311910" y="3647930"/>
            <a:ext cx="10226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3mm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390" y="1"/>
            <a:ext cx="3355610" cy="14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7093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illuminated_BBO_cryst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al 19"/>
          <p:cNvSpPr/>
          <p:nvPr/>
        </p:nvSpPr>
        <p:spPr bwMode="auto">
          <a:xfrm>
            <a:off x="5004048" y="2780928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glow rad="317500">
              <a:srgbClr val="0000FF">
                <a:alpha val="75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5029200" y="2772544"/>
            <a:ext cx="152400" cy="15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alpha val="75000"/>
              </a:scheme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5029200" y="2762218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317500">
              <a:srgbClr val="FF0000">
                <a:alpha val="75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888" y="2307084"/>
            <a:ext cx="965200" cy="977900"/>
          </a:xfrm>
          <a:prstGeom prst="rect">
            <a:avLst/>
          </a:prstGeom>
        </p:spPr>
      </p:pic>
      <p:pic>
        <p:nvPicPr>
          <p:cNvPr id="15" name="Picture 14" descr="QuanticLogoMark_White72dp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046" y="-155221"/>
            <a:ext cx="1734954" cy="15209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521" y="1060031"/>
            <a:ext cx="2721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dirty="0">
                <a:solidFill>
                  <a:srgbClr val="A9D962"/>
                </a:solidFill>
                <a:latin typeface="Klavika"/>
                <a:cs typeface="Klavika"/>
              </a:rPr>
              <a:t>Ultra-violet photon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51966" y="3429000"/>
            <a:ext cx="27214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dirty="0">
                <a:solidFill>
                  <a:srgbClr val="A9D962"/>
                </a:solidFill>
                <a:latin typeface="Klavika"/>
                <a:cs typeface="Klavika"/>
              </a:rPr>
              <a:t>Blue photon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95936" y="6030000"/>
            <a:ext cx="3065835" cy="58477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dirty="0">
                <a:solidFill>
                  <a:srgbClr val="A9D962"/>
                </a:solidFill>
                <a:latin typeface="Klavika"/>
                <a:cs typeface="Klavika"/>
              </a:rPr>
              <a:t>Infra-red photon</a:t>
            </a:r>
          </a:p>
        </p:txBody>
      </p:sp>
    </p:spTree>
    <p:extLst>
      <p:ext uri="{BB962C8B-B14F-4D97-AF65-F5344CB8AC3E}">
        <p14:creationId xmlns:p14="http://schemas.microsoft.com/office/powerpoint/2010/main" val="276644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16 -0.36264 L -0.00087 -3.04791E-6 " pathEditMode="relative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324 L 0.33681 0.6398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321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40741E-7 L 0.52726 0.39167 " pathEditMode="relative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39A27E-5864-6446-AEFA-2553A5EFB8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C3EF68-693B-3742-903B-07E603ACC7B1}"/>
              </a:ext>
            </a:extLst>
          </p:cNvPr>
          <p:cNvSpPr txBox="1"/>
          <p:nvPr/>
        </p:nvSpPr>
        <p:spPr>
          <a:xfrm>
            <a:off x="4067944" y="5653697"/>
            <a:ext cx="4631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/>
                </a:solidFill>
                <a:latin typeface="Klavika Rg" panose="02000000000000000000" pitchFamily="50" charset="0"/>
                <a:cs typeface="Klavika"/>
              </a:rPr>
              <a:t>Wee-g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5099AD-AF59-0D44-99B0-F94AF7864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202285"/>
            <a:ext cx="1514640" cy="13278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3F822D-D050-EC4E-A3FA-D64DC3327B29}"/>
              </a:ext>
            </a:extLst>
          </p:cNvPr>
          <p:cNvSpPr/>
          <p:nvPr/>
        </p:nvSpPr>
        <p:spPr bwMode="auto">
          <a:xfrm>
            <a:off x="467544" y="6099406"/>
            <a:ext cx="1592189" cy="576064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1" name="Picture 10" descr="UoG_colour.png">
            <a:extLst>
              <a:ext uri="{FF2B5EF4-FFF2-40B4-BE49-F238E27FC236}">
                <a16:creationId xmlns:a16="http://schemas.microsoft.com/office/drawing/2014/main" id="{BA206F90-1C7A-3745-9E19-D8A683E6BE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62" y="6226000"/>
            <a:ext cx="1118328" cy="34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9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008" y="5229200"/>
            <a:ext cx="1920875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180192">
            <a:off x="5636857" y="1674842"/>
            <a:ext cx="955477" cy="10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6131" name="Straight Connector 16"/>
          <p:cNvCxnSpPr>
            <a:cxnSpLocks noChangeShapeType="1"/>
          </p:cNvCxnSpPr>
          <p:nvPr/>
        </p:nvCxnSpPr>
        <p:spPr bwMode="auto">
          <a:xfrm flipV="1">
            <a:off x="5099645" y="2250281"/>
            <a:ext cx="964406" cy="482203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</p:spPr>
      </p:cxnSp>
      <p:pic>
        <p:nvPicPr>
          <p:cNvPr id="17613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4223" y="3429000"/>
            <a:ext cx="1540371" cy="142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5" name="Rectangle 1"/>
          <p:cNvSpPr>
            <a:spLocks/>
          </p:cNvSpPr>
          <p:nvPr/>
        </p:nvSpPr>
        <p:spPr bwMode="auto">
          <a:xfrm>
            <a:off x="8813602" y="-1116"/>
            <a:ext cx="330398" cy="124904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136" name="Rectangle 2"/>
          <p:cNvSpPr>
            <a:spLocks/>
          </p:cNvSpPr>
          <p:nvPr/>
        </p:nvSpPr>
        <p:spPr bwMode="auto">
          <a:xfrm>
            <a:off x="0" y="0"/>
            <a:ext cx="9144000" cy="1250156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613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398" y="339328"/>
            <a:ext cx="1803797" cy="5625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6138" name="Rectangle 4"/>
          <p:cNvSpPr>
            <a:spLocks/>
          </p:cNvSpPr>
          <p:nvPr/>
        </p:nvSpPr>
        <p:spPr bwMode="auto">
          <a:xfrm>
            <a:off x="2482453" y="218777"/>
            <a:ext cx="6509742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Helvetica Light" pitchFamily="-83" charset="0"/>
                <a:ea typeface="Helvetica Light" pitchFamily="-83" charset="0"/>
                <a:cs typeface="Helvetica Light" pitchFamily="-83" charset="0"/>
                <a:sym typeface="Helvetica Light" pitchFamily="-83" charset="0"/>
              </a:rPr>
              <a:t>Ghost imaging with delayed correlated light</a:t>
            </a:r>
          </a:p>
        </p:txBody>
      </p:sp>
      <p:cxnSp>
        <p:nvCxnSpPr>
          <p:cNvPr id="176140" name="Straight Connector 11"/>
          <p:cNvCxnSpPr>
            <a:cxnSpLocks noChangeShapeType="1"/>
          </p:cNvCxnSpPr>
          <p:nvPr/>
        </p:nvCxnSpPr>
        <p:spPr bwMode="auto">
          <a:xfrm>
            <a:off x="1242020" y="4071938"/>
            <a:ext cx="1071563" cy="1117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/>
          </a:ln>
        </p:spPr>
      </p:cxnSp>
      <p:cxnSp>
        <p:nvCxnSpPr>
          <p:cNvPr id="176142" name="Straight Connector 14"/>
          <p:cNvCxnSpPr>
            <a:cxnSpLocks noChangeShapeType="1"/>
          </p:cNvCxnSpPr>
          <p:nvPr/>
        </p:nvCxnSpPr>
        <p:spPr bwMode="auto">
          <a:xfrm>
            <a:off x="2313583" y="4071938"/>
            <a:ext cx="3254584" cy="1843483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</p:cxnSp>
      <p:sp>
        <p:nvSpPr>
          <p:cNvPr id="176144" name="TextBox 22"/>
          <p:cNvSpPr txBox="1">
            <a:spLocks noChangeArrowheads="1"/>
          </p:cNvSpPr>
          <p:nvPr/>
        </p:nvSpPr>
        <p:spPr bwMode="auto">
          <a:xfrm>
            <a:off x="295248" y="2361604"/>
            <a:ext cx="2571750" cy="98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8" tIns="32144" rIns="64288" bIns="32144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Position correlated photon pairs (BBO) </a:t>
            </a:r>
          </a:p>
          <a:p>
            <a:r>
              <a:rPr lang="en-US" sz="2000" dirty="0"/>
              <a:t>Non-degenerate</a:t>
            </a:r>
          </a:p>
        </p:txBody>
      </p:sp>
      <p:sp>
        <p:nvSpPr>
          <p:cNvPr id="176145" name="TextBox 23"/>
          <p:cNvSpPr txBox="1">
            <a:spLocks noChangeArrowheads="1"/>
          </p:cNvSpPr>
          <p:nvPr/>
        </p:nvSpPr>
        <p:spPr bwMode="auto">
          <a:xfrm>
            <a:off x="6826170" y="1305543"/>
            <a:ext cx="2354342" cy="129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Bucket detector</a:t>
            </a:r>
          </a:p>
          <a:p>
            <a:r>
              <a:rPr lang="en-US" sz="2000" dirty="0"/>
              <a:t>collects transmitted infra-red photons</a:t>
            </a:r>
          </a:p>
          <a:p>
            <a:r>
              <a:rPr lang="en-US" sz="2000" b="1" dirty="0"/>
              <a:t>(Alberto </a:t>
            </a:r>
            <a:r>
              <a:rPr lang="en-US" sz="2000" b="1" dirty="0" err="1"/>
              <a:t>Tosi</a:t>
            </a:r>
            <a:r>
              <a:rPr lang="en-US" sz="2000" b="1" dirty="0"/>
              <a:t>)</a:t>
            </a:r>
          </a:p>
        </p:txBody>
      </p:sp>
      <p:sp>
        <p:nvSpPr>
          <p:cNvPr id="176148" name="TextBox 26"/>
          <p:cNvSpPr txBox="1">
            <a:spLocks noChangeArrowheads="1"/>
          </p:cNvSpPr>
          <p:nvPr/>
        </p:nvSpPr>
        <p:spPr bwMode="auto">
          <a:xfrm>
            <a:off x="4095055" y="1982391"/>
            <a:ext cx="1111747" cy="37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Object</a:t>
            </a:r>
          </a:p>
        </p:txBody>
      </p:sp>
      <p:sp>
        <p:nvSpPr>
          <p:cNvPr id="176149" name="Oval 28"/>
          <p:cNvSpPr>
            <a:spLocks noChangeArrowheads="1"/>
          </p:cNvSpPr>
          <p:nvPr/>
        </p:nvSpPr>
        <p:spPr bwMode="auto">
          <a:xfrm>
            <a:off x="1670646" y="3911204"/>
            <a:ext cx="369466" cy="333747"/>
          </a:xfrm>
          <a:prstGeom prst="ellipse">
            <a:avLst/>
          </a:prstGeom>
          <a:solidFill>
            <a:srgbClr val="660066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88" tIns="32144" rIns="64288" bIns="3214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150" name="TextBox 29"/>
          <p:cNvSpPr txBox="1">
            <a:spLocks noChangeArrowheads="1"/>
          </p:cNvSpPr>
          <p:nvPr/>
        </p:nvSpPr>
        <p:spPr bwMode="auto">
          <a:xfrm>
            <a:off x="759817" y="4232673"/>
            <a:ext cx="437608" cy="34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88" tIns="32144" rIns="64288" bIns="32144">
            <a:prstTxWarp prst="textNoShape">
              <a:avLst/>
            </a:prstTxWarp>
            <a:spAutoFit/>
          </a:bodyPr>
          <a:lstStyle/>
          <a:p>
            <a:r>
              <a:rPr lang="en-US"/>
              <a:t>UV</a:t>
            </a:r>
          </a:p>
        </p:txBody>
      </p:sp>
      <p:sp>
        <p:nvSpPr>
          <p:cNvPr id="176151" name="Oval 30"/>
          <p:cNvSpPr>
            <a:spLocks noChangeArrowheads="1"/>
          </p:cNvSpPr>
          <p:nvPr/>
        </p:nvSpPr>
        <p:spPr bwMode="auto">
          <a:xfrm>
            <a:off x="2581474" y="4125516"/>
            <a:ext cx="369466" cy="333747"/>
          </a:xfrm>
          <a:prstGeom prst="ellipse">
            <a:avLst/>
          </a:prstGeom>
          <a:solidFill>
            <a:srgbClr val="0000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88" tIns="32144" rIns="64288" bIns="3214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152" name="Oval 31"/>
          <p:cNvSpPr>
            <a:spLocks noChangeArrowheads="1"/>
          </p:cNvSpPr>
          <p:nvPr/>
        </p:nvSpPr>
        <p:spPr bwMode="auto">
          <a:xfrm>
            <a:off x="2581474" y="3643314"/>
            <a:ext cx="369466" cy="33374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lIns="64288" tIns="32144" rIns="64288" bIns="3214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32"/>
          <p:cNvSpPr/>
          <p:nvPr/>
        </p:nvSpPr>
        <p:spPr bwMode="auto">
          <a:xfrm rot="19873634">
            <a:off x="3273523" y="3026048"/>
            <a:ext cx="362769" cy="964406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88" tIns="32144" rIns="64288" bIns="3214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 rot="1726366" flipV="1">
            <a:off x="3112790" y="4151189"/>
            <a:ext cx="362769" cy="964406"/>
          </a:xfrm>
          <a:prstGeom prst="ellipse">
            <a:avLst/>
          </a:prstGeom>
          <a:solidFill>
            <a:schemeClr val="accent1">
              <a:lumMod val="25000"/>
              <a:lumOff val="7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88" tIns="32144" rIns="64288" bIns="3214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512847" y="1608667"/>
            <a:ext cx="6393153" cy="3076222"/>
          </a:xfrm>
          <a:custGeom>
            <a:avLst/>
            <a:gdLst>
              <a:gd name="connsiteX0" fmla="*/ 2921820 w 6393153"/>
              <a:gd name="connsiteY0" fmla="*/ 1157111 h 3076222"/>
              <a:gd name="connsiteX1" fmla="*/ 2921820 w 6393153"/>
              <a:gd name="connsiteY1" fmla="*/ 1157111 h 3076222"/>
              <a:gd name="connsiteX2" fmla="*/ 2964153 w 6393153"/>
              <a:gd name="connsiteY2" fmla="*/ 1270000 h 3076222"/>
              <a:gd name="connsiteX3" fmla="*/ 3034709 w 6393153"/>
              <a:gd name="connsiteY3" fmla="*/ 1411111 h 3076222"/>
              <a:gd name="connsiteX4" fmla="*/ 3020597 w 6393153"/>
              <a:gd name="connsiteY4" fmla="*/ 1608666 h 3076222"/>
              <a:gd name="connsiteX5" fmla="*/ 2992375 w 6393153"/>
              <a:gd name="connsiteY5" fmla="*/ 1636889 h 3076222"/>
              <a:gd name="connsiteX6" fmla="*/ 2964153 w 6393153"/>
              <a:gd name="connsiteY6" fmla="*/ 1679222 h 3076222"/>
              <a:gd name="connsiteX7" fmla="*/ 2921820 w 6393153"/>
              <a:gd name="connsiteY7" fmla="*/ 1735666 h 3076222"/>
              <a:gd name="connsiteX8" fmla="*/ 2851264 w 6393153"/>
              <a:gd name="connsiteY8" fmla="*/ 1862666 h 3076222"/>
              <a:gd name="connsiteX9" fmla="*/ 2823042 w 6393153"/>
              <a:gd name="connsiteY9" fmla="*/ 1890889 h 3076222"/>
              <a:gd name="connsiteX10" fmla="*/ 2794820 w 6393153"/>
              <a:gd name="connsiteY10" fmla="*/ 1947333 h 3076222"/>
              <a:gd name="connsiteX11" fmla="*/ 2738375 w 6393153"/>
              <a:gd name="connsiteY11" fmla="*/ 2046111 h 3076222"/>
              <a:gd name="connsiteX12" fmla="*/ 2724264 w 6393153"/>
              <a:gd name="connsiteY12" fmla="*/ 2102555 h 3076222"/>
              <a:gd name="connsiteX13" fmla="*/ 2738375 w 6393153"/>
              <a:gd name="connsiteY13" fmla="*/ 2201333 h 3076222"/>
              <a:gd name="connsiteX14" fmla="*/ 2823042 w 6393153"/>
              <a:gd name="connsiteY14" fmla="*/ 2257777 h 3076222"/>
              <a:gd name="connsiteX15" fmla="*/ 2851264 w 6393153"/>
              <a:gd name="connsiteY15" fmla="*/ 2286000 h 3076222"/>
              <a:gd name="connsiteX16" fmla="*/ 2935931 w 6393153"/>
              <a:gd name="connsiteY16" fmla="*/ 2314222 h 3076222"/>
              <a:gd name="connsiteX17" fmla="*/ 2964153 w 6393153"/>
              <a:gd name="connsiteY17" fmla="*/ 2328333 h 3076222"/>
              <a:gd name="connsiteX18" fmla="*/ 3161709 w 6393153"/>
              <a:gd name="connsiteY18" fmla="*/ 818444 h 3076222"/>
              <a:gd name="connsiteX19" fmla="*/ 3246375 w 6393153"/>
              <a:gd name="connsiteY19" fmla="*/ 931333 h 3076222"/>
              <a:gd name="connsiteX20" fmla="*/ 3316931 w 6393153"/>
              <a:gd name="connsiteY20" fmla="*/ 1086555 h 3076222"/>
              <a:gd name="connsiteX21" fmla="*/ 3302820 w 6393153"/>
              <a:gd name="connsiteY21" fmla="*/ 1425222 h 3076222"/>
              <a:gd name="connsiteX22" fmla="*/ 3232264 w 6393153"/>
              <a:gd name="connsiteY22" fmla="*/ 1509889 h 3076222"/>
              <a:gd name="connsiteX23" fmla="*/ 3161709 w 6393153"/>
              <a:gd name="connsiteY23" fmla="*/ 1566333 h 3076222"/>
              <a:gd name="connsiteX24" fmla="*/ 3034709 w 6393153"/>
              <a:gd name="connsiteY24" fmla="*/ 1594555 h 3076222"/>
              <a:gd name="connsiteX25" fmla="*/ 2978264 w 6393153"/>
              <a:gd name="connsiteY25" fmla="*/ 1622777 h 3076222"/>
              <a:gd name="connsiteX26" fmla="*/ 2935931 w 6393153"/>
              <a:gd name="connsiteY26" fmla="*/ 1636889 h 3076222"/>
              <a:gd name="connsiteX27" fmla="*/ 6393153 w 6393153"/>
              <a:gd name="connsiteY27" fmla="*/ 3076222 h 3076222"/>
              <a:gd name="connsiteX28" fmla="*/ 5179597 w 6393153"/>
              <a:gd name="connsiteY28" fmla="*/ 2921000 h 3076222"/>
              <a:gd name="connsiteX29" fmla="*/ 4361153 w 6393153"/>
              <a:gd name="connsiteY29" fmla="*/ 2568222 h 3076222"/>
              <a:gd name="connsiteX30" fmla="*/ 2710153 w 6393153"/>
              <a:gd name="connsiteY30" fmla="*/ 1763889 h 3076222"/>
              <a:gd name="connsiteX31" fmla="*/ 833375 w 6393153"/>
              <a:gd name="connsiteY31" fmla="*/ 762000 h 3076222"/>
              <a:gd name="connsiteX32" fmla="*/ 367709 w 6393153"/>
              <a:gd name="connsiteY32" fmla="*/ 493889 h 3076222"/>
              <a:gd name="connsiteX33" fmla="*/ 43153 w 6393153"/>
              <a:gd name="connsiteY33" fmla="*/ 268111 h 3076222"/>
              <a:gd name="connsiteX34" fmla="*/ 820 w 6393153"/>
              <a:gd name="connsiteY34" fmla="*/ 183444 h 3076222"/>
              <a:gd name="connsiteX35" fmla="*/ 43153 w 6393153"/>
              <a:gd name="connsiteY35" fmla="*/ 155222 h 3076222"/>
              <a:gd name="connsiteX36" fmla="*/ 57264 w 6393153"/>
              <a:gd name="connsiteY36" fmla="*/ 112889 h 3076222"/>
              <a:gd name="connsiteX37" fmla="*/ 71375 w 6393153"/>
              <a:gd name="connsiteY37" fmla="*/ 42333 h 3076222"/>
              <a:gd name="connsiteX38" fmla="*/ 226597 w 6393153"/>
              <a:gd name="connsiteY38" fmla="*/ 0 h 3076222"/>
              <a:gd name="connsiteX39" fmla="*/ 466486 w 6393153"/>
              <a:gd name="connsiteY39" fmla="*/ 28222 h 3076222"/>
              <a:gd name="connsiteX40" fmla="*/ 579375 w 6393153"/>
              <a:gd name="connsiteY40" fmla="*/ 98777 h 3076222"/>
              <a:gd name="connsiteX41" fmla="*/ 621709 w 6393153"/>
              <a:gd name="connsiteY41" fmla="*/ 127000 h 3076222"/>
              <a:gd name="connsiteX42" fmla="*/ 2893597 w 6393153"/>
              <a:gd name="connsiteY42" fmla="*/ 1114777 h 307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393153" h="3076222">
                <a:moveTo>
                  <a:pt x="2921820" y="1157111"/>
                </a:moveTo>
                <a:lnTo>
                  <a:pt x="2921820" y="1157111"/>
                </a:lnTo>
                <a:cubicBezTo>
                  <a:pt x="2935931" y="1194741"/>
                  <a:pt x="2947831" y="1233275"/>
                  <a:pt x="2964153" y="1270000"/>
                </a:cubicBezTo>
                <a:cubicBezTo>
                  <a:pt x="2985511" y="1318056"/>
                  <a:pt x="3034709" y="1411111"/>
                  <a:pt x="3034709" y="1411111"/>
                </a:cubicBezTo>
                <a:cubicBezTo>
                  <a:pt x="3030005" y="1476963"/>
                  <a:pt x="3032764" y="1543777"/>
                  <a:pt x="3020597" y="1608666"/>
                </a:cubicBezTo>
                <a:cubicBezTo>
                  <a:pt x="3018145" y="1621742"/>
                  <a:pt x="3000686" y="1626500"/>
                  <a:pt x="2992375" y="1636889"/>
                </a:cubicBezTo>
                <a:cubicBezTo>
                  <a:pt x="2981781" y="1650132"/>
                  <a:pt x="2974010" y="1665422"/>
                  <a:pt x="2964153" y="1679222"/>
                </a:cubicBezTo>
                <a:cubicBezTo>
                  <a:pt x="2950483" y="1698360"/>
                  <a:pt x="2935931" y="1716851"/>
                  <a:pt x="2921820" y="1735666"/>
                </a:cubicBezTo>
                <a:cubicBezTo>
                  <a:pt x="2904075" y="1788902"/>
                  <a:pt x="2899788" y="1814140"/>
                  <a:pt x="2851264" y="1862666"/>
                </a:cubicBezTo>
                <a:cubicBezTo>
                  <a:pt x="2841857" y="1872074"/>
                  <a:pt x="2830422" y="1879819"/>
                  <a:pt x="2823042" y="1890889"/>
                </a:cubicBezTo>
                <a:cubicBezTo>
                  <a:pt x="2811374" y="1908392"/>
                  <a:pt x="2805257" y="1929069"/>
                  <a:pt x="2794820" y="1947333"/>
                </a:cubicBezTo>
                <a:cubicBezTo>
                  <a:pt x="2765042" y="1999444"/>
                  <a:pt x="2761637" y="1984078"/>
                  <a:pt x="2738375" y="2046111"/>
                </a:cubicBezTo>
                <a:cubicBezTo>
                  <a:pt x="2731565" y="2064270"/>
                  <a:pt x="2728968" y="2083740"/>
                  <a:pt x="2724264" y="2102555"/>
                </a:cubicBezTo>
                <a:cubicBezTo>
                  <a:pt x="2728968" y="2135481"/>
                  <a:pt x="2720518" y="2173273"/>
                  <a:pt x="2738375" y="2201333"/>
                </a:cubicBezTo>
                <a:cubicBezTo>
                  <a:pt x="2756585" y="2229949"/>
                  <a:pt x="2799058" y="2233792"/>
                  <a:pt x="2823042" y="2257777"/>
                </a:cubicBezTo>
                <a:cubicBezTo>
                  <a:pt x="2832449" y="2267185"/>
                  <a:pt x="2839364" y="2280050"/>
                  <a:pt x="2851264" y="2286000"/>
                </a:cubicBezTo>
                <a:cubicBezTo>
                  <a:pt x="2877872" y="2299304"/>
                  <a:pt x="2909323" y="2300918"/>
                  <a:pt x="2935931" y="2314222"/>
                </a:cubicBezTo>
                <a:lnTo>
                  <a:pt x="2964153" y="2328333"/>
                </a:lnTo>
                <a:lnTo>
                  <a:pt x="3161709" y="818444"/>
                </a:lnTo>
                <a:cubicBezTo>
                  <a:pt x="3189931" y="856074"/>
                  <a:pt x="3220284" y="892196"/>
                  <a:pt x="3246375" y="931333"/>
                </a:cubicBezTo>
                <a:cubicBezTo>
                  <a:pt x="3264071" y="957877"/>
                  <a:pt x="3311518" y="1073924"/>
                  <a:pt x="3316931" y="1086555"/>
                </a:cubicBezTo>
                <a:cubicBezTo>
                  <a:pt x="3312227" y="1199444"/>
                  <a:pt x="3315298" y="1312926"/>
                  <a:pt x="3302820" y="1425222"/>
                </a:cubicBezTo>
                <a:cubicBezTo>
                  <a:pt x="3300508" y="1446029"/>
                  <a:pt x="3243074" y="1500431"/>
                  <a:pt x="3232264" y="1509889"/>
                </a:cubicBezTo>
                <a:cubicBezTo>
                  <a:pt x="3209598" y="1529722"/>
                  <a:pt x="3188037" y="1551706"/>
                  <a:pt x="3161709" y="1566333"/>
                </a:cubicBezTo>
                <a:cubicBezTo>
                  <a:pt x="3150500" y="1572560"/>
                  <a:pt x="3039564" y="1593584"/>
                  <a:pt x="3034709" y="1594555"/>
                </a:cubicBezTo>
                <a:cubicBezTo>
                  <a:pt x="3015894" y="1603962"/>
                  <a:pt x="2997599" y="1614491"/>
                  <a:pt x="2978264" y="1622777"/>
                </a:cubicBezTo>
                <a:cubicBezTo>
                  <a:pt x="2964592" y="1628636"/>
                  <a:pt x="2935931" y="1636889"/>
                  <a:pt x="2935931" y="1636889"/>
                </a:cubicBezTo>
                <a:lnTo>
                  <a:pt x="6393153" y="3076222"/>
                </a:lnTo>
                <a:cubicBezTo>
                  <a:pt x="5988634" y="3024481"/>
                  <a:pt x="5575235" y="3019909"/>
                  <a:pt x="5179597" y="2921000"/>
                </a:cubicBezTo>
                <a:cubicBezTo>
                  <a:pt x="4891388" y="2848948"/>
                  <a:pt x="4630164" y="2694273"/>
                  <a:pt x="4361153" y="2568222"/>
                </a:cubicBezTo>
                <a:cubicBezTo>
                  <a:pt x="3806822" y="2308478"/>
                  <a:pt x="3255053" y="2042878"/>
                  <a:pt x="2710153" y="1763889"/>
                </a:cubicBezTo>
                <a:cubicBezTo>
                  <a:pt x="2078926" y="1440701"/>
                  <a:pt x="1456796" y="1099999"/>
                  <a:pt x="833375" y="762000"/>
                </a:cubicBezTo>
                <a:cubicBezTo>
                  <a:pt x="675917" y="676631"/>
                  <a:pt x="514743" y="596173"/>
                  <a:pt x="367709" y="493889"/>
                </a:cubicBezTo>
                <a:lnTo>
                  <a:pt x="43153" y="268111"/>
                </a:lnTo>
                <a:cubicBezTo>
                  <a:pt x="37211" y="259198"/>
                  <a:pt x="-6483" y="201700"/>
                  <a:pt x="820" y="183444"/>
                </a:cubicBezTo>
                <a:cubicBezTo>
                  <a:pt x="7119" y="167698"/>
                  <a:pt x="29042" y="164629"/>
                  <a:pt x="43153" y="155222"/>
                </a:cubicBezTo>
                <a:cubicBezTo>
                  <a:pt x="47857" y="141111"/>
                  <a:pt x="53656" y="127319"/>
                  <a:pt x="57264" y="112889"/>
                </a:cubicBezTo>
                <a:cubicBezTo>
                  <a:pt x="63081" y="89621"/>
                  <a:pt x="54415" y="59293"/>
                  <a:pt x="71375" y="42333"/>
                </a:cubicBezTo>
                <a:cubicBezTo>
                  <a:pt x="89278" y="24430"/>
                  <a:pt x="199041" y="5511"/>
                  <a:pt x="226597" y="0"/>
                </a:cubicBezTo>
                <a:cubicBezTo>
                  <a:pt x="306560" y="9407"/>
                  <a:pt x="388953" y="6513"/>
                  <a:pt x="466486" y="28222"/>
                </a:cubicBezTo>
                <a:cubicBezTo>
                  <a:pt x="509217" y="40187"/>
                  <a:pt x="542453" y="74162"/>
                  <a:pt x="579375" y="98777"/>
                </a:cubicBezTo>
                <a:lnTo>
                  <a:pt x="621709" y="127000"/>
                </a:lnTo>
                <a:lnTo>
                  <a:pt x="2893597" y="1114777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40" name="TextBox 23"/>
          <p:cNvSpPr txBox="1">
            <a:spLocks noChangeArrowheads="1"/>
          </p:cNvSpPr>
          <p:nvPr/>
        </p:nvSpPr>
        <p:spPr bwMode="auto">
          <a:xfrm>
            <a:off x="6608668" y="3475405"/>
            <a:ext cx="2354342" cy="129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Camera records position of correlated visible photon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963491" y="2395196"/>
            <a:ext cx="1200746" cy="1206158"/>
            <a:chOff x="2484521" y="1446951"/>
            <a:chExt cx="801960" cy="726926"/>
          </a:xfrm>
        </p:grpSpPr>
        <p:sp>
          <p:nvSpPr>
            <p:cNvPr id="41" name="Rectangle 40"/>
            <p:cNvSpPr/>
            <p:nvPr/>
          </p:nvSpPr>
          <p:spPr bwMode="auto">
            <a:xfrm>
              <a:off x="2484521" y="1446951"/>
              <a:ext cx="801960" cy="726926"/>
            </a:xfrm>
            <a:prstGeom prst="rect">
              <a:avLst/>
            </a:prstGeom>
            <a:solidFill>
              <a:schemeClr val="tx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2624591" y="1587022"/>
              <a:ext cx="548323" cy="460046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716716" y="1541579"/>
              <a:ext cx="380285" cy="556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Symbol" charset="2"/>
                  <a:cs typeface="Symbol" charset="2"/>
                </a:rPr>
                <a:t>l</a:t>
              </a:r>
            </a:p>
          </p:txBody>
        </p:sp>
      </p:grpSp>
      <p:cxnSp>
        <p:nvCxnSpPr>
          <p:cNvPr id="176141" name="Straight Connector 13"/>
          <p:cNvCxnSpPr>
            <a:cxnSpLocks noChangeShapeType="1"/>
          </p:cNvCxnSpPr>
          <p:nvPr/>
        </p:nvCxnSpPr>
        <p:spPr bwMode="auto">
          <a:xfrm flipV="1">
            <a:off x="2313583" y="2946798"/>
            <a:ext cx="2250281" cy="1125141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226B3E6-7E52-6445-83AE-988DEC9FD7B7}"/>
              </a:ext>
            </a:extLst>
          </p:cNvPr>
          <p:cNvSpPr txBox="1"/>
          <p:nvPr/>
        </p:nvSpPr>
        <p:spPr>
          <a:xfrm>
            <a:off x="5242450" y="2856487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≈1.5µm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974641-2B2F-6049-904E-3D7A6361CF28}"/>
              </a:ext>
            </a:extLst>
          </p:cNvPr>
          <p:cNvSpPr txBox="1"/>
          <p:nvPr/>
        </p:nvSpPr>
        <p:spPr>
          <a:xfrm>
            <a:off x="3063815" y="5244620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≈460nm</a:t>
            </a:r>
          </a:p>
        </p:txBody>
      </p:sp>
    </p:spTree>
    <p:extLst>
      <p:ext uri="{BB962C8B-B14F-4D97-AF65-F5344CB8AC3E}">
        <p14:creationId xmlns:p14="http://schemas.microsoft.com/office/powerpoint/2010/main" val="234126102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1"/>
          <p:cNvSpPr>
            <a:spLocks/>
          </p:cNvSpPr>
          <p:nvPr/>
        </p:nvSpPr>
        <p:spPr bwMode="auto">
          <a:xfrm>
            <a:off x="8814289" y="-1588"/>
            <a:ext cx="329711" cy="1249363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540" name="Rectangle 2"/>
          <p:cNvSpPr>
            <a:spLocks/>
          </p:cNvSpPr>
          <p:nvPr/>
        </p:nvSpPr>
        <p:spPr bwMode="auto">
          <a:xfrm>
            <a:off x="0" y="1"/>
            <a:ext cx="9144000" cy="1249363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354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712" y="339726"/>
            <a:ext cx="1803888" cy="561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9712" y="2420888"/>
            <a:ext cx="168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Gold on Silicon (400µm thick)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5656" y="6071693"/>
            <a:ext cx="7148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libri"/>
              </a:rPr>
              <a:t>Infra red illumination @ 1.5µm, visible 460nm imaging</a:t>
            </a:r>
          </a:p>
        </p:txBody>
      </p:sp>
      <p:sp>
        <p:nvSpPr>
          <p:cNvPr id="10" name="Rectangle 4"/>
          <p:cNvSpPr>
            <a:spLocks/>
          </p:cNvSpPr>
          <p:nvPr/>
        </p:nvSpPr>
        <p:spPr bwMode="auto">
          <a:xfrm>
            <a:off x="2482362" y="219076"/>
            <a:ext cx="3097750" cy="803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500" dirty="0">
                <a:solidFill>
                  <a:srgbClr val="FFFFFF"/>
                </a:solidFill>
                <a:latin typeface="Helvetica Light" pitchFamily="-111" charset="0"/>
                <a:ea typeface="Helvetica Light" pitchFamily="-111" charset="0"/>
                <a:cs typeface="Helvetica Light" pitchFamily="-111" charset="0"/>
                <a:sym typeface="Helvetica Light" pitchFamily="-111" charset="0"/>
              </a:rPr>
              <a:t>Wavelength transformation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162" y="1935824"/>
            <a:ext cx="5581277" cy="413586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2843808" y="4437112"/>
            <a:ext cx="0" cy="1152128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 rot="16200000">
            <a:off x="2241018" y="4814586"/>
            <a:ext cx="83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120µm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924" y="1"/>
            <a:ext cx="4229076" cy="151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3567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"/>
          <p:cNvSpPr>
            <a:spLocks/>
          </p:cNvSpPr>
          <p:nvPr/>
        </p:nvSpPr>
        <p:spPr bwMode="auto">
          <a:xfrm>
            <a:off x="6076389" y="172835"/>
            <a:ext cx="6661547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endParaRPr lang="en-US" sz="2400" dirty="0">
              <a:solidFill>
                <a:srgbClr val="FFFFFF"/>
              </a:solidFill>
              <a:latin typeface="Helvetica Light" pitchFamily="-83" charset="0"/>
              <a:ea typeface="Helvetica Light" pitchFamily="-83" charset="0"/>
              <a:cs typeface="Helvetica Light" pitchFamily="-83" charset="0"/>
              <a:sym typeface="Helvetica Light" pitchFamily="-83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612" y="3958150"/>
            <a:ext cx="939800" cy="685800"/>
          </a:xfrm>
          <a:prstGeom prst="rect">
            <a:avLst/>
          </a:prstGeom>
        </p:spPr>
      </p:pic>
      <p:pic>
        <p:nvPicPr>
          <p:cNvPr id="55" name="Picture 54" descr="epsrcW8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948" y="1628518"/>
            <a:ext cx="2088232" cy="160259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94" y="4039075"/>
            <a:ext cx="2355850" cy="5195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06351" y="5219576"/>
            <a:ext cx="6462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http://</a:t>
            </a:r>
            <a:r>
              <a:rPr lang="en-US" dirty="0" err="1">
                <a:latin typeface="Helvetica" pitchFamily="2" charset="0"/>
              </a:rPr>
              <a:t>www.gla.ac.uk</a:t>
            </a:r>
            <a:r>
              <a:rPr lang="en-US" dirty="0">
                <a:latin typeface="Helvetica" pitchFamily="2" charset="0"/>
              </a:rPr>
              <a:t>/schools/physics/research/groups/optics/</a:t>
            </a:r>
          </a:p>
        </p:txBody>
      </p:sp>
      <p:pic>
        <p:nvPicPr>
          <p:cNvPr id="15" name="Picture 14" descr="QuanticLogo_FullColour300dpi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057" y="1977149"/>
            <a:ext cx="2952327" cy="9777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58057" y="6165304"/>
            <a:ext cx="2499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175" indent="0">
              <a:buNone/>
            </a:pPr>
            <a:r>
              <a:rPr lang="en-US" dirty="0">
                <a:latin typeface="Helvetica" pitchFamily="2" charset="0"/>
                <a:ea typeface="ＭＳ Ｐゴシック" pitchFamily="-102" charset="-128"/>
                <a:cs typeface="ＭＳ Ｐゴシック" pitchFamily="-102" charset="-128"/>
              </a:rPr>
              <a:t>Twitter @</a:t>
            </a:r>
            <a:r>
              <a:rPr lang="en-US" dirty="0" err="1">
                <a:latin typeface="Helvetica" pitchFamily="2" charset="0"/>
                <a:ea typeface="ＭＳ Ｐゴシック" pitchFamily="-102" charset="-128"/>
                <a:cs typeface="ＭＳ Ｐゴシック" pitchFamily="-102" charset="-128"/>
              </a:rPr>
              <a:t>MilesPadgett</a:t>
            </a:r>
            <a:endParaRPr lang="en-US" dirty="0">
              <a:latin typeface="Helvetica" pitchFamily="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665" y="3527702"/>
            <a:ext cx="1552301" cy="14848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9D2F586-6353-F746-83F7-5906DB35BC9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ym typeface="Helvetica Light" pitchFamily="-83" charset="0"/>
              </a:rPr>
              <a:t>Thank you - if you want a copy of the talk (&amp; papers) – ask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D17B2-1D08-CE47-9C96-36C570215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7200" y="3734148"/>
            <a:ext cx="1905000" cy="1066800"/>
          </a:xfrm>
          <a:prstGeom prst="rect">
            <a:avLst/>
          </a:prstGeom>
        </p:spPr>
      </p:pic>
      <p:pic>
        <p:nvPicPr>
          <p:cNvPr id="12" name="Picture 11" descr="UKNQT_Logo_RGB.png">
            <a:extLst>
              <a:ext uri="{FF2B5EF4-FFF2-40B4-BE49-F238E27FC236}">
                <a16:creationId xmlns:a16="http://schemas.microsoft.com/office/drawing/2014/main" id="{B2EA3F55-2699-3048-9FB2-6202B29ABFD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2109321"/>
            <a:ext cx="2009050" cy="86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2345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44516" y="4018360"/>
            <a:ext cx="5399484" cy="102155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69145-3CB4-E34F-95A1-838DB6585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042" y="944166"/>
            <a:ext cx="4095491" cy="136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76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B9169B-5A04-2A41-B697-1F7FC37451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7C62F1-1E1E-CD41-AC3D-E7A69A1D2719}"/>
              </a:ext>
            </a:extLst>
          </p:cNvPr>
          <p:cNvSpPr txBox="1"/>
          <p:nvPr/>
        </p:nvSpPr>
        <p:spPr>
          <a:xfrm>
            <a:off x="4355976" y="5640052"/>
            <a:ext cx="4631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 err="1">
                <a:solidFill>
                  <a:schemeClr val="bg1"/>
                </a:solidFill>
                <a:latin typeface="Klavika Rg" panose="02000000000000000000" pitchFamily="50" charset="0"/>
                <a:cs typeface="Klavika"/>
              </a:rPr>
              <a:t>QuantiCAM</a:t>
            </a:r>
            <a:endParaRPr lang="en-US" sz="6000" dirty="0">
              <a:solidFill>
                <a:schemeClr val="bg1"/>
              </a:solidFill>
              <a:latin typeface="Klavika Rg" panose="02000000000000000000" pitchFamily="50" charset="0"/>
              <a:cs typeface="Klavik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323D0-8893-8D4D-B21F-F6D045573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202285"/>
            <a:ext cx="1514640" cy="13278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4860A3-CA15-DD47-A817-545DC6C145D3}"/>
              </a:ext>
            </a:extLst>
          </p:cNvPr>
          <p:cNvSpPr/>
          <p:nvPr/>
        </p:nvSpPr>
        <p:spPr bwMode="auto">
          <a:xfrm>
            <a:off x="467544" y="6099406"/>
            <a:ext cx="1592189" cy="576064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AE7527-B13B-F54B-82E9-BDF1643DDE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94" b="24857"/>
          <a:stretch/>
        </p:blipFill>
        <p:spPr>
          <a:xfrm>
            <a:off x="539552" y="6165304"/>
            <a:ext cx="1450232" cy="4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6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441762-2624-C44B-82A2-A99234B90047}"/>
              </a:ext>
            </a:extLst>
          </p:cNvPr>
          <p:cNvSpPr/>
          <p:nvPr/>
        </p:nvSpPr>
        <p:spPr bwMode="auto">
          <a:xfrm>
            <a:off x="0" y="0"/>
            <a:ext cx="9143999" cy="764704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6BBDC8-61B0-D94E-955B-CE2BD5AC0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3"/>
          <a:stretch/>
        </p:blipFill>
        <p:spPr>
          <a:xfrm>
            <a:off x="1" y="404664"/>
            <a:ext cx="9144000" cy="64533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37D775-EDCB-024A-8FCB-67EF303347B1}"/>
              </a:ext>
            </a:extLst>
          </p:cNvPr>
          <p:cNvSpPr txBox="1"/>
          <p:nvPr/>
        </p:nvSpPr>
        <p:spPr>
          <a:xfrm>
            <a:off x="4334662" y="5640052"/>
            <a:ext cx="4631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 err="1">
                <a:solidFill>
                  <a:schemeClr val="bg1"/>
                </a:solidFill>
                <a:latin typeface="Klavika Rg" panose="02000000000000000000" pitchFamily="50" charset="0"/>
                <a:cs typeface="Klavika"/>
              </a:rPr>
              <a:t>GasSight</a:t>
            </a:r>
            <a:endParaRPr lang="en-US" sz="6000" dirty="0">
              <a:solidFill>
                <a:schemeClr val="bg1"/>
              </a:solidFill>
              <a:latin typeface="Klavika Rg" panose="02000000000000000000" pitchFamily="50" charset="0"/>
              <a:cs typeface="Klavik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32997-9908-274F-B051-BD80A5E21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202285"/>
            <a:ext cx="1514640" cy="13278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AFFE44-9C28-BD40-895A-1619C545D671}"/>
              </a:ext>
            </a:extLst>
          </p:cNvPr>
          <p:cNvSpPr/>
          <p:nvPr/>
        </p:nvSpPr>
        <p:spPr bwMode="auto">
          <a:xfrm>
            <a:off x="467544" y="6099406"/>
            <a:ext cx="1592189" cy="576064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8" name="Picture 7" descr="UoG_colour.png">
            <a:extLst>
              <a:ext uri="{FF2B5EF4-FFF2-40B4-BE49-F238E27FC236}">
                <a16:creationId xmlns:a16="http://schemas.microsoft.com/office/drawing/2014/main" id="{5C13D9DD-3390-7F43-BB8A-554AD01EB1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62" y="6226000"/>
            <a:ext cx="1118328" cy="34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8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4EAEB-8325-A542-A6EC-CB1895364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0556E2-EC01-D449-BB99-B17177EC9CB5}"/>
              </a:ext>
            </a:extLst>
          </p:cNvPr>
          <p:cNvSpPr txBox="1"/>
          <p:nvPr/>
        </p:nvSpPr>
        <p:spPr>
          <a:xfrm>
            <a:off x="4210313" y="5640052"/>
            <a:ext cx="4631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/>
                </a:solidFill>
                <a:latin typeface="Klavika Rg" panose="02000000000000000000" pitchFamily="50" charset="0"/>
                <a:cs typeface="Klavika"/>
              </a:rPr>
              <a:t>Blu Source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73FB25-C504-1546-AA49-923AEB6CF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202285"/>
            <a:ext cx="1514640" cy="13278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EDB134-3DDA-0F41-9C65-B7C1AB87815D}"/>
              </a:ext>
            </a:extLst>
          </p:cNvPr>
          <p:cNvSpPr/>
          <p:nvPr/>
        </p:nvSpPr>
        <p:spPr bwMode="auto">
          <a:xfrm>
            <a:off x="467544" y="6099406"/>
            <a:ext cx="1592189" cy="576064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9B9CE8-6028-FD46-947C-24EDC0DD14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01" t="27960" r="8867" b="29515"/>
          <a:stretch/>
        </p:blipFill>
        <p:spPr>
          <a:xfrm>
            <a:off x="554411" y="6165304"/>
            <a:ext cx="1425301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1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59042-D19D-BB4D-8842-406C6D2107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1174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9A8808-F7A9-D943-A902-74B5A031343C}"/>
              </a:ext>
            </a:extLst>
          </p:cNvPr>
          <p:cNvSpPr txBox="1"/>
          <p:nvPr/>
        </p:nvSpPr>
        <p:spPr>
          <a:xfrm>
            <a:off x="611560" y="5675199"/>
            <a:ext cx="8399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/>
                </a:solidFill>
                <a:latin typeface="Klavika Rg" panose="02000000000000000000" pitchFamily="50" charset="0"/>
                <a:cs typeface="Klavika"/>
              </a:rPr>
              <a:t>Look around corners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21A2EA-B576-3949-8632-023332FA6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202285"/>
            <a:ext cx="1514640" cy="13278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A0C62C-8852-B44F-A1EA-C706C9EE8604}"/>
              </a:ext>
            </a:extLst>
          </p:cNvPr>
          <p:cNvSpPr/>
          <p:nvPr/>
        </p:nvSpPr>
        <p:spPr bwMode="auto">
          <a:xfrm>
            <a:off x="467544" y="6099406"/>
            <a:ext cx="1592189" cy="576064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7" name="Picture 6" descr="UoG_colour.png">
            <a:extLst>
              <a:ext uri="{FF2B5EF4-FFF2-40B4-BE49-F238E27FC236}">
                <a16:creationId xmlns:a16="http://schemas.microsoft.com/office/drawing/2014/main" id="{A23F3B52-87AB-2F40-B471-B69DDC9624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62" y="6226000"/>
            <a:ext cx="1118328" cy="34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8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213A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BAE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213A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BAE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31490</TotalTime>
  <Words>1463</Words>
  <Application>Microsoft Macintosh PowerPoint</Application>
  <PresentationFormat>On-screen Show (4:3)</PresentationFormat>
  <Paragraphs>311</Paragraphs>
  <Slides>53</Slides>
  <Notes>16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9" baseType="lpstr">
      <vt:lpstr>ＭＳ ゴシック</vt:lpstr>
      <vt:lpstr>Apple Chancery</vt:lpstr>
      <vt:lpstr>Arial</vt:lpstr>
      <vt:lpstr>Calibri</vt:lpstr>
      <vt:lpstr>Gill Sans</vt:lpstr>
      <vt:lpstr>Helvetica</vt:lpstr>
      <vt:lpstr>Helvetica Light</vt:lpstr>
      <vt:lpstr>Klavika</vt:lpstr>
      <vt:lpstr>Klavika Rg</vt:lpstr>
      <vt:lpstr>Symbol</vt:lpstr>
      <vt:lpstr>Times</vt:lpstr>
      <vt:lpstr>Verdana</vt:lpstr>
      <vt:lpstr>1_Blank</vt:lpstr>
      <vt:lpstr>2_Blank</vt:lpstr>
      <vt:lpstr>2_Office Theme</vt:lpstr>
      <vt:lpstr>Equation</vt:lpstr>
      <vt:lpstr>UK Quantum Technology  Hub   Quantum Enhanced Imaging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Imaging with position correlation</vt:lpstr>
      <vt:lpstr>What do we HOPE to see?</vt:lpstr>
      <vt:lpstr>What do we EXPECT to see?</vt:lpstr>
      <vt:lpstr>Imaging with centroid measurement</vt:lpstr>
      <vt:lpstr>Seeing the bisectors</vt:lpstr>
      <vt:lpstr>Imaging with position correlation</vt:lpstr>
      <vt:lpstr>Bulb Filament </vt:lpstr>
      <vt:lpstr>The Quantum (resolution ) Advantage </vt:lpstr>
      <vt:lpstr>The Quantum Advantage </vt:lpstr>
      <vt:lpstr>Imaging with position correlated photons </vt:lpstr>
      <vt:lpstr>What do we HOPE to see?</vt:lpstr>
      <vt:lpstr>Seeing the correlation ?</vt:lpstr>
      <vt:lpstr>Imaging with correlated (entangled) photons </vt:lpstr>
      <vt:lpstr>“Quantum Illumination” giving rejection of background noise/light) </vt:lpstr>
      <vt:lpstr>The Quantum (contrast) Advantage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- if you want a copy of the talk (&amp; papers) – ask</vt:lpstr>
      <vt:lpstr>Thank you</vt:lpstr>
    </vt:vector>
  </TitlesOfParts>
  <Company>University of Glasgow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Miles Padgett</dc:creator>
  <cp:lastModifiedBy>Miles Padgett</cp:lastModifiedBy>
  <cp:revision>767</cp:revision>
  <cp:lastPrinted>2016-02-29T06:57:48Z</cp:lastPrinted>
  <dcterms:created xsi:type="dcterms:W3CDTF">2012-12-10T17:28:18Z</dcterms:created>
  <dcterms:modified xsi:type="dcterms:W3CDTF">2020-07-01T08:01:05Z</dcterms:modified>
</cp:coreProperties>
</file>