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34"/>
  </p:notesMasterIdLst>
  <p:handoutMasterIdLst>
    <p:handoutMasterId r:id="rId35"/>
  </p:handoutMasterIdLst>
  <p:sldIdLst>
    <p:sldId id="269" r:id="rId2"/>
    <p:sldId id="334" r:id="rId3"/>
    <p:sldId id="327" r:id="rId4"/>
    <p:sldId id="328" r:id="rId5"/>
    <p:sldId id="271" r:id="rId6"/>
    <p:sldId id="332" r:id="rId7"/>
    <p:sldId id="330" r:id="rId8"/>
    <p:sldId id="347" r:id="rId9"/>
    <p:sldId id="275" r:id="rId10"/>
    <p:sldId id="289" r:id="rId11"/>
    <p:sldId id="290" r:id="rId12"/>
    <p:sldId id="291" r:id="rId13"/>
    <p:sldId id="292" r:id="rId14"/>
    <p:sldId id="293" r:id="rId15"/>
    <p:sldId id="294" r:id="rId16"/>
    <p:sldId id="296" r:id="rId17"/>
    <p:sldId id="335" r:id="rId18"/>
    <p:sldId id="341" r:id="rId19"/>
    <p:sldId id="342" r:id="rId20"/>
    <p:sldId id="343" r:id="rId21"/>
    <p:sldId id="329" r:id="rId22"/>
    <p:sldId id="306" r:id="rId23"/>
    <p:sldId id="336" r:id="rId24"/>
    <p:sldId id="309" r:id="rId25"/>
    <p:sldId id="311" r:id="rId26"/>
    <p:sldId id="314" r:id="rId27"/>
    <p:sldId id="344" r:id="rId28"/>
    <p:sldId id="345" r:id="rId29"/>
    <p:sldId id="346" r:id="rId30"/>
    <p:sldId id="333" r:id="rId31"/>
    <p:sldId id="323" r:id="rId32"/>
    <p:sldId id="31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3F00"/>
    <a:srgbClr val="FFFFFF"/>
    <a:srgbClr val="E4B429"/>
    <a:srgbClr val="FFD54F"/>
    <a:srgbClr val="FFEA3D"/>
    <a:srgbClr val="FFFFAA"/>
    <a:srgbClr val="E0249A"/>
    <a:srgbClr val="0073CF"/>
    <a:srgbClr val="57068C"/>
    <a:srgbClr val="FFDB43"/>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ED120D-6B3C-4392-8C89-263C0F06BF0E}" v="4" dt="2019-04-09T17:59:55.2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3" autoAdjust="0"/>
    <p:restoredTop sz="78748" autoAdjust="0"/>
  </p:normalViewPr>
  <p:slideViewPr>
    <p:cSldViewPr snapToGrid="0">
      <p:cViewPr varScale="1">
        <p:scale>
          <a:sx n="46" d="100"/>
          <a:sy n="46" d="100"/>
        </p:scale>
        <p:origin x="674" y="30"/>
      </p:cViewPr>
      <p:guideLst>
        <p:guide orient="horz" pos="2160"/>
        <p:guide pos="3840"/>
      </p:guideLst>
    </p:cSldViewPr>
  </p:slideViewPr>
  <p:notesTextViewPr>
    <p:cViewPr>
      <p:scale>
        <a:sx n="1" d="1"/>
        <a:sy n="1" d="1"/>
      </p:scale>
      <p:origin x="0" y="0"/>
    </p:cViewPr>
  </p:notesTextViewPr>
  <p:sorterViewPr>
    <p:cViewPr>
      <p:scale>
        <a:sx n="30" d="100"/>
        <a:sy n="30" d="100"/>
      </p:scale>
      <p:origin x="0" y="0"/>
    </p:cViewPr>
  </p:sorterViewPr>
  <p:notesViewPr>
    <p:cSldViewPr snapToGrid="0">
      <p:cViewPr varScale="1">
        <p:scale>
          <a:sx n="85" d="100"/>
          <a:sy n="85" d="100"/>
        </p:scale>
        <p:origin x="3928"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5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 Thakur" userId="f31b6d56fd087fd3" providerId="LiveId" clId="{A0ED120D-6B3C-4392-8C89-263C0F06BF0E}"/>
    <pc:docChg chg="addSld modSld">
      <pc:chgData name="S Thakur" userId="f31b6d56fd087fd3" providerId="LiveId" clId="{A0ED120D-6B3C-4392-8C89-263C0F06BF0E}" dt="2019-04-09T17:59:55.245" v="3" actId="1076"/>
      <pc:docMkLst>
        <pc:docMk/>
      </pc:docMkLst>
      <pc:sldChg chg="addSp modSp add">
        <pc:chgData name="S Thakur" userId="f31b6d56fd087fd3" providerId="LiveId" clId="{A0ED120D-6B3C-4392-8C89-263C0F06BF0E}" dt="2019-04-09T17:59:55.245" v="3" actId="1076"/>
        <pc:sldMkLst>
          <pc:docMk/>
          <pc:sldMk cId="2943806724" sldId="314"/>
        </pc:sldMkLst>
        <pc:picChg chg="add mod">
          <ac:chgData name="S Thakur" userId="f31b6d56fd087fd3" providerId="LiveId" clId="{A0ED120D-6B3C-4392-8C89-263C0F06BF0E}" dt="2019-04-09T17:59:55.245" v="3" actId="1076"/>
          <ac:picMkLst>
            <pc:docMk/>
            <pc:sldMk cId="2943806724" sldId="314"/>
            <ac:picMk id="6" creationId="{6A321DE2-109B-4371-B87F-E108D57224BB}"/>
          </ac:picMkLst>
        </pc:picChg>
      </pc:sldChg>
    </pc:docChg>
  </pc:docChgLst>
  <pc:docChgLst>
    <pc:chgData name="S Thakur" userId="f31b6d56fd087fd3" providerId="LiveId" clId="{A4E2FB4F-52BD-4784-B4C0-C7CE1866A126}"/>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0E4E57-1CF6-4440-8310-3CBE926400C3}" type="datetimeFigureOut">
              <a:rPr lang="en-US" smtClean="0"/>
              <a:t>6/29/2020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33DC02-E926-F143-BEA7-834664C012FA}" type="slidenum">
              <a:rPr lang="en-US" smtClean="0"/>
              <a:t>‹#›</a:t>
            </a:fld>
            <a:endParaRPr lang="en-US"/>
          </a:p>
        </p:txBody>
      </p:sp>
    </p:spTree>
    <p:extLst>
      <p:ext uri="{BB962C8B-B14F-4D97-AF65-F5344CB8AC3E}">
        <p14:creationId xmlns:p14="http://schemas.microsoft.com/office/powerpoint/2010/main" val="389412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78E97C-1779-4CEE-80D0-5BBB1AC4023D}" type="datetimeFigureOut">
              <a:rPr lang="en-US" smtClean="0"/>
              <a:t>6/29/2020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EF7D1-689C-4BC1-B59B-4A4CE078ECDF}" type="slidenum">
              <a:rPr lang="en-US" smtClean="0"/>
              <a:t>‹#›</a:t>
            </a:fld>
            <a:endParaRPr lang="en-US"/>
          </a:p>
        </p:txBody>
      </p:sp>
    </p:spTree>
    <p:extLst>
      <p:ext uri="{BB962C8B-B14F-4D97-AF65-F5344CB8AC3E}">
        <p14:creationId xmlns:p14="http://schemas.microsoft.com/office/powerpoint/2010/main" val="1981143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CEF7D1-689C-4BC1-B59B-4A4CE078ECDF}" type="slidenum">
              <a:rPr lang="en-US" smtClean="0"/>
              <a:t>1</a:t>
            </a:fld>
            <a:endParaRPr lang="en-US"/>
          </a:p>
        </p:txBody>
      </p:sp>
    </p:spTree>
    <p:extLst>
      <p:ext uri="{BB962C8B-B14F-4D97-AF65-F5344CB8AC3E}">
        <p14:creationId xmlns:p14="http://schemas.microsoft.com/office/powerpoint/2010/main" val="3433605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CCEF7D1-689C-4BC1-B59B-4A4CE078ECDF}" type="slidenum">
              <a:rPr lang="en-US" smtClean="0"/>
              <a:t>24</a:t>
            </a:fld>
            <a:endParaRPr lang="en-US"/>
          </a:p>
        </p:txBody>
      </p:sp>
    </p:spTree>
    <p:extLst>
      <p:ext uri="{BB962C8B-B14F-4D97-AF65-F5344CB8AC3E}">
        <p14:creationId xmlns:p14="http://schemas.microsoft.com/office/powerpoint/2010/main" val="2148142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CEF7D1-689C-4BC1-B59B-4A4CE078ECDF}" type="slidenum">
              <a:rPr lang="en-US" smtClean="0"/>
              <a:t>30</a:t>
            </a:fld>
            <a:endParaRPr lang="en-US"/>
          </a:p>
        </p:txBody>
      </p:sp>
    </p:spTree>
    <p:extLst>
      <p:ext uri="{BB962C8B-B14F-4D97-AF65-F5344CB8AC3E}">
        <p14:creationId xmlns:p14="http://schemas.microsoft.com/office/powerpoint/2010/main" val="1964816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CCEF7D1-689C-4BC1-B59B-4A4CE078ECDF}" type="slidenum">
              <a:rPr lang="en-US" smtClean="0"/>
              <a:t>31</a:t>
            </a:fld>
            <a:endParaRPr lang="en-US"/>
          </a:p>
        </p:txBody>
      </p:sp>
    </p:spTree>
    <p:extLst>
      <p:ext uri="{BB962C8B-B14F-4D97-AF65-F5344CB8AC3E}">
        <p14:creationId xmlns:p14="http://schemas.microsoft.com/office/powerpoint/2010/main" val="2706837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CCEF7D1-689C-4BC1-B59B-4A4CE078ECDF}" type="slidenum">
              <a:rPr lang="en-US" smtClean="0"/>
              <a:t>32</a:t>
            </a:fld>
            <a:endParaRPr lang="en-US"/>
          </a:p>
        </p:txBody>
      </p:sp>
    </p:spTree>
    <p:extLst>
      <p:ext uri="{BB962C8B-B14F-4D97-AF65-F5344CB8AC3E}">
        <p14:creationId xmlns:p14="http://schemas.microsoft.com/office/powerpoint/2010/main" val="2407838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CCEF7D1-689C-4BC1-B59B-4A4CE078ECDF}" type="slidenum">
              <a:rPr lang="en-US" smtClean="0"/>
              <a:t>2</a:t>
            </a:fld>
            <a:endParaRPr lang="en-US"/>
          </a:p>
        </p:txBody>
      </p:sp>
    </p:spTree>
    <p:extLst>
      <p:ext uri="{BB962C8B-B14F-4D97-AF65-F5344CB8AC3E}">
        <p14:creationId xmlns:p14="http://schemas.microsoft.com/office/powerpoint/2010/main" val="3996597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CCEF7D1-689C-4BC1-B59B-4A4CE078ECDF}" type="slidenum">
              <a:rPr lang="en-US" smtClean="0"/>
              <a:t>3</a:t>
            </a:fld>
            <a:endParaRPr lang="en-US"/>
          </a:p>
        </p:txBody>
      </p:sp>
    </p:spTree>
    <p:extLst>
      <p:ext uri="{BB962C8B-B14F-4D97-AF65-F5344CB8AC3E}">
        <p14:creationId xmlns:p14="http://schemas.microsoft.com/office/powerpoint/2010/main" val="660550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CCEF7D1-689C-4BC1-B59B-4A4CE078ECDF}" type="slidenum">
              <a:rPr lang="en-US" smtClean="0"/>
              <a:t>5</a:t>
            </a:fld>
            <a:endParaRPr lang="en-US"/>
          </a:p>
        </p:txBody>
      </p:sp>
    </p:spTree>
    <p:extLst>
      <p:ext uri="{BB962C8B-B14F-4D97-AF65-F5344CB8AC3E}">
        <p14:creationId xmlns:p14="http://schemas.microsoft.com/office/powerpoint/2010/main" val="3974311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CCEF7D1-689C-4BC1-B59B-4A4CE078ECDF}" type="slidenum">
              <a:rPr lang="en-US" smtClean="0"/>
              <a:t>6</a:t>
            </a:fld>
            <a:endParaRPr lang="en-US"/>
          </a:p>
        </p:txBody>
      </p:sp>
    </p:spTree>
    <p:extLst>
      <p:ext uri="{BB962C8B-B14F-4D97-AF65-F5344CB8AC3E}">
        <p14:creationId xmlns:p14="http://schemas.microsoft.com/office/powerpoint/2010/main" val="3879321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CCEF7D1-689C-4BC1-B59B-4A4CE078ECDF}" type="slidenum">
              <a:rPr lang="en-US" smtClean="0"/>
              <a:t>13</a:t>
            </a:fld>
            <a:endParaRPr lang="en-US"/>
          </a:p>
        </p:txBody>
      </p:sp>
    </p:spTree>
    <p:extLst>
      <p:ext uri="{BB962C8B-B14F-4D97-AF65-F5344CB8AC3E}">
        <p14:creationId xmlns:p14="http://schemas.microsoft.com/office/powerpoint/2010/main" val="628721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you see now the value for n2 varies about 6 orders of magnitude, and is sometimes reported to be positive or negative. As far as implementation in devices goes, this introduces a large range for this value and we need to be sure of what behaviour to expect so systems can be designed accurately.  So the question becomes what exactly is the source of this large variation. By looking at the various experimental studies, we see generally that the experiment itself is a contributing factor to what we observe.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particular, the measurement technique used to characterise the nonlinearity, laser properties like the wavelength and pulse-duration, and sample dependent properties like the Fermi energy and any effects stemming from the fabrication technique or the substrate. In the studies, the effect of these parameters is not generally discussed. However as varying results are being reported, there was now discussion about varying experimental conditions contributing to this fact. But no experimental studies explicitly addressed this issue. Looking at theoretical work where the effect of these parameters can be calculated it is clear that this value shouldn’t actually be a constant. It strongly depends on all these factors. And n2 can actually be modulated orders of magnitude by tuning the experimental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the question becomes, how can be form predictable models for design if there are so many factors effecting what we observe?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simple answer is that we have to start by looking at each factor one at a time and see how it effects the response. In doing so, we build towards the understanding of the fundamental processes that are in play.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this is what we begin to do in this work. We look at the dependence of n2 on the excitation wavelength, pulse duration and how this nonlinearity evolves with time. When we start to understand how the nonlinearity changes with these parameters, we can begin to use this information for practical purposes like using it to tune n2  to positive or negative orders of magnitude, which is limited in silicon photonics. Add that to how integrable graphene is for on-chip devices, this will certainly be significant in the development of graphene based photonic devices.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8CCEF7D1-689C-4BC1-B59B-4A4CE078ECDF}" type="slidenum">
              <a:rPr lang="en-US" smtClean="0"/>
              <a:t>15</a:t>
            </a:fld>
            <a:endParaRPr lang="en-US"/>
          </a:p>
        </p:txBody>
      </p:sp>
    </p:spTree>
    <p:extLst>
      <p:ext uri="{BB962C8B-B14F-4D97-AF65-F5344CB8AC3E}">
        <p14:creationId xmlns:p14="http://schemas.microsoft.com/office/powerpoint/2010/main" val="1414015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order to streamline the spectral and temporal measurements, we made this pump-probe integrated Z-scan set-up which allows for multiple modes of measurement. The highlighted box is the standard Z-scan set-up, while the auxiliary optics and components allow for integration of a delay line. The pump and the probe are separated using polarisers in the Z-scan dual beam mode and additionally with optical chopping and lock-in when operating in standard pump-probe mode. Our laser source is a high-power tunable source that can be varied from 690 to 1050 nm, with a pulse-width of 100 fs and a repetition rate of 80 </a:t>
            </a:r>
            <a:r>
              <a:rPr lang="en-GB" dirty="0" err="1"/>
              <a:t>MHz.</a:t>
            </a:r>
            <a:r>
              <a:rPr lang="en-GB" dirty="0"/>
              <a:t> So with this set-up we can perform standard Z-scan measurement in single-beam mode, time-resolved Z-scan and a standard pump-probe measurement in dual beam mode.</a:t>
            </a:r>
          </a:p>
        </p:txBody>
      </p:sp>
      <p:sp>
        <p:nvSpPr>
          <p:cNvPr id="4" name="Slide Number Placeholder 3"/>
          <p:cNvSpPr>
            <a:spLocks noGrp="1"/>
          </p:cNvSpPr>
          <p:nvPr>
            <p:ph type="sldNum" sz="quarter" idx="10"/>
          </p:nvPr>
        </p:nvSpPr>
        <p:spPr/>
        <p:txBody>
          <a:bodyPr/>
          <a:lstStyle/>
          <a:p>
            <a:fld id="{8CCEF7D1-689C-4BC1-B59B-4A4CE078ECDF}" type="slidenum">
              <a:rPr lang="en-US" smtClean="0"/>
              <a:t>18</a:t>
            </a:fld>
            <a:endParaRPr lang="en-US"/>
          </a:p>
        </p:txBody>
      </p:sp>
    </p:spTree>
    <p:extLst>
      <p:ext uri="{BB962C8B-B14F-4D97-AF65-F5344CB8AC3E}">
        <p14:creationId xmlns:p14="http://schemas.microsoft.com/office/powerpoint/2010/main" val="2588067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the delay line section of the experimental set-up we were able to perform some time-resolved measurements. First with the use of the optical chopper and lock-in amplifier we acquired the temporal correlation for graphene to obtain a tau_1 relaxation time of 113 fs. However, since the pump and probe pulse-widths are almost the same as the obtained tau_1 there is some uncertainty about this value. </a:t>
            </a:r>
          </a:p>
          <a:p>
            <a:endParaRPr lang="en-GB" b="1" dirty="0"/>
          </a:p>
          <a:p>
            <a:r>
              <a:rPr lang="en-GB" b="1" dirty="0"/>
              <a:t>*CLICK*</a:t>
            </a:r>
          </a:p>
          <a:p>
            <a:endParaRPr lang="en-GB" dirty="0"/>
          </a:p>
          <a:p>
            <a:r>
              <a:rPr lang="en-GB" dirty="0"/>
              <a:t>In this experiment, we acquire the differential transmittance at the peak and valley position of the single- beam Z-scan trace as a function of the probe delay. The inset is sample curve acquired near the peak position. Using this data we can also look at the temporal correlation between the two beams and resolve the beam width of the probe given the pump is taken to be 102 fs which we measured in a subsequent measurement. </a:t>
            </a:r>
          </a:p>
          <a:p>
            <a:endParaRPr lang="en-GB" dirty="0"/>
          </a:p>
          <a:p>
            <a:r>
              <a:rPr lang="en-GB" dirty="0"/>
              <a:t>In the main figure we plot the transmittance difference between peak and valley positions as a function of probe delay. We see this is a profile similar to a regular pump probe measurement, with similar time scale of tau 1. The maximum transmittance peaks at zero delay, where highest excited carrier density is reached then it relaxes on a longer time scale with the differential transmittance dropping to a more or less constant value. We were hoping to see the rise and decay of the nonlinearity as the carrier population difference evolves but this doesn’t seem to be the case. Taking the power of the pulse as described by a Gaussian distribution where the peak is where we have the peak power and extracting the n2 for the differential transmittance values, we get more or less a constant n2 value of 1.12 times 10^-8 near the peak, which coincides with our previous measurement. And as the intensity decreases away from the peak, the value grows due to decreased saturation effects, like we saw previously. So any modulation we’re seeing here is simply due to the power of the pulse. What we understand from this data is that our pulses may not be short enough to probe the dynamics in our graphene sample. We can still achieve some modulation of the delta N term where the intensity can be varied and subsequently the n2 changes too. This isn’t a linear relationship exactly, as saturation is something that is becoming of interest in graphene nonlinear optics.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1935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003" y="5486695"/>
            <a:ext cx="5054388" cy="1541531"/>
          </a:xfrm>
          <a:prstGeom prst="rect">
            <a:avLst/>
          </a:prstGeom>
        </p:spPr>
      </p:pic>
      <p:sp>
        <p:nvSpPr>
          <p:cNvPr id="2" name="Title 1"/>
          <p:cNvSpPr>
            <a:spLocks noGrp="1"/>
          </p:cNvSpPr>
          <p:nvPr>
            <p:ph type="ctrTitle" hasCustomPrompt="1"/>
          </p:nvPr>
        </p:nvSpPr>
        <p:spPr>
          <a:xfrm>
            <a:off x="452740" y="1028940"/>
            <a:ext cx="8692199" cy="1474115"/>
          </a:xfrm>
        </p:spPr>
        <p:txBody>
          <a:bodyPr lIns="0" anchor="b">
            <a:noAutofit/>
          </a:bodyPr>
          <a:lstStyle>
            <a:lvl1pPr algn="l">
              <a:defRPr sz="540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pPr/>
              <a:t>6/29/2020</a:t>
            </a:fld>
            <a:endParaRPr lang="en-US" dirty="0"/>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PRESENTATION TITLE</a:t>
            </a:r>
            <a:endParaRPr lang="en-US" dirty="0"/>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dirty="0"/>
          </a:p>
        </p:txBody>
      </p:sp>
      <p:sp>
        <p:nvSpPr>
          <p:cNvPr id="19" name="Rectangle 18"/>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559227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881" y="1396192"/>
            <a:ext cx="5542713" cy="670270"/>
          </a:xfrm>
        </p:spPr>
        <p:txBody>
          <a:bodyPr anchor="b">
            <a:noAutofit/>
          </a:bodyPr>
          <a:lstStyle>
            <a:lvl1pPr marL="0" indent="0">
              <a:buNone/>
              <a:defRPr sz="2800" b="1" baseline="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9881" y="2184400"/>
            <a:ext cx="5542713"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6154" y="1396192"/>
            <a:ext cx="5593458" cy="670270"/>
          </a:xfrm>
        </p:spPr>
        <p:txBody>
          <a:bodyPr anchor="b">
            <a:normAutofit/>
          </a:bodyPr>
          <a:lstStyle>
            <a:lvl1pPr marL="0" indent="0">
              <a:buNone/>
              <a:defRPr sz="28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6154" y="2184400"/>
            <a:ext cx="5593458"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hasCustomPrompt="1"/>
          </p:nvPr>
        </p:nvSpPr>
        <p:spPr>
          <a:xfrm>
            <a:off x="259883" y="434108"/>
            <a:ext cx="11569729" cy="895927"/>
          </a:xfrm>
        </p:spPr>
        <p:txBody>
          <a:bodyPr/>
          <a:lstStyle/>
          <a:p>
            <a:r>
              <a:rPr lang="en-US" dirty="0"/>
              <a:t>CLICK TO EDIT MASTER TITLE STYLE</a:t>
            </a:r>
          </a:p>
        </p:txBody>
      </p:sp>
      <p:sp>
        <p:nvSpPr>
          <p:cNvPr id="2" name="Date Placeholder 1"/>
          <p:cNvSpPr>
            <a:spLocks noGrp="1"/>
          </p:cNvSpPr>
          <p:nvPr>
            <p:ph type="dt" sz="half" idx="10"/>
          </p:nvPr>
        </p:nvSpPr>
        <p:spPr/>
        <p:txBody>
          <a:bodyPr/>
          <a:lstStyle/>
          <a:p>
            <a:fld id="{C17F432B-3FBE-4889-963D-BF97BFBB7D3F}" type="datetime1">
              <a:rPr lang="en-US" smtClean="0"/>
              <a:t>6/29/2020</a:t>
            </a:fld>
            <a:endParaRPr lang="en-US" dirty="0"/>
          </a:p>
        </p:txBody>
      </p:sp>
      <p:sp>
        <p:nvSpPr>
          <p:cNvPr id="11" name="Footer Placeholder 10"/>
          <p:cNvSpPr>
            <a:spLocks noGrp="1"/>
          </p:cNvSpPr>
          <p:nvPr>
            <p:ph type="ftr" sz="quarter" idx="11"/>
          </p:nvPr>
        </p:nvSpPr>
        <p:spPr/>
        <p:txBody>
          <a:bodyPr/>
          <a:lstStyle/>
          <a:p>
            <a:r>
              <a:rPr lang="en-US"/>
              <a:t>PRESENTATION TITLE</a:t>
            </a:r>
            <a:endParaRPr lang="en-US" dirty="0"/>
          </a:p>
        </p:txBody>
      </p:sp>
      <p:sp>
        <p:nvSpPr>
          <p:cNvPr id="12" name="Slide Number Placeholder 11"/>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51959864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Date Placeholder 5"/>
          <p:cNvSpPr>
            <a:spLocks noGrp="1"/>
          </p:cNvSpPr>
          <p:nvPr>
            <p:ph type="dt" sz="half" idx="10"/>
          </p:nvPr>
        </p:nvSpPr>
        <p:spPr/>
        <p:txBody>
          <a:bodyPr/>
          <a:lstStyle/>
          <a:p>
            <a:fld id="{310CCC04-1E76-41EE-A8AC-75AD85313D09}" type="datetime1">
              <a:rPr lang="en-US" smtClean="0"/>
              <a:t>6/29/2020</a:t>
            </a:fld>
            <a:endParaRPr lang="en-US" dirty="0"/>
          </a:p>
        </p:txBody>
      </p:sp>
      <p:sp>
        <p:nvSpPr>
          <p:cNvPr id="7" name="Footer Placeholder 6"/>
          <p:cNvSpPr>
            <a:spLocks noGrp="1"/>
          </p:cNvSpPr>
          <p:nvPr>
            <p:ph type="ftr" sz="quarter" idx="11"/>
          </p:nvPr>
        </p:nvSpPr>
        <p:spPr/>
        <p:txBody>
          <a:bodyPr/>
          <a:lstStyle/>
          <a:p>
            <a:r>
              <a:rPr lang="en-US"/>
              <a:t>PRESENTATION TITLE</a:t>
            </a:r>
            <a:endParaRPr lang="en-US" dirty="0"/>
          </a:p>
        </p:txBody>
      </p:sp>
      <p:sp>
        <p:nvSpPr>
          <p:cNvPr id="8" name="Slide Number Placeholder 7"/>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70848707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3974A9E-84AC-4661-9381-CC35B09E47F7}" type="datetime1">
              <a:rPr lang="en-US" smtClean="0"/>
              <a:t>6/29/2020</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74316560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E55829F-8847-4C2A-8DD0-690EAD78E53F}" type="datetime1">
              <a:rPr lang="en-US" smtClean="0"/>
              <a:t>6/29/2020</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108767841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0071" y="1237675"/>
            <a:ext cx="4331855" cy="910202"/>
          </a:xfrm>
        </p:spPr>
        <p:txBody>
          <a:bodyPr anchor="b">
            <a:normAutofit/>
          </a:bodyPr>
          <a:lstStyle>
            <a:lvl1pPr algn="ctr">
              <a:defRPr sz="2800" cap="all" baseline="0"/>
            </a:lvl1pPr>
          </a:lstStyle>
          <a:p>
            <a:r>
              <a:rPr lang="en-US" dirty="0"/>
              <a:t>CONTEXT or THEME</a:t>
            </a:r>
          </a:p>
        </p:txBody>
      </p:sp>
      <p:sp>
        <p:nvSpPr>
          <p:cNvPr id="3" name="Date Placeholder 2"/>
          <p:cNvSpPr>
            <a:spLocks noGrp="1"/>
          </p:cNvSpPr>
          <p:nvPr>
            <p:ph type="dt" sz="half" idx="10"/>
          </p:nvPr>
        </p:nvSpPr>
        <p:spPr>
          <a:xfrm>
            <a:off x="10687614" y="6335309"/>
            <a:ext cx="1181114" cy="250337"/>
          </a:xfrm>
        </p:spPr>
        <p:txBody>
          <a:bodyPr/>
          <a:lstStyle/>
          <a:p>
            <a:fld id="{5FDFC970-B950-4395-A833-47227D4A68CA}" type="datetime1">
              <a:rPr lang="en-US" smtClean="0"/>
              <a:t>6/29/2020</a:t>
            </a:fld>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cxnSp>
        <p:nvCxnSpPr>
          <p:cNvPr id="12" name="Straight Connector 11"/>
          <p:cNvCxnSpPr/>
          <p:nvPr userDrawn="1"/>
        </p:nvCxnSpPr>
        <p:spPr>
          <a:xfrm>
            <a:off x="393007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93007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660400" y="2420360"/>
            <a:ext cx="10871200" cy="2114550"/>
          </a:xfrm>
        </p:spPr>
        <p:txBody>
          <a:bodyPr anchor="ctr">
            <a:normAutofit/>
          </a:bodyPr>
          <a:lstStyle>
            <a:lvl1pPr marL="0" indent="0" algn="ctr">
              <a:lnSpc>
                <a:spcPct val="100000"/>
              </a:lnSpc>
              <a:buNone/>
              <a:defRPr sz="28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393007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spTree>
    <p:extLst>
      <p:ext uri="{BB962C8B-B14F-4D97-AF65-F5344CB8AC3E}">
        <p14:creationId xmlns:p14="http://schemas.microsoft.com/office/powerpoint/2010/main" val="106419811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6350285" y="495661"/>
            <a:ext cx="5440648" cy="5757360"/>
          </a:xfrm>
        </p:spPr>
        <p:txBody>
          <a:bodyPr/>
          <a:lstStyle/>
          <a:p>
            <a:r>
              <a:rPr lang="en-US"/>
              <a:t>Click icon to add picture</a:t>
            </a:r>
          </a:p>
        </p:txBody>
      </p:sp>
      <p:sp>
        <p:nvSpPr>
          <p:cNvPr id="2" name="Title 1"/>
          <p:cNvSpPr>
            <a:spLocks noGrp="1"/>
          </p:cNvSpPr>
          <p:nvPr>
            <p:ph type="title" hasCustomPrompt="1"/>
          </p:nvPr>
        </p:nvSpPr>
        <p:spPr>
          <a:xfrm>
            <a:off x="854362" y="1237675"/>
            <a:ext cx="4331855" cy="910202"/>
          </a:xfrm>
        </p:spPr>
        <p:txBody>
          <a:bodyPr anchor="b">
            <a:normAutofit/>
          </a:bodyPr>
          <a:lstStyle>
            <a:lvl1pPr algn="ctr">
              <a:defRPr sz="2800" cap="all" baseline="0"/>
            </a:lvl1pPr>
          </a:lstStyle>
          <a:p>
            <a:r>
              <a:rPr lang="en-US" dirty="0"/>
              <a:t>CONTEXT or THEME</a:t>
            </a:r>
          </a:p>
        </p:txBody>
      </p:sp>
      <p:sp>
        <p:nvSpPr>
          <p:cNvPr id="3" name="Date Placeholder 2"/>
          <p:cNvSpPr>
            <a:spLocks noGrp="1"/>
          </p:cNvSpPr>
          <p:nvPr>
            <p:ph type="dt" sz="half" idx="10"/>
          </p:nvPr>
        </p:nvSpPr>
        <p:spPr>
          <a:xfrm>
            <a:off x="10692947" y="6335309"/>
            <a:ext cx="1181114" cy="250337"/>
          </a:xfrm>
        </p:spPr>
        <p:txBody>
          <a:bodyPr/>
          <a:lstStyle/>
          <a:p>
            <a:fld id="{5FDFC970-B950-4395-A833-47227D4A68CA}" type="datetime1">
              <a:rPr lang="en-US" smtClean="0"/>
              <a:t>6/29/2020</a:t>
            </a:fld>
            <a:endParaRPr lang="en-US" dirty="0"/>
          </a:p>
        </p:txBody>
      </p:sp>
      <p:sp>
        <p:nvSpPr>
          <p:cNvPr id="4" name="Footer Placeholder 3"/>
          <p:cNvSpPr>
            <a:spLocks noGrp="1"/>
          </p:cNvSpPr>
          <p:nvPr>
            <p:ph type="ftr" sz="quarter" idx="11"/>
          </p:nvPr>
        </p:nvSpPr>
        <p:spPr>
          <a:xfrm>
            <a:off x="259882" y="6335309"/>
            <a:ext cx="3887245" cy="250337"/>
          </a:xfrm>
        </p:spPr>
        <p:txBody>
          <a:bodyPr/>
          <a:lstStyle/>
          <a:p>
            <a:r>
              <a:rPr lang="en-US"/>
              <a:t>PRESENTATION TITLE</a:t>
            </a:r>
            <a:endParaRPr lang="en-US" dirty="0"/>
          </a:p>
        </p:txBody>
      </p:sp>
      <p:sp>
        <p:nvSpPr>
          <p:cNvPr id="5" name="Slide Number Placeholder 4"/>
          <p:cNvSpPr>
            <a:spLocks noGrp="1"/>
          </p:cNvSpPr>
          <p:nvPr>
            <p:ph type="sldNum" sz="quarter" idx="12"/>
          </p:nvPr>
        </p:nvSpPr>
        <p:spPr>
          <a:xfrm>
            <a:off x="4479637" y="6335309"/>
            <a:ext cx="1016000" cy="250337"/>
          </a:xfrm>
        </p:spPr>
        <p:txBody>
          <a:bodyPr/>
          <a:lstStyle/>
          <a:p>
            <a:r>
              <a:rPr lang="en-US" dirty="0"/>
              <a:t>PAGE  </a:t>
            </a:r>
            <a:fld id="{93005692-73BE-493E-93AB-ECD6027A7652}" type="slidenum">
              <a:rPr lang="en-US" smtClean="0"/>
              <a:pPr/>
              <a:t>‹#›</a:t>
            </a:fld>
            <a:endParaRPr lang="en-US" dirty="0"/>
          </a:p>
        </p:txBody>
      </p:sp>
      <p:sp>
        <p:nvSpPr>
          <p:cNvPr id="15" name="Text Placeholder 14"/>
          <p:cNvSpPr>
            <a:spLocks noGrp="1"/>
          </p:cNvSpPr>
          <p:nvPr>
            <p:ph type="body" sz="quarter" idx="13"/>
          </p:nvPr>
        </p:nvSpPr>
        <p:spPr>
          <a:xfrm>
            <a:off x="544943" y="2409026"/>
            <a:ext cx="4950694"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85436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cxnSp>
        <p:nvCxnSpPr>
          <p:cNvPr id="10" name="Straight Connector 9"/>
          <p:cNvCxnSpPr/>
          <p:nvPr userDrawn="1"/>
        </p:nvCxnSpPr>
        <p:spPr>
          <a:xfrm>
            <a:off x="85436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5436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17354"/>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lvl1pPr>
          </a:lstStyle>
          <a:p>
            <a:r>
              <a:rPr lang="en-US" dirty="0"/>
              <a:t>SECTION DIVIDER</a:t>
            </a:r>
          </a:p>
        </p:txBody>
      </p:sp>
      <p:sp>
        <p:nvSpPr>
          <p:cNvPr id="3" name="Date Placeholder 2"/>
          <p:cNvSpPr>
            <a:spLocks noGrp="1"/>
          </p:cNvSpPr>
          <p:nvPr>
            <p:ph type="dt" sz="half" idx="10"/>
          </p:nvPr>
        </p:nvSpPr>
        <p:spPr>
          <a:xfrm>
            <a:off x="10676206" y="6335309"/>
            <a:ext cx="1181114" cy="250337"/>
          </a:xfrm>
        </p:spPr>
        <p:txBody>
          <a:bodyPr/>
          <a:lstStyle/>
          <a:p>
            <a:fld id="{5FDFC970-B950-4395-A833-47227D4A68CA}" type="datetime1">
              <a:rPr lang="en-US" smtClean="0"/>
              <a:t>6/29/2020</a:t>
            </a:fld>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146772809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solidFill>
                  <a:schemeClr val="bg1"/>
                </a:solidFill>
              </a:defRPr>
            </a:lvl1pPr>
          </a:lstStyle>
          <a:p>
            <a:r>
              <a:rPr lang="en-US" dirty="0"/>
              <a:t>SECTION DIVIDER</a:t>
            </a:r>
          </a:p>
        </p:txBody>
      </p:sp>
      <p:sp>
        <p:nvSpPr>
          <p:cNvPr id="3" name="Date Placeholder 2"/>
          <p:cNvSpPr>
            <a:spLocks noGrp="1"/>
          </p:cNvSpPr>
          <p:nvPr>
            <p:ph type="dt" sz="half" idx="10"/>
          </p:nvPr>
        </p:nvSpPr>
        <p:spPr>
          <a:xfrm>
            <a:off x="10676206" y="6335309"/>
            <a:ext cx="1181114" cy="250337"/>
          </a:xfrm>
        </p:spPr>
        <p:txBody>
          <a:bodyPr/>
          <a:lstStyle>
            <a:lvl1pPr>
              <a:defRPr>
                <a:solidFill>
                  <a:schemeClr val="bg1"/>
                </a:solidFill>
              </a:defRPr>
            </a:lvl1pPr>
          </a:lstStyle>
          <a:p>
            <a:fld id="{5FDFC970-B950-4395-A833-47227D4A68CA}" type="datetime1">
              <a:rPr lang="en-US" smtClean="0"/>
              <a:pPr/>
              <a:t>6/29/2020</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US"/>
              <a:t>PAGE  </a:t>
            </a:r>
            <a:fld id="{93005692-73BE-493E-93AB-ECD6027A7652}" type="slidenum">
              <a:rPr lang="en-US" smtClean="0"/>
              <a:pPr/>
              <a:t>‹#›</a:t>
            </a:fld>
            <a:endParaRPr lang="en-US" dirty="0"/>
          </a:p>
        </p:txBody>
      </p:sp>
    </p:spTree>
    <p:extLst>
      <p:ext uri="{BB962C8B-B14F-4D97-AF65-F5344CB8AC3E}">
        <p14:creationId xmlns:p14="http://schemas.microsoft.com/office/powerpoint/2010/main" val="366682872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solidFill>
                  <a:schemeClr val="bg1"/>
                </a:solidFill>
              </a:defRPr>
            </a:lvl1pPr>
          </a:lstStyle>
          <a:p>
            <a:r>
              <a:rPr lang="en-US" dirty="0"/>
              <a:t>SECTION DIVIDER</a:t>
            </a:r>
          </a:p>
        </p:txBody>
      </p:sp>
      <p:sp>
        <p:nvSpPr>
          <p:cNvPr id="3" name="Date Placeholder 2"/>
          <p:cNvSpPr>
            <a:spLocks noGrp="1"/>
          </p:cNvSpPr>
          <p:nvPr>
            <p:ph type="dt" sz="half" idx="10"/>
          </p:nvPr>
        </p:nvSpPr>
        <p:spPr>
          <a:xfrm>
            <a:off x="10676206" y="6335309"/>
            <a:ext cx="1181114" cy="250337"/>
          </a:xfrm>
        </p:spPr>
        <p:txBody>
          <a:bodyPr/>
          <a:lstStyle>
            <a:lvl1pPr>
              <a:defRPr>
                <a:solidFill>
                  <a:schemeClr val="bg1"/>
                </a:solidFill>
              </a:defRPr>
            </a:lvl1pPr>
          </a:lstStyle>
          <a:p>
            <a:fld id="{5FDFC970-B950-4395-A833-47227D4A68CA}" type="datetime1">
              <a:rPr lang="en-US" smtClean="0"/>
              <a:pPr/>
              <a:t>6/29/2020</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3035022777"/>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04600" y="2761970"/>
            <a:ext cx="7254409" cy="1214490"/>
          </a:xfrm>
          <a:prstGeom prst="rect">
            <a:avLst/>
          </a:prstGeom>
        </p:spPr>
      </p:pic>
      <p:sp>
        <p:nvSpPr>
          <p:cNvPr id="2" name="Title 1"/>
          <p:cNvSpPr>
            <a:spLocks noGrp="1"/>
          </p:cNvSpPr>
          <p:nvPr>
            <p:ph type="title" hasCustomPrompt="1"/>
          </p:nvPr>
        </p:nvSpPr>
        <p:spPr>
          <a:xfrm>
            <a:off x="657225" y="4581236"/>
            <a:ext cx="10877550" cy="1597891"/>
          </a:xfrm>
          <a:noFill/>
        </p:spPr>
        <p:txBody>
          <a:bodyPr wrap="square" rtlCol="0" anchor="ctr" anchorCtr="1">
            <a:noAutofit/>
          </a:bodyPr>
          <a:lstStyle>
            <a:lvl1pPr algn="ctr">
              <a:defRPr lang="en-US" sz="1800" b="0" i="0" cap="all" baseline="0">
                <a:solidFill>
                  <a:schemeClr val="tx1"/>
                </a:solidFill>
                <a:latin typeface="Verdana" charset="0"/>
                <a:ea typeface="Verdana" charset="0"/>
                <a:cs typeface="Verdana" charset="0"/>
              </a:defRPr>
            </a:lvl1pPr>
          </a:lstStyle>
          <a:p>
            <a:pPr marL="0" lvl="0" algn="ctr">
              <a:lnSpc>
                <a:spcPct val="75000"/>
              </a:lnSpc>
            </a:pPr>
            <a:r>
              <a:rPr lang="en-US" dirty="0"/>
              <a:t>click to edit master closing slide</a:t>
            </a:r>
          </a:p>
        </p:txBody>
      </p:sp>
      <p:sp>
        <p:nvSpPr>
          <p:cNvPr id="6" name="Date Placeholder 5"/>
          <p:cNvSpPr>
            <a:spLocks noGrp="1"/>
          </p:cNvSpPr>
          <p:nvPr>
            <p:ph type="dt" sz="half" idx="10"/>
          </p:nvPr>
        </p:nvSpPr>
        <p:spPr/>
        <p:txBody>
          <a:bodyPr/>
          <a:lstStyle/>
          <a:p>
            <a:fld id="{75D660D7-90CE-4513-A3CE-C070B9421917}" type="datetime1">
              <a:rPr lang="en-US" smtClean="0"/>
              <a:t>6/29/2020</a:t>
            </a:fld>
            <a:endParaRPr lang="en-US" dirty="0"/>
          </a:p>
        </p:txBody>
      </p:sp>
      <p:sp>
        <p:nvSpPr>
          <p:cNvPr id="10" name="Footer Placeholder 9"/>
          <p:cNvSpPr>
            <a:spLocks noGrp="1"/>
          </p:cNvSpPr>
          <p:nvPr>
            <p:ph type="ftr" sz="quarter" idx="11"/>
          </p:nvPr>
        </p:nvSpPr>
        <p:spPr/>
        <p:txBody>
          <a:bodyPr/>
          <a:lstStyle/>
          <a:p>
            <a:r>
              <a:rPr lang="en-US"/>
              <a:t>PRESENTATION TITLE</a:t>
            </a:r>
            <a:endParaRPr lang="en-US" dirty="0"/>
          </a:p>
        </p:txBody>
      </p:sp>
      <p:sp>
        <p:nvSpPr>
          <p:cNvPr id="11" name="Slide Number Placeholder 10"/>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grpSp>
        <p:nvGrpSpPr>
          <p:cNvPr id="16" name="Group 15"/>
          <p:cNvGrpSpPr/>
          <p:nvPr userDrawn="1"/>
        </p:nvGrpSpPr>
        <p:grpSpPr>
          <a:xfrm>
            <a:off x="0" y="0"/>
            <a:ext cx="12192000" cy="397164"/>
            <a:chOff x="0" y="0"/>
            <a:chExt cx="12192000" cy="397164"/>
          </a:xfrm>
        </p:grpSpPr>
        <p:sp>
          <p:nvSpPr>
            <p:cNvPr id="17" name="Rectangle 16"/>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6967735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pPr/>
              <a:t>6/29/2020</a:t>
            </a:fld>
            <a:endParaRPr lang="en-US" dirty="0"/>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PRESENTATION TITLE</a:t>
            </a:r>
            <a:endParaRPr lang="en-US" dirty="0"/>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dirty="0"/>
          </a:p>
        </p:txBody>
      </p:sp>
      <p:grpSp>
        <p:nvGrpSpPr>
          <p:cNvPr id="17" name="Group 16"/>
          <p:cNvGrpSpPr/>
          <p:nvPr userDrawn="1"/>
        </p:nvGrpSpPr>
        <p:grpSpPr>
          <a:xfrm>
            <a:off x="0" y="0"/>
            <a:ext cx="12192000" cy="397164"/>
            <a:chOff x="0" y="0"/>
            <a:chExt cx="12192000" cy="397164"/>
          </a:xfrm>
        </p:grpSpPr>
        <p:sp>
          <p:nvSpPr>
            <p:cNvPr id="19" name="Rectangle 18"/>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003" y="5486695"/>
            <a:ext cx="5054388" cy="1541531"/>
          </a:xfrm>
          <a:prstGeom prst="rect">
            <a:avLst/>
          </a:prstGeom>
        </p:spPr>
      </p:pic>
    </p:spTree>
    <p:extLst>
      <p:ext uri="{BB962C8B-B14F-4D97-AF65-F5344CB8AC3E}">
        <p14:creationId xmlns:p14="http://schemas.microsoft.com/office/powerpoint/2010/main" val="1031835470"/>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1059"/>
          <a:stretch/>
        </p:blipFill>
        <p:spPr>
          <a:xfrm>
            <a:off x="0" y="384561"/>
            <a:ext cx="12192000" cy="6473439"/>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3334" y="2960370"/>
            <a:ext cx="7628464" cy="1277112"/>
          </a:xfrm>
          <a:prstGeom prst="rect">
            <a:avLst/>
          </a:prstGeom>
        </p:spPr>
      </p:pic>
      <p:sp>
        <p:nvSpPr>
          <p:cNvPr id="2" name="Title 1"/>
          <p:cNvSpPr>
            <a:spLocks noGrp="1"/>
          </p:cNvSpPr>
          <p:nvPr>
            <p:ph type="title" hasCustomPrompt="1"/>
          </p:nvPr>
        </p:nvSpPr>
        <p:spPr>
          <a:xfrm>
            <a:off x="733425" y="4682836"/>
            <a:ext cx="10725150" cy="1559782"/>
          </a:xfrm>
          <a:noFill/>
        </p:spPr>
        <p:txBody>
          <a:bodyPr wrap="square" rtlCol="0" anchor="ctr" anchorCtr="1">
            <a:noAutofit/>
          </a:bodyPr>
          <a:lstStyle>
            <a:lvl1pPr algn="ctr">
              <a:defRPr lang="en-US" sz="1800" b="0" i="0">
                <a:solidFill>
                  <a:schemeClr val="bg1">
                    <a:alpha val="81000"/>
                  </a:schemeClr>
                </a:solidFill>
                <a:latin typeface="Verdana" charset="0"/>
                <a:ea typeface="Verdana" charset="0"/>
                <a:cs typeface="Verdana" charset="0"/>
              </a:defRPr>
            </a:lvl1pPr>
          </a:lstStyle>
          <a:p>
            <a:pPr marL="0" lvl="0" algn="ctr">
              <a:lnSpc>
                <a:spcPct val="75000"/>
              </a:lnSpc>
            </a:pPr>
            <a:r>
              <a:rPr lang="en-US" dirty="0"/>
              <a:t>CLICK TO EDIT MASTER CLOSING SLIDE OPTION 2</a:t>
            </a:r>
          </a:p>
        </p:txBody>
      </p:sp>
      <p:sp>
        <p:nvSpPr>
          <p:cNvPr id="6" name="Date Placeholder 5"/>
          <p:cNvSpPr>
            <a:spLocks noGrp="1"/>
          </p:cNvSpPr>
          <p:nvPr>
            <p:ph type="dt" sz="half" idx="10"/>
          </p:nvPr>
        </p:nvSpPr>
        <p:spPr/>
        <p:txBody>
          <a:bodyPr/>
          <a:lstStyle/>
          <a:p>
            <a:fld id="{0A368D4B-3D0A-49AB-8EA2-2DC8CB4594DB}" type="datetime1">
              <a:rPr lang="en-US" smtClean="0"/>
              <a:t>6/29/2020</a:t>
            </a:fld>
            <a:endParaRPr lang="en-US" dirty="0"/>
          </a:p>
        </p:txBody>
      </p:sp>
      <p:sp>
        <p:nvSpPr>
          <p:cNvPr id="7" name="Footer Placeholder 6"/>
          <p:cNvSpPr>
            <a:spLocks noGrp="1"/>
          </p:cNvSpPr>
          <p:nvPr>
            <p:ph type="ftr" sz="quarter" idx="11"/>
          </p:nvPr>
        </p:nvSpPr>
        <p:spPr/>
        <p:txBody>
          <a:bodyPr/>
          <a:lstStyle/>
          <a:p>
            <a:r>
              <a:rPr lang="en-US"/>
              <a:t>PRESENTATION TITLE</a:t>
            </a:r>
            <a:endParaRPr lang="en-US" dirty="0"/>
          </a:p>
        </p:txBody>
      </p:sp>
      <p:sp>
        <p:nvSpPr>
          <p:cNvPr id="8" name="Slide Number Placeholder 7"/>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372208286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2740" y="1028940"/>
            <a:ext cx="8692199" cy="1474115"/>
          </a:xfrm>
        </p:spPr>
        <p:txBody>
          <a:bodyPr lIns="0" anchor="b">
            <a:noAutofit/>
          </a:bodyPr>
          <a:lstStyle>
            <a:lvl1pPr algn="l">
              <a:defRPr sz="540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pPr/>
              <a:t>6/29/2020</a:t>
            </a:fld>
            <a:endParaRPr lang="en-US" dirty="0"/>
          </a:p>
        </p:txBody>
      </p:sp>
      <p:sp>
        <p:nvSpPr>
          <p:cNvPr id="8" name="Footer Placeholder 7"/>
          <p:cNvSpPr>
            <a:spLocks noGrp="1"/>
          </p:cNvSpPr>
          <p:nvPr>
            <p:ph type="ftr" sz="quarter" idx="11"/>
          </p:nvPr>
        </p:nvSpPr>
        <p:spPr>
          <a:xfrm>
            <a:off x="6623674" y="6377231"/>
            <a:ext cx="4293708" cy="250337"/>
          </a:xfrm>
        </p:spPr>
        <p:txBody>
          <a:bodyPr/>
          <a:lstStyle>
            <a:lvl1pPr algn="ctr">
              <a:defRPr>
                <a:solidFill>
                  <a:schemeClr val="bg1">
                    <a:lumMod val="85000"/>
                  </a:schemeClr>
                </a:solidFill>
              </a:defRPr>
            </a:lvl1pPr>
          </a:lstStyle>
          <a:p>
            <a:r>
              <a:rPr lang="en-US"/>
              <a:t>PRESENTATION TITLE</a:t>
            </a:r>
            <a:endParaRPr lang="en-US" dirty="0"/>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dirty="0"/>
          </a:p>
        </p:txBody>
      </p:sp>
      <p:grpSp>
        <p:nvGrpSpPr>
          <p:cNvPr id="15" name="Group 14"/>
          <p:cNvGrpSpPr/>
          <p:nvPr userDrawn="1"/>
        </p:nvGrpSpPr>
        <p:grpSpPr>
          <a:xfrm>
            <a:off x="0" y="0"/>
            <a:ext cx="12192000" cy="397164"/>
            <a:chOff x="0" y="0"/>
            <a:chExt cx="12192000" cy="397164"/>
          </a:xfrm>
        </p:grpSpPr>
        <p:sp>
          <p:nvSpPr>
            <p:cNvPr id="16" name="Rectangle 15"/>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0783" y="5481066"/>
            <a:ext cx="5376672" cy="1639824"/>
          </a:xfrm>
          <a:prstGeom prst="rect">
            <a:avLst/>
          </a:prstGeom>
        </p:spPr>
      </p:pic>
    </p:spTree>
    <p:extLst>
      <p:ext uri="{BB962C8B-B14F-4D97-AF65-F5344CB8AC3E}">
        <p14:creationId xmlns:p14="http://schemas.microsoft.com/office/powerpoint/2010/main" val="252895226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pPr/>
              <a:t>6/29/2020</a:t>
            </a:fld>
            <a:endParaRPr lang="en-US" dirty="0"/>
          </a:p>
        </p:txBody>
      </p:sp>
      <p:sp>
        <p:nvSpPr>
          <p:cNvPr id="8" name="Footer Placeholder 7"/>
          <p:cNvSpPr>
            <a:spLocks noGrp="1"/>
          </p:cNvSpPr>
          <p:nvPr>
            <p:ph type="ftr" sz="quarter" idx="11"/>
          </p:nvPr>
        </p:nvSpPr>
        <p:spPr>
          <a:xfrm>
            <a:off x="6623674" y="6377231"/>
            <a:ext cx="4293708" cy="250337"/>
          </a:xfrm>
        </p:spPr>
        <p:txBody>
          <a:bodyPr/>
          <a:lstStyle>
            <a:lvl1pPr algn="ctr">
              <a:defRPr>
                <a:solidFill>
                  <a:schemeClr val="bg1">
                    <a:lumMod val="85000"/>
                  </a:schemeClr>
                </a:solidFill>
              </a:defRPr>
            </a:lvl1pPr>
          </a:lstStyle>
          <a:p>
            <a:r>
              <a:rPr lang="en-US"/>
              <a:t>PRESENTATION TITLE</a:t>
            </a:r>
            <a:endParaRPr lang="en-US" dirty="0"/>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dirty="0"/>
          </a:p>
        </p:txBody>
      </p:sp>
      <p:grpSp>
        <p:nvGrpSpPr>
          <p:cNvPr id="17" name="Group 16"/>
          <p:cNvGrpSpPr/>
          <p:nvPr userDrawn="1"/>
        </p:nvGrpSpPr>
        <p:grpSpPr>
          <a:xfrm>
            <a:off x="0" y="0"/>
            <a:ext cx="12192000" cy="397164"/>
            <a:chOff x="0" y="0"/>
            <a:chExt cx="12192000" cy="397164"/>
          </a:xfrm>
        </p:grpSpPr>
        <p:sp>
          <p:nvSpPr>
            <p:cNvPr id="19" name="Rectangle 18"/>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010676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D4B0C9-B47E-4B33-A656-C78D1805DA95}" type="datetime1">
              <a:rPr lang="en-US" smtClean="0"/>
              <a:t>6/29/2020</a:t>
            </a:fld>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66632321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6"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1</a:t>
            </a:r>
          </a:p>
        </p:txBody>
      </p:sp>
      <p:sp>
        <p:nvSpPr>
          <p:cNvPr id="9" name="Text Placeholder 7"/>
          <p:cNvSpPr>
            <a:spLocks noGrp="1"/>
          </p:cNvSpPr>
          <p:nvPr>
            <p:ph type="body" sz="quarter" idx="14" hasCustomPrompt="1"/>
          </p:nvPr>
        </p:nvSpPr>
        <p:spPr>
          <a:xfrm>
            <a:off x="8908224"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2</a:t>
            </a:r>
          </a:p>
        </p:txBody>
      </p:sp>
      <p:sp>
        <p:nvSpPr>
          <p:cNvPr id="10" name="Text Placeholder 7"/>
          <p:cNvSpPr>
            <a:spLocks noGrp="1"/>
          </p:cNvSpPr>
          <p:nvPr>
            <p:ph type="body" sz="quarter" idx="15" hasCustomPrompt="1"/>
          </p:nvPr>
        </p:nvSpPr>
        <p:spPr>
          <a:xfrm>
            <a:off x="10408752" y="685060"/>
            <a:ext cx="1420859" cy="286052"/>
          </a:xfrm>
        </p:spPr>
        <p:txBody>
          <a:bodyPr anchor="ctr">
            <a:noAutofit/>
          </a:bodyPr>
          <a:lstStyle>
            <a:lvl1pPr marL="0" indent="0" algn="ctr">
              <a:buNone/>
              <a:defRPr sz="11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3</a:t>
            </a:r>
          </a:p>
        </p:txBody>
      </p:sp>
      <p:sp>
        <p:nvSpPr>
          <p:cNvPr id="7" name="Date Placeholder 6"/>
          <p:cNvSpPr>
            <a:spLocks noGrp="1"/>
          </p:cNvSpPr>
          <p:nvPr>
            <p:ph type="dt" sz="half" idx="16"/>
          </p:nvPr>
        </p:nvSpPr>
        <p:spPr/>
        <p:txBody>
          <a:bodyPr/>
          <a:lstStyle/>
          <a:p>
            <a:fld id="{48C228CE-C572-4AF5-9728-AA6E475873DD}" type="datetime1">
              <a:rPr lang="en-US" smtClean="0"/>
              <a:t>6/29/2020</a:t>
            </a:fld>
            <a:endParaRPr lang="en-US" dirty="0"/>
          </a:p>
        </p:txBody>
      </p:sp>
      <p:sp>
        <p:nvSpPr>
          <p:cNvPr id="11" name="Footer Placeholder 10"/>
          <p:cNvSpPr>
            <a:spLocks noGrp="1"/>
          </p:cNvSpPr>
          <p:nvPr>
            <p:ph type="ftr" sz="quarter" idx="17"/>
          </p:nvPr>
        </p:nvSpPr>
        <p:spPr/>
        <p:txBody>
          <a:bodyPr/>
          <a:lstStyle/>
          <a:p>
            <a:r>
              <a:rPr lang="en-US"/>
              <a:t>PRESENTATION TITLE</a:t>
            </a:r>
            <a:endParaRPr lang="en-US" dirty="0"/>
          </a:p>
        </p:txBody>
      </p:sp>
      <p:sp>
        <p:nvSpPr>
          <p:cNvPr id="12" name="Slide Number Placeholder 11"/>
          <p:cNvSpPr>
            <a:spLocks noGrp="1"/>
          </p:cNvSpPr>
          <p:nvPr>
            <p:ph type="sldNum" sz="quarter" idx="18"/>
          </p:nvPr>
        </p:nvSpPr>
        <p:spPr/>
        <p:txBody>
          <a:bodyPr/>
          <a:lstStyle/>
          <a:p>
            <a:r>
              <a:rPr lang="en-US" dirty="0"/>
              <a:t>PAGE  </a:t>
            </a:r>
            <a:fld id="{93005692-73BE-493E-93AB-ECD6027A7652}" type="slidenum">
              <a:rPr lang="en-US" smtClean="0"/>
              <a:pPr/>
              <a:t>‹#›</a:t>
            </a:fld>
            <a:endParaRPr lang="en-US" dirty="0"/>
          </a:p>
        </p:txBody>
      </p:sp>
      <p:sp>
        <p:nvSpPr>
          <p:cNvPr id="4" name="Title 3"/>
          <p:cNvSpPr>
            <a:spLocks noGrp="1"/>
          </p:cNvSpPr>
          <p:nvPr>
            <p:ph type="title"/>
          </p:nvPr>
        </p:nvSpPr>
        <p:spPr>
          <a:xfrm>
            <a:off x="259883" y="434108"/>
            <a:ext cx="7046081" cy="895927"/>
          </a:xfrm>
        </p:spPr>
        <p:txBody>
          <a:bodyPr/>
          <a:lstStyle>
            <a:lvl1pPr>
              <a:defRPr cap="all" baseline="0"/>
            </a:lvl1pPr>
          </a:lstStyle>
          <a:p>
            <a:r>
              <a:rPr lang="en-US"/>
              <a:t>Click to edit Master title style</a:t>
            </a:r>
            <a:endParaRPr lang="en-US" dirty="0"/>
          </a:p>
        </p:txBody>
      </p:sp>
    </p:spTree>
    <p:extLst>
      <p:ext uri="{BB962C8B-B14F-4D97-AF65-F5344CB8AC3E}">
        <p14:creationId xmlns:p14="http://schemas.microsoft.com/office/powerpoint/2010/main" val="126703625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2" y="1709738"/>
            <a:ext cx="9399507" cy="2852737"/>
          </a:xfrm>
        </p:spPr>
        <p:txBody>
          <a:bodyPr anchor="b">
            <a:normAutofit/>
          </a:bodyPr>
          <a:lstStyle>
            <a:lvl1pPr algn="l">
              <a:defRPr sz="4000" baseline="0">
                <a:solidFill>
                  <a:schemeClr val="tx1"/>
                </a:solidFill>
              </a:defRPr>
            </a:lvl1pPr>
          </a:lstStyle>
          <a:p>
            <a:r>
              <a:rPr lang="en-US" dirty="0"/>
              <a:t>CLICK TO EDIT MASTER</a:t>
            </a:r>
            <a:br>
              <a:rPr lang="en-US" dirty="0"/>
            </a:br>
            <a:r>
              <a:rPr lang="en-US" dirty="0"/>
              <a:t>SECTION TITLE SLIDE</a:t>
            </a:r>
          </a:p>
        </p:txBody>
      </p:sp>
      <p:sp>
        <p:nvSpPr>
          <p:cNvPr id="3" name="Text Placeholder 2"/>
          <p:cNvSpPr>
            <a:spLocks noGrp="1"/>
          </p:cNvSpPr>
          <p:nvPr>
            <p:ph type="body" idx="1"/>
          </p:nvPr>
        </p:nvSpPr>
        <p:spPr>
          <a:xfrm>
            <a:off x="259882" y="4589463"/>
            <a:ext cx="9399507"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026D43AC-4B94-471D-A170-0D88FCD1FB54}" type="datetime1">
              <a:rPr lang="en-US" smtClean="0"/>
              <a:t>6/29/2020</a:t>
            </a:fld>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96902115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3085" y="1792490"/>
            <a:ext cx="7254409" cy="1214490"/>
          </a:xfrm>
          <a:prstGeom prst="rect">
            <a:avLst/>
          </a:prstGeom>
        </p:spPr>
      </p:pic>
      <p:sp>
        <p:nvSpPr>
          <p:cNvPr id="2" name="Title 1"/>
          <p:cNvSpPr>
            <a:spLocks noGrp="1"/>
          </p:cNvSpPr>
          <p:nvPr>
            <p:ph type="ctrTitle" hasCustomPrompt="1"/>
          </p:nvPr>
        </p:nvSpPr>
        <p:spPr>
          <a:xfrm>
            <a:off x="960521" y="3727927"/>
            <a:ext cx="8770620" cy="1212056"/>
          </a:xfrm>
        </p:spPr>
        <p:txBody>
          <a:bodyPr anchor="b">
            <a:noAutofit/>
          </a:bodyPr>
          <a:lstStyle>
            <a:lvl1pPr algn="l">
              <a:defRPr sz="4000" baseline="0">
                <a:solidFill>
                  <a:schemeClr val="tx1"/>
                </a:solidFill>
                <a:latin typeface="+mj-lt"/>
              </a:defRPr>
            </a:lvl1pPr>
          </a:lstStyle>
          <a:p>
            <a:r>
              <a:rPr lang="en-US" dirty="0"/>
              <a:t>CLICK TO EDIT MASTER</a:t>
            </a:r>
            <a:br>
              <a:rPr lang="en-US" dirty="0"/>
            </a:br>
            <a:r>
              <a:rPr lang="en-US" dirty="0"/>
              <a:t>SECTION TITLE SLIDE OPTION 2</a:t>
            </a:r>
          </a:p>
        </p:txBody>
      </p:sp>
      <p:sp>
        <p:nvSpPr>
          <p:cNvPr id="3" name="Subtitle 2"/>
          <p:cNvSpPr>
            <a:spLocks noGrp="1"/>
          </p:cNvSpPr>
          <p:nvPr>
            <p:ph type="subTitle" idx="1"/>
          </p:nvPr>
        </p:nvSpPr>
        <p:spPr bwMode="gray">
          <a:xfrm>
            <a:off x="960521" y="4947813"/>
            <a:ext cx="8770620" cy="666549"/>
          </a:xfrm>
        </p:spPr>
        <p:txBody>
          <a:bodyPr anchor="t">
            <a:normAutofit/>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EFF9E2-52BD-4C8D-9C57-79F661DB94A1}" type="datetime1">
              <a:rPr lang="en-US" smtClean="0"/>
              <a:t>6/29/2020</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grpSp>
        <p:nvGrpSpPr>
          <p:cNvPr id="14" name="Group 13"/>
          <p:cNvGrpSpPr/>
          <p:nvPr userDrawn="1"/>
        </p:nvGrpSpPr>
        <p:grpSpPr>
          <a:xfrm>
            <a:off x="0" y="0"/>
            <a:ext cx="12192000" cy="397164"/>
            <a:chOff x="0" y="0"/>
            <a:chExt cx="12192000" cy="397164"/>
          </a:xfrm>
        </p:grpSpPr>
        <p:sp>
          <p:nvSpPr>
            <p:cNvPr id="15" name="Rectangle 14"/>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274830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3" y="434108"/>
            <a:ext cx="11569729" cy="895927"/>
          </a:xfrm>
        </p:spPr>
        <p:txBody>
          <a:bodyPr/>
          <a:lstStyle/>
          <a:p>
            <a:r>
              <a:rPr lang="en-US" dirty="0"/>
              <a:t>CLICK TO EDIT MASTER TITLE STYLE</a:t>
            </a:r>
          </a:p>
        </p:txBody>
      </p:sp>
      <p:sp>
        <p:nvSpPr>
          <p:cNvPr id="3" name="Content Placeholder 2"/>
          <p:cNvSpPr>
            <a:spLocks noGrp="1"/>
          </p:cNvSpPr>
          <p:nvPr>
            <p:ph sz="half" idx="1"/>
          </p:nvPr>
        </p:nvSpPr>
        <p:spPr>
          <a:xfrm>
            <a:off x="259882" y="1413164"/>
            <a:ext cx="5586855"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992" y="1413164"/>
            <a:ext cx="5658620"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081881F3-AB4F-4026-8B03-DBF7475676B1}" type="datetime1">
              <a:rPr lang="en-US" smtClean="0"/>
              <a:t>6/29/2020</a:t>
            </a:fld>
            <a:endParaRPr lang="en-US" dirty="0"/>
          </a:p>
        </p:txBody>
      </p:sp>
      <p:sp>
        <p:nvSpPr>
          <p:cNvPr id="9" name="Footer Placeholder 8"/>
          <p:cNvSpPr>
            <a:spLocks noGrp="1"/>
          </p:cNvSpPr>
          <p:nvPr>
            <p:ph type="ftr" sz="quarter" idx="11"/>
          </p:nvPr>
        </p:nvSpPr>
        <p:spPr/>
        <p:txBody>
          <a:bodyPr/>
          <a:lstStyle/>
          <a:p>
            <a:r>
              <a:rPr lang="en-US"/>
              <a:t>PRESENTATION TITLE</a:t>
            </a:r>
            <a:endParaRPr lang="en-US" dirty="0"/>
          </a:p>
        </p:txBody>
      </p:sp>
      <p:sp>
        <p:nvSpPr>
          <p:cNvPr id="10" name="Slide Number Placeholder 9"/>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23851648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9883" y="434108"/>
            <a:ext cx="11569729" cy="89592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9882" y="1413163"/>
            <a:ext cx="11569729" cy="459511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38014" y="6335309"/>
            <a:ext cx="1181114"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5FDFC970-B950-4395-A833-47227D4A68CA}" type="datetime1">
              <a:rPr lang="en-US" smtClean="0"/>
              <a:t>6/29/2020</a:t>
            </a:fld>
            <a:endParaRPr lang="en-US" dirty="0"/>
          </a:p>
        </p:txBody>
      </p:sp>
      <p:sp>
        <p:nvSpPr>
          <p:cNvPr id="5" name="Footer Placeholder 4"/>
          <p:cNvSpPr>
            <a:spLocks noGrp="1"/>
          </p:cNvSpPr>
          <p:nvPr>
            <p:ph type="ftr" sz="quarter" idx="3"/>
          </p:nvPr>
        </p:nvSpPr>
        <p:spPr>
          <a:xfrm>
            <a:off x="259882" y="6335309"/>
            <a:ext cx="5226517"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5588000" y="6335309"/>
            <a:ext cx="1016000"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PAGE  </a:t>
            </a:r>
            <a:fld id="{93005692-73BE-493E-93AB-ECD6027A7652}" type="slidenum">
              <a:rPr lang="en-US" smtClean="0"/>
              <a:pPr/>
              <a:t>‹#›</a:t>
            </a:fld>
            <a:endParaRPr lang="en-US" dirty="0"/>
          </a:p>
        </p:txBody>
      </p:sp>
      <p:grpSp>
        <p:nvGrpSpPr>
          <p:cNvPr id="9" name="Group 8"/>
          <p:cNvGrpSpPr/>
          <p:nvPr userDrawn="1"/>
        </p:nvGrpSpPr>
        <p:grpSpPr>
          <a:xfrm>
            <a:off x="0" y="0"/>
            <a:ext cx="12192000" cy="397164"/>
            <a:chOff x="0" y="0"/>
            <a:chExt cx="12192000" cy="397164"/>
          </a:xfrm>
        </p:grpSpPr>
        <p:sp>
          <p:nvSpPr>
            <p:cNvPr id="16" name="Rectangle 15"/>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3700157"/>
      </p:ext>
    </p:extLst>
  </p:cSld>
  <p:clrMap bg1="lt1" tx1="dk1" bg2="lt2" tx2="dk2" accent1="accent1" accent2="accent2" accent3="accent3" accent4="accent4" accent5="accent5" accent6="accent6" hlink="hlink" folHlink="folHlink"/>
  <p:sldLayoutIdLst>
    <p:sldLayoutId id="2147483669" r:id="rId1"/>
    <p:sldLayoutId id="2147483714" r:id="rId2"/>
    <p:sldLayoutId id="2147483715" r:id="rId3"/>
    <p:sldLayoutId id="2147483716" r:id="rId4"/>
    <p:sldLayoutId id="2147483670" r:id="rId5"/>
    <p:sldLayoutId id="2147483693" r:id="rId6"/>
    <p:sldLayoutId id="2147483671" r:id="rId7"/>
    <p:sldLayoutId id="2147483690" r:id="rId8"/>
    <p:sldLayoutId id="2147483672" r:id="rId9"/>
    <p:sldLayoutId id="2147483673" r:id="rId10"/>
    <p:sldLayoutId id="2147483674" r:id="rId11"/>
    <p:sldLayoutId id="2147483675" r:id="rId12"/>
    <p:sldLayoutId id="2147483710" r:id="rId13"/>
    <p:sldLayoutId id="2147483717" r:id="rId14"/>
    <p:sldLayoutId id="2147483718" r:id="rId15"/>
    <p:sldLayoutId id="2147483719" r:id="rId16"/>
    <p:sldLayoutId id="2147483720" r:id="rId17"/>
    <p:sldLayoutId id="2147483721" r:id="rId18"/>
    <p:sldLayoutId id="2147483712" r:id="rId19"/>
    <p:sldLayoutId id="2147483713" r:id="rId20"/>
  </p:sldLayoutIdLst>
  <p:transition spd="slow">
    <p:push dir="u"/>
  </p:transition>
  <p:hf hdr="0" dt="0"/>
  <p:txStyles>
    <p:title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p:titleStyle>
    <p:body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jpg"/><Relationship Id="rId7" Type="http://schemas.openxmlformats.org/officeDocument/2006/relationships/image" Target="../media/image30.emf"/><Relationship Id="rId2" Type="http://schemas.openxmlformats.org/officeDocument/2006/relationships/image" Target="../media/image45.png"/><Relationship Id="rId1" Type="http://schemas.openxmlformats.org/officeDocument/2006/relationships/slideLayout" Target="../slideLayouts/slideLayout5.xml"/><Relationship Id="rId6" Type="http://schemas.openxmlformats.org/officeDocument/2006/relationships/image" Target="../media/image29.emf"/><Relationship Id="rId5" Type="http://schemas.openxmlformats.org/officeDocument/2006/relationships/image" Target="../media/image93.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35.emf"/></Relationships>
</file>

<file path=ppt/slides/_rels/slide1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70.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42.jp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420.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411.png"/><Relationship Id="rId5" Type="http://schemas.openxmlformats.org/officeDocument/2006/relationships/image" Target="../media/image400.png"/><Relationship Id="rId4" Type="http://schemas.openxmlformats.org/officeDocument/2006/relationships/image" Target="../media/image47.jp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109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080.png"/><Relationship Id="rId11" Type="http://schemas.microsoft.com/office/2007/relationships/hdphoto" Target="../media/hdphoto2.wdp"/><Relationship Id="rId5" Type="http://schemas.openxmlformats.org/officeDocument/2006/relationships/image" Target="../media/image57.png"/><Relationship Id="rId10" Type="http://schemas.openxmlformats.org/officeDocument/2006/relationships/image" Target="../media/image60.png"/><Relationship Id="rId4" Type="http://schemas.openxmlformats.org/officeDocument/2006/relationships/image" Target="../media/image56.png"/><Relationship Id="rId9"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 Id="rId4" Type="http://schemas.openxmlformats.org/officeDocument/2006/relationships/image" Target="../media/image63.jpg"/></Relationships>
</file>

<file path=ppt/slides/_rels/slide2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openxmlformats.org/officeDocument/2006/relationships/image" Target="../media/image72.png"/><Relationship Id="rId2" Type="http://schemas.openxmlformats.org/officeDocument/2006/relationships/image" Target="../media/image69.png"/><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40.png"/><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image" Target="../media/image100.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90.png"/><Relationship Id="rId5" Type="http://schemas.openxmlformats.org/officeDocument/2006/relationships/image" Target="../media/image80.png"/><Relationship Id="rId4" Type="http://schemas.microsoft.com/office/2007/relationships/hdphoto" Target="../media/hdphoto1.wdp"/><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jpeg"/><Relationship Id="rId12" Type="http://schemas.openxmlformats.org/officeDocument/2006/relationships/image" Target="../media/image82.jp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76.jpe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jpe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9.jp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130.png"/></Relationships>
</file>

<file path=ppt/slides/_rels/slide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5672" y="862016"/>
            <a:ext cx="9178545" cy="1866180"/>
          </a:xfrm>
        </p:spPr>
        <p:txBody>
          <a:bodyPr>
            <a:normAutofit fontScale="90000"/>
          </a:bodyPr>
          <a:lstStyle/>
          <a:p>
            <a:r>
              <a:rPr lang="en-CA" dirty="0" smtClean="0">
                <a:latin typeface="Bahnschrift SemiLight SemiConde" panose="020B0502040204020203" pitchFamily="34" charset="0"/>
              </a:rPr>
              <a:t>Nonlinear Quantum Photonics </a:t>
            </a:r>
            <a:br>
              <a:rPr lang="en-CA" dirty="0" smtClean="0">
                <a:latin typeface="Bahnschrift SemiLight SemiConde" panose="020B0502040204020203" pitchFamily="34" charset="0"/>
              </a:rPr>
            </a:br>
            <a:r>
              <a:rPr lang="en-CA" dirty="0" smtClean="0">
                <a:latin typeface="Bahnschrift SemiLight SemiConde" panose="020B0502040204020203" pitchFamily="34" charset="0"/>
              </a:rPr>
              <a:t>in Graphene-Silicon </a:t>
            </a:r>
            <a:r>
              <a:rPr lang="en-CA" dirty="0" err="1" smtClean="0">
                <a:latin typeface="Bahnschrift SemiLight SemiConde" panose="020B0502040204020203" pitchFamily="34" charset="0"/>
              </a:rPr>
              <a:t>Heterostructure</a:t>
            </a:r>
            <a:r>
              <a:rPr lang="en-CA" dirty="0" smtClean="0">
                <a:latin typeface="Bahnschrift SemiLight SemiConde" panose="020B0502040204020203" pitchFamily="34" charset="0"/>
              </a:rPr>
              <a:t/>
            </a:r>
            <a:br>
              <a:rPr lang="en-CA" dirty="0" smtClean="0">
                <a:latin typeface="Bahnschrift SemiLight SemiConde" panose="020B0502040204020203" pitchFamily="34" charset="0"/>
              </a:rPr>
            </a:br>
            <a:endParaRPr lang="en-GB" dirty="0">
              <a:latin typeface="Bahnschrift SemiLight SemiConde" panose="020B0502040204020203" pitchFamily="34" charset="0"/>
            </a:endParaRPr>
          </a:p>
        </p:txBody>
      </p:sp>
      <p:sp>
        <p:nvSpPr>
          <p:cNvPr id="4" name="Subtitle 3"/>
          <p:cNvSpPr>
            <a:spLocks noGrp="1"/>
          </p:cNvSpPr>
          <p:nvPr>
            <p:ph type="subTitle" idx="1"/>
          </p:nvPr>
        </p:nvSpPr>
        <p:spPr>
          <a:xfrm>
            <a:off x="380010" y="3061475"/>
            <a:ext cx="6637317" cy="1240361"/>
          </a:xfrm>
        </p:spPr>
        <p:txBody>
          <a:bodyPr>
            <a:normAutofit fontScale="70000" lnSpcReduction="20000"/>
          </a:bodyPr>
          <a:lstStyle/>
          <a:p>
            <a:pPr lvl="0">
              <a:buClr>
                <a:srgbClr val="000000"/>
              </a:buClr>
            </a:pPr>
            <a:r>
              <a:rPr lang="en-GB" sz="4600" b="1" dirty="0">
                <a:solidFill>
                  <a:srgbClr val="FFFFFF">
                    <a:lumMod val="85000"/>
                  </a:srgbClr>
                </a:solidFill>
                <a:latin typeface="Bahnschrift SemiLight" panose="020B0502040204020203" pitchFamily="34" charset="0"/>
              </a:rPr>
              <a:t>Hamed </a:t>
            </a:r>
            <a:r>
              <a:rPr lang="en-GB" sz="4600" b="1" dirty="0" smtClean="0">
                <a:solidFill>
                  <a:srgbClr val="FFFFFF">
                    <a:lumMod val="85000"/>
                  </a:srgbClr>
                </a:solidFill>
                <a:latin typeface="Bahnschrift Light Condensed" panose="020B0502040204020203" pitchFamily="34" charset="0"/>
              </a:rPr>
              <a:t>Majedi</a:t>
            </a:r>
            <a:r>
              <a:rPr lang="en-GB" sz="3200" b="1" dirty="0" smtClean="0">
                <a:solidFill>
                  <a:srgbClr val="FFFFFF">
                    <a:lumMod val="85000"/>
                  </a:srgbClr>
                </a:solidFill>
                <a:latin typeface="Bahnschrift SemiLight" panose="020B0502040204020203" pitchFamily="34" charset="0"/>
              </a:rPr>
              <a:t> </a:t>
            </a:r>
          </a:p>
          <a:p>
            <a:pPr lvl="0">
              <a:buClr>
                <a:srgbClr val="000000"/>
              </a:buClr>
            </a:pPr>
            <a:r>
              <a:rPr lang="en-GB" sz="3200" b="1" dirty="0" smtClean="0">
                <a:solidFill>
                  <a:srgbClr val="FFFFFF">
                    <a:lumMod val="85000"/>
                  </a:srgbClr>
                </a:solidFill>
                <a:latin typeface="Bahnschrift SemiLight" panose="020B0502040204020203" pitchFamily="34" charset="0"/>
              </a:rPr>
              <a:t>Integrated Quantum Optoelectronics Lab (IQOL)</a:t>
            </a:r>
          </a:p>
          <a:p>
            <a:pPr lvl="0">
              <a:buClr>
                <a:srgbClr val="000000"/>
              </a:buClr>
            </a:pPr>
            <a:endParaRPr lang="en-GB" sz="3900" b="1" dirty="0">
              <a:solidFill>
                <a:srgbClr val="FFFFFF">
                  <a:lumMod val="85000"/>
                </a:srgbClr>
              </a:solidFill>
              <a:latin typeface="Bahnschrift SemiLight" panose="020B0502040204020203" pitchFamily="34" charset="0"/>
            </a:endParaRPr>
          </a:p>
          <a:p>
            <a:endParaRPr lang="en-CA" dirty="0"/>
          </a:p>
        </p:txBody>
      </p:sp>
      <p:pic>
        <p:nvPicPr>
          <p:cNvPr id="6" name="Content Placeholder 3"/>
          <p:cNvPicPr/>
          <p:nvPr/>
        </p:nvPicPr>
        <p:blipFill>
          <a:blip r:embed="rId3"/>
          <a:stretch>
            <a:fillRect/>
          </a:stretch>
        </p:blipFill>
        <p:spPr>
          <a:xfrm>
            <a:off x="9296400" y="4301836"/>
            <a:ext cx="2847109" cy="2469228"/>
          </a:xfrm>
          <a:prstGeom prst="rect">
            <a:avLst/>
          </a:prstGeom>
        </p:spPr>
      </p:pic>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5672" y="5957455"/>
            <a:ext cx="2357565" cy="56359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6891" y="471924"/>
            <a:ext cx="2085109" cy="834044"/>
          </a:xfrm>
          <a:prstGeom prst="rect">
            <a:avLst/>
          </a:prstGeom>
        </p:spPr>
      </p:pic>
    </p:spTree>
    <p:extLst>
      <p:ext uri="{BB962C8B-B14F-4D97-AF65-F5344CB8AC3E}">
        <p14:creationId xmlns:p14="http://schemas.microsoft.com/office/powerpoint/2010/main" val="2917708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b="1" dirty="0">
                <a:latin typeface="Bahnschrift" panose="020B0502040204020203" pitchFamily="34" charset="0"/>
              </a:rPr>
              <a:t>Kerr-like! Nonlinearity of Graphene</a:t>
            </a:r>
          </a:p>
        </p:txBody>
      </p:sp>
      <mc:AlternateContent xmlns:mc="http://schemas.openxmlformats.org/markup-compatibility/2006" xmlns:a14="http://schemas.microsoft.com/office/drawing/2010/main">
        <mc:Choice Requires="a14">
          <p:graphicFrame>
            <p:nvGraphicFramePr>
              <p:cNvPr id="15" name="Content Placeholder 14"/>
              <p:cNvGraphicFramePr>
                <a:graphicFrameLocks noGrp="1"/>
              </p:cNvGraphicFramePr>
              <p:nvPr>
                <p:ph idx="1"/>
                <p:extLst>
                  <p:ext uri="{D42A27DB-BD31-4B8C-83A1-F6EECF244321}">
                    <p14:modId xmlns:p14="http://schemas.microsoft.com/office/powerpoint/2010/main" val="2967588041"/>
                  </p:ext>
                </p:extLst>
              </p:nvPr>
            </p:nvGraphicFramePr>
            <p:xfrm>
              <a:off x="7604928" y="4493401"/>
              <a:ext cx="4224684" cy="1692783"/>
            </p:xfrm>
            <a:graphic>
              <a:graphicData uri="http://schemas.openxmlformats.org/drawingml/2006/table">
                <a:tbl>
                  <a:tblPr firstRow="1" bandRow="1">
                    <a:tableStyleId>{9D7B26C5-4107-4FEC-AEDC-1716B250A1EF}</a:tableStyleId>
                  </a:tblPr>
                  <a:tblGrid>
                    <a:gridCol w="1408228">
                      <a:extLst>
                        <a:ext uri="{9D8B030D-6E8A-4147-A177-3AD203B41FA5}">
                          <a16:colId xmlns:a16="http://schemas.microsoft.com/office/drawing/2014/main" val="3575947353"/>
                        </a:ext>
                      </a:extLst>
                    </a:gridCol>
                    <a:gridCol w="1408228">
                      <a:extLst>
                        <a:ext uri="{9D8B030D-6E8A-4147-A177-3AD203B41FA5}">
                          <a16:colId xmlns:a16="http://schemas.microsoft.com/office/drawing/2014/main" val="360313628"/>
                        </a:ext>
                      </a:extLst>
                    </a:gridCol>
                    <a:gridCol w="1408228">
                      <a:extLst>
                        <a:ext uri="{9D8B030D-6E8A-4147-A177-3AD203B41FA5}">
                          <a16:colId xmlns:a16="http://schemas.microsoft.com/office/drawing/2014/main" val="2769008292"/>
                        </a:ext>
                      </a:extLst>
                    </a:gridCol>
                  </a:tblGrid>
                  <a:tr h="638699">
                    <a:tc>
                      <a:txBody>
                        <a:bodyPr/>
                        <a:lstStyle/>
                        <a:p>
                          <a:r>
                            <a:rPr lang="en-US" sz="1200" dirty="0" smtClean="0"/>
                            <a:t>Material </a:t>
                          </a:r>
                          <a:endParaRPr lang="en-US" sz="1200" dirty="0"/>
                        </a:p>
                      </a:txBody>
                      <a:tcPr/>
                    </a:tc>
                    <a:tc>
                      <a:txBody>
                        <a:bodyPr/>
                        <a:lstStyle/>
                        <a:p>
                          <a:pPr algn="ctr"/>
                          <a:r>
                            <a:rPr lang="en-US" sz="1200" dirty="0" smtClean="0"/>
                            <a:t>Wavelength (</a:t>
                          </a:r>
                          <a14:m>
                            <m:oMath xmlns:m="http://schemas.openxmlformats.org/officeDocument/2006/math">
                              <m:r>
                                <a:rPr lang="en-US" sz="1200" smtClean="0">
                                  <a:latin typeface="Cambria Math" panose="02040503050406030204" pitchFamily="18" charset="0"/>
                                </a:rPr>
                                <m:t>𝜇</m:t>
                              </m:r>
                              <m:r>
                                <a:rPr lang="en-US" sz="1200" smtClean="0">
                                  <a:latin typeface="Cambria Math" panose="02040503050406030204" pitchFamily="18" charset="0"/>
                                </a:rPr>
                                <m:t>𝑚</m:t>
                              </m:r>
                            </m:oMath>
                          </a14:m>
                          <a:r>
                            <a:rPr lang="en-US" sz="1200" dirty="0" smtClean="0"/>
                            <a:t>)</a:t>
                          </a:r>
                          <a:endParaRPr lang="en-US" sz="120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a:rPr lang="en-US" sz="1200" smtClean="0">
                                        <a:latin typeface="Cambria Math" panose="02040503050406030204" pitchFamily="18" charset="0"/>
                                      </a:rPr>
                                      <m:t>𝑛</m:t>
                                    </m:r>
                                  </m:e>
                                  <m:sub>
                                    <m:r>
                                      <a:rPr lang="en-US" sz="1200" smtClean="0">
                                        <a:latin typeface="Cambria Math" panose="02040503050406030204" pitchFamily="18" charset="0"/>
                                      </a:rPr>
                                      <m:t>2</m:t>
                                    </m:r>
                                  </m:sub>
                                </m:sSub>
                                <m:d>
                                  <m:dPr>
                                    <m:begChr m:val="["/>
                                    <m:endChr m:val="]"/>
                                    <m:ctrlPr>
                                      <a:rPr lang="en-US" sz="1200" i="1" smtClean="0">
                                        <a:latin typeface="Cambria Math" panose="02040503050406030204" pitchFamily="18" charset="0"/>
                                      </a:rPr>
                                    </m:ctrlPr>
                                  </m:dPr>
                                  <m:e>
                                    <m:f>
                                      <m:fPr>
                                        <m:ctrlPr>
                                          <a:rPr lang="en-US" sz="1200" i="1" smtClean="0">
                                            <a:latin typeface="Cambria Math" panose="02040503050406030204" pitchFamily="18" charset="0"/>
                                          </a:rPr>
                                        </m:ctrlPr>
                                      </m:fPr>
                                      <m:num>
                                        <m:sSup>
                                          <m:sSupPr>
                                            <m:ctrlPr>
                                              <a:rPr lang="en-US" sz="1200" i="1" smtClean="0">
                                                <a:latin typeface="Cambria Math" panose="02040503050406030204" pitchFamily="18" charset="0"/>
                                              </a:rPr>
                                            </m:ctrlPr>
                                          </m:sSupPr>
                                          <m:e>
                                            <m:r>
                                              <a:rPr lang="en-US" sz="1200" b="1" i="0" smtClean="0">
                                                <a:latin typeface="Cambria Math" panose="02040503050406030204" pitchFamily="18" charset="0"/>
                                              </a:rPr>
                                              <m:t>𝐜</m:t>
                                            </m:r>
                                            <m:r>
                                              <a:rPr lang="en-US" sz="1200" smtClean="0">
                                                <a:latin typeface="Cambria Math" panose="02040503050406030204" pitchFamily="18" charset="0"/>
                                              </a:rPr>
                                              <m:t>𝑚</m:t>
                                            </m:r>
                                          </m:e>
                                          <m:sup>
                                            <m:r>
                                              <a:rPr lang="en-US" sz="1200" smtClean="0">
                                                <a:latin typeface="Cambria Math" panose="02040503050406030204" pitchFamily="18" charset="0"/>
                                              </a:rPr>
                                              <m:t>2</m:t>
                                            </m:r>
                                          </m:sup>
                                        </m:sSup>
                                      </m:num>
                                      <m:den>
                                        <m:r>
                                          <a:rPr lang="en-US" sz="1200" smtClean="0">
                                            <a:latin typeface="Cambria Math" panose="02040503050406030204" pitchFamily="18" charset="0"/>
                                          </a:rPr>
                                          <m:t>𝑊</m:t>
                                        </m:r>
                                      </m:den>
                                    </m:f>
                                  </m:e>
                                </m:d>
                              </m:oMath>
                            </m:oMathPara>
                          </a14:m>
                          <a:endParaRPr lang="en-US" sz="1200" dirty="0" smtClean="0"/>
                        </a:p>
                        <a:p>
                          <a:endParaRPr lang="en-US" sz="1200" dirty="0"/>
                        </a:p>
                      </a:txBody>
                      <a:tcPr/>
                    </a:tc>
                    <a:extLst>
                      <a:ext uri="{0D108BD9-81ED-4DB2-BD59-A6C34878D82A}">
                        <a16:rowId xmlns:a16="http://schemas.microsoft.com/office/drawing/2014/main" val="1892939817"/>
                      </a:ext>
                    </a:extLst>
                  </a:tr>
                  <a:tr h="334628">
                    <a:tc>
                      <a:txBody>
                        <a:bodyPr/>
                        <a:lstStyle/>
                        <a:p>
                          <a:r>
                            <a:rPr lang="en-US" sz="1600" dirty="0" smtClean="0"/>
                            <a:t>Ge</a:t>
                          </a:r>
                          <a:endParaRPr lang="en-US" sz="1600" dirty="0"/>
                        </a:p>
                      </a:txBody>
                      <a:tcPr/>
                    </a:tc>
                    <a:tc>
                      <a:txBody>
                        <a:bodyPr/>
                        <a:lstStyle/>
                        <a:p>
                          <a:r>
                            <a:rPr lang="en-US" sz="1600" dirty="0" smtClean="0"/>
                            <a:t>10.6</a:t>
                          </a:r>
                          <a:endParaRPr lang="en-US" sz="1600" dirty="0"/>
                        </a:p>
                      </a:txBody>
                      <a:tcPr/>
                    </a:tc>
                    <a:tc>
                      <a:txBody>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1.5×</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−12</m:t>
                                    </m:r>
                                  </m:sup>
                                </m:sSup>
                              </m:oMath>
                            </m:oMathPara>
                          </a14:m>
                          <a:endParaRPr lang="en-US" sz="1600" dirty="0"/>
                        </a:p>
                      </a:txBody>
                      <a:tcPr/>
                    </a:tc>
                    <a:extLst>
                      <a:ext uri="{0D108BD9-81ED-4DB2-BD59-A6C34878D82A}">
                        <a16:rowId xmlns:a16="http://schemas.microsoft.com/office/drawing/2014/main" val="403885224"/>
                      </a:ext>
                    </a:extLst>
                  </a:tr>
                  <a:tr h="334628">
                    <a:tc>
                      <a:txBody>
                        <a:bodyPr/>
                        <a:lstStyle/>
                        <a:p>
                          <a:r>
                            <a:rPr lang="en-US" sz="1600" dirty="0" smtClean="0"/>
                            <a:t>GaAs</a:t>
                          </a:r>
                          <a:endParaRPr lang="en-US" sz="1600" dirty="0"/>
                        </a:p>
                      </a:txBody>
                      <a:tcPr/>
                    </a:tc>
                    <a:tc>
                      <a:txBody>
                        <a:bodyPr/>
                        <a:lstStyle/>
                        <a:p>
                          <a:r>
                            <a:rPr lang="en-US" sz="1600" dirty="0" smtClean="0"/>
                            <a:t>1.06</a:t>
                          </a:r>
                          <a:endParaRPr lang="en-US" sz="1600" dirty="0"/>
                        </a:p>
                      </a:txBody>
                      <a:tcPr/>
                    </a:tc>
                    <a:tc>
                      <a:txBody>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−1.5×</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−12</m:t>
                                    </m:r>
                                  </m:sup>
                                </m:sSup>
                              </m:oMath>
                            </m:oMathPara>
                          </a14:m>
                          <a:endParaRPr lang="en-US" sz="1600" dirty="0"/>
                        </a:p>
                      </a:txBody>
                      <a:tcPr/>
                    </a:tc>
                    <a:extLst>
                      <a:ext uri="{0D108BD9-81ED-4DB2-BD59-A6C34878D82A}">
                        <a16:rowId xmlns:a16="http://schemas.microsoft.com/office/drawing/2014/main" val="3744444878"/>
                      </a:ext>
                    </a:extLst>
                  </a:tr>
                  <a:tr h="334628">
                    <a:tc>
                      <a:txBody>
                        <a:bodyPr/>
                        <a:lstStyle/>
                        <a:p>
                          <a:r>
                            <a:rPr lang="en-US" sz="1600" dirty="0" err="1" smtClean="0"/>
                            <a:t>AlGaAs</a:t>
                          </a:r>
                          <a:endParaRPr lang="en-US" sz="1600" dirty="0"/>
                        </a:p>
                      </a:txBody>
                      <a:tcPr/>
                    </a:tc>
                    <a:tc>
                      <a:txBody>
                        <a:bodyPr/>
                        <a:lstStyle/>
                        <a:p>
                          <a:r>
                            <a:rPr lang="en-US" sz="1600" dirty="0" smtClean="0"/>
                            <a:t>0.85</a:t>
                          </a:r>
                          <a:endParaRPr lang="en-US" sz="1600" dirty="0"/>
                        </a:p>
                      </a:txBody>
                      <a:tcPr/>
                    </a:tc>
                    <a:tc>
                      <a:txBody>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1.12×</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−12</m:t>
                                    </m:r>
                                  </m:sup>
                                </m:sSup>
                              </m:oMath>
                            </m:oMathPara>
                          </a14:m>
                          <a:endParaRPr lang="en-US" sz="1600" dirty="0"/>
                        </a:p>
                      </a:txBody>
                      <a:tcPr/>
                    </a:tc>
                    <a:extLst>
                      <a:ext uri="{0D108BD9-81ED-4DB2-BD59-A6C34878D82A}">
                        <a16:rowId xmlns:a16="http://schemas.microsoft.com/office/drawing/2014/main" val="2752961477"/>
                      </a:ext>
                    </a:extLst>
                  </a:tr>
                </a:tbl>
              </a:graphicData>
            </a:graphic>
          </p:graphicFrame>
        </mc:Choice>
        <mc:Fallback xmlns="">
          <p:graphicFrame>
            <p:nvGraphicFramePr>
              <p:cNvPr id="15" name="Content Placeholder 14"/>
              <p:cNvGraphicFramePr>
                <a:graphicFrameLocks noGrp="1"/>
              </p:cNvGraphicFramePr>
              <p:nvPr>
                <p:ph idx="1"/>
                <p:extLst>
                  <p:ext uri="{D42A27DB-BD31-4B8C-83A1-F6EECF244321}">
                    <p14:modId xmlns:p14="http://schemas.microsoft.com/office/powerpoint/2010/main" val="2967588041"/>
                  </p:ext>
                </p:extLst>
              </p:nvPr>
            </p:nvGraphicFramePr>
            <p:xfrm>
              <a:off x="7604928" y="4493401"/>
              <a:ext cx="4224684" cy="1692783"/>
            </p:xfrm>
            <a:graphic>
              <a:graphicData uri="http://schemas.openxmlformats.org/drawingml/2006/table">
                <a:tbl>
                  <a:tblPr firstRow="1" bandRow="1">
                    <a:tableStyleId>{9D7B26C5-4107-4FEC-AEDC-1716B250A1EF}</a:tableStyleId>
                  </a:tblPr>
                  <a:tblGrid>
                    <a:gridCol w="1408228">
                      <a:extLst>
                        <a:ext uri="{9D8B030D-6E8A-4147-A177-3AD203B41FA5}">
                          <a16:colId xmlns:a16="http://schemas.microsoft.com/office/drawing/2014/main" val="3575947353"/>
                        </a:ext>
                      </a:extLst>
                    </a:gridCol>
                    <a:gridCol w="1408228">
                      <a:extLst>
                        <a:ext uri="{9D8B030D-6E8A-4147-A177-3AD203B41FA5}">
                          <a16:colId xmlns:a16="http://schemas.microsoft.com/office/drawing/2014/main" val="360313628"/>
                        </a:ext>
                      </a:extLst>
                    </a:gridCol>
                    <a:gridCol w="1408228">
                      <a:extLst>
                        <a:ext uri="{9D8B030D-6E8A-4147-A177-3AD203B41FA5}">
                          <a16:colId xmlns:a16="http://schemas.microsoft.com/office/drawing/2014/main" val="2769008292"/>
                        </a:ext>
                      </a:extLst>
                    </a:gridCol>
                  </a:tblGrid>
                  <a:tr h="686943">
                    <a:tc>
                      <a:txBody>
                        <a:bodyPr/>
                        <a:lstStyle/>
                        <a:p>
                          <a:r>
                            <a:rPr lang="en-US" sz="1200" dirty="0" smtClean="0"/>
                            <a:t>Material </a:t>
                          </a:r>
                          <a:endParaRPr lang="en-US" sz="1200" dirty="0"/>
                        </a:p>
                      </a:txBody>
                      <a:tcPr/>
                    </a:tc>
                    <a:tc>
                      <a:txBody>
                        <a:bodyPr/>
                        <a:lstStyle/>
                        <a:p>
                          <a:endParaRPr lang="en-US"/>
                        </a:p>
                      </a:txBody>
                      <a:tcPr>
                        <a:blipFill>
                          <a:blip r:embed="rId2"/>
                          <a:stretch>
                            <a:fillRect l="-99569" t="-885" r="-100000" b="-157522"/>
                          </a:stretch>
                        </a:blipFill>
                      </a:tcPr>
                    </a:tc>
                    <a:tc>
                      <a:txBody>
                        <a:bodyPr/>
                        <a:lstStyle/>
                        <a:p>
                          <a:endParaRPr lang="en-US"/>
                        </a:p>
                      </a:txBody>
                      <a:tcPr>
                        <a:blipFill>
                          <a:blip r:embed="rId2"/>
                          <a:stretch>
                            <a:fillRect l="-200433" t="-885" r="-433" b="-157522"/>
                          </a:stretch>
                        </a:blipFill>
                      </a:tcPr>
                    </a:tc>
                    <a:extLst>
                      <a:ext uri="{0D108BD9-81ED-4DB2-BD59-A6C34878D82A}">
                        <a16:rowId xmlns:a16="http://schemas.microsoft.com/office/drawing/2014/main" val="1892939817"/>
                      </a:ext>
                    </a:extLst>
                  </a:tr>
                  <a:tr h="335280">
                    <a:tc>
                      <a:txBody>
                        <a:bodyPr/>
                        <a:lstStyle/>
                        <a:p>
                          <a:r>
                            <a:rPr lang="en-US" sz="1600" dirty="0" smtClean="0"/>
                            <a:t>Ge</a:t>
                          </a:r>
                          <a:endParaRPr lang="en-US" sz="1600" dirty="0"/>
                        </a:p>
                      </a:txBody>
                      <a:tcPr/>
                    </a:tc>
                    <a:tc>
                      <a:txBody>
                        <a:bodyPr/>
                        <a:lstStyle/>
                        <a:p>
                          <a:r>
                            <a:rPr lang="en-US" sz="1600" dirty="0" smtClean="0"/>
                            <a:t>10.6</a:t>
                          </a:r>
                          <a:endParaRPr lang="en-US" sz="1600" dirty="0"/>
                        </a:p>
                      </a:txBody>
                      <a:tcPr/>
                    </a:tc>
                    <a:tc>
                      <a:txBody>
                        <a:bodyPr/>
                        <a:lstStyle/>
                        <a:p>
                          <a:endParaRPr lang="en-US"/>
                        </a:p>
                      </a:txBody>
                      <a:tcPr>
                        <a:blipFill>
                          <a:blip r:embed="rId2"/>
                          <a:stretch>
                            <a:fillRect l="-200433" t="-207273" r="-433" b="-223636"/>
                          </a:stretch>
                        </a:blipFill>
                      </a:tcPr>
                    </a:tc>
                    <a:extLst>
                      <a:ext uri="{0D108BD9-81ED-4DB2-BD59-A6C34878D82A}">
                        <a16:rowId xmlns:a16="http://schemas.microsoft.com/office/drawing/2014/main" val="403885224"/>
                      </a:ext>
                    </a:extLst>
                  </a:tr>
                  <a:tr h="335280">
                    <a:tc>
                      <a:txBody>
                        <a:bodyPr/>
                        <a:lstStyle/>
                        <a:p>
                          <a:r>
                            <a:rPr lang="en-US" sz="1600" dirty="0" smtClean="0"/>
                            <a:t>GaAs</a:t>
                          </a:r>
                          <a:endParaRPr lang="en-US" sz="1600" dirty="0"/>
                        </a:p>
                      </a:txBody>
                      <a:tcPr/>
                    </a:tc>
                    <a:tc>
                      <a:txBody>
                        <a:bodyPr/>
                        <a:lstStyle/>
                        <a:p>
                          <a:r>
                            <a:rPr lang="en-US" sz="1600" dirty="0" smtClean="0"/>
                            <a:t>1.06</a:t>
                          </a:r>
                          <a:endParaRPr lang="en-US" sz="1600" dirty="0"/>
                        </a:p>
                      </a:txBody>
                      <a:tcPr/>
                    </a:tc>
                    <a:tc>
                      <a:txBody>
                        <a:bodyPr/>
                        <a:lstStyle/>
                        <a:p>
                          <a:endParaRPr lang="en-US"/>
                        </a:p>
                      </a:txBody>
                      <a:tcPr>
                        <a:blipFill>
                          <a:blip r:embed="rId2"/>
                          <a:stretch>
                            <a:fillRect l="-200433" t="-307273" r="-433" b="-123636"/>
                          </a:stretch>
                        </a:blipFill>
                      </a:tcPr>
                    </a:tc>
                    <a:extLst>
                      <a:ext uri="{0D108BD9-81ED-4DB2-BD59-A6C34878D82A}">
                        <a16:rowId xmlns:a16="http://schemas.microsoft.com/office/drawing/2014/main" val="3744444878"/>
                      </a:ext>
                    </a:extLst>
                  </a:tr>
                  <a:tr h="335280">
                    <a:tc>
                      <a:txBody>
                        <a:bodyPr/>
                        <a:lstStyle/>
                        <a:p>
                          <a:r>
                            <a:rPr lang="en-US" sz="1600" dirty="0" err="1" smtClean="0"/>
                            <a:t>AlGaAs</a:t>
                          </a:r>
                          <a:endParaRPr lang="en-US" sz="1600" dirty="0"/>
                        </a:p>
                      </a:txBody>
                      <a:tcPr/>
                    </a:tc>
                    <a:tc>
                      <a:txBody>
                        <a:bodyPr/>
                        <a:lstStyle/>
                        <a:p>
                          <a:r>
                            <a:rPr lang="en-US" sz="1600" dirty="0" smtClean="0"/>
                            <a:t>0.85</a:t>
                          </a:r>
                          <a:endParaRPr lang="en-US" sz="1600" dirty="0"/>
                        </a:p>
                      </a:txBody>
                      <a:tcPr/>
                    </a:tc>
                    <a:tc>
                      <a:txBody>
                        <a:bodyPr/>
                        <a:lstStyle/>
                        <a:p>
                          <a:endParaRPr lang="en-US"/>
                        </a:p>
                      </a:txBody>
                      <a:tcPr>
                        <a:blipFill>
                          <a:blip r:embed="rId2"/>
                          <a:stretch>
                            <a:fillRect l="-200433" t="-407273" r="-433" b="-23636"/>
                          </a:stretch>
                        </a:blipFill>
                      </a:tcPr>
                    </a:tc>
                    <a:extLst>
                      <a:ext uri="{0D108BD9-81ED-4DB2-BD59-A6C34878D82A}">
                        <a16:rowId xmlns:a16="http://schemas.microsoft.com/office/drawing/2014/main" val="2752961477"/>
                      </a:ext>
                    </a:extLst>
                  </a:tr>
                </a:tbl>
              </a:graphicData>
            </a:graphic>
          </p:graphicFrame>
        </mc:Fallback>
      </mc:AlternateContent>
      <p:sp>
        <p:nvSpPr>
          <p:cNvPr id="16" name="TextBox 15"/>
          <p:cNvSpPr txBox="1"/>
          <p:nvPr/>
        </p:nvSpPr>
        <p:spPr>
          <a:xfrm>
            <a:off x="7439467" y="3878641"/>
            <a:ext cx="4320479" cy="338554"/>
          </a:xfrm>
          <a:prstGeom prst="rect">
            <a:avLst/>
          </a:prstGeom>
          <a:noFill/>
        </p:spPr>
        <p:txBody>
          <a:bodyPr wrap="square" rtlCol="0">
            <a:spAutoFit/>
          </a:bodyPr>
          <a:lstStyle/>
          <a:p>
            <a:pPr algn="ctr"/>
            <a:r>
              <a:rPr lang="en-US" sz="1600" b="1" dirty="0"/>
              <a:t>Intensity dependent refractive index</a:t>
            </a:r>
          </a:p>
        </p:txBody>
      </p:sp>
      <p:grpSp>
        <p:nvGrpSpPr>
          <p:cNvPr id="4" name="Group 3"/>
          <p:cNvGrpSpPr/>
          <p:nvPr/>
        </p:nvGrpSpPr>
        <p:grpSpPr>
          <a:xfrm>
            <a:off x="92832" y="1232900"/>
            <a:ext cx="5495168" cy="3782591"/>
            <a:chOff x="543258" y="3768438"/>
            <a:chExt cx="4353354" cy="3232689"/>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258" y="3768438"/>
              <a:ext cx="4353354" cy="3232689"/>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0435" y="4262185"/>
              <a:ext cx="1456022" cy="832330"/>
            </a:xfrm>
            <a:prstGeom prst="rect">
              <a:avLst/>
            </a:prstGeom>
          </p:spPr>
        </p:pic>
      </p:grpSp>
      <p:grpSp>
        <p:nvGrpSpPr>
          <p:cNvPr id="9" name="Group 8"/>
          <p:cNvGrpSpPr/>
          <p:nvPr/>
        </p:nvGrpSpPr>
        <p:grpSpPr>
          <a:xfrm>
            <a:off x="7969286" y="2466641"/>
            <a:ext cx="3377586" cy="890153"/>
            <a:chOff x="2483768" y="2195572"/>
            <a:chExt cx="2808312" cy="729372"/>
          </a:xfrm>
        </p:grpSpPr>
        <p:sp>
          <p:nvSpPr>
            <p:cNvPr id="10" name="Cube 9"/>
            <p:cNvSpPr/>
            <p:nvPr/>
          </p:nvSpPr>
          <p:spPr>
            <a:xfrm>
              <a:off x="2483768" y="2204864"/>
              <a:ext cx="2808312" cy="720080"/>
            </a:xfrm>
            <a:prstGeom prst="cube">
              <a:avLst>
                <a:gd name="adj" fmla="val 52012"/>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2699792" y="2708920"/>
              <a:ext cx="1041783" cy="148792"/>
            </a:xfrm>
            <a:custGeom>
              <a:avLst/>
              <a:gdLst>
                <a:gd name="connsiteX0" fmla="*/ 0 w 1872343"/>
                <a:gd name="connsiteY0" fmla="*/ 426749 h 444180"/>
                <a:gd name="connsiteX1" fmla="*/ 322217 w 1872343"/>
                <a:gd name="connsiteY1" fmla="*/ 29 h 444180"/>
                <a:gd name="connsiteX2" fmla="*/ 670560 w 1872343"/>
                <a:gd name="connsiteY2" fmla="*/ 444166 h 444180"/>
                <a:gd name="connsiteX3" fmla="*/ 1027612 w 1872343"/>
                <a:gd name="connsiteY3" fmla="*/ 17446 h 444180"/>
                <a:gd name="connsiteX4" fmla="*/ 1341120 w 1872343"/>
                <a:gd name="connsiteY4" fmla="*/ 418040 h 444180"/>
                <a:gd name="connsiteX5" fmla="*/ 1611086 w 1872343"/>
                <a:gd name="connsiteY5" fmla="*/ 17446 h 444180"/>
                <a:gd name="connsiteX6" fmla="*/ 1872343 w 1872343"/>
                <a:gd name="connsiteY6" fmla="*/ 418040 h 44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2343" h="444180">
                  <a:moveTo>
                    <a:pt x="0" y="426749"/>
                  </a:moveTo>
                  <a:cubicBezTo>
                    <a:pt x="105228" y="211937"/>
                    <a:pt x="210457" y="-2874"/>
                    <a:pt x="322217" y="29"/>
                  </a:cubicBezTo>
                  <a:cubicBezTo>
                    <a:pt x="433977" y="2932"/>
                    <a:pt x="552994" y="441263"/>
                    <a:pt x="670560" y="444166"/>
                  </a:cubicBezTo>
                  <a:cubicBezTo>
                    <a:pt x="788126" y="447069"/>
                    <a:pt x="915852" y="21800"/>
                    <a:pt x="1027612" y="17446"/>
                  </a:cubicBezTo>
                  <a:cubicBezTo>
                    <a:pt x="1139372" y="13092"/>
                    <a:pt x="1243874" y="418040"/>
                    <a:pt x="1341120" y="418040"/>
                  </a:cubicBezTo>
                  <a:cubicBezTo>
                    <a:pt x="1438366" y="418040"/>
                    <a:pt x="1522549" y="17446"/>
                    <a:pt x="1611086" y="17446"/>
                  </a:cubicBezTo>
                  <a:cubicBezTo>
                    <a:pt x="1699623" y="17446"/>
                    <a:pt x="1785983" y="217743"/>
                    <a:pt x="1872343" y="418040"/>
                  </a:cubicBezTo>
                </a:path>
              </a:pathLst>
            </a:custGeom>
            <a:ln w="38100">
              <a:solidFill>
                <a:srgbClr val="FFFFFF"/>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p:cNvSpPr txBox="1"/>
                <p:nvPr/>
              </p:nvSpPr>
              <p:spPr>
                <a:xfrm>
                  <a:off x="2843808" y="2195572"/>
                  <a:ext cx="23042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𝑛</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0</m:t>
                            </m:r>
                          </m:sub>
                        </m:sSub>
                        <m:r>
                          <a:rPr lang="en-US" i="1">
                            <a:latin typeface="Cambria Math" panose="02040503050406030204" pitchFamily="18" charset="0"/>
                          </a:rPr>
                          <m:t>+</m:t>
                        </m:r>
                        <m:r>
                          <a:rPr lang="en-US" i="1">
                            <a:latin typeface="Cambria Math" panose="02040503050406030204" pitchFamily="18" charset="0"/>
                          </a:rPr>
                          <m:t>𝐼</m:t>
                        </m:r>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2</m:t>
                            </m:r>
                          </m:sub>
                        </m:sSub>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2843808" y="2195572"/>
                  <a:ext cx="2304256" cy="369332"/>
                </a:xfrm>
                <a:prstGeom prst="rect">
                  <a:avLst/>
                </a:prstGeom>
                <a:blipFill rotWithShape="0">
                  <a:blip r:embed="rId5"/>
                  <a:stretch>
                    <a:fillRect/>
                  </a:stretch>
                </a:blipFill>
              </p:spPr>
              <p:txBody>
                <a:bodyPr/>
                <a:lstStyle/>
                <a:p>
                  <a:r>
                    <a:rPr lang="en-US">
                      <a:noFill/>
                    </a:rPr>
                    <a:t> </a:t>
                  </a:r>
                </a:p>
              </p:txBody>
            </p:sp>
          </mc:Fallback>
        </mc:AlternateContent>
      </p:grpSp>
      <p:sp>
        <p:nvSpPr>
          <p:cNvPr id="6" name="Slide Number Placeholder 5"/>
          <p:cNvSpPr>
            <a:spLocks noGrp="1"/>
          </p:cNvSpPr>
          <p:nvPr>
            <p:ph type="sldNum" sz="quarter" idx="12"/>
          </p:nvPr>
        </p:nvSpPr>
        <p:spPr/>
        <p:txBody>
          <a:bodyPr/>
          <a:lstStyle/>
          <a:p>
            <a:r>
              <a:rPr lang="en-US" smtClean="0"/>
              <a:t>PAGE  </a:t>
            </a:r>
            <a:fld id="{93005692-73BE-493E-93AB-ECD6027A7652}" type="slidenum">
              <a:rPr lang="en-US" smtClean="0"/>
              <a:pPr/>
              <a:t>10</a:t>
            </a:fld>
            <a:endParaRPr lang="en-US" dirty="0"/>
          </a:p>
        </p:txBody>
      </p:sp>
      <p:grpSp>
        <p:nvGrpSpPr>
          <p:cNvPr id="13" name="Group 12"/>
          <p:cNvGrpSpPr/>
          <p:nvPr/>
        </p:nvGrpSpPr>
        <p:grpSpPr>
          <a:xfrm>
            <a:off x="259883" y="5030860"/>
            <a:ext cx="4438472" cy="1695522"/>
            <a:chOff x="133528" y="4940805"/>
            <a:chExt cx="3556800" cy="1394504"/>
          </a:xfrm>
        </p:grpSpPr>
        <p:pic>
          <p:nvPicPr>
            <p:cNvPr id="14" name="Picture 13"/>
            <p:cNvPicPr>
              <a:picLocks noChangeAspect="1"/>
            </p:cNvPicPr>
            <p:nvPr/>
          </p:nvPicPr>
          <p:blipFill>
            <a:blip r:embed="rId6"/>
            <a:stretch>
              <a:fillRect/>
            </a:stretch>
          </p:blipFill>
          <p:spPr>
            <a:xfrm>
              <a:off x="133528" y="5750489"/>
              <a:ext cx="3556800" cy="584820"/>
            </a:xfrm>
            <a:prstGeom prst="rect">
              <a:avLst/>
            </a:prstGeom>
          </p:spPr>
        </p:pic>
        <p:pic>
          <p:nvPicPr>
            <p:cNvPr id="17" name="Picture 16"/>
            <p:cNvPicPr>
              <a:picLocks noChangeAspect="1"/>
            </p:cNvPicPr>
            <p:nvPr/>
          </p:nvPicPr>
          <p:blipFill>
            <a:blip r:embed="rId7"/>
            <a:stretch>
              <a:fillRect/>
            </a:stretch>
          </p:blipFill>
          <p:spPr>
            <a:xfrm>
              <a:off x="400288" y="4940805"/>
              <a:ext cx="3023280" cy="588240"/>
            </a:xfrm>
            <a:prstGeom prst="rect">
              <a:avLst/>
            </a:prstGeom>
          </p:spPr>
        </p:pic>
      </p:grpSp>
      <p:pic>
        <p:nvPicPr>
          <p:cNvPr id="7" name="Picture 6"/>
          <p:cNvPicPr>
            <a:picLocks noChangeAspect="1"/>
          </p:cNvPicPr>
          <p:nvPr/>
        </p:nvPicPr>
        <p:blipFill>
          <a:blip r:embed="rId8"/>
          <a:stretch>
            <a:fillRect/>
          </a:stretch>
        </p:blipFill>
        <p:spPr>
          <a:xfrm>
            <a:off x="6604000" y="573731"/>
            <a:ext cx="5575066" cy="1708907"/>
          </a:xfrm>
          <a:prstGeom prst="rect">
            <a:avLst/>
          </a:prstGeom>
        </p:spPr>
      </p:pic>
    </p:spTree>
    <p:extLst>
      <p:ext uri="{BB962C8B-B14F-4D97-AF65-F5344CB8AC3E}">
        <p14:creationId xmlns:p14="http://schemas.microsoft.com/office/powerpoint/2010/main" val="16629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CA" sz="2800" b="1" dirty="0" smtClean="0">
                <a:latin typeface="Bahnschrift" panose="020B0502040204020203" pitchFamily="34" charset="0"/>
              </a:rPr>
              <a:t>Graphene’s nonlinear optics is </a:t>
            </a:r>
            <a:r>
              <a:rPr lang="en-CA" sz="2800" b="1" dirty="0" err="1" smtClean="0">
                <a:latin typeface="Bahnschrift" panose="020B0502040204020203" pitchFamily="34" charset="0"/>
              </a:rPr>
              <a:t>nonperturbative</a:t>
            </a:r>
            <a:r>
              <a:rPr lang="en-CA" sz="2800" b="1" dirty="0" smtClean="0">
                <a:latin typeface="Bahnschrift" panose="020B0502040204020203" pitchFamily="34" charset="0"/>
              </a:rPr>
              <a:t> close to Dirac point!</a:t>
            </a:r>
            <a:endParaRPr lang="en-CA" sz="2800" b="1" dirty="0">
              <a:latin typeface="Bahnschrift" panose="020B0502040204020203" pitchFamily="34" charset="0"/>
            </a:endParaRPr>
          </a:p>
        </p:txBody>
      </p:sp>
      <p:sp>
        <p:nvSpPr>
          <p:cNvPr id="3" name="Slide Number Placeholder 2"/>
          <p:cNvSpPr>
            <a:spLocks noGrp="1"/>
          </p:cNvSpPr>
          <p:nvPr>
            <p:ph type="sldNum" sz="quarter" idx="12"/>
          </p:nvPr>
        </p:nvSpPr>
        <p:spPr/>
        <p:txBody>
          <a:bodyPr/>
          <a:lstStyle/>
          <a:p>
            <a:r>
              <a:rPr lang="en-US" smtClean="0"/>
              <a:t>PAGE  </a:t>
            </a:r>
            <a:fld id="{93005692-73BE-493E-93AB-ECD6027A7652}" type="slidenum">
              <a:rPr lang="en-US" smtClean="0"/>
              <a:pPr/>
              <a:t>11</a:t>
            </a:fld>
            <a:endParaRPr lang="en-US" dirty="0"/>
          </a:p>
        </p:txBody>
      </p:sp>
      <p:pic>
        <p:nvPicPr>
          <p:cNvPr id="2" name="Picture 1"/>
          <p:cNvPicPr>
            <a:picLocks noChangeAspect="1"/>
          </p:cNvPicPr>
          <p:nvPr/>
        </p:nvPicPr>
        <p:blipFill>
          <a:blip r:embed="rId2"/>
          <a:stretch>
            <a:fillRect/>
          </a:stretch>
        </p:blipFill>
        <p:spPr>
          <a:xfrm>
            <a:off x="5888182" y="1859652"/>
            <a:ext cx="5820758" cy="2920167"/>
          </a:xfrm>
          <a:prstGeom prst="rect">
            <a:avLst/>
          </a:prstGeom>
        </p:spPr>
      </p:pic>
      <p:pic>
        <p:nvPicPr>
          <p:cNvPr id="6" name="Picture 5"/>
          <p:cNvPicPr>
            <a:picLocks noChangeAspect="1"/>
          </p:cNvPicPr>
          <p:nvPr/>
        </p:nvPicPr>
        <p:blipFill>
          <a:blip r:embed="rId3"/>
          <a:stretch>
            <a:fillRect/>
          </a:stretch>
        </p:blipFill>
        <p:spPr>
          <a:xfrm>
            <a:off x="0" y="2032833"/>
            <a:ext cx="5458691" cy="2691567"/>
          </a:xfrm>
          <a:prstGeom prst="rect">
            <a:avLst/>
          </a:prstGeom>
        </p:spPr>
      </p:pic>
    </p:spTree>
    <p:extLst>
      <p:ext uri="{BB962C8B-B14F-4D97-AF65-F5344CB8AC3E}">
        <p14:creationId xmlns:p14="http://schemas.microsoft.com/office/powerpoint/2010/main" val="2149386381"/>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b="1" dirty="0" smtClean="0">
                <a:latin typeface="Bahnschrift" panose="020B0502040204020203" pitchFamily="34" charset="0"/>
              </a:rPr>
              <a:t>Measurements of n &amp; n2</a:t>
            </a:r>
            <a:endParaRPr lang="en-CA" b="1" dirty="0">
              <a:latin typeface="Bahnschrift" panose="020B0502040204020203" pitchFamily="34" charset="0"/>
            </a:endParaRPr>
          </a:p>
        </p:txBody>
      </p:sp>
      <p:sp>
        <p:nvSpPr>
          <p:cNvPr id="5" name="Slide Number Placeholder 4"/>
          <p:cNvSpPr>
            <a:spLocks noGrp="1"/>
          </p:cNvSpPr>
          <p:nvPr>
            <p:ph type="sldNum" sz="quarter" idx="12"/>
          </p:nvPr>
        </p:nvSpPr>
        <p:spPr/>
        <p:txBody>
          <a:bodyPr/>
          <a:lstStyle/>
          <a:p>
            <a:r>
              <a:rPr lang="en-US" smtClean="0"/>
              <a:t>PAGE  </a:t>
            </a:r>
            <a:fld id="{93005692-73BE-493E-93AB-ECD6027A7652}" type="slidenum">
              <a:rPr lang="en-US" smtClean="0"/>
              <a:pPr/>
              <a:t>12</a:t>
            </a:fld>
            <a:endParaRPr lang="en-US" dirty="0"/>
          </a:p>
        </p:txBody>
      </p:sp>
    </p:spTree>
    <p:extLst>
      <p:ext uri="{BB962C8B-B14F-4D97-AF65-F5344CB8AC3E}">
        <p14:creationId xmlns:p14="http://schemas.microsoft.com/office/powerpoint/2010/main" val="4074560006"/>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b="1" dirty="0" smtClean="0">
                <a:latin typeface="Bahnschrift" panose="020B0502040204020203" pitchFamily="34" charset="0"/>
              </a:rPr>
              <a:t>Linear Refractive Index of Graphene  </a:t>
            </a:r>
            <a:endParaRPr lang="en-CA" b="1" dirty="0">
              <a:latin typeface="Bahnschrift" panose="020B0502040204020203" pitchFamily="34" charset="0"/>
            </a:endParaRPr>
          </a:p>
        </p:txBody>
      </p:sp>
      <p:sp>
        <p:nvSpPr>
          <p:cNvPr id="3" name="Slide Number Placeholder 2"/>
          <p:cNvSpPr>
            <a:spLocks noGrp="1"/>
          </p:cNvSpPr>
          <p:nvPr>
            <p:ph type="sldNum" sz="quarter" idx="12"/>
          </p:nvPr>
        </p:nvSpPr>
        <p:spPr/>
        <p:txBody>
          <a:bodyPr/>
          <a:lstStyle/>
          <a:p>
            <a:r>
              <a:rPr lang="en-US" smtClean="0"/>
              <a:t>PAGE  </a:t>
            </a:r>
            <a:fld id="{93005692-73BE-493E-93AB-ECD6027A7652}" type="slidenum">
              <a:rPr lang="en-US" smtClean="0"/>
              <a:pPr/>
              <a:t>13</a:t>
            </a:fld>
            <a:endParaRPr lang="en-US" dirty="0"/>
          </a:p>
        </p:txBody>
      </p:sp>
      <p:pic>
        <p:nvPicPr>
          <p:cNvPr id="5" name="Picture 4"/>
          <p:cNvPicPr>
            <a:picLocks noChangeAspect="1"/>
          </p:cNvPicPr>
          <p:nvPr/>
        </p:nvPicPr>
        <p:blipFill>
          <a:blip r:embed="rId3"/>
          <a:stretch>
            <a:fillRect/>
          </a:stretch>
        </p:blipFill>
        <p:spPr>
          <a:xfrm>
            <a:off x="6158878" y="1413163"/>
            <a:ext cx="6083805" cy="3941620"/>
          </a:xfrm>
          <a:prstGeom prst="rect">
            <a:avLst/>
          </a:prstGeom>
        </p:spPr>
      </p:pic>
      <p:pic>
        <p:nvPicPr>
          <p:cNvPr id="6" name="Picture 5"/>
          <p:cNvPicPr>
            <a:picLocks noChangeAspect="1"/>
          </p:cNvPicPr>
          <p:nvPr/>
        </p:nvPicPr>
        <p:blipFill>
          <a:blip r:embed="rId4"/>
          <a:stretch>
            <a:fillRect/>
          </a:stretch>
        </p:blipFill>
        <p:spPr>
          <a:xfrm>
            <a:off x="145473" y="2048139"/>
            <a:ext cx="6102927" cy="2671668"/>
          </a:xfrm>
          <a:prstGeom prst="rect">
            <a:avLst/>
          </a:prstGeom>
        </p:spPr>
      </p:pic>
    </p:spTree>
    <p:extLst>
      <p:ext uri="{BB962C8B-B14F-4D97-AF65-F5344CB8AC3E}">
        <p14:creationId xmlns:p14="http://schemas.microsoft.com/office/powerpoint/2010/main" val="2845082999"/>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b="1" dirty="0" smtClean="0">
                <a:latin typeface="Bahnschrift" panose="020B0502040204020203" pitchFamily="34" charset="0"/>
              </a:rPr>
              <a:t>Linear Refractive Index of Graphene </a:t>
            </a:r>
            <a:endParaRPr lang="en-CA" sz="2800" b="1" dirty="0">
              <a:latin typeface="Bahnschrift" panose="020B0502040204020203" pitchFamily="34" charset="0"/>
            </a:endParaRPr>
          </a:p>
        </p:txBody>
      </p:sp>
      <p:sp>
        <p:nvSpPr>
          <p:cNvPr id="4" name="Slide Number Placeholder 3"/>
          <p:cNvSpPr>
            <a:spLocks noGrp="1"/>
          </p:cNvSpPr>
          <p:nvPr>
            <p:ph type="sldNum" sz="quarter" idx="12"/>
          </p:nvPr>
        </p:nvSpPr>
        <p:spPr/>
        <p:txBody>
          <a:bodyPr/>
          <a:lstStyle/>
          <a:p>
            <a:r>
              <a:rPr lang="en-US" smtClean="0"/>
              <a:t>PAGE  </a:t>
            </a:r>
            <a:fld id="{93005692-73BE-493E-93AB-ECD6027A7652}" type="slidenum">
              <a:rPr lang="en-US" smtClean="0"/>
              <a:pPr/>
              <a:t>14</a:t>
            </a:fld>
            <a:endParaRPr lang="en-US" dirty="0"/>
          </a:p>
        </p:txBody>
      </p:sp>
      <p:pic>
        <p:nvPicPr>
          <p:cNvPr id="5" name="Picture 4"/>
          <p:cNvPicPr>
            <a:picLocks noChangeAspect="1"/>
          </p:cNvPicPr>
          <p:nvPr/>
        </p:nvPicPr>
        <p:blipFill>
          <a:blip r:embed="rId2"/>
          <a:stretch>
            <a:fillRect/>
          </a:stretch>
        </p:blipFill>
        <p:spPr>
          <a:xfrm>
            <a:off x="207560" y="1511373"/>
            <a:ext cx="6545493" cy="4078936"/>
          </a:xfrm>
          <a:prstGeom prst="rect">
            <a:avLst/>
          </a:prstGeom>
        </p:spPr>
      </p:pic>
      <p:pic>
        <p:nvPicPr>
          <p:cNvPr id="6" name="Picture 5"/>
          <p:cNvPicPr>
            <a:picLocks noChangeAspect="1"/>
          </p:cNvPicPr>
          <p:nvPr/>
        </p:nvPicPr>
        <p:blipFill>
          <a:blip r:embed="rId3"/>
          <a:stretch>
            <a:fillRect/>
          </a:stretch>
        </p:blipFill>
        <p:spPr>
          <a:xfrm>
            <a:off x="5897095" y="1383890"/>
            <a:ext cx="5994545" cy="4292337"/>
          </a:xfrm>
          <a:prstGeom prst="rect">
            <a:avLst/>
          </a:prstGeom>
        </p:spPr>
      </p:pic>
    </p:spTree>
    <p:extLst>
      <p:ext uri="{BB962C8B-B14F-4D97-AF65-F5344CB8AC3E}">
        <p14:creationId xmlns:p14="http://schemas.microsoft.com/office/powerpoint/2010/main" val="1200848916"/>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ahnschrift" panose="020B0502040204020203" pitchFamily="34" charset="0"/>
              </a:rPr>
              <a:t>Measurement of n2</a:t>
            </a:r>
            <a:endParaRPr lang="en-US" dirty="0">
              <a:latin typeface="Bahnschrift" panose="020B0502040204020203" pitchFamily="34" charset="0"/>
            </a:endParaRPr>
          </a:p>
        </p:txBody>
      </p:sp>
      <p:sp>
        <p:nvSpPr>
          <p:cNvPr id="6" name="Slide Number Placeholder 5"/>
          <p:cNvSpPr>
            <a:spLocks noGrp="1"/>
          </p:cNvSpPr>
          <p:nvPr>
            <p:ph type="sldNum" sz="quarter" idx="12"/>
          </p:nvPr>
        </p:nvSpPr>
        <p:spPr/>
        <p:txBody>
          <a:bodyPr/>
          <a:lstStyle/>
          <a:p>
            <a:r>
              <a:rPr lang="en-US" dirty="0">
                <a:latin typeface="Bahnschrift" panose="020B0502040204020203" pitchFamily="34" charset="0"/>
              </a:rPr>
              <a:t>PAGE  </a:t>
            </a:r>
            <a:fld id="{93005692-73BE-493E-93AB-ECD6027A7652}" type="slidenum">
              <a:rPr lang="en-US" smtClean="0">
                <a:latin typeface="Bahnschrift" panose="020B0502040204020203" pitchFamily="34" charset="0"/>
              </a:rPr>
              <a:pPr/>
              <a:t>15</a:t>
            </a:fld>
            <a:endParaRPr lang="en-US" dirty="0">
              <a:latin typeface="Bahnschrift" panose="020B0502040204020203" pitchFamily="34" charset="0"/>
            </a:endParaRPr>
          </a:p>
        </p:txBody>
      </p:sp>
      <p:grpSp>
        <p:nvGrpSpPr>
          <p:cNvPr id="7" name="Group 6">
            <a:extLst>
              <a:ext uri="{FF2B5EF4-FFF2-40B4-BE49-F238E27FC236}">
                <a16:creationId xmlns:a16="http://schemas.microsoft.com/office/drawing/2014/main" id="{8459EF97-781F-4371-A1AB-B62A85EB7672}"/>
              </a:ext>
            </a:extLst>
          </p:cNvPr>
          <p:cNvGrpSpPr/>
          <p:nvPr/>
        </p:nvGrpSpPr>
        <p:grpSpPr>
          <a:xfrm>
            <a:off x="744542" y="2116657"/>
            <a:ext cx="4069913" cy="491853"/>
            <a:chOff x="7169774" y="5162274"/>
            <a:chExt cx="4069913" cy="491853"/>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642DF7C-14B4-459B-8AF6-75A63A383F97}"/>
                    </a:ext>
                  </a:extLst>
                </p:cNvPr>
                <p:cNvSpPr txBox="1"/>
                <p:nvPr/>
              </p:nvSpPr>
              <p:spPr>
                <a:xfrm>
                  <a:off x="7169774" y="5276460"/>
                  <a:ext cx="3815468" cy="3776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accent1"/>
                                </a:solidFill>
                                <a:latin typeface="Cambria Math" panose="02040503050406030204" pitchFamily="18" charset="0"/>
                              </a:rPr>
                            </m:ctrlPr>
                          </m:sSubPr>
                          <m:e>
                            <m:r>
                              <a:rPr lang="en-GB" sz="2400" b="1" i="1" smtClean="0">
                                <a:solidFill>
                                  <a:schemeClr val="accent1"/>
                                </a:solidFill>
                                <a:latin typeface="Cambria Math" panose="02040503050406030204" pitchFamily="18" charset="0"/>
                              </a:rPr>
                              <m:t>𝒏</m:t>
                            </m:r>
                          </m:e>
                          <m:sub>
                            <m:r>
                              <a:rPr lang="en-GB" sz="2400" b="1" i="1" smtClean="0">
                                <a:solidFill>
                                  <a:schemeClr val="accent1"/>
                                </a:solidFill>
                                <a:latin typeface="Cambria Math" panose="02040503050406030204" pitchFamily="18" charset="0"/>
                              </a:rPr>
                              <m:t>𝟐</m:t>
                            </m:r>
                          </m:sub>
                        </m:sSub>
                        <m:r>
                          <a:rPr lang="en-GB" sz="2400" b="1" i="1" smtClean="0">
                            <a:solidFill>
                              <a:schemeClr val="accent1"/>
                            </a:solidFill>
                            <a:latin typeface="Cambria Math" panose="02040503050406030204" pitchFamily="18" charset="0"/>
                          </a:rPr>
                          <m:t> ~ </m:t>
                        </m:r>
                        <m:sSup>
                          <m:sSupPr>
                            <m:ctrlPr>
                              <a:rPr lang="en-GB" sz="2400" b="1" i="1" smtClean="0">
                                <a:solidFill>
                                  <a:schemeClr val="accent1"/>
                                </a:solidFill>
                                <a:latin typeface="Cambria Math" panose="02040503050406030204" pitchFamily="18" charset="0"/>
                              </a:rPr>
                            </m:ctrlPr>
                          </m:sSupPr>
                          <m:e>
                            <m:r>
                              <a:rPr lang="en-GB" sz="2400" b="1" i="1" smtClean="0">
                                <a:solidFill>
                                  <a:schemeClr val="accent1"/>
                                </a:solidFill>
                                <a:latin typeface="Cambria Math" panose="02040503050406030204" pitchFamily="18" charset="0"/>
                              </a:rPr>
                              <m:t>𝟏𝟎</m:t>
                            </m:r>
                          </m:e>
                          <m:sup>
                            <m:r>
                              <a:rPr lang="en-GB" sz="2400" b="1" i="1" smtClean="0">
                                <a:solidFill>
                                  <a:schemeClr val="accent1"/>
                                </a:solidFill>
                                <a:latin typeface="Cambria Math" panose="02040503050406030204" pitchFamily="18" charset="0"/>
                              </a:rPr>
                              <m:t>−</m:t>
                            </m:r>
                            <m:r>
                              <a:rPr lang="en-CA" sz="2400" b="1" i="1" smtClean="0">
                                <a:solidFill>
                                  <a:schemeClr val="accent1"/>
                                </a:solidFill>
                                <a:latin typeface="Cambria Math" panose="02040503050406030204" pitchFamily="18" charset="0"/>
                              </a:rPr>
                              <m:t>𝟔</m:t>
                            </m:r>
                          </m:sup>
                        </m:sSup>
                        <m:r>
                          <a:rPr lang="en-GB" sz="2400" b="1" i="1" smtClean="0">
                            <a:solidFill>
                              <a:schemeClr val="accent1"/>
                            </a:solidFill>
                            <a:latin typeface="Cambria Math" panose="02040503050406030204" pitchFamily="18" charset="0"/>
                          </a:rPr>
                          <m:t> − </m:t>
                        </m:r>
                        <m:sSup>
                          <m:sSupPr>
                            <m:ctrlPr>
                              <a:rPr lang="en-GB" sz="2400" b="1" i="1" smtClean="0">
                                <a:solidFill>
                                  <a:schemeClr val="accent1"/>
                                </a:solidFill>
                                <a:latin typeface="Cambria Math" panose="02040503050406030204" pitchFamily="18" charset="0"/>
                              </a:rPr>
                            </m:ctrlPr>
                          </m:sSupPr>
                          <m:e>
                            <m:r>
                              <a:rPr lang="en-GB" sz="2400" b="1" i="1" smtClean="0">
                                <a:solidFill>
                                  <a:schemeClr val="accent1"/>
                                </a:solidFill>
                                <a:latin typeface="Cambria Math" panose="02040503050406030204" pitchFamily="18" charset="0"/>
                              </a:rPr>
                              <m:t>𝟏𝟎</m:t>
                            </m:r>
                          </m:e>
                          <m:sup>
                            <m:r>
                              <a:rPr lang="en-GB" sz="2400" b="1" i="1" smtClean="0">
                                <a:solidFill>
                                  <a:schemeClr val="accent1"/>
                                </a:solidFill>
                                <a:latin typeface="Cambria Math" panose="02040503050406030204" pitchFamily="18" charset="0"/>
                              </a:rPr>
                              <m:t>−</m:t>
                            </m:r>
                            <m:r>
                              <a:rPr lang="en-GB" sz="2400" b="1" i="1" smtClean="0">
                                <a:solidFill>
                                  <a:schemeClr val="accent1"/>
                                </a:solidFill>
                                <a:latin typeface="Cambria Math" panose="02040503050406030204" pitchFamily="18" charset="0"/>
                              </a:rPr>
                              <m:t>𝟏𝟐</m:t>
                            </m:r>
                          </m:sup>
                        </m:sSup>
                        <m:r>
                          <a:rPr lang="en-GB" sz="2400" b="1" i="1" smtClean="0">
                            <a:solidFill>
                              <a:schemeClr val="accent1"/>
                            </a:solidFill>
                            <a:latin typeface="Cambria Math" panose="02040503050406030204" pitchFamily="18" charset="0"/>
                          </a:rPr>
                          <m:t>𝒄</m:t>
                        </m:r>
                        <m:sSup>
                          <m:sSupPr>
                            <m:ctrlPr>
                              <a:rPr lang="en-GB" sz="2400" b="1" i="1" smtClean="0">
                                <a:solidFill>
                                  <a:schemeClr val="accent1"/>
                                </a:solidFill>
                                <a:latin typeface="Cambria Math" panose="02040503050406030204" pitchFamily="18" charset="0"/>
                              </a:rPr>
                            </m:ctrlPr>
                          </m:sSupPr>
                          <m:e>
                            <m:r>
                              <a:rPr lang="en-GB" sz="2400" b="1" i="1" smtClean="0">
                                <a:solidFill>
                                  <a:schemeClr val="accent1"/>
                                </a:solidFill>
                                <a:latin typeface="Cambria Math" panose="02040503050406030204" pitchFamily="18" charset="0"/>
                              </a:rPr>
                              <m:t>𝒎</m:t>
                            </m:r>
                          </m:e>
                          <m:sup>
                            <m:r>
                              <a:rPr lang="en-GB" sz="2400" b="1" i="1" smtClean="0">
                                <a:solidFill>
                                  <a:schemeClr val="accent1"/>
                                </a:solidFill>
                                <a:latin typeface="Cambria Math" panose="02040503050406030204" pitchFamily="18" charset="0"/>
                              </a:rPr>
                              <m:t>𝟐</m:t>
                            </m:r>
                          </m:sup>
                        </m:sSup>
                        <m:r>
                          <a:rPr lang="en-GB" sz="2400" b="1" i="1" smtClean="0">
                            <a:solidFill>
                              <a:schemeClr val="accent1"/>
                            </a:solidFill>
                            <a:latin typeface="Cambria Math" panose="02040503050406030204" pitchFamily="18" charset="0"/>
                          </a:rPr>
                          <m:t>/</m:t>
                        </m:r>
                        <m:r>
                          <a:rPr lang="en-GB" sz="2400" b="1" i="1" smtClean="0">
                            <a:solidFill>
                              <a:schemeClr val="accent1"/>
                            </a:solidFill>
                            <a:latin typeface="Cambria Math" panose="02040503050406030204" pitchFamily="18" charset="0"/>
                          </a:rPr>
                          <m:t>𝑾</m:t>
                        </m:r>
                      </m:oMath>
                    </m:oMathPara>
                  </a14:m>
                  <a:endParaRPr lang="en-GB" sz="2400" b="1" dirty="0">
                    <a:solidFill>
                      <a:schemeClr val="accent1"/>
                    </a:solidFill>
                  </a:endParaRPr>
                </a:p>
              </p:txBody>
            </p:sp>
          </mc:Choice>
          <mc:Fallback xmlns="">
            <p:sp>
              <p:nvSpPr>
                <p:cNvPr id="8" name="TextBox 7">
                  <a:extLst>
                    <a:ext uri="{FF2B5EF4-FFF2-40B4-BE49-F238E27FC236}">
                      <a16:creationId xmlns:a16="http://schemas.microsoft.com/office/drawing/2014/main" id="{9642DF7C-14B4-459B-8AF6-75A63A383F97}"/>
                    </a:ext>
                  </a:extLst>
                </p:cNvPr>
                <p:cNvSpPr txBox="1">
                  <a:spLocks noRot="1" noChangeAspect="1" noMove="1" noResize="1" noEditPoints="1" noAdjustHandles="1" noChangeArrowheads="1" noChangeShapeType="1" noTextEdit="1"/>
                </p:cNvSpPr>
                <p:nvPr/>
              </p:nvSpPr>
              <p:spPr>
                <a:xfrm>
                  <a:off x="7169774" y="5276460"/>
                  <a:ext cx="3815468" cy="377667"/>
                </a:xfrm>
                <a:prstGeom prst="rect">
                  <a:avLst/>
                </a:prstGeom>
                <a:blipFill>
                  <a:blip r:embed="rId3"/>
                  <a:stretch>
                    <a:fillRect l="-639" r="-1438" b="-35484"/>
                  </a:stretch>
                </a:blipFill>
              </p:spPr>
              <p:txBody>
                <a:bodyPr/>
                <a:lstStyle/>
                <a:p>
                  <a:r>
                    <a:rPr lang="en-CA">
                      <a:noFill/>
                    </a:rPr>
                    <a:t> </a:t>
                  </a:r>
                </a:p>
              </p:txBody>
            </p:sp>
          </mc:Fallback>
        </mc:AlternateContent>
        <p:sp>
          <p:nvSpPr>
            <p:cNvPr id="9" name="TextBox 8">
              <a:extLst>
                <a:ext uri="{FF2B5EF4-FFF2-40B4-BE49-F238E27FC236}">
                  <a16:creationId xmlns:a16="http://schemas.microsoft.com/office/drawing/2014/main" id="{F92E1453-D5CC-40B2-894B-886357D1A8DC}"/>
                </a:ext>
              </a:extLst>
            </p:cNvPr>
            <p:cNvSpPr txBox="1"/>
            <p:nvPr/>
          </p:nvSpPr>
          <p:spPr>
            <a:xfrm>
              <a:off x="10793161" y="5162274"/>
              <a:ext cx="446526" cy="253916"/>
            </a:xfrm>
            <a:prstGeom prst="rect">
              <a:avLst/>
            </a:prstGeom>
            <a:noFill/>
          </p:spPr>
          <p:txBody>
            <a:bodyPr wrap="square" rtlCol="0">
              <a:spAutoFit/>
            </a:bodyPr>
            <a:lstStyle/>
            <a:p>
              <a:endParaRPr lang="en-GB" sz="1050" dirty="0">
                <a:latin typeface="Bahnschrift" panose="020B0502040204020203" pitchFamily="34" charset="0"/>
              </a:endParaRP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4F48E02-9D9F-4099-BC9C-95755C5EC720}"/>
                  </a:ext>
                </a:extLst>
              </p:cNvPr>
              <p:cNvSpPr txBox="1"/>
              <p:nvPr/>
            </p:nvSpPr>
            <p:spPr>
              <a:xfrm>
                <a:off x="1249619" y="1413164"/>
                <a:ext cx="2681824"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3600" b="0" i="1" smtClean="0">
                          <a:solidFill>
                            <a:schemeClr val="accent1"/>
                          </a:solidFill>
                          <a:latin typeface="Cambria Math" panose="02040503050406030204" pitchFamily="18" charset="0"/>
                        </a:rPr>
                        <m:t>𝑛</m:t>
                      </m:r>
                      <m:r>
                        <a:rPr lang="en-GB" sz="3600" b="0" i="1" smtClean="0">
                          <a:solidFill>
                            <a:schemeClr val="accent1"/>
                          </a:solidFill>
                          <a:latin typeface="Cambria Math" panose="02040503050406030204" pitchFamily="18" charset="0"/>
                        </a:rPr>
                        <m:t>=</m:t>
                      </m:r>
                      <m:sSub>
                        <m:sSubPr>
                          <m:ctrlPr>
                            <a:rPr lang="en-GB" sz="3600" b="0" i="1" smtClean="0">
                              <a:solidFill>
                                <a:schemeClr val="accent1"/>
                              </a:solidFill>
                              <a:latin typeface="Cambria Math" panose="02040503050406030204" pitchFamily="18" charset="0"/>
                            </a:rPr>
                          </m:ctrlPr>
                        </m:sSubPr>
                        <m:e>
                          <m:r>
                            <a:rPr lang="en-GB" sz="3600" b="0" i="1" smtClean="0">
                              <a:solidFill>
                                <a:schemeClr val="accent1"/>
                              </a:solidFill>
                              <a:latin typeface="Cambria Math" panose="02040503050406030204" pitchFamily="18" charset="0"/>
                            </a:rPr>
                            <m:t>𝑛</m:t>
                          </m:r>
                        </m:e>
                        <m:sub>
                          <m:r>
                            <a:rPr lang="en-GB" sz="3600" b="0" i="1" smtClean="0">
                              <a:solidFill>
                                <a:schemeClr val="accent1"/>
                              </a:solidFill>
                              <a:latin typeface="Cambria Math" panose="02040503050406030204" pitchFamily="18" charset="0"/>
                            </a:rPr>
                            <m:t>0</m:t>
                          </m:r>
                        </m:sub>
                      </m:sSub>
                      <m:r>
                        <a:rPr lang="en-GB" sz="3600" b="0" i="1" smtClean="0">
                          <a:solidFill>
                            <a:schemeClr val="accent1"/>
                          </a:solidFill>
                          <a:latin typeface="Cambria Math" panose="02040503050406030204" pitchFamily="18" charset="0"/>
                        </a:rPr>
                        <m:t>+</m:t>
                      </m:r>
                      <m:sSub>
                        <m:sSubPr>
                          <m:ctrlPr>
                            <a:rPr lang="en-GB" sz="3600" b="0" i="1" smtClean="0">
                              <a:solidFill>
                                <a:schemeClr val="accent1"/>
                              </a:solidFill>
                              <a:latin typeface="Cambria Math" panose="02040503050406030204" pitchFamily="18" charset="0"/>
                            </a:rPr>
                          </m:ctrlPr>
                        </m:sSubPr>
                        <m:e>
                          <m:r>
                            <a:rPr lang="en-GB" sz="3600" b="0" i="1" smtClean="0">
                              <a:solidFill>
                                <a:schemeClr val="accent1"/>
                              </a:solidFill>
                              <a:latin typeface="Cambria Math" panose="02040503050406030204" pitchFamily="18" charset="0"/>
                            </a:rPr>
                            <m:t>𝑛</m:t>
                          </m:r>
                        </m:e>
                        <m:sub>
                          <m:r>
                            <a:rPr lang="en-GB" sz="3600" b="0" i="1" smtClean="0">
                              <a:solidFill>
                                <a:schemeClr val="accent1"/>
                              </a:solidFill>
                              <a:latin typeface="Cambria Math" panose="02040503050406030204" pitchFamily="18" charset="0"/>
                            </a:rPr>
                            <m:t>2</m:t>
                          </m:r>
                        </m:sub>
                      </m:sSub>
                      <m:r>
                        <a:rPr lang="en-GB" sz="3600" b="0" i="1" smtClean="0">
                          <a:solidFill>
                            <a:schemeClr val="accent1"/>
                          </a:solidFill>
                          <a:latin typeface="Cambria Math" panose="02040503050406030204" pitchFamily="18" charset="0"/>
                        </a:rPr>
                        <m:t>𝐼</m:t>
                      </m:r>
                    </m:oMath>
                  </m:oMathPara>
                </a14:m>
                <a:endParaRPr lang="en-GB" sz="3600" dirty="0">
                  <a:solidFill>
                    <a:schemeClr val="accent1"/>
                  </a:solidFill>
                  <a:latin typeface="Bahnschrift" panose="020B0502040204020203" pitchFamily="34" charset="0"/>
                </a:endParaRPr>
              </a:p>
            </p:txBody>
          </p:sp>
        </mc:Choice>
        <mc:Fallback xmlns="">
          <p:sp>
            <p:nvSpPr>
              <p:cNvPr id="10" name="TextBox 9">
                <a:extLst>
                  <a:ext uri="{FF2B5EF4-FFF2-40B4-BE49-F238E27FC236}">
                    <a16:creationId xmlns:a16="http://schemas.microsoft.com/office/drawing/2014/main" id="{54F48E02-9D9F-4099-BC9C-95755C5EC720}"/>
                  </a:ext>
                </a:extLst>
              </p:cNvPr>
              <p:cNvSpPr txBox="1">
                <a:spLocks noRot="1" noChangeAspect="1" noMove="1" noResize="1" noEditPoints="1" noAdjustHandles="1" noChangeArrowheads="1" noChangeShapeType="1" noTextEdit="1"/>
              </p:cNvSpPr>
              <p:nvPr/>
            </p:nvSpPr>
            <p:spPr>
              <a:xfrm>
                <a:off x="1249619" y="1413164"/>
                <a:ext cx="2681824" cy="553998"/>
              </a:xfrm>
              <a:prstGeom prst="rect">
                <a:avLst/>
              </a:prstGeom>
              <a:blipFill>
                <a:blip r:embed="rId4"/>
                <a:stretch>
                  <a:fillRect/>
                </a:stretch>
              </a:blipFill>
            </p:spPr>
            <p:txBody>
              <a:bodyPr/>
              <a:lstStyle/>
              <a:p>
                <a:r>
                  <a:rPr lang="en-GB">
                    <a:noFill/>
                  </a:rPr>
                  <a:t> </a:t>
                </a:r>
              </a:p>
            </p:txBody>
          </p:sp>
        </mc:Fallback>
      </mc:AlternateContent>
      <p:sp>
        <p:nvSpPr>
          <p:cNvPr id="12" name="Content Placeholder 11">
            <a:extLst>
              <a:ext uri="{FF2B5EF4-FFF2-40B4-BE49-F238E27FC236}">
                <a16:creationId xmlns:a16="http://schemas.microsoft.com/office/drawing/2014/main" id="{935549F6-EBFC-42CE-8AC9-3D7CFE864CDC}"/>
              </a:ext>
            </a:extLst>
          </p:cNvPr>
          <p:cNvSpPr>
            <a:spLocks noGrp="1"/>
          </p:cNvSpPr>
          <p:nvPr>
            <p:ph sz="half" idx="1"/>
          </p:nvPr>
        </p:nvSpPr>
        <p:spPr>
          <a:xfrm>
            <a:off x="828098" y="2889748"/>
            <a:ext cx="3937819" cy="3164322"/>
          </a:xfrm>
        </p:spPr>
        <p:txBody>
          <a:bodyPr>
            <a:normAutofit fontScale="92500" lnSpcReduction="10000"/>
          </a:bodyPr>
          <a:lstStyle/>
          <a:p>
            <a:pPr marL="0" indent="0" algn="ctr">
              <a:lnSpc>
                <a:spcPct val="120000"/>
              </a:lnSpc>
              <a:buNone/>
            </a:pPr>
            <a:r>
              <a:rPr lang="en-GB" dirty="0">
                <a:latin typeface="Bahnschrift" panose="020B0502040204020203" pitchFamily="34" charset="0"/>
              </a:rPr>
              <a:t>Measurement technique</a:t>
            </a:r>
          </a:p>
          <a:p>
            <a:pPr marL="0" indent="0" algn="ctr">
              <a:lnSpc>
                <a:spcPct val="120000"/>
              </a:lnSpc>
              <a:buNone/>
            </a:pPr>
            <a:r>
              <a:rPr lang="en-GB" dirty="0">
                <a:latin typeface="Bahnschrift" panose="020B0502040204020203" pitchFamily="34" charset="0"/>
              </a:rPr>
              <a:t>Wavelength (</a:t>
            </a:r>
            <a:r>
              <a:rPr lang="en-GB" dirty="0">
                <a:latin typeface="Symbol" panose="05050102010706020507" pitchFamily="18" charset="2"/>
              </a:rPr>
              <a:t>l</a:t>
            </a:r>
            <a:r>
              <a:rPr lang="en-GB" dirty="0">
                <a:latin typeface="Bahnschrift" panose="020B0502040204020203" pitchFamily="34" charset="0"/>
              </a:rPr>
              <a:t>)</a:t>
            </a:r>
          </a:p>
          <a:p>
            <a:pPr marL="0" indent="0" algn="ctr">
              <a:lnSpc>
                <a:spcPct val="120000"/>
              </a:lnSpc>
              <a:buNone/>
            </a:pPr>
            <a:r>
              <a:rPr lang="en-GB" dirty="0">
                <a:latin typeface="Bahnschrift" panose="020B0502040204020203" pitchFamily="34" charset="0"/>
              </a:rPr>
              <a:t>Pulse-duration (</a:t>
            </a:r>
            <a:r>
              <a:rPr lang="en-GB" dirty="0">
                <a:latin typeface="Symbol" panose="05050102010706020507" pitchFamily="18" charset="2"/>
              </a:rPr>
              <a:t>t</a:t>
            </a:r>
            <a:r>
              <a:rPr lang="en-GB" sz="1400" dirty="0">
                <a:latin typeface="Bahnschrift" panose="020B0502040204020203" pitchFamily="34" charset="0"/>
              </a:rPr>
              <a:t>d</a:t>
            </a:r>
            <a:r>
              <a:rPr lang="en-GB" dirty="0">
                <a:latin typeface="Bahnschrift" panose="020B0502040204020203" pitchFamily="34" charset="0"/>
              </a:rPr>
              <a:t>)</a:t>
            </a:r>
          </a:p>
          <a:p>
            <a:pPr marL="0" indent="0" algn="ctr">
              <a:lnSpc>
                <a:spcPct val="120000"/>
              </a:lnSpc>
              <a:buNone/>
            </a:pPr>
            <a:r>
              <a:rPr lang="en-GB" dirty="0">
                <a:latin typeface="Bahnschrift" panose="020B0502040204020203" pitchFamily="34" charset="0"/>
              </a:rPr>
              <a:t>Fermi energy (</a:t>
            </a:r>
            <a:r>
              <a:rPr lang="en-GB" dirty="0" err="1">
                <a:latin typeface="Bahnschrift" panose="020B0502040204020203" pitchFamily="34" charset="0"/>
              </a:rPr>
              <a:t>E</a:t>
            </a:r>
            <a:r>
              <a:rPr lang="en-GB" sz="1400" dirty="0" err="1">
                <a:latin typeface="Bahnschrift" panose="020B0502040204020203" pitchFamily="34" charset="0"/>
              </a:rPr>
              <a:t>f</a:t>
            </a:r>
            <a:r>
              <a:rPr lang="en-GB" dirty="0">
                <a:latin typeface="Bahnschrift" panose="020B0502040204020203" pitchFamily="34" charset="0"/>
              </a:rPr>
              <a:t>)</a:t>
            </a:r>
          </a:p>
          <a:p>
            <a:pPr marL="0" indent="0" algn="ctr">
              <a:lnSpc>
                <a:spcPct val="120000"/>
              </a:lnSpc>
              <a:buNone/>
            </a:pPr>
            <a:r>
              <a:rPr lang="en-GB" dirty="0">
                <a:latin typeface="Bahnschrift" panose="020B0502040204020203" pitchFamily="34" charset="0"/>
              </a:rPr>
              <a:t>Sample preparation</a:t>
            </a:r>
          </a:p>
          <a:p>
            <a:pPr marL="0" indent="0" algn="ctr">
              <a:spcBef>
                <a:spcPts val="0"/>
              </a:spcBef>
              <a:buNone/>
            </a:pPr>
            <a:r>
              <a:rPr lang="en-GB" sz="1600" dirty="0">
                <a:latin typeface="Bahnschrift" panose="020B0502040204020203" pitchFamily="34" charset="0"/>
              </a:rPr>
              <a:t>(CVD, liquid, exfoliation)</a:t>
            </a:r>
          </a:p>
        </p:txBody>
      </p:sp>
      <p:sp>
        <p:nvSpPr>
          <p:cNvPr id="14" name="Content Placeholder 13">
            <a:extLst>
              <a:ext uri="{FF2B5EF4-FFF2-40B4-BE49-F238E27FC236}">
                <a16:creationId xmlns:a16="http://schemas.microsoft.com/office/drawing/2014/main" id="{9E7ECD84-467A-43CC-89EB-8B239E9D9FCF}"/>
              </a:ext>
            </a:extLst>
          </p:cNvPr>
          <p:cNvSpPr>
            <a:spLocks noGrp="1"/>
          </p:cNvSpPr>
          <p:nvPr>
            <p:ph sz="half" idx="2"/>
          </p:nvPr>
        </p:nvSpPr>
        <p:spPr>
          <a:xfrm>
            <a:off x="6044747" y="2299408"/>
            <a:ext cx="5658620" cy="2259184"/>
          </a:xfrm>
        </p:spPr>
        <p:txBody>
          <a:bodyPr>
            <a:normAutofit fontScale="92500" lnSpcReduction="10000"/>
          </a:bodyPr>
          <a:lstStyle/>
          <a:p>
            <a:pPr marL="0" indent="0" algn="ctr">
              <a:buNone/>
            </a:pPr>
            <a:r>
              <a:rPr lang="en-GB" sz="3200" dirty="0">
                <a:latin typeface="Bahnschrift" panose="020B0502040204020203" pitchFamily="34" charset="0"/>
              </a:rPr>
              <a:t>Systematically probe the spectral and temporal dependence of the nonlinear refractive index of graphene.</a:t>
            </a:r>
          </a:p>
        </p:txBody>
      </p:sp>
    </p:spTree>
    <p:extLst>
      <p:ext uri="{BB962C8B-B14F-4D97-AF65-F5344CB8AC3E}">
        <p14:creationId xmlns:p14="http://schemas.microsoft.com/office/powerpoint/2010/main" val="1623236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Z-Scan Experiment</a:t>
            </a:r>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p:txBody>
      </p:sp>
      <p:cxnSp>
        <p:nvCxnSpPr>
          <p:cNvPr id="16" name="Straight Arrow Connector 15"/>
          <p:cNvCxnSpPr/>
          <p:nvPr/>
        </p:nvCxnSpPr>
        <p:spPr>
          <a:xfrm flipH="1">
            <a:off x="6096000" y="3040154"/>
            <a:ext cx="827315" cy="0"/>
          </a:xfrm>
          <a:prstGeom prst="straightConnector1">
            <a:avLst/>
          </a:prstGeom>
          <a:ln w="19050">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5288554" y="3255031"/>
            <a:ext cx="3472845" cy="292388"/>
          </a:xfrm>
          <a:prstGeom prst="rect">
            <a:avLst/>
          </a:prstGeom>
          <a:noFill/>
        </p:spPr>
        <p:txBody>
          <a:bodyPr wrap="square" rtlCol="0">
            <a:spAutoFit/>
          </a:bodyPr>
          <a:lstStyle/>
          <a:p>
            <a:r>
              <a:rPr lang="en-US" sz="1300" dirty="0"/>
              <a:t>Moving the sample around  the focal point</a:t>
            </a:r>
          </a:p>
        </p:txBody>
      </p:sp>
      <p:sp>
        <p:nvSpPr>
          <p:cNvPr id="7" name="Slide Number Placeholder 6"/>
          <p:cNvSpPr>
            <a:spLocks noGrp="1"/>
          </p:cNvSpPr>
          <p:nvPr>
            <p:ph type="sldNum" sz="quarter" idx="12"/>
          </p:nvPr>
        </p:nvSpPr>
        <p:spPr/>
        <p:txBody>
          <a:bodyPr/>
          <a:lstStyle/>
          <a:p>
            <a:r>
              <a:rPr lang="en-US" smtClean="0"/>
              <a:t>PAGE  </a:t>
            </a:r>
            <a:fld id="{93005692-73BE-493E-93AB-ECD6027A7652}" type="slidenum">
              <a:rPr lang="en-US" smtClean="0"/>
              <a:pPr/>
              <a:t>16</a:t>
            </a:fld>
            <a:endParaRPr lang="en-US" dirty="0"/>
          </a:p>
        </p:txBody>
      </p:sp>
      <p:pic>
        <p:nvPicPr>
          <p:cNvPr id="15" name="Picture 1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893554" y="3652952"/>
            <a:ext cx="7846191" cy="2995950"/>
          </a:xfrm>
          <a:prstGeom prst="rect">
            <a:avLst/>
          </a:prstGeom>
        </p:spPr>
      </p:pic>
      <p:pic>
        <p:nvPicPr>
          <p:cNvPr id="18" name="Picture 1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89764" y="882071"/>
            <a:ext cx="4470526" cy="2010820"/>
          </a:xfrm>
          <a:prstGeom prst="rect">
            <a:avLst/>
          </a:prstGeom>
        </p:spPr>
      </p:pic>
    </p:spTree>
    <p:extLst>
      <p:ext uri="{BB962C8B-B14F-4D97-AF65-F5344CB8AC3E}">
        <p14:creationId xmlns:p14="http://schemas.microsoft.com/office/powerpoint/2010/main" val="210903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1524001" y="1321160"/>
            <a:ext cx="5289659" cy="3739112"/>
          </a:xfrm>
        </p:spPr>
      </p:pic>
      <p:sp>
        <p:nvSpPr>
          <p:cNvPr id="2" name="Title 1"/>
          <p:cNvSpPr>
            <a:spLocks noGrp="1"/>
          </p:cNvSpPr>
          <p:nvPr>
            <p:ph type="title"/>
          </p:nvPr>
        </p:nvSpPr>
        <p:spPr/>
        <p:txBody>
          <a:bodyPr>
            <a:normAutofit/>
          </a:bodyPr>
          <a:lstStyle/>
          <a:p>
            <a:r>
              <a:rPr lang="en-US" sz="2800" dirty="0"/>
              <a:t>Z-Scan Experimental Results</a:t>
            </a:r>
            <a:endParaRPr lang="en-CA" sz="2800" dirty="0"/>
          </a:p>
        </p:txBody>
      </p:sp>
      <p:sp>
        <p:nvSpPr>
          <p:cNvPr id="7" name="Rectangle 6"/>
          <p:cNvSpPr/>
          <p:nvPr/>
        </p:nvSpPr>
        <p:spPr>
          <a:xfrm>
            <a:off x="2719250" y="4974974"/>
            <a:ext cx="2838994" cy="548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Normalized Transmission </a:t>
            </a:r>
            <a:endParaRPr lang="en-CA" sz="1500" dirty="0">
              <a:solidFill>
                <a:schemeClr val="tx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3855" y="1452859"/>
            <a:ext cx="4434247" cy="3292758"/>
          </a:xfrm>
          <a:prstGeom prst="rect">
            <a:avLst/>
          </a:prstGeom>
        </p:spPr>
      </p:pic>
      <p:sp>
        <p:nvSpPr>
          <p:cNvPr id="9" name="Rectangle 8"/>
          <p:cNvSpPr/>
          <p:nvPr/>
        </p:nvSpPr>
        <p:spPr>
          <a:xfrm>
            <a:off x="7074963" y="4974974"/>
            <a:ext cx="2838994" cy="548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Kerr Coefficient!</a:t>
            </a:r>
            <a:endParaRPr lang="en-CA" sz="1500" dirty="0">
              <a:solidFill>
                <a:schemeClr val="tx1"/>
              </a:solidFill>
            </a:endParaRPr>
          </a:p>
        </p:txBody>
      </p:sp>
      <p:sp>
        <p:nvSpPr>
          <p:cNvPr id="3" name="Slide Number Placeholder 2"/>
          <p:cNvSpPr>
            <a:spLocks noGrp="1"/>
          </p:cNvSpPr>
          <p:nvPr>
            <p:ph type="sldNum" sz="quarter" idx="12"/>
          </p:nvPr>
        </p:nvSpPr>
        <p:spPr/>
        <p:txBody>
          <a:bodyPr/>
          <a:lstStyle/>
          <a:p>
            <a:r>
              <a:rPr lang="en-US" smtClean="0"/>
              <a:t>PAGE  </a:t>
            </a:r>
            <a:fld id="{93005692-73BE-493E-93AB-ECD6027A7652}" type="slidenum">
              <a:rPr lang="en-US" smtClean="0"/>
              <a:pPr/>
              <a:t>17</a:t>
            </a:fld>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733" y="4851949"/>
            <a:ext cx="2365865" cy="1698409"/>
          </a:xfrm>
          <a:prstGeom prst="rect">
            <a:avLst/>
          </a:prstGeom>
        </p:spPr>
      </p:pic>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FCEC78CC-ADA4-4147-9BF8-C9E6AB4ABF57}"/>
                  </a:ext>
                </a:extLst>
              </p:cNvPr>
              <p:cNvSpPr txBox="1"/>
              <p:nvPr/>
            </p:nvSpPr>
            <p:spPr>
              <a:xfrm>
                <a:off x="7835818" y="3568770"/>
                <a:ext cx="1317284" cy="47000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accent1"/>
                              </a:solidFill>
                              <a:effectLst/>
                              <a:latin typeface="Cambria Math" panose="02040503050406030204" pitchFamily="18" charset="0"/>
                            </a:rPr>
                          </m:ctrlPr>
                        </m:sSubPr>
                        <m:e>
                          <m:r>
                            <a:rPr lang="en-GB" sz="2400" b="1" i="1" smtClean="0">
                              <a:solidFill>
                                <a:schemeClr val="accent1"/>
                              </a:solidFill>
                              <a:effectLst/>
                              <a:latin typeface="Cambria Math" panose="02040503050406030204" pitchFamily="18" charset="0"/>
                            </a:rPr>
                            <m:t>𝒏</m:t>
                          </m:r>
                        </m:e>
                        <m:sub>
                          <m:r>
                            <a:rPr lang="en-GB" sz="2400" b="1" i="1" smtClean="0">
                              <a:solidFill>
                                <a:schemeClr val="accent1"/>
                              </a:solidFill>
                              <a:effectLst/>
                              <a:latin typeface="Cambria Math" panose="02040503050406030204" pitchFamily="18" charset="0"/>
                            </a:rPr>
                            <m:t>𝟐</m:t>
                          </m:r>
                        </m:sub>
                      </m:sSub>
                      <m:r>
                        <a:rPr lang="en-GB" sz="2400" b="1" i="1" smtClean="0">
                          <a:solidFill>
                            <a:schemeClr val="accent1"/>
                          </a:solidFill>
                          <a:effectLst/>
                          <a:latin typeface="Cambria Math" panose="02040503050406030204" pitchFamily="18" charset="0"/>
                          <a:ea typeface="Cambria Math" panose="02040503050406030204" pitchFamily="18" charset="0"/>
                        </a:rPr>
                        <m:t>∝</m:t>
                      </m:r>
                      <m:sSup>
                        <m:sSupPr>
                          <m:ctrlPr>
                            <a:rPr lang="en-GB" sz="2400" b="1" i="1" smtClean="0">
                              <a:solidFill>
                                <a:schemeClr val="accent1"/>
                              </a:solidFill>
                              <a:effectLst/>
                              <a:latin typeface="Cambria Math" panose="02040503050406030204" pitchFamily="18" charset="0"/>
                              <a:ea typeface="Cambria Math" panose="02040503050406030204" pitchFamily="18" charset="0"/>
                            </a:rPr>
                          </m:ctrlPr>
                        </m:sSupPr>
                        <m:e>
                          <m:r>
                            <a:rPr lang="en-GB" sz="2400" b="1" i="1" smtClean="0">
                              <a:solidFill>
                                <a:schemeClr val="accent1"/>
                              </a:solidFill>
                              <a:effectLst/>
                              <a:latin typeface="Cambria Math" panose="02040503050406030204" pitchFamily="18" charset="0"/>
                              <a:ea typeface="Cambria Math" panose="02040503050406030204" pitchFamily="18" charset="0"/>
                            </a:rPr>
                            <m:t>𝝀</m:t>
                          </m:r>
                        </m:e>
                        <m:sup>
                          <m:r>
                            <a:rPr lang="en-GB" sz="2400" b="1" i="1" smtClean="0">
                              <a:solidFill>
                                <a:schemeClr val="accent1"/>
                              </a:solidFill>
                              <a:effectLst/>
                              <a:latin typeface="Cambria Math" panose="02040503050406030204" pitchFamily="18" charset="0"/>
                              <a:ea typeface="Cambria Math" panose="02040503050406030204" pitchFamily="18" charset="0"/>
                            </a:rPr>
                            <m:t>𝟐</m:t>
                          </m:r>
                        </m:sup>
                      </m:sSup>
                    </m:oMath>
                  </m:oMathPara>
                </a14:m>
                <a:endParaRPr lang="en-GB" sz="2400" b="1" i="1" dirty="0"/>
              </a:p>
            </p:txBody>
          </p:sp>
        </mc:Choice>
        <mc:Fallback>
          <p:sp>
            <p:nvSpPr>
              <p:cNvPr id="11" name="TextBox 10">
                <a:extLst>
                  <a:ext uri="{FF2B5EF4-FFF2-40B4-BE49-F238E27FC236}">
                    <a16:creationId xmlns:a16="http://schemas.microsoft.com/office/drawing/2014/main" id="{FCEC78CC-ADA4-4147-9BF8-C9E6AB4ABF57}"/>
                  </a:ext>
                </a:extLst>
              </p:cNvPr>
              <p:cNvSpPr txBox="1">
                <a:spLocks noRot="1" noChangeAspect="1" noMove="1" noResize="1" noEditPoints="1" noAdjustHandles="1" noChangeArrowheads="1" noChangeShapeType="1" noTextEdit="1"/>
              </p:cNvSpPr>
              <p:nvPr/>
            </p:nvSpPr>
            <p:spPr>
              <a:xfrm>
                <a:off x="7835818" y="3568770"/>
                <a:ext cx="1317284" cy="470000"/>
              </a:xfrm>
              <a:prstGeom prst="rect">
                <a:avLst/>
              </a:prstGeom>
              <a:blipFill>
                <a:blip r:embed="rId5"/>
                <a:stretch>
                  <a:fillRect b="-3846"/>
                </a:stretch>
              </a:blipFill>
            </p:spPr>
            <p:txBody>
              <a:bodyPr/>
              <a:lstStyle/>
              <a:p>
                <a:r>
                  <a:rPr lang="en-CA">
                    <a:noFill/>
                  </a:rPr>
                  <a:t> </a:t>
                </a:r>
              </a:p>
            </p:txBody>
          </p:sp>
        </mc:Fallback>
      </mc:AlternateContent>
    </p:spTree>
    <p:extLst>
      <p:ext uri="{BB962C8B-B14F-4D97-AF65-F5344CB8AC3E}">
        <p14:creationId xmlns:p14="http://schemas.microsoft.com/office/powerpoint/2010/main" val="375122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ahnschrift" panose="020B0502040204020203" pitchFamily="34" charset="0"/>
              </a:rPr>
              <a:t>Pump-probe integrated Z-scan (PPZS)</a:t>
            </a:r>
          </a:p>
        </p:txBody>
      </p:sp>
      <p:sp>
        <p:nvSpPr>
          <p:cNvPr id="7" name="Slide Number Placeholder 6"/>
          <p:cNvSpPr>
            <a:spLocks noGrp="1"/>
          </p:cNvSpPr>
          <p:nvPr>
            <p:ph type="sldNum" sz="quarter" idx="12"/>
          </p:nvPr>
        </p:nvSpPr>
        <p:spPr>
          <a:xfrm>
            <a:off x="5588000" y="6335309"/>
            <a:ext cx="1016000" cy="250337"/>
          </a:xfrm>
        </p:spPr>
        <p:txBody>
          <a:bodyPr/>
          <a:lstStyle/>
          <a:p>
            <a:r>
              <a:rPr lang="en-US" dirty="0">
                <a:latin typeface="Bahnschrift" panose="020B0502040204020203" pitchFamily="34" charset="0"/>
              </a:rPr>
              <a:t>PAGE  </a:t>
            </a:r>
            <a:fld id="{93005692-73BE-493E-93AB-ECD6027A7652}" type="slidenum">
              <a:rPr lang="en-US" smtClean="0">
                <a:latin typeface="Bahnschrift" panose="020B0502040204020203" pitchFamily="34" charset="0"/>
              </a:rPr>
              <a:pPr/>
              <a:t>18</a:t>
            </a:fld>
            <a:endParaRPr lang="en-US" dirty="0">
              <a:latin typeface="Bahnschrift" panose="020B0502040204020203" pitchFamily="34" charset="0"/>
            </a:endParaRPr>
          </a:p>
        </p:txBody>
      </p:sp>
      <p:graphicFrame>
        <p:nvGraphicFramePr>
          <p:cNvPr id="8" name="Table 7">
            <a:extLst>
              <a:ext uri="{FF2B5EF4-FFF2-40B4-BE49-F238E27FC236}">
                <a16:creationId xmlns:a16="http://schemas.microsoft.com/office/drawing/2014/main" id="{92678C97-7B5E-4171-8E92-52A45DA43A95}"/>
              </a:ext>
            </a:extLst>
          </p:cNvPr>
          <p:cNvGraphicFramePr>
            <a:graphicFrameLocks noGrp="1"/>
          </p:cNvGraphicFramePr>
          <p:nvPr>
            <p:extLst/>
          </p:nvPr>
        </p:nvGraphicFramePr>
        <p:xfrm>
          <a:off x="9411821" y="1279401"/>
          <a:ext cx="2382912" cy="4681472"/>
        </p:xfrm>
        <a:graphic>
          <a:graphicData uri="http://schemas.openxmlformats.org/drawingml/2006/table">
            <a:tbl>
              <a:tblPr firstRow="1" bandRow="1">
                <a:tableStyleId>{5940675A-B579-460E-94D1-54222C63F5DA}</a:tableStyleId>
              </a:tblPr>
              <a:tblGrid>
                <a:gridCol w="677401">
                  <a:extLst>
                    <a:ext uri="{9D8B030D-6E8A-4147-A177-3AD203B41FA5}">
                      <a16:colId xmlns:a16="http://schemas.microsoft.com/office/drawing/2014/main" val="3662712246"/>
                    </a:ext>
                  </a:extLst>
                </a:gridCol>
                <a:gridCol w="1705511">
                  <a:extLst>
                    <a:ext uri="{9D8B030D-6E8A-4147-A177-3AD203B41FA5}">
                      <a16:colId xmlns:a16="http://schemas.microsoft.com/office/drawing/2014/main" val="934686607"/>
                    </a:ext>
                  </a:extLst>
                </a:gridCol>
              </a:tblGrid>
              <a:tr h="288000">
                <a:tc>
                  <a:txBody>
                    <a:bodyPr/>
                    <a:lstStyle/>
                    <a:p>
                      <a:r>
                        <a:rPr lang="en-GB" sz="1100" dirty="0">
                          <a:latin typeface="Symbol" panose="05050102010706020507" pitchFamily="18" charset="2"/>
                        </a:rPr>
                        <a:t>l</a:t>
                      </a:r>
                      <a:r>
                        <a:rPr lang="en-GB" sz="1100" dirty="0">
                          <a:latin typeface="Bahnschrift" panose="020B0502040204020203" pitchFamily="34" charset="0"/>
                        </a:rPr>
                        <a:t>/2 </a:t>
                      </a:r>
                      <a:r>
                        <a:rPr lang="en-GB" sz="700" dirty="0">
                          <a:latin typeface="Bahnschrift" panose="020B0502040204020203" pitchFamily="34" charset="0"/>
                        </a:rPr>
                        <a:t>(780)</a:t>
                      </a:r>
                      <a:endParaRPr lang="en-GB" sz="1100" dirty="0">
                        <a:latin typeface="Bahnschrift" panose="020B0502040204020203"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r>
                        <a:rPr lang="en-GB" sz="1100" dirty="0">
                          <a:latin typeface="Bahnschrift" panose="020B0502040204020203" pitchFamily="34" charset="0"/>
                        </a:rPr>
                        <a:t>Half-waveplate, 780 nm</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2227905"/>
                  </a:ext>
                </a:extLst>
              </a:tr>
              <a:tr h="288000">
                <a:tc>
                  <a:txBody>
                    <a:bodyPr/>
                    <a:lstStyle/>
                    <a:p>
                      <a:r>
                        <a:rPr lang="en-GB" sz="1100" dirty="0">
                          <a:latin typeface="Bahnschrift" panose="020B0502040204020203" pitchFamily="34" charset="0"/>
                        </a:rPr>
                        <a:t>GP</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r>
                        <a:rPr lang="en-GB" sz="1100" dirty="0" err="1">
                          <a:latin typeface="Bahnschrift" panose="020B0502040204020203" pitchFamily="34" charset="0"/>
                        </a:rPr>
                        <a:t>Glan</a:t>
                      </a:r>
                      <a:r>
                        <a:rPr lang="en-GB" sz="1100" dirty="0">
                          <a:latin typeface="Bahnschrift" panose="020B0502040204020203" pitchFamily="34" charset="0"/>
                        </a:rPr>
                        <a:t>-Laser Polariser</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3061971"/>
                  </a:ext>
                </a:extLst>
              </a:tr>
              <a:tr h="288000">
                <a:tc>
                  <a:txBody>
                    <a:bodyPr/>
                    <a:lstStyle/>
                    <a:p>
                      <a:r>
                        <a:rPr lang="en-GB" sz="1100" dirty="0">
                          <a:latin typeface="Bahnschrift" panose="020B0502040204020203" pitchFamily="34" charset="0"/>
                        </a:rPr>
                        <a:t>M</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r>
                        <a:rPr lang="en-GB" sz="1100" dirty="0">
                          <a:latin typeface="Bahnschrift" panose="020B0502040204020203" pitchFamily="34" charset="0"/>
                        </a:rPr>
                        <a:t>Silver Mirror</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7820528"/>
                  </a:ext>
                </a:extLst>
              </a:tr>
              <a:tr h="288000">
                <a:tc>
                  <a:txBody>
                    <a:bodyPr/>
                    <a:lstStyle/>
                    <a:p>
                      <a:r>
                        <a:rPr lang="en-GB" sz="1100" dirty="0">
                          <a:latin typeface="Symbol" panose="05050102010706020507" pitchFamily="18" charset="2"/>
                        </a:rPr>
                        <a:t>l</a:t>
                      </a:r>
                      <a:r>
                        <a:rPr lang="en-GB" sz="1100" dirty="0">
                          <a:latin typeface="Bahnschrift" panose="020B0502040204020203" pitchFamily="34" charset="0"/>
                        </a:rPr>
                        <a:t>/2 </a:t>
                      </a:r>
                      <a:r>
                        <a:rPr lang="en-GB" sz="700" dirty="0">
                          <a:latin typeface="Bahnschrift" panose="020B0502040204020203" pitchFamily="34" charset="0"/>
                        </a:rPr>
                        <a:t>(900)</a:t>
                      </a:r>
                      <a:endParaRPr lang="en-GB" sz="1100" dirty="0">
                        <a:latin typeface="Bahnschrift" panose="020B0502040204020203"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r>
                        <a:rPr lang="en-GB" sz="1100" dirty="0">
                          <a:latin typeface="Bahnschrift" panose="020B0502040204020203" pitchFamily="34" charset="0"/>
                        </a:rPr>
                        <a:t>Half-waveplate, 900 nm</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1112144"/>
                  </a:ext>
                </a:extLst>
              </a:tr>
              <a:tr h="288000">
                <a:tc>
                  <a:txBody>
                    <a:bodyPr/>
                    <a:lstStyle/>
                    <a:p>
                      <a:r>
                        <a:rPr lang="en-GB" sz="1100" dirty="0">
                          <a:latin typeface="Bahnschrift" panose="020B0502040204020203" pitchFamily="34" charset="0"/>
                        </a:rPr>
                        <a:t>P-BP</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r>
                        <a:rPr lang="en-GB" sz="1100" dirty="0">
                          <a:latin typeface="Bahnschrift" panose="020B0502040204020203" pitchFamily="34" charset="0"/>
                        </a:rPr>
                        <a:t>Polarising </a:t>
                      </a:r>
                      <a:r>
                        <a:rPr lang="en-GB" sz="1100" dirty="0" err="1">
                          <a:latin typeface="Bahnschrift" panose="020B0502040204020203" pitchFamily="34" charset="0"/>
                        </a:rPr>
                        <a:t>beamsplitter</a:t>
                      </a:r>
                      <a:endParaRPr lang="en-GB" sz="1100" dirty="0">
                        <a:latin typeface="Bahnschrift"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029370"/>
                  </a:ext>
                </a:extLst>
              </a:tr>
              <a:tr h="288000">
                <a:tc>
                  <a:txBody>
                    <a:bodyPr/>
                    <a:lstStyle/>
                    <a:p>
                      <a:r>
                        <a:rPr lang="en-GB" sz="1100" dirty="0" err="1">
                          <a:latin typeface="Bahnschrift" panose="020B0502040204020203" pitchFamily="34" charset="0"/>
                        </a:rPr>
                        <a:t>Chp</a:t>
                      </a:r>
                      <a:endParaRPr lang="en-GB" sz="1100" dirty="0">
                        <a:latin typeface="Bahnschrift" panose="020B0502040204020203"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r>
                        <a:rPr lang="en-GB" sz="1100" dirty="0">
                          <a:latin typeface="Bahnschrift" panose="020B0502040204020203" pitchFamily="34" charset="0"/>
                        </a:rPr>
                        <a:t>Dual-frequency optical chopper</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1289366"/>
                  </a:ext>
                </a:extLst>
              </a:tr>
              <a:tr h="288000">
                <a:tc>
                  <a:txBody>
                    <a:bodyPr/>
                    <a:lstStyle/>
                    <a:p>
                      <a:r>
                        <a:rPr lang="en-GB" sz="1100" dirty="0">
                          <a:latin typeface="Bahnschrift" panose="020B0502040204020203" pitchFamily="34" charset="0"/>
                        </a:rPr>
                        <a:t>Pol1/2</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r>
                        <a:rPr lang="en-GB" sz="1100" dirty="0">
                          <a:latin typeface="Bahnschrift" panose="020B0502040204020203" pitchFamily="34" charset="0"/>
                        </a:rPr>
                        <a:t>Polariser</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5327151"/>
                  </a:ext>
                </a:extLst>
              </a:tr>
              <a:tr h="372032">
                <a:tc>
                  <a:txBody>
                    <a:bodyPr/>
                    <a:lstStyle/>
                    <a:p>
                      <a:r>
                        <a:rPr lang="en-GB" sz="1100" dirty="0" err="1">
                          <a:latin typeface="Bahnschrift" panose="020B0502040204020203" pitchFamily="34" charset="0"/>
                        </a:rPr>
                        <a:t>Refl</a:t>
                      </a:r>
                      <a:r>
                        <a:rPr lang="en-GB" sz="1100" dirty="0">
                          <a:latin typeface="Bahnschrift" panose="020B0502040204020203" pitchFamily="34" charset="0"/>
                        </a:rPr>
                        <a:t>-S</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r>
                        <a:rPr lang="en-GB" sz="1100" dirty="0">
                          <a:latin typeface="Bahnschrift" panose="020B0502040204020203" pitchFamily="34" charset="0"/>
                        </a:rPr>
                        <a:t>Small retroreflector</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6163783"/>
                  </a:ext>
                </a:extLst>
              </a:tr>
              <a:tr h="288000">
                <a:tc>
                  <a:txBody>
                    <a:bodyPr/>
                    <a:lstStyle/>
                    <a:p>
                      <a:r>
                        <a:rPr lang="en-GB" sz="1100" dirty="0" err="1">
                          <a:latin typeface="Bahnschrift" panose="020B0502040204020203" pitchFamily="34" charset="0"/>
                        </a:rPr>
                        <a:t>Refl</a:t>
                      </a:r>
                      <a:r>
                        <a:rPr lang="en-GB" sz="1100" dirty="0">
                          <a:latin typeface="Bahnschrift" panose="020B0502040204020203" pitchFamily="34" charset="0"/>
                        </a:rPr>
                        <a:t>-L</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r>
                        <a:rPr lang="en-GB" sz="1100" dirty="0">
                          <a:latin typeface="Bahnschrift" panose="020B0502040204020203" pitchFamily="34" charset="0"/>
                        </a:rPr>
                        <a:t>Large retroreflector</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582554"/>
                  </a:ext>
                </a:extLst>
              </a:tr>
              <a:tr h="288000">
                <a:tc>
                  <a:txBody>
                    <a:bodyPr/>
                    <a:lstStyle/>
                    <a:p>
                      <a:r>
                        <a:rPr lang="en-GB" sz="1100" dirty="0" err="1">
                          <a:latin typeface="Bahnschrift" panose="020B0502040204020203" pitchFamily="34" charset="0"/>
                        </a:rPr>
                        <a:t>Pel</a:t>
                      </a:r>
                      <a:endParaRPr lang="en-GB" sz="1100" dirty="0">
                        <a:latin typeface="Bahnschrift" panose="020B0502040204020203"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r>
                        <a:rPr lang="en-GB" sz="1100" dirty="0">
                          <a:latin typeface="Bahnschrift" panose="020B0502040204020203" pitchFamily="34" charset="0"/>
                        </a:rPr>
                        <a:t>Pellicle </a:t>
                      </a:r>
                      <a:r>
                        <a:rPr lang="en-GB" sz="1100" dirty="0" err="1">
                          <a:latin typeface="Bahnschrift" panose="020B0502040204020203" pitchFamily="34" charset="0"/>
                        </a:rPr>
                        <a:t>beamsplitter</a:t>
                      </a:r>
                      <a:endParaRPr lang="en-GB" sz="1100" dirty="0">
                        <a:latin typeface="Bahnschrift"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9236342"/>
                  </a:ext>
                </a:extLst>
              </a:tr>
              <a:tr h="288000">
                <a:tc>
                  <a:txBody>
                    <a:bodyPr/>
                    <a:lstStyle/>
                    <a:p>
                      <a:r>
                        <a:rPr lang="en-GB" sz="1100" dirty="0">
                          <a:latin typeface="Bahnschrift" panose="020B0502040204020203" pitchFamily="34" charset="0"/>
                        </a:rPr>
                        <a:t>ADL</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r>
                        <a:rPr lang="en-GB" sz="1100" dirty="0">
                          <a:latin typeface="Bahnschrift" panose="020B0502040204020203" pitchFamily="34" charset="0"/>
                        </a:rPr>
                        <a:t>Achromatic doublet lens</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5048373"/>
                  </a:ext>
                </a:extLst>
              </a:tr>
              <a:tr h="288000">
                <a:tc>
                  <a:txBody>
                    <a:bodyPr/>
                    <a:lstStyle/>
                    <a:p>
                      <a:r>
                        <a:rPr lang="en-GB" sz="1100" dirty="0" err="1">
                          <a:latin typeface="Bahnschrift" panose="020B0502040204020203" pitchFamily="34" charset="0"/>
                        </a:rPr>
                        <a:t>GoQ</a:t>
                      </a:r>
                      <a:endParaRPr lang="en-GB" sz="1100" dirty="0">
                        <a:latin typeface="Bahnschrift" panose="020B0502040204020203"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r>
                        <a:rPr lang="en-GB" sz="1100" dirty="0">
                          <a:latin typeface="Bahnschrift" panose="020B0502040204020203" pitchFamily="34" charset="0"/>
                        </a:rPr>
                        <a:t>Graphene on Quartz</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5665620"/>
                  </a:ext>
                </a:extLst>
              </a:tr>
              <a:tr h="288000">
                <a:tc>
                  <a:txBody>
                    <a:bodyPr/>
                    <a:lstStyle/>
                    <a:p>
                      <a:r>
                        <a:rPr lang="en-GB" sz="1100" dirty="0">
                          <a:latin typeface="Bahnschrift" panose="020B0502040204020203" pitchFamily="34" charset="0"/>
                        </a:rPr>
                        <a:t>NP-BP</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r>
                        <a:rPr lang="en-GB" sz="1100" dirty="0">
                          <a:latin typeface="Bahnschrift" panose="020B0502040204020203" pitchFamily="34" charset="0"/>
                        </a:rPr>
                        <a:t>Non-polarising </a:t>
                      </a:r>
                      <a:r>
                        <a:rPr lang="en-GB" sz="1100" dirty="0" err="1">
                          <a:latin typeface="Bahnschrift" panose="020B0502040204020203" pitchFamily="34" charset="0"/>
                        </a:rPr>
                        <a:t>beamsplitter</a:t>
                      </a:r>
                      <a:endParaRPr lang="en-GB" sz="1100" dirty="0">
                        <a:latin typeface="Bahnschrift" panose="020B0502040204020203"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2087898"/>
                  </a:ext>
                </a:extLst>
              </a:tr>
              <a:tr h="288000">
                <a:tc>
                  <a:txBody>
                    <a:bodyPr/>
                    <a:lstStyle/>
                    <a:p>
                      <a:r>
                        <a:rPr lang="en-GB" sz="1100" dirty="0">
                          <a:latin typeface="Bahnschrift" panose="020B0502040204020203" pitchFamily="34" charset="0"/>
                        </a:rPr>
                        <a:t>PCX</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r>
                        <a:rPr lang="en-GB" sz="1100" dirty="0">
                          <a:latin typeface="Bahnschrift" panose="020B0502040204020203" pitchFamily="34" charset="0"/>
                        </a:rPr>
                        <a:t>Plano-convex lens</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8927918"/>
                  </a:ext>
                </a:extLst>
              </a:tr>
              <a:tr h="288000">
                <a:tc>
                  <a:txBody>
                    <a:bodyPr/>
                    <a:lstStyle/>
                    <a:p>
                      <a:r>
                        <a:rPr lang="en-GB" sz="1100" dirty="0">
                          <a:latin typeface="Bahnschrift" panose="020B0502040204020203" pitchFamily="34" charset="0"/>
                        </a:rPr>
                        <a:t>AP</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r>
                        <a:rPr lang="en-GB" sz="1100" dirty="0">
                          <a:latin typeface="Bahnschrift" panose="020B0502040204020203" pitchFamily="34" charset="0"/>
                        </a:rPr>
                        <a:t>Aperture</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4078492"/>
                  </a:ext>
                </a:extLst>
              </a:tr>
            </a:tbl>
          </a:graphicData>
        </a:graphic>
      </p:graphicFrame>
      <p:pic>
        <p:nvPicPr>
          <p:cNvPr id="13" name="Content Placeholder 12">
            <a:extLst>
              <a:ext uri="{FF2B5EF4-FFF2-40B4-BE49-F238E27FC236}">
                <a16:creationId xmlns:a16="http://schemas.microsoft.com/office/drawing/2014/main" id="{7D3CFC7F-E5BD-4ECB-B2B7-C3C9FB05850D}"/>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658830" y="1395691"/>
            <a:ext cx="8354044" cy="4595813"/>
          </a:xfrm>
        </p:spPr>
      </p:pic>
    </p:spTree>
    <p:extLst>
      <p:ext uri="{BB962C8B-B14F-4D97-AF65-F5344CB8AC3E}">
        <p14:creationId xmlns:p14="http://schemas.microsoft.com/office/powerpoint/2010/main" val="2621659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ahnschrift" panose="020B0502040204020203" pitchFamily="34" charset="0"/>
              </a:rPr>
              <a:t>Temporal evolution</a:t>
            </a:r>
            <a:endParaRPr lang="en-US" dirty="0"/>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Bahnschrift" panose="020B0502040204020203" pitchFamily="34" charset="0"/>
                <a:ea typeface="Verdana" panose="020B0604030504040204" pitchFamily="34" charset="0"/>
              </a:rPr>
              <a:t>PAGE  </a:t>
            </a:r>
            <a:fld id="{93005692-73BE-493E-93AB-ECD6027A7652}" type="slidenum">
              <a:rPr kumimoji="0" lang="en-US" sz="1000" b="0" i="0" u="none" strike="noStrike" kern="1200" cap="none" spc="0" normalizeH="0" baseline="0" noProof="0">
                <a:ln>
                  <a:noFill/>
                </a:ln>
                <a:solidFill>
                  <a:srgbClr val="000000"/>
                </a:solidFill>
                <a:effectLst/>
                <a:uLnTx/>
                <a:uFillTx/>
                <a:latin typeface="Bahnschrift" panose="020B0502040204020203"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srgbClr val="000000"/>
              </a:solidFill>
              <a:effectLst/>
              <a:uLnTx/>
              <a:uFillTx/>
              <a:latin typeface="Bahnschrift" panose="020B0502040204020203" pitchFamily="34" charset="0"/>
              <a:ea typeface="Verdana" panose="020B0604030504040204" pitchFamily="34" charset="0"/>
            </a:endParaRPr>
          </a:p>
        </p:txBody>
      </p:sp>
      <p:pic>
        <p:nvPicPr>
          <p:cNvPr id="10" name="Picture 9">
            <a:extLst>
              <a:ext uri="{FF2B5EF4-FFF2-40B4-BE49-F238E27FC236}">
                <a16:creationId xmlns:a16="http://schemas.microsoft.com/office/drawing/2014/main" id="{3B7BA525-65A0-46D9-8BFF-C2E33E7F46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262" y="926115"/>
            <a:ext cx="7285855" cy="5005770"/>
          </a:xfrm>
          <a:prstGeom prst="rect">
            <a:avLst/>
          </a:prstGeom>
        </p:spPr>
      </p:pic>
      <p:pic>
        <p:nvPicPr>
          <p:cNvPr id="11" name="Picture 10">
            <a:extLst>
              <a:ext uri="{FF2B5EF4-FFF2-40B4-BE49-F238E27FC236}">
                <a16:creationId xmlns:a16="http://schemas.microsoft.com/office/drawing/2014/main" id="{9B2B77C1-25F1-4C5B-9C93-62E54E7472A9}"/>
              </a:ext>
            </a:extLst>
          </p:cNvPr>
          <p:cNvPicPr>
            <a:picLocks noChangeAspect="1"/>
          </p:cNvPicPr>
          <p:nvPr/>
        </p:nvPicPr>
        <p:blipFill rotWithShape="1">
          <a:blip r:embed="rId4">
            <a:extLst>
              <a:ext uri="{28A0092B-C50C-407E-A947-70E740481C1C}">
                <a14:useLocalDpi xmlns:a14="http://schemas.microsoft.com/office/drawing/2010/main" val="0"/>
              </a:ext>
            </a:extLst>
          </a:blip>
          <a:srcRect l="51731" t="8032"/>
          <a:stretch/>
        </p:blipFill>
        <p:spPr>
          <a:xfrm>
            <a:off x="259882" y="1330035"/>
            <a:ext cx="4270283" cy="3158290"/>
          </a:xfrm>
          <a:prstGeom prst="rect">
            <a:avLst/>
          </a:prstGeom>
        </p:spPr>
      </p:pic>
      <p:sp>
        <p:nvSpPr>
          <p:cNvPr id="12" name="Rectangle 11">
            <a:extLst>
              <a:ext uri="{FF2B5EF4-FFF2-40B4-BE49-F238E27FC236}">
                <a16:creationId xmlns:a16="http://schemas.microsoft.com/office/drawing/2014/main" id="{2BAC264C-83FD-4903-B2C0-5F8EBA886B22}"/>
              </a:ext>
            </a:extLst>
          </p:cNvPr>
          <p:cNvSpPr/>
          <p:nvPr/>
        </p:nvSpPr>
        <p:spPr>
          <a:xfrm>
            <a:off x="527016" y="5117934"/>
            <a:ext cx="4171575"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Temporal correlation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Bahnschrift" panose="020B0502040204020203"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8000B3"/>
                </a:solidFill>
                <a:effectLst/>
                <a:uLnTx/>
                <a:uFillTx/>
                <a:latin typeface="Bahnschrift" panose="020B0502040204020203" pitchFamily="34" charset="0"/>
                <a:ea typeface="+mn-ea"/>
                <a:cs typeface="+mn-cs"/>
              </a:rPr>
              <a:t>Time-resolved Z-scan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386A499-D71F-4487-A20B-1166A1F9765C}"/>
                  </a:ext>
                </a:extLst>
              </p:cNvPr>
              <p:cNvSpPr txBox="1"/>
              <p:nvPr/>
            </p:nvSpPr>
            <p:spPr>
              <a:xfrm>
                <a:off x="5588000" y="1522744"/>
                <a:ext cx="2627899" cy="3441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600" b="1" i="1" u="none" strike="noStrike" kern="1200" cap="none" spc="0" normalizeH="0" baseline="0" noProof="0" smtClean="0">
                              <a:ln>
                                <a:noFill/>
                              </a:ln>
                              <a:solidFill>
                                <a:srgbClr val="8000B3"/>
                              </a:solidFill>
                              <a:effectLst/>
                              <a:uLnTx/>
                              <a:uFillTx/>
                              <a:latin typeface="Cambria Math" panose="02040503050406030204" pitchFamily="18" charset="0"/>
                              <a:ea typeface="+mn-ea"/>
                              <a:cs typeface="+mn-cs"/>
                            </a:rPr>
                          </m:ctrlPr>
                        </m:sSubPr>
                        <m:e>
                          <m:r>
                            <a:rPr kumimoji="0" lang="en-GB" sz="1600" b="1" i="1" u="none" strike="noStrike" kern="1200" cap="none" spc="0" normalizeH="0" baseline="0" noProof="0" smtClean="0">
                              <a:ln>
                                <a:noFill/>
                              </a:ln>
                              <a:solidFill>
                                <a:srgbClr val="8000B3"/>
                              </a:solidFill>
                              <a:effectLst/>
                              <a:uLnTx/>
                              <a:uFillTx/>
                              <a:latin typeface="Cambria Math" panose="02040503050406030204" pitchFamily="18" charset="0"/>
                              <a:ea typeface="+mn-ea"/>
                              <a:cs typeface="+mn-cs"/>
                            </a:rPr>
                            <m:t>𝒏</m:t>
                          </m:r>
                        </m:e>
                        <m:sub>
                          <m:r>
                            <a:rPr kumimoji="0" lang="en-GB" sz="1600" b="1" i="1" u="none" strike="noStrike" kern="1200" cap="none" spc="0" normalizeH="0" baseline="0" noProof="0" smtClean="0">
                              <a:ln>
                                <a:noFill/>
                              </a:ln>
                              <a:solidFill>
                                <a:srgbClr val="8000B3"/>
                              </a:solidFill>
                              <a:effectLst/>
                              <a:uLnTx/>
                              <a:uFillTx/>
                              <a:latin typeface="Cambria Math" panose="02040503050406030204" pitchFamily="18" charset="0"/>
                              <a:ea typeface="+mn-ea"/>
                              <a:cs typeface="+mn-cs"/>
                            </a:rPr>
                            <m:t>𝟐</m:t>
                          </m:r>
                        </m:sub>
                      </m:sSub>
                      <m:r>
                        <a:rPr kumimoji="0" lang="en-GB" sz="1600" b="1" i="1" u="none" strike="noStrike" kern="1200" cap="none" spc="0" normalizeH="0" baseline="0" noProof="0" smtClean="0">
                          <a:ln>
                            <a:noFill/>
                          </a:ln>
                          <a:solidFill>
                            <a:srgbClr val="8000B3"/>
                          </a:solidFill>
                          <a:effectLst/>
                          <a:uLnTx/>
                          <a:uFillTx/>
                          <a:latin typeface="Cambria Math" panose="02040503050406030204" pitchFamily="18" charset="0"/>
                          <a:ea typeface="+mn-ea"/>
                          <a:cs typeface="+mn-cs"/>
                        </a:rPr>
                        <m:t> ~ </m:t>
                      </m:r>
                      <m:sSup>
                        <m:sSupPr>
                          <m:ctrlPr>
                            <a:rPr kumimoji="0" lang="en-GB" sz="1600" b="1" i="1" u="none" strike="noStrike" kern="1200" cap="none" spc="0" normalizeH="0" baseline="0" noProof="0" smtClean="0">
                              <a:ln>
                                <a:noFill/>
                              </a:ln>
                              <a:solidFill>
                                <a:srgbClr val="8000B3"/>
                              </a:solidFill>
                              <a:effectLst/>
                              <a:uLnTx/>
                              <a:uFillTx/>
                              <a:latin typeface="Cambria Math" panose="02040503050406030204" pitchFamily="18" charset="0"/>
                              <a:ea typeface="Cambria Math" panose="02040503050406030204" pitchFamily="18" charset="0"/>
                              <a:cs typeface="+mn-cs"/>
                            </a:rPr>
                          </m:ctrlPr>
                        </m:sSupPr>
                        <m:e>
                          <m:r>
                            <a:rPr kumimoji="0" lang="en-GB" sz="1600" b="1" i="1" u="none" strike="noStrike" kern="1200" cap="none" spc="0" normalizeH="0" baseline="0" noProof="0" smtClean="0">
                              <a:ln>
                                <a:noFill/>
                              </a:ln>
                              <a:solidFill>
                                <a:srgbClr val="8000B3"/>
                              </a:solidFill>
                              <a:effectLst/>
                              <a:uLnTx/>
                              <a:uFillTx/>
                              <a:latin typeface="Cambria Math" panose="02040503050406030204" pitchFamily="18" charset="0"/>
                              <a:ea typeface="Cambria Math" panose="02040503050406030204" pitchFamily="18" charset="0"/>
                              <a:cs typeface="+mn-cs"/>
                            </a:rPr>
                            <m:t>𝟏</m:t>
                          </m:r>
                          <m:r>
                            <a:rPr kumimoji="0" lang="en-GB" sz="1600" b="1" i="1" u="none" strike="noStrike" kern="1200" cap="none" spc="0" normalizeH="0" baseline="0" noProof="0" smtClean="0">
                              <a:ln>
                                <a:noFill/>
                              </a:ln>
                              <a:solidFill>
                                <a:srgbClr val="8000B3"/>
                              </a:solidFill>
                              <a:effectLst/>
                              <a:uLnTx/>
                              <a:uFillTx/>
                              <a:latin typeface="Cambria Math" panose="02040503050406030204" pitchFamily="18" charset="0"/>
                              <a:ea typeface="Cambria Math" panose="02040503050406030204" pitchFamily="18" charset="0"/>
                              <a:cs typeface="+mn-cs"/>
                            </a:rPr>
                            <m:t>.</m:t>
                          </m:r>
                          <m:r>
                            <a:rPr kumimoji="0" lang="en-GB" sz="1600" b="1" i="1" u="none" strike="noStrike" kern="1200" cap="none" spc="0" normalizeH="0" baseline="0" noProof="0" smtClean="0">
                              <a:ln>
                                <a:noFill/>
                              </a:ln>
                              <a:solidFill>
                                <a:srgbClr val="8000B3"/>
                              </a:solidFill>
                              <a:effectLst/>
                              <a:uLnTx/>
                              <a:uFillTx/>
                              <a:latin typeface="Cambria Math" panose="02040503050406030204" pitchFamily="18" charset="0"/>
                              <a:ea typeface="Cambria Math" panose="02040503050406030204" pitchFamily="18" charset="0"/>
                              <a:cs typeface="+mn-cs"/>
                            </a:rPr>
                            <m:t>𝟏𝟐</m:t>
                          </m:r>
                          <m:r>
                            <a:rPr kumimoji="0" lang="en-GB" sz="1600" b="1" i="1" u="none" strike="noStrike" kern="1200" cap="none" spc="0" normalizeH="0" baseline="0" noProof="0" smtClean="0">
                              <a:ln>
                                <a:noFill/>
                              </a:ln>
                              <a:solidFill>
                                <a:srgbClr val="8000B3"/>
                              </a:solidFill>
                              <a:effectLst/>
                              <a:uLnTx/>
                              <a:uFillTx/>
                              <a:latin typeface="Cambria Math" panose="02040503050406030204" pitchFamily="18" charset="0"/>
                              <a:ea typeface="Cambria Math" panose="02040503050406030204" pitchFamily="18" charset="0"/>
                              <a:cs typeface="+mn-cs"/>
                            </a:rPr>
                            <m:t> ×</m:t>
                          </m:r>
                          <m:r>
                            <a:rPr kumimoji="0" lang="en-GB" sz="1600" b="1" i="1" u="none" strike="noStrike" kern="1200" cap="none" spc="0" normalizeH="0" baseline="0" noProof="0" smtClean="0">
                              <a:ln>
                                <a:noFill/>
                              </a:ln>
                              <a:solidFill>
                                <a:srgbClr val="8000B3"/>
                              </a:solidFill>
                              <a:effectLst/>
                              <a:uLnTx/>
                              <a:uFillTx/>
                              <a:latin typeface="Cambria Math" panose="02040503050406030204" pitchFamily="18" charset="0"/>
                              <a:ea typeface="Cambria Math" panose="02040503050406030204" pitchFamily="18" charset="0"/>
                              <a:cs typeface="+mn-cs"/>
                            </a:rPr>
                            <m:t>𝟏𝟎</m:t>
                          </m:r>
                        </m:e>
                        <m:sup>
                          <m:r>
                            <a:rPr kumimoji="0" lang="en-GB" sz="1600" b="1" i="1" u="none" strike="noStrike" kern="1200" cap="none" spc="0" normalizeH="0" baseline="0" noProof="0" smtClean="0">
                              <a:ln>
                                <a:noFill/>
                              </a:ln>
                              <a:solidFill>
                                <a:srgbClr val="8000B3"/>
                              </a:solidFill>
                              <a:effectLst/>
                              <a:uLnTx/>
                              <a:uFillTx/>
                              <a:latin typeface="Cambria Math" panose="02040503050406030204" pitchFamily="18" charset="0"/>
                              <a:ea typeface="Cambria Math" panose="02040503050406030204" pitchFamily="18" charset="0"/>
                              <a:cs typeface="+mn-cs"/>
                            </a:rPr>
                            <m:t>−</m:t>
                          </m:r>
                          <m:r>
                            <a:rPr kumimoji="0" lang="en-GB" sz="1600" b="1" i="1" u="none" strike="noStrike" kern="1200" cap="none" spc="0" normalizeH="0" baseline="0" noProof="0" smtClean="0">
                              <a:ln>
                                <a:noFill/>
                              </a:ln>
                              <a:solidFill>
                                <a:srgbClr val="8000B3"/>
                              </a:solidFill>
                              <a:effectLst/>
                              <a:uLnTx/>
                              <a:uFillTx/>
                              <a:latin typeface="Cambria Math" panose="02040503050406030204" pitchFamily="18" charset="0"/>
                              <a:ea typeface="Cambria Math" panose="02040503050406030204" pitchFamily="18" charset="0"/>
                              <a:cs typeface="+mn-cs"/>
                            </a:rPr>
                            <m:t>𝟖</m:t>
                          </m:r>
                        </m:sup>
                      </m:sSup>
                      <m:r>
                        <a:rPr kumimoji="0" lang="en-GB" sz="1600" b="1" i="1" u="none" strike="noStrike" kern="1200" cap="none" spc="0" normalizeH="0" baseline="0" noProof="0" smtClean="0">
                          <a:ln>
                            <a:noFill/>
                          </a:ln>
                          <a:solidFill>
                            <a:srgbClr val="8000B3"/>
                          </a:solidFill>
                          <a:effectLst/>
                          <a:uLnTx/>
                          <a:uFillTx/>
                          <a:latin typeface="Cambria Math" panose="02040503050406030204" pitchFamily="18" charset="0"/>
                          <a:ea typeface="Cambria Math" panose="02040503050406030204" pitchFamily="18" charset="0"/>
                          <a:cs typeface="+mn-cs"/>
                        </a:rPr>
                        <m:t> </m:t>
                      </m:r>
                      <m:r>
                        <a:rPr kumimoji="0" lang="en-GB" sz="1600" b="1" i="1" u="none" strike="noStrike" kern="1200" cap="none" spc="0" normalizeH="0" baseline="0" noProof="0" smtClean="0">
                          <a:ln>
                            <a:noFill/>
                          </a:ln>
                          <a:solidFill>
                            <a:srgbClr val="8000B3"/>
                          </a:solidFill>
                          <a:effectLst/>
                          <a:uLnTx/>
                          <a:uFillTx/>
                          <a:latin typeface="Cambria Math" panose="02040503050406030204" pitchFamily="18" charset="0"/>
                          <a:ea typeface="Cambria Math" panose="02040503050406030204" pitchFamily="18" charset="0"/>
                          <a:cs typeface="+mn-cs"/>
                        </a:rPr>
                        <m:t>𝒄</m:t>
                      </m:r>
                      <m:sSup>
                        <m:sSupPr>
                          <m:ctrlPr>
                            <a:rPr kumimoji="0" lang="en-GB" sz="1600" b="1" i="1" u="none" strike="noStrike" kern="1200" cap="none" spc="0" normalizeH="0" baseline="0" noProof="0" smtClean="0">
                              <a:ln>
                                <a:noFill/>
                              </a:ln>
                              <a:solidFill>
                                <a:srgbClr val="8000B3"/>
                              </a:solidFill>
                              <a:effectLst/>
                              <a:uLnTx/>
                              <a:uFillTx/>
                              <a:latin typeface="Cambria Math" panose="02040503050406030204" pitchFamily="18" charset="0"/>
                              <a:ea typeface="Cambria Math" panose="02040503050406030204" pitchFamily="18" charset="0"/>
                              <a:cs typeface="+mn-cs"/>
                            </a:rPr>
                          </m:ctrlPr>
                        </m:sSupPr>
                        <m:e>
                          <m:r>
                            <a:rPr kumimoji="0" lang="en-GB" sz="1600" b="1" i="1" u="none" strike="noStrike" kern="1200" cap="none" spc="0" normalizeH="0" baseline="0" noProof="0" smtClean="0">
                              <a:ln>
                                <a:noFill/>
                              </a:ln>
                              <a:solidFill>
                                <a:srgbClr val="8000B3"/>
                              </a:solidFill>
                              <a:effectLst/>
                              <a:uLnTx/>
                              <a:uFillTx/>
                              <a:latin typeface="Cambria Math" panose="02040503050406030204" pitchFamily="18" charset="0"/>
                              <a:ea typeface="Cambria Math" panose="02040503050406030204" pitchFamily="18" charset="0"/>
                              <a:cs typeface="+mn-cs"/>
                            </a:rPr>
                            <m:t>𝒎</m:t>
                          </m:r>
                        </m:e>
                        <m:sup>
                          <m:r>
                            <a:rPr kumimoji="0" lang="en-GB" sz="1600" b="1" i="1" u="none" strike="noStrike" kern="1200" cap="none" spc="0" normalizeH="0" baseline="0" noProof="0" smtClean="0">
                              <a:ln>
                                <a:noFill/>
                              </a:ln>
                              <a:solidFill>
                                <a:srgbClr val="8000B3"/>
                              </a:solidFill>
                              <a:effectLst/>
                              <a:uLnTx/>
                              <a:uFillTx/>
                              <a:latin typeface="Cambria Math" panose="02040503050406030204" pitchFamily="18" charset="0"/>
                              <a:ea typeface="Cambria Math" panose="02040503050406030204" pitchFamily="18" charset="0"/>
                              <a:cs typeface="+mn-cs"/>
                            </a:rPr>
                            <m:t>𝟐</m:t>
                          </m:r>
                        </m:sup>
                      </m:sSup>
                      <m:r>
                        <a:rPr kumimoji="0" lang="en-GB" sz="1600" b="1" i="1" u="none" strike="noStrike" kern="1200" cap="none" spc="0" normalizeH="0" baseline="0" noProof="0" smtClean="0">
                          <a:ln>
                            <a:noFill/>
                          </a:ln>
                          <a:solidFill>
                            <a:srgbClr val="8000B3"/>
                          </a:solidFill>
                          <a:effectLst/>
                          <a:uLnTx/>
                          <a:uFillTx/>
                          <a:latin typeface="Cambria Math" panose="02040503050406030204" pitchFamily="18" charset="0"/>
                          <a:ea typeface="Cambria Math" panose="02040503050406030204" pitchFamily="18" charset="0"/>
                          <a:cs typeface="+mn-cs"/>
                        </a:rPr>
                        <m:t>/</m:t>
                      </m:r>
                      <m:r>
                        <a:rPr kumimoji="0" lang="en-GB" sz="1600" b="1" i="1" u="none" strike="noStrike" kern="1200" cap="none" spc="0" normalizeH="0" baseline="0" noProof="0" smtClean="0">
                          <a:ln>
                            <a:noFill/>
                          </a:ln>
                          <a:solidFill>
                            <a:srgbClr val="8000B3"/>
                          </a:solidFill>
                          <a:effectLst/>
                          <a:uLnTx/>
                          <a:uFillTx/>
                          <a:latin typeface="Cambria Math" panose="02040503050406030204" pitchFamily="18" charset="0"/>
                          <a:ea typeface="Cambria Math" panose="02040503050406030204" pitchFamily="18" charset="0"/>
                          <a:cs typeface="+mn-cs"/>
                        </a:rPr>
                        <m:t>𝑾</m:t>
                      </m:r>
                    </m:oMath>
                  </m:oMathPara>
                </a14:m>
                <a:endParaRPr kumimoji="0" lang="en-GB" sz="1600" b="1" i="1" u="none" strike="noStrike" kern="1200" cap="none" spc="0" normalizeH="0" baseline="0" noProof="0" dirty="0">
                  <a:ln>
                    <a:noFill/>
                  </a:ln>
                  <a:solidFill>
                    <a:srgbClr val="000000"/>
                  </a:solidFill>
                  <a:effectLst/>
                  <a:uLnTx/>
                  <a:uFillTx/>
                  <a:latin typeface="Georgia"/>
                  <a:ea typeface="+mn-ea"/>
                  <a:cs typeface="+mn-cs"/>
                </a:endParaRPr>
              </a:p>
            </p:txBody>
          </p:sp>
        </mc:Choice>
        <mc:Fallback xmlns="">
          <p:sp>
            <p:nvSpPr>
              <p:cNvPr id="13" name="TextBox 12">
                <a:extLst>
                  <a:ext uri="{FF2B5EF4-FFF2-40B4-BE49-F238E27FC236}">
                    <a16:creationId xmlns:a16="http://schemas.microsoft.com/office/drawing/2014/main" id="{F386A499-D71F-4487-A20B-1166A1F9765C}"/>
                  </a:ext>
                </a:extLst>
              </p:cNvPr>
              <p:cNvSpPr txBox="1">
                <a:spLocks noRot="1" noChangeAspect="1" noMove="1" noResize="1" noEditPoints="1" noAdjustHandles="1" noChangeArrowheads="1" noChangeShapeType="1" noTextEdit="1"/>
              </p:cNvSpPr>
              <p:nvPr/>
            </p:nvSpPr>
            <p:spPr>
              <a:xfrm>
                <a:off x="5588000" y="1522744"/>
                <a:ext cx="2627899" cy="344133"/>
              </a:xfrm>
              <a:prstGeom prst="rect">
                <a:avLst/>
              </a:prstGeom>
              <a:blipFill>
                <a:blip r:embed="rId5"/>
                <a:stretch>
                  <a:fillRect b="-12500"/>
                </a:stretch>
              </a:blipFill>
            </p:spPr>
            <p:txBody>
              <a:bodyPr/>
              <a:lstStyle/>
              <a:p>
                <a:r>
                  <a:rPr lang="en-GB">
                    <a:noFill/>
                  </a:rPr>
                  <a:t> </a:t>
                </a:r>
              </a:p>
            </p:txBody>
          </p:sp>
        </mc:Fallback>
      </mc:AlternateContent>
      <p:grpSp>
        <p:nvGrpSpPr>
          <p:cNvPr id="17" name="Group 16">
            <a:extLst>
              <a:ext uri="{FF2B5EF4-FFF2-40B4-BE49-F238E27FC236}">
                <a16:creationId xmlns:a16="http://schemas.microsoft.com/office/drawing/2014/main" id="{0DED7442-D29A-4556-835F-D3E07857F362}"/>
              </a:ext>
            </a:extLst>
          </p:cNvPr>
          <p:cNvGrpSpPr/>
          <p:nvPr/>
        </p:nvGrpSpPr>
        <p:grpSpPr>
          <a:xfrm>
            <a:off x="5721322" y="2034387"/>
            <a:ext cx="1765355" cy="829958"/>
            <a:chOff x="5721322" y="2034387"/>
            <a:chExt cx="1765355" cy="829958"/>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E505F58-BA04-44E8-A799-DB5534C4F37F}"/>
                    </a:ext>
                  </a:extLst>
                </p:cNvPr>
                <p:cNvSpPr txBox="1"/>
                <p:nvPr/>
              </p:nvSpPr>
              <p:spPr>
                <a:xfrm>
                  <a:off x="5721322" y="2034387"/>
                  <a:ext cx="1765355"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400" b="0" i="1" u="none" strike="noStrike" kern="1200" cap="none" spc="0" normalizeH="0" baseline="0" noProof="0" smtClean="0">
                            <a:ln>
                              <a:noFill/>
                            </a:ln>
                            <a:solidFill>
                              <a:srgbClr val="8000B3"/>
                            </a:solidFill>
                            <a:effectLst/>
                            <a:uLnTx/>
                            <a:uFillTx/>
                            <a:latin typeface="Cambria Math" panose="02040503050406030204" pitchFamily="18" charset="0"/>
                            <a:ea typeface="+mn-ea"/>
                            <a:cs typeface="+mn-cs"/>
                          </a:rPr>
                          <m:t>𝑛</m:t>
                        </m:r>
                        <m:r>
                          <a:rPr kumimoji="0" lang="en-GB" sz="2400" b="0" i="1" u="none" strike="noStrike" kern="1200" cap="none" spc="0" normalizeH="0" baseline="0" noProof="0" smtClean="0">
                            <a:ln>
                              <a:noFill/>
                            </a:ln>
                            <a:solidFill>
                              <a:srgbClr val="8000B3"/>
                            </a:solidFill>
                            <a:effectLst/>
                            <a:uLnTx/>
                            <a:uFillTx/>
                            <a:latin typeface="Cambria Math" panose="02040503050406030204" pitchFamily="18" charset="0"/>
                            <a:ea typeface="+mn-ea"/>
                            <a:cs typeface="+mn-cs"/>
                          </a:rPr>
                          <m:t>=</m:t>
                        </m:r>
                        <m:sSub>
                          <m:sSubPr>
                            <m:ctrlPr>
                              <a:rPr kumimoji="0" lang="en-GB" sz="2400" b="0" i="1" u="none" strike="noStrike" kern="1200" cap="none" spc="0" normalizeH="0" baseline="0" noProof="0" smtClean="0">
                                <a:ln>
                                  <a:noFill/>
                                </a:ln>
                                <a:solidFill>
                                  <a:srgbClr val="8000B3"/>
                                </a:solidFill>
                                <a:effectLst/>
                                <a:uLnTx/>
                                <a:uFillTx/>
                                <a:latin typeface="Cambria Math" panose="02040503050406030204" pitchFamily="18" charset="0"/>
                                <a:ea typeface="+mn-ea"/>
                                <a:cs typeface="+mn-cs"/>
                              </a:rPr>
                            </m:ctrlPr>
                          </m:sSubPr>
                          <m:e>
                            <m:r>
                              <a:rPr kumimoji="0" lang="en-GB" sz="2400" b="0" i="1" u="none" strike="noStrike" kern="1200" cap="none" spc="0" normalizeH="0" baseline="0" noProof="0" smtClean="0">
                                <a:ln>
                                  <a:noFill/>
                                </a:ln>
                                <a:solidFill>
                                  <a:srgbClr val="8000B3"/>
                                </a:solidFill>
                                <a:effectLst/>
                                <a:uLnTx/>
                                <a:uFillTx/>
                                <a:latin typeface="Cambria Math" panose="02040503050406030204" pitchFamily="18" charset="0"/>
                                <a:ea typeface="+mn-ea"/>
                                <a:cs typeface="+mn-cs"/>
                              </a:rPr>
                              <m:t>𝑛</m:t>
                            </m:r>
                          </m:e>
                          <m:sub>
                            <m:r>
                              <a:rPr kumimoji="0" lang="en-GB" sz="2400" b="0" i="1" u="none" strike="noStrike" kern="1200" cap="none" spc="0" normalizeH="0" baseline="0" noProof="0" smtClean="0">
                                <a:ln>
                                  <a:noFill/>
                                </a:ln>
                                <a:solidFill>
                                  <a:srgbClr val="8000B3"/>
                                </a:solidFill>
                                <a:effectLst/>
                                <a:uLnTx/>
                                <a:uFillTx/>
                                <a:latin typeface="Cambria Math" panose="02040503050406030204" pitchFamily="18" charset="0"/>
                                <a:ea typeface="+mn-ea"/>
                                <a:cs typeface="+mn-cs"/>
                              </a:rPr>
                              <m:t>0</m:t>
                            </m:r>
                          </m:sub>
                        </m:sSub>
                        <m:r>
                          <a:rPr kumimoji="0" lang="en-GB" sz="2400" b="0" i="1" u="none" strike="noStrike" kern="1200" cap="none" spc="0" normalizeH="0" baseline="0" noProof="0" smtClean="0">
                            <a:ln>
                              <a:noFill/>
                            </a:ln>
                            <a:solidFill>
                              <a:srgbClr val="8000B3"/>
                            </a:solidFill>
                            <a:effectLst/>
                            <a:uLnTx/>
                            <a:uFillTx/>
                            <a:latin typeface="Cambria Math" panose="02040503050406030204" pitchFamily="18" charset="0"/>
                            <a:ea typeface="+mn-ea"/>
                            <a:cs typeface="+mn-cs"/>
                          </a:rPr>
                          <m:t>+</m:t>
                        </m:r>
                        <m:sSub>
                          <m:sSubPr>
                            <m:ctrlPr>
                              <a:rPr kumimoji="0" lang="en-GB" sz="2400" b="0" i="1" u="none" strike="noStrike" kern="1200" cap="none" spc="0" normalizeH="0" baseline="0" noProof="0" smtClean="0">
                                <a:ln>
                                  <a:noFill/>
                                </a:ln>
                                <a:solidFill>
                                  <a:srgbClr val="8000B3"/>
                                </a:solidFill>
                                <a:effectLst/>
                                <a:uLnTx/>
                                <a:uFillTx/>
                                <a:latin typeface="Cambria Math" panose="02040503050406030204" pitchFamily="18" charset="0"/>
                                <a:ea typeface="+mn-ea"/>
                                <a:cs typeface="+mn-cs"/>
                              </a:rPr>
                            </m:ctrlPr>
                          </m:sSubPr>
                          <m:e>
                            <m:r>
                              <a:rPr kumimoji="0" lang="en-GB" sz="2400" b="0" i="1" u="none" strike="noStrike" kern="1200" cap="none" spc="0" normalizeH="0" baseline="0" noProof="0" smtClean="0">
                                <a:ln>
                                  <a:noFill/>
                                </a:ln>
                                <a:solidFill>
                                  <a:srgbClr val="8000B3"/>
                                </a:solidFill>
                                <a:effectLst/>
                                <a:uLnTx/>
                                <a:uFillTx/>
                                <a:latin typeface="Cambria Math" panose="02040503050406030204" pitchFamily="18" charset="0"/>
                                <a:ea typeface="+mn-ea"/>
                                <a:cs typeface="+mn-cs"/>
                              </a:rPr>
                              <m:t>𝑛</m:t>
                            </m:r>
                          </m:e>
                          <m:sub>
                            <m:r>
                              <a:rPr kumimoji="0" lang="en-GB" sz="2400" b="0" i="1" u="none" strike="noStrike" kern="1200" cap="none" spc="0" normalizeH="0" baseline="0" noProof="0" smtClean="0">
                                <a:ln>
                                  <a:noFill/>
                                </a:ln>
                                <a:solidFill>
                                  <a:srgbClr val="8000B3"/>
                                </a:solidFill>
                                <a:effectLst/>
                                <a:uLnTx/>
                                <a:uFillTx/>
                                <a:latin typeface="Cambria Math" panose="02040503050406030204" pitchFamily="18" charset="0"/>
                                <a:ea typeface="+mn-ea"/>
                                <a:cs typeface="+mn-cs"/>
                              </a:rPr>
                              <m:t>2</m:t>
                            </m:r>
                          </m:sub>
                        </m:sSub>
                        <m:r>
                          <a:rPr kumimoji="0" lang="en-GB" sz="2400" b="0" i="1" u="none" strike="noStrike" kern="1200" cap="none" spc="0" normalizeH="0" baseline="0" noProof="0" smtClean="0">
                            <a:ln>
                              <a:noFill/>
                            </a:ln>
                            <a:solidFill>
                              <a:srgbClr val="8000B3"/>
                            </a:solidFill>
                            <a:effectLst/>
                            <a:uLnTx/>
                            <a:uFillTx/>
                            <a:latin typeface="Cambria Math" panose="02040503050406030204" pitchFamily="18" charset="0"/>
                            <a:ea typeface="+mn-ea"/>
                            <a:cs typeface="+mn-cs"/>
                          </a:rPr>
                          <m:t>𝐼</m:t>
                        </m:r>
                      </m:oMath>
                    </m:oMathPara>
                  </a14:m>
                  <a:endParaRPr kumimoji="0" lang="en-GB" sz="2400" b="0" i="0" u="none" strike="noStrike" kern="1200" cap="none" spc="0" normalizeH="0" baseline="0" noProof="0" dirty="0">
                    <a:ln>
                      <a:noFill/>
                    </a:ln>
                    <a:solidFill>
                      <a:srgbClr val="8000B3"/>
                    </a:solidFill>
                    <a:effectLst/>
                    <a:uLnTx/>
                    <a:uFillTx/>
                    <a:latin typeface="Bahnschrift" panose="020B0502040204020203" pitchFamily="34" charset="0"/>
                    <a:ea typeface="+mn-ea"/>
                    <a:cs typeface="+mn-cs"/>
                  </a:endParaRPr>
                </a:p>
              </p:txBody>
            </p:sp>
          </mc:Choice>
          <mc:Fallback xmlns="">
            <p:sp>
              <p:nvSpPr>
                <p:cNvPr id="14" name="TextBox 13">
                  <a:extLst>
                    <a:ext uri="{FF2B5EF4-FFF2-40B4-BE49-F238E27FC236}">
                      <a16:creationId xmlns:a16="http://schemas.microsoft.com/office/drawing/2014/main" id="{8E505F58-BA04-44E8-A799-DB5534C4F37F}"/>
                    </a:ext>
                  </a:extLst>
                </p:cNvPr>
                <p:cNvSpPr txBox="1">
                  <a:spLocks noRot="1" noChangeAspect="1" noMove="1" noResize="1" noEditPoints="1" noAdjustHandles="1" noChangeArrowheads="1" noChangeShapeType="1" noTextEdit="1"/>
                </p:cNvSpPr>
                <p:nvPr/>
              </p:nvSpPr>
              <p:spPr>
                <a:xfrm>
                  <a:off x="5721322" y="2034387"/>
                  <a:ext cx="1765355" cy="369332"/>
                </a:xfrm>
                <a:prstGeom prst="rect">
                  <a:avLst/>
                </a:prstGeom>
                <a:blipFill>
                  <a:blip r:embed="rId6"/>
                  <a:stretch>
                    <a:fillRect l="-2422" r="-3460" b="-18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C6ECFE4-FAE0-42C4-984A-8025DEC98A92}"/>
                    </a:ext>
                  </a:extLst>
                </p:cNvPr>
                <p:cNvSpPr txBox="1"/>
                <p:nvPr/>
              </p:nvSpPr>
              <p:spPr>
                <a:xfrm>
                  <a:off x="7053126" y="2495013"/>
                  <a:ext cx="417230"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GB" sz="2400" b="0" i="0" u="none" strike="noStrike" kern="1200" cap="none" spc="0" normalizeH="0" baseline="0" noProof="0" smtClean="0">
                            <a:ln>
                              <a:noFill/>
                            </a:ln>
                            <a:solidFill>
                              <a:srgbClr val="8000B3"/>
                            </a:solidFill>
                            <a:effectLst/>
                            <a:uLnTx/>
                            <a:uFillTx/>
                            <a:latin typeface="Cambria Math" panose="02040503050406030204" pitchFamily="18" charset="0"/>
                            <a:ea typeface="+mn-ea"/>
                            <a:cs typeface="+mn-cs"/>
                          </a:rPr>
                          <m:t>Δ</m:t>
                        </m:r>
                        <m:r>
                          <a:rPr kumimoji="0" lang="en-GB" sz="2400" b="0" i="1" u="none" strike="noStrike" kern="1200" cap="none" spc="0" normalizeH="0" baseline="0" noProof="0" smtClean="0">
                            <a:ln>
                              <a:noFill/>
                            </a:ln>
                            <a:solidFill>
                              <a:srgbClr val="8000B3"/>
                            </a:solidFill>
                            <a:effectLst/>
                            <a:uLnTx/>
                            <a:uFillTx/>
                            <a:latin typeface="Cambria Math" panose="02040503050406030204" pitchFamily="18" charset="0"/>
                            <a:ea typeface="+mn-ea"/>
                            <a:cs typeface="+mn-cs"/>
                          </a:rPr>
                          <m:t>𝑛</m:t>
                        </m:r>
                      </m:oMath>
                    </m:oMathPara>
                  </a14:m>
                  <a:endParaRPr kumimoji="0" lang="en-GB" sz="2400" b="0" i="0" u="none" strike="noStrike" kern="1200" cap="none" spc="0" normalizeH="0" baseline="0" noProof="0" dirty="0">
                    <a:ln>
                      <a:noFill/>
                    </a:ln>
                    <a:solidFill>
                      <a:srgbClr val="8000B3"/>
                    </a:solidFill>
                    <a:effectLst/>
                    <a:uLnTx/>
                    <a:uFillTx/>
                    <a:latin typeface="Bahnschrift" panose="020B0502040204020203" pitchFamily="34" charset="0"/>
                    <a:ea typeface="+mn-ea"/>
                    <a:cs typeface="+mn-cs"/>
                  </a:endParaRPr>
                </a:p>
              </p:txBody>
            </p:sp>
          </mc:Choice>
          <mc:Fallback xmlns="">
            <p:sp>
              <p:nvSpPr>
                <p:cNvPr id="15" name="TextBox 14">
                  <a:extLst>
                    <a:ext uri="{FF2B5EF4-FFF2-40B4-BE49-F238E27FC236}">
                      <a16:creationId xmlns:a16="http://schemas.microsoft.com/office/drawing/2014/main" id="{AC6ECFE4-FAE0-42C4-984A-8025DEC98A92}"/>
                    </a:ext>
                  </a:extLst>
                </p:cNvPr>
                <p:cNvSpPr txBox="1">
                  <a:spLocks noRot="1" noChangeAspect="1" noMove="1" noResize="1" noEditPoints="1" noAdjustHandles="1" noChangeArrowheads="1" noChangeShapeType="1" noTextEdit="1"/>
                </p:cNvSpPr>
                <p:nvPr/>
              </p:nvSpPr>
              <p:spPr>
                <a:xfrm>
                  <a:off x="7053126" y="2495013"/>
                  <a:ext cx="417230" cy="369332"/>
                </a:xfrm>
                <a:prstGeom prst="rect">
                  <a:avLst/>
                </a:prstGeom>
                <a:blipFill>
                  <a:blip r:embed="rId7"/>
                  <a:stretch>
                    <a:fillRect l="-17647" r="-13235" b="-9836"/>
                  </a:stretch>
                </a:blipFill>
              </p:spPr>
              <p:txBody>
                <a:bodyPr/>
                <a:lstStyle/>
                <a:p>
                  <a:r>
                    <a:rPr lang="en-GB">
                      <a:noFill/>
                    </a:rPr>
                    <a:t> </a:t>
                  </a:r>
                </a:p>
              </p:txBody>
            </p:sp>
          </mc:Fallback>
        </mc:AlternateContent>
        <p:sp>
          <p:nvSpPr>
            <p:cNvPr id="16" name="Left Brace 15">
              <a:extLst>
                <a:ext uri="{FF2B5EF4-FFF2-40B4-BE49-F238E27FC236}">
                  <a16:creationId xmlns:a16="http://schemas.microsoft.com/office/drawing/2014/main" id="{31533902-D4F8-4EEB-83C8-29C1A9C9C62C}"/>
                </a:ext>
              </a:extLst>
            </p:cNvPr>
            <p:cNvSpPr/>
            <p:nvPr/>
          </p:nvSpPr>
          <p:spPr>
            <a:xfrm rot="16200000">
              <a:off x="7186191" y="2295549"/>
              <a:ext cx="93892" cy="387144"/>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Georgia"/>
                <a:ea typeface="+mn-ea"/>
                <a:cs typeface="+mn-cs"/>
              </a:endParaRPr>
            </a:p>
          </p:txBody>
        </p:sp>
      </p:grpSp>
    </p:spTree>
    <p:extLst>
      <p:ext uri="{BB962C8B-B14F-4D97-AF65-F5344CB8AC3E}">
        <p14:creationId xmlns:p14="http://schemas.microsoft.com/office/powerpoint/2010/main" val="3745832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xEl>
                                              <p:pRg st="2" end="2"/>
                                            </p:txEl>
                                          </p:spTgt>
                                        </p:tgtEl>
                                        <p:attrNameLst>
                                          <p:attrName>style.visibility</p:attrName>
                                        </p:attrNameLst>
                                      </p:cBhvr>
                                      <p:to>
                                        <p:strVal val="visible"/>
                                      </p:to>
                                    </p:set>
                                    <p:animEffect transition="in" filter="fade">
                                      <p:cBhvr>
                                        <p:cTn id="18" dur="500"/>
                                        <p:tgtEl>
                                          <p:spTgt spid="12">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ounded Rectangle 9"/>
          <p:cNvSpPr/>
          <p:nvPr/>
        </p:nvSpPr>
        <p:spPr>
          <a:xfrm>
            <a:off x="3224609" y="371156"/>
            <a:ext cx="1756099" cy="908281"/>
          </a:xfrm>
          <a:prstGeom prst="round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p:cNvPicPr>
            <a:picLocks noChangeAspect="1"/>
          </p:cNvPicPr>
          <p:nvPr/>
        </p:nvPicPr>
        <p:blipFill>
          <a:blip r:embed="rId3"/>
          <a:stretch>
            <a:fillRect/>
          </a:stretch>
        </p:blipFill>
        <p:spPr>
          <a:xfrm>
            <a:off x="5247462" y="356697"/>
            <a:ext cx="1939548" cy="951058"/>
          </a:xfrm>
          <a:prstGeom prst="rect">
            <a:avLst/>
          </a:prstGeom>
        </p:spPr>
      </p:pic>
      <p:pic>
        <p:nvPicPr>
          <p:cNvPr id="12" name="Picture 11"/>
          <p:cNvPicPr>
            <a:picLocks noChangeAspect="1"/>
          </p:cNvPicPr>
          <p:nvPr/>
        </p:nvPicPr>
        <p:blipFill>
          <a:blip r:embed="rId3"/>
          <a:stretch>
            <a:fillRect/>
          </a:stretch>
        </p:blipFill>
        <p:spPr>
          <a:xfrm>
            <a:off x="7481384" y="356697"/>
            <a:ext cx="1798476" cy="951058"/>
          </a:xfrm>
          <a:prstGeom prst="rect">
            <a:avLst/>
          </a:prstGeom>
        </p:spPr>
      </p:pic>
      <p:sp>
        <p:nvSpPr>
          <p:cNvPr id="13" name="TextBox 12"/>
          <p:cNvSpPr txBox="1"/>
          <p:nvPr/>
        </p:nvSpPr>
        <p:spPr>
          <a:xfrm>
            <a:off x="5331808" y="378086"/>
            <a:ext cx="1960736" cy="830997"/>
          </a:xfrm>
          <a:prstGeom prst="rect">
            <a:avLst/>
          </a:prstGeom>
          <a:noFill/>
        </p:spPr>
        <p:txBody>
          <a:bodyPr wrap="square" rtlCol="0">
            <a:spAutoFit/>
          </a:bodyPr>
          <a:lstStyle/>
          <a:p>
            <a:r>
              <a:rPr lang="en-CA" sz="2400" b="1" dirty="0" smtClean="0">
                <a:latin typeface="Arial" panose="020B0604020202020204" pitchFamily="34" charset="0"/>
                <a:cs typeface="Arial" panose="020B0604020202020204" pitchFamily="34" charset="0"/>
              </a:rPr>
              <a:t>Photonics Technology</a:t>
            </a:r>
            <a:endParaRPr lang="en-CA" sz="2400" b="1" dirty="0">
              <a:latin typeface="Arial" panose="020B0604020202020204" pitchFamily="34" charset="0"/>
              <a:cs typeface="Arial" panose="020B0604020202020204" pitchFamily="34" charset="0"/>
            </a:endParaRPr>
          </a:p>
        </p:txBody>
      </p:sp>
      <p:sp>
        <p:nvSpPr>
          <p:cNvPr id="16" name="TextBox 15"/>
          <p:cNvSpPr txBox="1"/>
          <p:nvPr/>
        </p:nvSpPr>
        <p:spPr>
          <a:xfrm>
            <a:off x="7586918" y="378086"/>
            <a:ext cx="1692942" cy="830997"/>
          </a:xfrm>
          <a:prstGeom prst="rect">
            <a:avLst/>
          </a:prstGeom>
          <a:noFill/>
        </p:spPr>
        <p:txBody>
          <a:bodyPr wrap="square" rtlCol="0">
            <a:spAutoFit/>
          </a:bodyPr>
          <a:lstStyle/>
          <a:p>
            <a:r>
              <a:rPr lang="en-CA" sz="2400" b="1" dirty="0" smtClean="0">
                <a:latin typeface="Arial" panose="020B0604020202020204" pitchFamily="34" charset="0"/>
                <a:cs typeface="Arial" panose="020B0604020202020204" pitchFamily="34" charset="0"/>
              </a:rPr>
              <a:t>Nonlinear Optics</a:t>
            </a:r>
            <a:endParaRPr lang="en-CA" sz="2400" b="1" dirty="0">
              <a:latin typeface="Arial" panose="020B0604020202020204" pitchFamily="34" charset="0"/>
              <a:cs typeface="Arial" panose="020B0604020202020204" pitchFamily="34" charset="0"/>
            </a:endParaRPr>
          </a:p>
        </p:txBody>
      </p:sp>
      <p:grpSp>
        <p:nvGrpSpPr>
          <p:cNvPr id="57" name="Group 56"/>
          <p:cNvGrpSpPr/>
          <p:nvPr/>
        </p:nvGrpSpPr>
        <p:grpSpPr>
          <a:xfrm>
            <a:off x="3308954" y="402873"/>
            <a:ext cx="5866183" cy="2088904"/>
            <a:chOff x="3308954" y="465218"/>
            <a:chExt cx="5866183" cy="2088904"/>
          </a:xfrm>
        </p:grpSpPr>
        <p:sp>
          <p:nvSpPr>
            <p:cNvPr id="14" name="TextBox 13"/>
            <p:cNvSpPr txBox="1"/>
            <p:nvPr/>
          </p:nvSpPr>
          <p:spPr>
            <a:xfrm>
              <a:off x="3308954" y="465218"/>
              <a:ext cx="1587408" cy="830997"/>
            </a:xfrm>
            <a:prstGeom prst="rect">
              <a:avLst/>
            </a:prstGeom>
            <a:noFill/>
          </p:spPr>
          <p:txBody>
            <a:bodyPr wrap="square" rtlCol="0">
              <a:spAutoFit/>
            </a:bodyPr>
            <a:lstStyle/>
            <a:p>
              <a:r>
                <a:rPr lang="en-CA" sz="2400" b="1" dirty="0" smtClean="0">
                  <a:latin typeface="Arial" panose="020B0604020202020204" pitchFamily="34" charset="0"/>
                  <a:cs typeface="Arial" panose="020B0604020202020204" pitchFamily="34" charset="0"/>
                </a:rPr>
                <a:t>Quantum Optics</a:t>
              </a:r>
              <a:endParaRPr lang="en-CA" sz="2400" b="1" dirty="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3"/>
            <a:stretch>
              <a:fillRect/>
            </a:stretch>
          </p:blipFill>
          <p:spPr>
            <a:xfrm>
              <a:off x="3308954" y="1603064"/>
              <a:ext cx="5866183" cy="951058"/>
            </a:xfrm>
            <a:prstGeom prst="rect">
              <a:avLst/>
            </a:prstGeom>
          </p:spPr>
        </p:pic>
        <p:sp>
          <p:nvSpPr>
            <p:cNvPr id="18" name="TextBox 17"/>
            <p:cNvSpPr txBox="1"/>
            <p:nvPr/>
          </p:nvSpPr>
          <p:spPr>
            <a:xfrm flipH="1">
              <a:off x="4073892" y="1805711"/>
              <a:ext cx="4505499" cy="584775"/>
            </a:xfrm>
            <a:prstGeom prst="rect">
              <a:avLst/>
            </a:prstGeom>
            <a:noFill/>
          </p:spPr>
          <p:txBody>
            <a:bodyPr wrap="square" rtlCol="0">
              <a:spAutoFit/>
            </a:bodyPr>
            <a:lstStyle/>
            <a:p>
              <a:r>
                <a:rPr lang="en-CA" sz="3200" b="1" dirty="0" smtClean="0">
                  <a:latin typeface="Arial" panose="020B0604020202020204" pitchFamily="34" charset="0"/>
                  <a:cs typeface="Arial" panose="020B0604020202020204" pitchFamily="34" charset="0"/>
                </a:rPr>
                <a:t>Quantum Photonics</a:t>
              </a:r>
              <a:endParaRPr lang="en-CA" sz="3200" b="1" dirty="0">
                <a:latin typeface="Arial" panose="020B0604020202020204" pitchFamily="34" charset="0"/>
                <a:cs typeface="Arial" panose="020B0604020202020204" pitchFamily="34" charset="0"/>
              </a:endParaRPr>
            </a:p>
          </p:txBody>
        </p:sp>
        <p:sp>
          <p:nvSpPr>
            <p:cNvPr id="20" name="Down Arrow 19"/>
            <p:cNvSpPr/>
            <p:nvPr/>
          </p:nvSpPr>
          <p:spPr>
            <a:xfrm>
              <a:off x="6217236" y="1352976"/>
              <a:ext cx="172526" cy="2421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Down Arrow 23"/>
            <p:cNvSpPr/>
            <p:nvPr/>
          </p:nvSpPr>
          <p:spPr>
            <a:xfrm>
              <a:off x="3972795" y="1366836"/>
              <a:ext cx="172526" cy="2421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Down Arrow 24"/>
            <p:cNvSpPr/>
            <p:nvPr/>
          </p:nvSpPr>
          <p:spPr>
            <a:xfrm>
              <a:off x="8281566" y="1366833"/>
              <a:ext cx="172526" cy="2421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7" name="Rounded Rectangle 26"/>
          <p:cNvSpPr/>
          <p:nvPr/>
        </p:nvSpPr>
        <p:spPr>
          <a:xfrm>
            <a:off x="1711036" y="2627374"/>
            <a:ext cx="1770737" cy="1064863"/>
          </a:xfrm>
          <a:prstGeom prst="round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ounded Rectangle 27"/>
          <p:cNvSpPr/>
          <p:nvPr/>
        </p:nvSpPr>
        <p:spPr>
          <a:xfrm>
            <a:off x="3950184" y="2653563"/>
            <a:ext cx="1756099" cy="1015663"/>
          </a:xfrm>
          <a:prstGeom prst="round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Rounded Rectangle 28"/>
          <p:cNvSpPr/>
          <p:nvPr/>
        </p:nvSpPr>
        <p:spPr>
          <a:xfrm>
            <a:off x="6414494" y="2627374"/>
            <a:ext cx="1756099" cy="1015663"/>
          </a:xfrm>
          <a:prstGeom prst="round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Rounded Rectangle 29"/>
          <p:cNvSpPr/>
          <p:nvPr/>
        </p:nvSpPr>
        <p:spPr>
          <a:xfrm>
            <a:off x="8752574" y="2620801"/>
            <a:ext cx="1756099" cy="1015663"/>
          </a:xfrm>
          <a:prstGeom prst="round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TextBox 34"/>
          <p:cNvSpPr txBox="1"/>
          <p:nvPr/>
        </p:nvSpPr>
        <p:spPr>
          <a:xfrm>
            <a:off x="4000591" y="2670604"/>
            <a:ext cx="1705691" cy="1015663"/>
          </a:xfrm>
          <a:prstGeom prst="rect">
            <a:avLst/>
          </a:prstGeom>
          <a:noFill/>
        </p:spPr>
        <p:txBody>
          <a:bodyPr wrap="square" rtlCol="0">
            <a:spAutoFit/>
          </a:bodyPr>
          <a:lstStyle/>
          <a:p>
            <a:r>
              <a:rPr lang="en-CA" sz="2000" b="1" dirty="0" smtClean="0">
                <a:latin typeface="Arial" panose="020B0604020202020204" pitchFamily="34" charset="0"/>
                <a:cs typeface="Arial" panose="020B0604020202020204" pitchFamily="34" charset="0"/>
              </a:rPr>
              <a:t>Waveguides &amp; Resonators</a:t>
            </a:r>
            <a:endParaRPr lang="en-CA" sz="2000" b="1" dirty="0">
              <a:latin typeface="Arial" panose="020B0604020202020204" pitchFamily="34" charset="0"/>
              <a:cs typeface="Arial" panose="020B0604020202020204" pitchFamily="34" charset="0"/>
            </a:endParaRPr>
          </a:p>
        </p:txBody>
      </p:sp>
      <p:sp>
        <p:nvSpPr>
          <p:cNvPr id="36" name="TextBox 35"/>
          <p:cNvSpPr txBox="1"/>
          <p:nvPr/>
        </p:nvSpPr>
        <p:spPr>
          <a:xfrm>
            <a:off x="6498839" y="2627374"/>
            <a:ext cx="1587408" cy="1015663"/>
          </a:xfrm>
          <a:prstGeom prst="rect">
            <a:avLst/>
          </a:prstGeom>
          <a:noFill/>
        </p:spPr>
        <p:txBody>
          <a:bodyPr wrap="square" rtlCol="0">
            <a:spAutoFit/>
          </a:bodyPr>
          <a:lstStyle/>
          <a:p>
            <a:r>
              <a:rPr lang="en-CA" sz="2000" b="1" dirty="0" smtClean="0">
                <a:latin typeface="Arial" panose="020B0604020202020204" pitchFamily="34" charset="0"/>
                <a:cs typeface="Arial" panose="020B0604020202020204" pitchFamily="34" charset="0"/>
              </a:rPr>
              <a:t>Processing &amp; </a:t>
            </a:r>
          </a:p>
          <a:p>
            <a:r>
              <a:rPr lang="en-CA" sz="2000" b="1" dirty="0" smtClean="0">
                <a:latin typeface="Arial" panose="020B0604020202020204" pitchFamily="34" charset="0"/>
                <a:cs typeface="Arial" panose="020B0604020202020204" pitchFamily="34" charset="0"/>
              </a:rPr>
              <a:t>Control</a:t>
            </a:r>
            <a:endParaRPr lang="en-CA" sz="2000" b="1" dirty="0">
              <a:latin typeface="Arial" panose="020B0604020202020204" pitchFamily="34" charset="0"/>
              <a:cs typeface="Arial" panose="020B0604020202020204" pitchFamily="34" charset="0"/>
            </a:endParaRPr>
          </a:p>
        </p:txBody>
      </p:sp>
      <p:sp>
        <p:nvSpPr>
          <p:cNvPr id="37" name="TextBox 36"/>
          <p:cNvSpPr txBox="1"/>
          <p:nvPr/>
        </p:nvSpPr>
        <p:spPr>
          <a:xfrm>
            <a:off x="8873425" y="2610333"/>
            <a:ext cx="1587408" cy="1015663"/>
          </a:xfrm>
          <a:prstGeom prst="rect">
            <a:avLst/>
          </a:prstGeom>
          <a:noFill/>
        </p:spPr>
        <p:txBody>
          <a:bodyPr wrap="square" rtlCol="0">
            <a:spAutoFit/>
          </a:bodyPr>
          <a:lstStyle/>
          <a:p>
            <a:r>
              <a:rPr lang="en-CA" sz="2000" b="1" dirty="0" smtClean="0">
                <a:latin typeface="Arial" panose="020B0604020202020204" pitchFamily="34" charset="0"/>
                <a:cs typeface="Arial" panose="020B0604020202020204" pitchFamily="34" charset="0"/>
              </a:rPr>
              <a:t>Quantum Light Detectors</a:t>
            </a:r>
            <a:endParaRPr lang="en-CA" sz="2000" b="1" dirty="0">
              <a:latin typeface="Arial" panose="020B0604020202020204" pitchFamily="34" charset="0"/>
              <a:cs typeface="Arial" panose="020B0604020202020204" pitchFamily="34" charset="0"/>
            </a:endParaRPr>
          </a:p>
        </p:txBody>
      </p:sp>
      <p:sp>
        <p:nvSpPr>
          <p:cNvPr id="39" name="TextBox 38"/>
          <p:cNvSpPr txBox="1"/>
          <p:nvPr/>
        </p:nvSpPr>
        <p:spPr>
          <a:xfrm>
            <a:off x="1831202" y="2645826"/>
            <a:ext cx="1587408" cy="1015663"/>
          </a:xfrm>
          <a:prstGeom prst="rect">
            <a:avLst/>
          </a:prstGeom>
          <a:noFill/>
        </p:spPr>
        <p:txBody>
          <a:bodyPr wrap="square" rtlCol="0">
            <a:spAutoFit/>
          </a:bodyPr>
          <a:lstStyle/>
          <a:p>
            <a:r>
              <a:rPr lang="en-CA" sz="2000" b="1" dirty="0" smtClean="0">
                <a:latin typeface="Arial" panose="020B0604020202020204" pitchFamily="34" charset="0"/>
                <a:cs typeface="Arial" panose="020B0604020202020204" pitchFamily="34" charset="0"/>
              </a:rPr>
              <a:t>Quantum Light Sources</a:t>
            </a:r>
            <a:endParaRPr lang="en-CA" sz="2000" b="1" dirty="0">
              <a:latin typeface="Arial" panose="020B0604020202020204" pitchFamily="34" charset="0"/>
              <a:cs typeface="Arial" panose="020B0604020202020204" pitchFamily="34" charset="0"/>
            </a:endParaRPr>
          </a:p>
        </p:txBody>
      </p:sp>
      <p:grpSp>
        <p:nvGrpSpPr>
          <p:cNvPr id="2" name="Group 1"/>
          <p:cNvGrpSpPr/>
          <p:nvPr/>
        </p:nvGrpSpPr>
        <p:grpSpPr>
          <a:xfrm>
            <a:off x="230056" y="3636464"/>
            <a:ext cx="11719489" cy="3015744"/>
            <a:chOff x="230056" y="3636464"/>
            <a:chExt cx="11719489" cy="3015744"/>
          </a:xfrm>
        </p:grpSpPr>
        <p:sp>
          <p:nvSpPr>
            <p:cNvPr id="41" name="TextBox 40"/>
            <p:cNvSpPr txBox="1"/>
            <p:nvPr/>
          </p:nvSpPr>
          <p:spPr>
            <a:xfrm>
              <a:off x="9082446" y="4207548"/>
              <a:ext cx="2867099" cy="1015663"/>
            </a:xfrm>
            <a:prstGeom prst="rect">
              <a:avLst/>
            </a:prstGeom>
            <a:noFill/>
          </p:spPr>
          <p:txBody>
            <a:bodyPr wrap="square" rtlCol="0">
              <a:spAutoFit/>
            </a:bodyPr>
            <a:lstStyle/>
            <a:p>
              <a:r>
                <a:rPr lang="en-CA" sz="2000" b="1" dirty="0" smtClean="0">
                  <a:latin typeface="Arial" panose="020B0604020202020204" pitchFamily="34" charset="0"/>
                  <a:cs typeface="Arial" panose="020B0604020202020204" pitchFamily="34" charset="0"/>
                </a:rPr>
                <a:t>Superconducting Nanowire Single </a:t>
              </a:r>
            </a:p>
            <a:p>
              <a:r>
                <a:rPr lang="en-CA" sz="2000" b="1" dirty="0" smtClean="0">
                  <a:latin typeface="Arial" panose="020B0604020202020204" pitchFamily="34" charset="0"/>
                  <a:cs typeface="Arial" panose="020B0604020202020204" pitchFamily="34" charset="0"/>
                </a:rPr>
                <a:t>Photon Detectors</a:t>
              </a:r>
              <a:endParaRPr lang="en-CA" sz="2000" b="1" dirty="0">
                <a:latin typeface="Arial" panose="020B0604020202020204" pitchFamily="34" charset="0"/>
                <a:cs typeface="Arial" panose="020B0604020202020204" pitchFamily="34" charset="0"/>
              </a:endParaRPr>
            </a:p>
          </p:txBody>
        </p:sp>
        <p:sp>
          <p:nvSpPr>
            <p:cNvPr id="26" name="TextBox 25"/>
            <p:cNvSpPr txBox="1"/>
            <p:nvPr/>
          </p:nvSpPr>
          <p:spPr>
            <a:xfrm>
              <a:off x="304879" y="4319120"/>
              <a:ext cx="3066499" cy="1015663"/>
            </a:xfrm>
            <a:prstGeom prst="rect">
              <a:avLst/>
            </a:prstGeom>
            <a:noFill/>
          </p:spPr>
          <p:txBody>
            <a:bodyPr wrap="square" rtlCol="0">
              <a:spAutoFit/>
            </a:bodyPr>
            <a:lstStyle/>
            <a:p>
              <a:r>
                <a:rPr lang="en-CA" sz="2000" b="1" dirty="0" smtClean="0">
                  <a:latin typeface="Arial" panose="020B0604020202020204" pitchFamily="34" charset="0"/>
                  <a:cs typeface="Arial" panose="020B0604020202020204" pitchFamily="34" charset="0"/>
                </a:rPr>
                <a:t>Nanowire Quantum Dot </a:t>
              </a:r>
            </a:p>
            <a:p>
              <a:r>
                <a:rPr lang="en-CA" sz="2000" b="1" dirty="0" smtClean="0">
                  <a:latin typeface="Arial" panose="020B0604020202020204" pitchFamily="34" charset="0"/>
                  <a:cs typeface="Arial" panose="020B0604020202020204" pitchFamily="34" charset="0"/>
                </a:rPr>
                <a:t>Single &amp; Entangled </a:t>
              </a:r>
            </a:p>
            <a:p>
              <a:r>
                <a:rPr lang="en-CA" sz="2000" b="1" dirty="0" smtClean="0">
                  <a:latin typeface="Arial" panose="020B0604020202020204" pitchFamily="34" charset="0"/>
                  <a:cs typeface="Arial" panose="020B0604020202020204" pitchFamily="34" charset="0"/>
                </a:rPr>
                <a:t>Photon sources</a:t>
              </a:r>
              <a:endParaRPr lang="en-CA" sz="2000" b="1" dirty="0">
                <a:latin typeface="Arial" panose="020B0604020202020204" pitchFamily="34" charset="0"/>
                <a:cs typeface="Arial" panose="020B0604020202020204" pitchFamily="34" charset="0"/>
              </a:endParaRPr>
            </a:p>
          </p:txBody>
        </p:sp>
        <p:sp>
          <p:nvSpPr>
            <p:cNvPr id="38" name="Rounded Rectangle 37"/>
            <p:cNvSpPr/>
            <p:nvPr/>
          </p:nvSpPr>
          <p:spPr>
            <a:xfrm>
              <a:off x="230056" y="4257365"/>
              <a:ext cx="3245427" cy="1117359"/>
            </a:xfrm>
            <a:prstGeom prst="round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Rounded Rectangle 39"/>
            <p:cNvSpPr/>
            <p:nvPr/>
          </p:nvSpPr>
          <p:spPr>
            <a:xfrm>
              <a:off x="8763744" y="4207548"/>
              <a:ext cx="3019548" cy="1117359"/>
            </a:xfrm>
            <a:prstGeom prst="round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Rounded Rectangle 41"/>
            <p:cNvSpPr/>
            <p:nvPr/>
          </p:nvSpPr>
          <p:spPr>
            <a:xfrm>
              <a:off x="4502103" y="4106281"/>
              <a:ext cx="3551262" cy="1441340"/>
            </a:xfrm>
            <a:prstGeom prst="roundRect">
              <a:avLst/>
            </a:prstGeom>
            <a:gradFill>
              <a:gsLst>
                <a:gs pos="45000">
                  <a:srgbClr val="F3D6FF"/>
                </a:gs>
                <a:gs pos="0">
                  <a:schemeClr val="accent3">
                    <a:lumMod val="20000"/>
                    <a:lumOff val="80000"/>
                  </a:schemeClr>
                </a:gs>
                <a:gs pos="0">
                  <a:schemeClr val="accent1">
                    <a:lumMod val="45000"/>
                    <a:lumOff val="55000"/>
                  </a:schemeClr>
                </a:gs>
                <a:gs pos="0">
                  <a:schemeClr val="accent1">
                    <a:lumMod val="45000"/>
                    <a:lumOff val="55000"/>
                  </a:schemeClr>
                </a:gs>
              </a:gsLst>
              <a:lin ang="5400000" scaled="1"/>
            </a:grad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TextBox 42"/>
            <p:cNvSpPr txBox="1"/>
            <p:nvPr/>
          </p:nvSpPr>
          <p:spPr>
            <a:xfrm>
              <a:off x="4681624" y="4151645"/>
              <a:ext cx="3576968" cy="1323439"/>
            </a:xfrm>
            <a:prstGeom prst="rect">
              <a:avLst/>
            </a:prstGeom>
            <a:noFill/>
          </p:spPr>
          <p:txBody>
            <a:bodyPr wrap="square" rtlCol="0">
              <a:spAutoFit/>
            </a:bodyPr>
            <a:lstStyle/>
            <a:p>
              <a:r>
                <a:rPr lang="en-CA" sz="2000" b="1" dirty="0" smtClean="0">
                  <a:latin typeface="Arial" panose="020B0604020202020204" pitchFamily="34" charset="0"/>
                  <a:cs typeface="Arial" panose="020B0604020202020204" pitchFamily="34" charset="0"/>
                </a:rPr>
                <a:t>Photonic Crystals +</a:t>
              </a:r>
            </a:p>
            <a:p>
              <a:r>
                <a:rPr lang="en-CA" sz="2000" b="1" dirty="0" smtClean="0">
                  <a:latin typeface="Arial" panose="020B0604020202020204" pitchFamily="34" charset="0"/>
                  <a:cs typeface="Arial" panose="020B0604020202020204" pitchFamily="34" charset="0"/>
                </a:rPr>
                <a:t>Nonlinear Optics in Graphene &amp; 2D Quantum Materials</a:t>
              </a:r>
            </a:p>
          </p:txBody>
        </p:sp>
        <p:sp>
          <p:nvSpPr>
            <p:cNvPr id="44" name="Rounded Rectangle 43"/>
            <p:cNvSpPr/>
            <p:nvPr/>
          </p:nvSpPr>
          <p:spPr>
            <a:xfrm>
              <a:off x="3172692" y="5886174"/>
              <a:ext cx="5860472" cy="766034"/>
            </a:xfrm>
            <a:prstGeom prst="round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TextBox 44"/>
            <p:cNvSpPr txBox="1"/>
            <p:nvPr/>
          </p:nvSpPr>
          <p:spPr>
            <a:xfrm>
              <a:off x="3308954" y="6036351"/>
              <a:ext cx="5773491" cy="461665"/>
            </a:xfrm>
            <a:prstGeom prst="rect">
              <a:avLst/>
            </a:prstGeom>
            <a:noFill/>
          </p:spPr>
          <p:txBody>
            <a:bodyPr wrap="square" rtlCol="0">
              <a:spAutoFit/>
            </a:bodyPr>
            <a:lstStyle/>
            <a:p>
              <a:r>
                <a:rPr lang="en-CA" sz="2400" b="1" dirty="0" smtClean="0">
                  <a:latin typeface="Arial" panose="020B0604020202020204" pitchFamily="34" charset="0"/>
                  <a:cs typeface="Arial" panose="020B0604020202020204" pitchFamily="34" charset="0"/>
                </a:rPr>
                <a:t>Quantum Photonic Integrated Circuits</a:t>
              </a:r>
            </a:p>
          </p:txBody>
        </p:sp>
        <p:cxnSp>
          <p:nvCxnSpPr>
            <p:cNvPr id="49" name="Straight Arrow Connector 48"/>
            <p:cNvCxnSpPr>
              <a:stCxn id="27" idx="2"/>
              <a:endCxn id="38" idx="0"/>
            </p:cNvCxnSpPr>
            <p:nvPr/>
          </p:nvCxnSpPr>
          <p:spPr>
            <a:xfrm flipH="1">
              <a:off x="1852770" y="3692237"/>
              <a:ext cx="743635" cy="50278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30" idx="2"/>
            </p:cNvCxnSpPr>
            <p:nvPr/>
          </p:nvCxnSpPr>
          <p:spPr>
            <a:xfrm>
              <a:off x="9630624" y="3636464"/>
              <a:ext cx="462412" cy="4463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36" idx="2"/>
            </p:cNvCxnSpPr>
            <p:nvPr/>
          </p:nvCxnSpPr>
          <p:spPr>
            <a:xfrm flipH="1">
              <a:off x="6830291" y="3643037"/>
              <a:ext cx="462252" cy="3113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5331808" y="3661489"/>
              <a:ext cx="370972" cy="2929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36216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r>
              <a:rPr lang="en-US" smtClean="0"/>
              <a:t>PAGE  </a:t>
            </a:r>
            <a:fld id="{93005692-73BE-493E-93AB-ECD6027A7652}" type="slidenum">
              <a:rPr lang="en-US" smtClean="0"/>
              <a:pPr/>
              <a:t>20</a:t>
            </a:fld>
            <a:endParaRPr lang="en-US" dirty="0"/>
          </a:p>
        </p:txBody>
      </p:sp>
      <p:pic>
        <p:nvPicPr>
          <p:cNvPr id="7"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436" y="784787"/>
            <a:ext cx="7287491" cy="5231550"/>
          </a:xfrm>
          <a:prstGeom prst="rect">
            <a:avLst/>
          </a:prstGeom>
        </p:spPr>
      </p:pic>
    </p:spTree>
    <p:extLst>
      <p:ext uri="{BB962C8B-B14F-4D97-AF65-F5344CB8AC3E}">
        <p14:creationId xmlns:p14="http://schemas.microsoft.com/office/powerpoint/2010/main" val="3660830496"/>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r>
              <a:rPr lang="en-US" smtClean="0"/>
              <a:t>PAGE  </a:t>
            </a:r>
            <a:fld id="{93005692-73BE-493E-93AB-ECD6027A7652}" type="slidenum">
              <a:rPr lang="en-US" smtClean="0"/>
              <a:pPr/>
              <a:t>21</a:t>
            </a:fld>
            <a:endParaRPr lang="en-US" dirty="0"/>
          </a:p>
        </p:txBody>
      </p:sp>
      <p:pic>
        <p:nvPicPr>
          <p:cNvPr id="7" name="Picture 6"/>
          <p:cNvPicPr>
            <a:picLocks noChangeAspect="1"/>
          </p:cNvPicPr>
          <p:nvPr/>
        </p:nvPicPr>
        <p:blipFill>
          <a:blip r:embed="rId2"/>
          <a:stretch>
            <a:fillRect/>
          </a:stretch>
        </p:blipFill>
        <p:spPr>
          <a:xfrm>
            <a:off x="498120" y="835481"/>
            <a:ext cx="10890316" cy="5336719"/>
          </a:xfrm>
          <a:prstGeom prst="rect">
            <a:avLst/>
          </a:prstGeom>
        </p:spPr>
      </p:pic>
    </p:spTree>
    <p:extLst>
      <p:ext uri="{BB962C8B-B14F-4D97-AF65-F5344CB8AC3E}">
        <p14:creationId xmlns:p14="http://schemas.microsoft.com/office/powerpoint/2010/main" val="2495451001"/>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591741" y="1368066"/>
            <a:ext cx="2804471" cy="4462560"/>
          </a:xfrm>
          <a:prstGeom prst="rect">
            <a:avLst/>
          </a:prstGeom>
        </p:spPr>
      </p:pic>
      <p:sp>
        <p:nvSpPr>
          <p:cNvPr id="2" name="Title 1"/>
          <p:cNvSpPr>
            <a:spLocks noGrp="1"/>
          </p:cNvSpPr>
          <p:nvPr>
            <p:ph type="title"/>
          </p:nvPr>
        </p:nvSpPr>
        <p:spPr/>
        <p:txBody>
          <a:bodyPr>
            <a:normAutofit/>
          </a:bodyPr>
          <a:lstStyle/>
          <a:p>
            <a:r>
              <a:rPr lang="en-US" sz="3000" dirty="0"/>
              <a:t>All-Optical Modulation </a:t>
            </a:r>
          </a:p>
        </p:txBody>
      </p:sp>
      <p:sp>
        <p:nvSpPr>
          <p:cNvPr id="5" name="Slide Number Placeholder 4"/>
          <p:cNvSpPr>
            <a:spLocks noGrp="1"/>
          </p:cNvSpPr>
          <p:nvPr>
            <p:ph type="sldNum" sz="quarter" idx="12"/>
          </p:nvPr>
        </p:nvSpPr>
        <p:spPr/>
        <p:txBody>
          <a:bodyPr/>
          <a:lstStyle/>
          <a:p>
            <a:r>
              <a:rPr lang="en-US" smtClean="0"/>
              <a:t>PAGE  </a:t>
            </a:r>
            <a:fld id="{93005692-73BE-493E-93AB-ECD6027A7652}" type="slidenum">
              <a:rPr lang="en-US" smtClean="0"/>
              <a:pPr/>
              <a:t>22</a:t>
            </a:fld>
            <a:endParaRPr lang="en-US" dirty="0"/>
          </a:p>
        </p:txBody>
      </p:sp>
      <p:pic>
        <p:nvPicPr>
          <p:cNvPr id="8" name="Content Placeholder 7"/>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2296422" y="1496496"/>
            <a:ext cx="4296289" cy="2681506"/>
          </a:xfrm>
        </p:spPr>
      </p:pic>
      <p:grpSp>
        <p:nvGrpSpPr>
          <p:cNvPr id="16" name="Group 15"/>
          <p:cNvGrpSpPr/>
          <p:nvPr/>
        </p:nvGrpSpPr>
        <p:grpSpPr>
          <a:xfrm>
            <a:off x="2502169" y="4300899"/>
            <a:ext cx="4606835" cy="734249"/>
            <a:chOff x="1064611" y="4308231"/>
            <a:chExt cx="7293047" cy="711250"/>
          </a:xfrm>
        </p:grpSpPr>
        <p:sp>
          <p:nvSpPr>
            <p:cNvPr id="12" name="Rectangle 11"/>
            <p:cNvSpPr/>
            <p:nvPr/>
          </p:nvSpPr>
          <p:spPr>
            <a:xfrm>
              <a:off x="1064612" y="4365408"/>
              <a:ext cx="974699" cy="223503"/>
            </a:xfrm>
            <a:prstGeom prst="rect">
              <a:avLst/>
            </a:prstGeom>
            <a:gradFill flip="none" rotWithShape="1">
              <a:gsLst>
                <a:gs pos="0">
                  <a:srgbClr val="FF0000">
                    <a:shade val="30000"/>
                    <a:satMod val="115000"/>
                    <a:alpha val="43000"/>
                  </a:srgbClr>
                </a:gs>
                <a:gs pos="36000">
                  <a:srgbClr val="FF0000">
                    <a:shade val="67500"/>
                    <a:satMod val="115000"/>
                  </a:srgbClr>
                </a:gs>
                <a:gs pos="100000">
                  <a:srgbClr val="FF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426675" y="4308231"/>
              <a:ext cx="5930983" cy="313042"/>
            </a:xfrm>
            <a:prstGeom prst="rect">
              <a:avLst/>
            </a:prstGeom>
            <a:noFill/>
          </p:spPr>
          <p:txBody>
            <a:bodyPr wrap="square" rtlCol="0">
              <a:spAutoFit/>
            </a:bodyPr>
            <a:lstStyle/>
            <a:p>
              <a:r>
                <a:rPr lang="en-US" sz="1300" b="1" dirty="0"/>
                <a:t>Control</a:t>
              </a:r>
              <a:r>
                <a:rPr lang="en-US" sz="1300" dirty="0"/>
                <a:t>: Pulse laser ,</a:t>
              </a:r>
              <a:r>
                <a:rPr lang="en-US" sz="1300" b="1" dirty="0">
                  <a:latin typeface="Latha" panose="020B0604020202020204" pitchFamily="34" charset="0"/>
                  <a:cs typeface="Latha" panose="020B0604020202020204" pitchFamily="34" charset="0"/>
                </a:rPr>
                <a:t> </a:t>
              </a:r>
              <a:r>
                <a:rPr lang="en-US" sz="1500" b="1" dirty="0">
                  <a:latin typeface="Latha" panose="020B0604020202020204" pitchFamily="34" charset="0"/>
                  <a:cs typeface="Latha" panose="020B0604020202020204" pitchFamily="34" charset="0"/>
                </a:rPr>
                <a:t>1064nm , 120 fs</a:t>
              </a:r>
            </a:p>
          </p:txBody>
        </p:sp>
        <p:sp>
          <p:nvSpPr>
            <p:cNvPr id="14" name="Rectangle 13"/>
            <p:cNvSpPr/>
            <p:nvPr/>
          </p:nvSpPr>
          <p:spPr>
            <a:xfrm>
              <a:off x="1064611" y="4792021"/>
              <a:ext cx="974700" cy="222263"/>
            </a:xfrm>
            <a:prstGeom prst="rect">
              <a:avLst/>
            </a:prstGeom>
            <a:solidFill>
              <a:srgbClr val="0000FF">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449102" y="4706439"/>
              <a:ext cx="5002825" cy="313042"/>
            </a:xfrm>
            <a:prstGeom prst="rect">
              <a:avLst/>
            </a:prstGeom>
            <a:noFill/>
          </p:spPr>
          <p:txBody>
            <a:bodyPr wrap="square" rtlCol="0">
              <a:spAutoFit/>
            </a:bodyPr>
            <a:lstStyle/>
            <a:p>
              <a:r>
                <a:rPr lang="en-US" sz="1300" b="1" dirty="0"/>
                <a:t>Signal  </a:t>
              </a:r>
              <a:r>
                <a:rPr lang="en-US" sz="1300" dirty="0"/>
                <a:t>:  Continuous </a:t>
              </a:r>
              <a:r>
                <a:rPr lang="en-US" sz="1500" b="1" dirty="0">
                  <a:latin typeface="Latha" panose="020B0604020202020204" pitchFamily="34" charset="0"/>
                  <a:cs typeface="Latha" panose="020B0604020202020204" pitchFamily="34" charset="0"/>
                </a:rPr>
                <a:t>1550 nm     </a:t>
              </a:r>
            </a:p>
          </p:txBody>
        </p:sp>
      </p:grpSp>
      <p:sp>
        <p:nvSpPr>
          <p:cNvPr id="21" name="TextBox 20"/>
          <p:cNvSpPr txBox="1"/>
          <p:nvPr/>
        </p:nvSpPr>
        <p:spPr>
          <a:xfrm>
            <a:off x="7368300" y="1062025"/>
            <a:ext cx="3299701" cy="553998"/>
          </a:xfrm>
          <a:prstGeom prst="rect">
            <a:avLst/>
          </a:prstGeom>
          <a:noFill/>
        </p:spPr>
        <p:txBody>
          <a:bodyPr wrap="square" rtlCol="0">
            <a:spAutoFit/>
          </a:bodyPr>
          <a:lstStyle/>
          <a:p>
            <a:pPr algn="ctr"/>
            <a:r>
              <a:rPr lang="en-US" sz="1500" dirty="0"/>
              <a:t>Resonance frequency and quality factor varies by saturation of atom</a:t>
            </a:r>
          </a:p>
        </p:txBody>
      </p:sp>
      <p:sp>
        <p:nvSpPr>
          <p:cNvPr id="23" name="TextBox 22"/>
          <p:cNvSpPr txBox="1"/>
          <p:nvPr/>
        </p:nvSpPr>
        <p:spPr>
          <a:xfrm>
            <a:off x="2296422" y="5461294"/>
            <a:ext cx="4762415" cy="369332"/>
          </a:xfrm>
          <a:prstGeom prst="rect">
            <a:avLst/>
          </a:prstGeom>
          <a:noFill/>
        </p:spPr>
        <p:txBody>
          <a:bodyPr wrap="square" rtlCol="0">
            <a:spAutoFit/>
          </a:bodyPr>
          <a:lstStyle/>
          <a:p>
            <a:r>
              <a:rPr lang="en-US" dirty="0"/>
              <a:t>Inspired from pump-probe technique. </a:t>
            </a:r>
          </a:p>
        </p:txBody>
      </p:sp>
    </p:spTree>
    <p:extLst>
      <p:ext uri="{BB962C8B-B14F-4D97-AF65-F5344CB8AC3E}">
        <p14:creationId xmlns:p14="http://schemas.microsoft.com/office/powerpoint/2010/main" val="52248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Fabricated Device</a:t>
            </a:r>
            <a:endParaRPr lang="en-CA" sz="3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13629" y="3528898"/>
            <a:ext cx="2926172" cy="2063176"/>
          </a:xfrm>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3629" y="1123206"/>
            <a:ext cx="2952268" cy="2214201"/>
          </a:xfrm>
          <a:prstGeom prst="rect">
            <a:avLst/>
          </a:prstGeom>
        </p:spPr>
      </p:pic>
      <p:sp>
        <p:nvSpPr>
          <p:cNvPr id="8" name="TextBox 7"/>
          <p:cNvSpPr txBox="1"/>
          <p:nvPr/>
        </p:nvSpPr>
        <p:spPr>
          <a:xfrm>
            <a:off x="2085403" y="5251269"/>
            <a:ext cx="7319855" cy="892552"/>
          </a:xfrm>
          <a:prstGeom prst="rect">
            <a:avLst/>
          </a:prstGeom>
          <a:noFill/>
        </p:spPr>
        <p:txBody>
          <a:bodyPr wrap="square" rtlCol="0">
            <a:spAutoFit/>
          </a:bodyPr>
          <a:lstStyle/>
          <a:p>
            <a:r>
              <a:rPr lang="en-US" sz="1300" i="1" dirty="0"/>
              <a:t>Acknowledgment: </a:t>
            </a:r>
          </a:p>
          <a:p>
            <a:endParaRPr lang="en-US" sz="1300" i="1" dirty="0"/>
          </a:p>
          <a:p>
            <a:pPr marL="285750" indent="-285750">
              <a:buFont typeface="Arial" panose="020B0604020202020204" pitchFamily="34" charset="0"/>
              <a:buChar char="•"/>
            </a:pPr>
            <a:r>
              <a:rPr lang="en-US" sz="1300" dirty="0"/>
              <a:t>Photonic Crystal Fabricated by Dr. </a:t>
            </a:r>
            <a:r>
              <a:rPr lang="en-US" sz="1300" dirty="0" err="1"/>
              <a:t>Milad</a:t>
            </a:r>
            <a:r>
              <a:rPr lang="en-US" sz="1300" dirty="0"/>
              <a:t> </a:t>
            </a:r>
            <a:r>
              <a:rPr lang="en-US" sz="1300" dirty="0" err="1"/>
              <a:t>Khoshnegar</a:t>
            </a:r>
            <a:r>
              <a:rPr lang="en-US" sz="1300" dirty="0"/>
              <a:t> </a:t>
            </a:r>
          </a:p>
          <a:p>
            <a:pPr marL="285750" indent="-285750">
              <a:buFont typeface="Arial" panose="020B0604020202020204" pitchFamily="34" charset="0"/>
              <a:buChar char="•"/>
            </a:pPr>
            <a:r>
              <a:rPr lang="en-US" sz="1300" dirty="0"/>
              <a:t>Graphene was transferred by Dr. Mohsen </a:t>
            </a:r>
            <a:r>
              <a:rPr lang="en-US" sz="1300" dirty="0" err="1"/>
              <a:t>Raieszadeh</a:t>
            </a:r>
            <a:r>
              <a:rPr lang="en-US" sz="1300" dirty="0"/>
              <a:t>.  </a:t>
            </a:r>
          </a:p>
        </p:txBody>
      </p:sp>
      <p:sp>
        <p:nvSpPr>
          <p:cNvPr id="9" name="Slide Number Placeholder 8"/>
          <p:cNvSpPr>
            <a:spLocks noGrp="1"/>
          </p:cNvSpPr>
          <p:nvPr>
            <p:ph type="sldNum" sz="quarter" idx="12"/>
          </p:nvPr>
        </p:nvSpPr>
        <p:spPr/>
        <p:txBody>
          <a:bodyPr/>
          <a:lstStyle/>
          <a:p>
            <a:r>
              <a:rPr lang="en-US" smtClean="0"/>
              <a:t>PAGE  </a:t>
            </a:r>
            <a:fld id="{93005692-73BE-493E-93AB-ECD6027A7652}" type="slidenum">
              <a:rPr lang="en-US" smtClean="0"/>
              <a:pPr/>
              <a:t>23</a:t>
            </a:fld>
            <a:endParaRPr lang="en-US" dirty="0"/>
          </a:p>
        </p:txBody>
      </p:sp>
      <p:sp>
        <p:nvSpPr>
          <p:cNvPr id="5" name="Rectangle 4"/>
          <p:cNvSpPr/>
          <p:nvPr/>
        </p:nvSpPr>
        <p:spPr>
          <a:xfrm>
            <a:off x="7907380" y="1873420"/>
            <a:ext cx="243840" cy="130629"/>
          </a:xfrm>
          <a:prstGeom prst="rect">
            <a:avLst/>
          </a:prstGeom>
          <a:no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Rectangle 10"/>
          <p:cNvSpPr/>
          <p:nvPr/>
        </p:nvSpPr>
        <p:spPr>
          <a:xfrm>
            <a:off x="6813629" y="3528898"/>
            <a:ext cx="2926172" cy="2063177"/>
          </a:xfrm>
          <a:prstGeom prst="rect">
            <a:avLst/>
          </a:prstGeom>
          <a:no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443854" y="1409871"/>
            <a:ext cx="3092570" cy="3728186"/>
          </a:xfrm>
          <a:prstGeom prst="rect">
            <a:avLst/>
          </a:prstGeom>
        </p:spPr>
      </p:pic>
      <p:sp>
        <p:nvSpPr>
          <p:cNvPr id="13" name="Rectangle 12"/>
          <p:cNvSpPr/>
          <p:nvPr/>
        </p:nvSpPr>
        <p:spPr>
          <a:xfrm rot="16200000">
            <a:off x="82271" y="3116483"/>
            <a:ext cx="3657921" cy="348343"/>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tx1"/>
                </a:solidFill>
              </a:rPr>
              <a:t>Photonic Crystal double Heterostructure </a:t>
            </a:r>
          </a:p>
        </p:txBody>
      </p:sp>
      <p:cxnSp>
        <p:nvCxnSpPr>
          <p:cNvPr id="15" name="Straight Connector 14"/>
          <p:cNvCxnSpPr>
            <a:stCxn id="5" idx="1"/>
          </p:cNvCxnSpPr>
          <p:nvPr/>
        </p:nvCxnSpPr>
        <p:spPr>
          <a:xfrm flipH="1">
            <a:off x="7010402" y="1938735"/>
            <a:ext cx="896979" cy="15727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5" idx="3"/>
          </p:cNvCxnSpPr>
          <p:nvPr/>
        </p:nvCxnSpPr>
        <p:spPr>
          <a:xfrm>
            <a:off x="8151220" y="1938734"/>
            <a:ext cx="966654" cy="15901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051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Confocal  Cross-Polarized Reflectometry </a:t>
            </a:r>
            <a:r>
              <a:rPr lang="en-US" sz="2800" dirty="0" smtClean="0"/>
              <a:t>Setup</a:t>
            </a:r>
            <a:endParaRPr lang="en-US" sz="2800" dirty="0"/>
          </a:p>
        </p:txBody>
      </p:sp>
      <p:sp>
        <p:nvSpPr>
          <p:cNvPr id="46" name="Slide Number Placeholder 45"/>
          <p:cNvSpPr>
            <a:spLocks noGrp="1"/>
          </p:cNvSpPr>
          <p:nvPr>
            <p:ph type="sldNum" sz="quarter" idx="12"/>
          </p:nvPr>
        </p:nvSpPr>
        <p:spPr/>
        <p:txBody>
          <a:bodyPr/>
          <a:lstStyle/>
          <a:p>
            <a:r>
              <a:rPr lang="en-US" smtClean="0"/>
              <a:t>PAGE  </a:t>
            </a:r>
            <a:fld id="{93005692-73BE-493E-93AB-ECD6027A7652}" type="slidenum">
              <a:rPr lang="en-US" smtClean="0"/>
              <a:pPr/>
              <a:t>24</a:t>
            </a:fld>
            <a:endParaRPr lang="en-US" dirty="0"/>
          </a:p>
        </p:txBody>
      </p:sp>
      <p:pic>
        <p:nvPicPr>
          <p:cNvPr id="44" name="Content Placeholder 4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57225" y="1242214"/>
            <a:ext cx="4316254" cy="3237191"/>
          </a:xfrm>
        </p:spPr>
      </p:pic>
      <p:grpSp>
        <p:nvGrpSpPr>
          <p:cNvPr id="10" name="Group 9"/>
          <p:cNvGrpSpPr/>
          <p:nvPr/>
        </p:nvGrpSpPr>
        <p:grpSpPr>
          <a:xfrm>
            <a:off x="249888" y="1193920"/>
            <a:ext cx="6807051" cy="5396395"/>
            <a:chOff x="3960020" y="846534"/>
            <a:chExt cx="6807051" cy="5396395"/>
          </a:xfrm>
        </p:grpSpPr>
        <p:pic>
          <p:nvPicPr>
            <p:cNvPr id="11" name="Content Placeholder 50"/>
            <p:cNvPicPr>
              <a:picLocks noChangeAspect="1"/>
            </p:cNvPicPr>
            <p:nvPr/>
          </p:nvPicPr>
          <p:blipFill>
            <a:blip r:embed="rId4"/>
            <a:stretch>
              <a:fillRect/>
            </a:stretch>
          </p:blipFill>
          <p:spPr>
            <a:xfrm>
              <a:off x="8239748" y="4282645"/>
              <a:ext cx="2160000" cy="919800"/>
            </a:xfrm>
            <a:prstGeom prst="rect">
              <a:avLst/>
            </a:prstGeom>
          </p:spPr>
        </p:pic>
        <p:grpSp>
          <p:nvGrpSpPr>
            <p:cNvPr id="12" name="Group 11"/>
            <p:cNvGrpSpPr/>
            <p:nvPr/>
          </p:nvGrpSpPr>
          <p:grpSpPr>
            <a:xfrm>
              <a:off x="3960020" y="2638110"/>
              <a:ext cx="4077011" cy="2844760"/>
              <a:chOff x="1170719" y="-2266"/>
              <a:chExt cx="10967940" cy="6858000"/>
            </a:xfrm>
          </p:grpSpPr>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0157" y="-2266"/>
                <a:ext cx="8663939" cy="6858000"/>
              </a:xfrm>
              <a:prstGeom prst="rect">
                <a:avLst/>
              </a:prstGeom>
            </p:spPr>
          </p:pic>
          <p:cxnSp>
            <p:nvCxnSpPr>
              <p:cNvPr id="56" name="Straight Arrow Connector 55"/>
              <p:cNvCxnSpPr/>
              <p:nvPr/>
            </p:nvCxnSpPr>
            <p:spPr>
              <a:xfrm flipH="1">
                <a:off x="4798425" y="43545"/>
                <a:ext cx="827315" cy="18288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4798424" y="204645"/>
                <a:ext cx="827314" cy="18288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4798424" y="330915"/>
                <a:ext cx="827314" cy="18288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4798424" y="492015"/>
                <a:ext cx="827314" cy="18288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5207725" y="1939500"/>
                <a:ext cx="413657" cy="29726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a:off x="5212081" y="2083331"/>
                <a:ext cx="413657" cy="29726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5209903" y="2227162"/>
                <a:ext cx="413657" cy="29726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5192482" y="1795669"/>
                <a:ext cx="413657" cy="29726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3692435" y="5390606"/>
                <a:ext cx="722811" cy="1828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4415246" y="5390606"/>
                <a:ext cx="230778" cy="7271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p:cNvSpPr txBox="1"/>
                  <p:nvPr/>
                </p:nvSpPr>
                <p:spPr>
                  <a:xfrm>
                    <a:off x="3474720" y="5303518"/>
                    <a:ext cx="304799" cy="5286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825" i="1">
                              <a:latin typeface="Cambria Math" panose="02040503050406030204" pitchFamily="18" charset="0"/>
                            </a:rPr>
                            <m:t>𝑥</m:t>
                          </m:r>
                        </m:oMath>
                      </m:oMathPara>
                    </a14:m>
                    <a:endParaRPr lang="en-US" sz="825" dirty="0"/>
                  </a:p>
                </p:txBody>
              </p:sp>
            </mc:Choice>
            <mc:Fallback xmlns="">
              <p:sp>
                <p:nvSpPr>
                  <p:cNvPr id="16" name="TextBox 15"/>
                  <p:cNvSpPr txBox="1">
                    <a:spLocks noRot="1" noChangeAspect="1" noMove="1" noResize="1" noEditPoints="1" noAdjustHandles="1" noChangeArrowheads="1" noChangeShapeType="1" noTextEdit="1"/>
                  </p:cNvSpPr>
                  <p:nvPr/>
                </p:nvSpPr>
                <p:spPr>
                  <a:xfrm>
                    <a:off x="3474720" y="5303518"/>
                    <a:ext cx="304799" cy="528655"/>
                  </a:xfrm>
                  <a:prstGeom prst="rect">
                    <a:avLst/>
                  </a:prstGeom>
                  <a:blipFill rotWithShape="0">
                    <a:blip r:embed="rId6"/>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p:cNvSpPr txBox="1"/>
                  <p:nvPr/>
                </p:nvSpPr>
                <p:spPr>
                  <a:xfrm>
                    <a:off x="4341225" y="5938242"/>
                    <a:ext cx="304799" cy="5286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825" i="1">
                              <a:latin typeface="Cambria Math" panose="02040503050406030204" pitchFamily="18" charset="0"/>
                            </a:rPr>
                            <m:t>𝑦</m:t>
                          </m:r>
                        </m:oMath>
                      </m:oMathPara>
                    </a14:m>
                    <a:endParaRPr lang="en-US" sz="825" dirty="0"/>
                  </a:p>
                </p:txBody>
              </p:sp>
            </mc:Choice>
            <mc:Fallback xmlns="">
              <p:sp>
                <p:nvSpPr>
                  <p:cNvPr id="17" name="TextBox 16"/>
                  <p:cNvSpPr txBox="1">
                    <a:spLocks noRot="1" noChangeAspect="1" noMove="1" noResize="1" noEditPoints="1" noAdjustHandles="1" noChangeArrowheads="1" noChangeShapeType="1" noTextEdit="1"/>
                  </p:cNvSpPr>
                  <p:nvPr/>
                </p:nvSpPr>
                <p:spPr>
                  <a:xfrm>
                    <a:off x="4341225" y="5938242"/>
                    <a:ext cx="304799" cy="528655"/>
                  </a:xfrm>
                  <a:prstGeom prst="rect">
                    <a:avLst/>
                  </a:prstGeom>
                  <a:blipFill rotWithShape="0">
                    <a:blip r:embed="rId7"/>
                    <a:stretch>
                      <a:fillRect r="-36842"/>
                    </a:stretch>
                  </a:blipFill>
                </p:spPr>
                <p:txBody>
                  <a:bodyPr/>
                  <a:lstStyle/>
                  <a:p>
                    <a:r>
                      <a:rPr lang="en-US">
                        <a:noFill/>
                      </a:rPr>
                      <a:t> </a:t>
                    </a:r>
                  </a:p>
                </p:txBody>
              </p:sp>
            </mc:Fallback>
          </mc:AlternateContent>
          <p:sp>
            <p:nvSpPr>
              <p:cNvPr id="68" name="TextBox 67"/>
              <p:cNvSpPr txBox="1"/>
              <p:nvPr/>
            </p:nvSpPr>
            <p:spPr>
              <a:xfrm>
                <a:off x="1170719" y="1052263"/>
                <a:ext cx="3392138" cy="667775"/>
              </a:xfrm>
              <a:prstGeom prst="rect">
                <a:avLst/>
              </a:prstGeom>
              <a:noFill/>
            </p:spPr>
            <p:txBody>
              <a:bodyPr wrap="square" rtlCol="0">
                <a:spAutoFit/>
              </a:bodyPr>
              <a:lstStyle/>
              <a:p>
                <a:r>
                  <a:rPr lang="en-US" sz="1200" dirty="0"/>
                  <a:t>half-wave plate</a:t>
                </a:r>
              </a:p>
            </p:txBody>
          </p:sp>
          <p:sp>
            <p:nvSpPr>
              <p:cNvPr id="69" name="TextBox 68"/>
              <p:cNvSpPr txBox="1"/>
              <p:nvPr/>
            </p:nvSpPr>
            <p:spPr>
              <a:xfrm>
                <a:off x="6827863" y="4621212"/>
                <a:ext cx="5310796" cy="1112958"/>
              </a:xfrm>
              <a:prstGeom prst="rect">
                <a:avLst/>
              </a:prstGeom>
              <a:noFill/>
            </p:spPr>
            <p:txBody>
              <a:bodyPr wrap="square" rtlCol="0">
                <a:spAutoFit/>
              </a:bodyPr>
              <a:lstStyle/>
              <a:p>
                <a:r>
                  <a:rPr lang="en-US" sz="1200" b="1" dirty="0"/>
                  <a:t>Photonic Crystal nanocavity</a:t>
                </a:r>
              </a:p>
            </p:txBody>
          </p:sp>
        </p:grpSp>
        <p:sp>
          <p:nvSpPr>
            <p:cNvPr id="13" name="Cube 12"/>
            <p:cNvSpPr/>
            <p:nvPr/>
          </p:nvSpPr>
          <p:spPr>
            <a:xfrm>
              <a:off x="5024584" y="1762599"/>
              <a:ext cx="1236047" cy="875512"/>
            </a:xfrm>
            <a:prstGeom prst="cube">
              <a:avLst>
                <a:gd name="adj" fmla="val 31107"/>
              </a:avLst>
            </a:prstGeom>
            <a:solidFill>
              <a:schemeClr val="accent3">
                <a:lumMod val="20000"/>
                <a:lumOff val="80000"/>
                <a:alpha val="81000"/>
              </a:schemeClr>
            </a:solidFill>
            <a:ln>
              <a:solidFill>
                <a:schemeClr val="tx1">
                  <a:lumMod val="75000"/>
                  <a:lumOff val="25000"/>
                </a:schemeClr>
              </a:solidFill>
            </a:ln>
            <a:effectLst>
              <a:outerShdw blurRad="50800" dist="38100" dir="13500000" algn="br" rotWithShape="0">
                <a:prstClr val="black">
                  <a:alpha val="40000"/>
                </a:prstClr>
              </a:outerShdw>
            </a:effectLst>
            <a:scene3d>
              <a:camera prst="orthographicFront">
                <a:rot lat="0" lon="8400000" rev="0"/>
              </a:camera>
              <a:lightRig rig="threePt" dir="t"/>
            </a:scene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A" sz="1350"/>
            </a:p>
          </p:txBody>
        </p:sp>
        <p:cxnSp>
          <p:nvCxnSpPr>
            <p:cNvPr id="14" name="Straight Connector 13"/>
            <p:cNvCxnSpPr/>
            <p:nvPr/>
          </p:nvCxnSpPr>
          <p:spPr>
            <a:xfrm flipH="1">
              <a:off x="5677942" y="1412681"/>
              <a:ext cx="1761084" cy="3722"/>
            </a:xfrm>
            <a:prstGeom prst="line">
              <a:avLst/>
            </a:prstGeom>
            <a:ln w="0">
              <a:solidFill>
                <a:srgbClr val="FF0000"/>
              </a:solidFill>
              <a:prstDash val="sysDash"/>
            </a:ln>
            <a:effectLst>
              <a:glow rad="228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5677941" y="1325172"/>
              <a:ext cx="3722" cy="713277"/>
            </a:xfrm>
            <a:prstGeom prst="line">
              <a:avLst/>
            </a:prstGeom>
            <a:ln w="0">
              <a:solidFill>
                <a:srgbClr val="FF0000"/>
              </a:solidFill>
              <a:prstDash val="sysDash"/>
            </a:ln>
            <a:effectLst>
              <a:glow rad="228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6" name="Can 15"/>
            <p:cNvSpPr/>
            <p:nvPr/>
          </p:nvSpPr>
          <p:spPr>
            <a:xfrm rot="5400000">
              <a:off x="7131839" y="1180020"/>
              <a:ext cx="894339" cy="387603"/>
            </a:xfrm>
            <a:prstGeom prst="can">
              <a:avLst>
                <a:gd name="adj" fmla="val 19593"/>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17" name="Isosceles Triangle 16"/>
            <p:cNvSpPr/>
            <p:nvPr/>
          </p:nvSpPr>
          <p:spPr>
            <a:xfrm rot="5400000">
              <a:off x="7832426" y="1118801"/>
              <a:ext cx="345612" cy="587760"/>
            </a:xfrm>
            <a:prstGeom prst="triangl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18" name="Isosceles Triangle 17"/>
            <p:cNvSpPr/>
            <p:nvPr/>
          </p:nvSpPr>
          <p:spPr>
            <a:xfrm rot="16200000" flipH="1">
              <a:off x="8389008" y="1125520"/>
              <a:ext cx="345612" cy="587760"/>
            </a:xfrm>
            <a:prstGeom prst="triangl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cxnSp>
          <p:nvCxnSpPr>
            <p:cNvPr id="19" name="Straight Connector 18"/>
            <p:cNvCxnSpPr/>
            <p:nvPr/>
          </p:nvCxnSpPr>
          <p:spPr>
            <a:xfrm flipH="1">
              <a:off x="9143428" y="1412682"/>
              <a:ext cx="699469" cy="6719"/>
            </a:xfrm>
            <a:prstGeom prst="line">
              <a:avLst/>
            </a:prstGeom>
            <a:ln w="0">
              <a:solidFill>
                <a:srgbClr val="FF0000"/>
              </a:solidFill>
              <a:prstDash val="sysDash"/>
            </a:ln>
            <a:effectLst>
              <a:glow rad="228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0" name="Can 19"/>
            <p:cNvSpPr/>
            <p:nvPr/>
          </p:nvSpPr>
          <p:spPr>
            <a:xfrm rot="5400000">
              <a:off x="8567432" y="1190191"/>
              <a:ext cx="894339" cy="387603"/>
            </a:xfrm>
            <a:prstGeom prst="can">
              <a:avLst>
                <a:gd name="adj" fmla="val 19593"/>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cxnSp>
          <p:nvCxnSpPr>
            <p:cNvPr id="21" name="Straight Arrow Connector 20"/>
            <p:cNvCxnSpPr/>
            <p:nvPr/>
          </p:nvCxnSpPr>
          <p:spPr>
            <a:xfrm>
              <a:off x="6382619" y="1419400"/>
              <a:ext cx="235744" cy="181622"/>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558972" y="1412681"/>
              <a:ext cx="235744" cy="181622"/>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754303" y="1419400"/>
              <a:ext cx="235744" cy="181622"/>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4" name="TextBox 23"/>
                <p:cNvSpPr txBox="1"/>
                <p:nvPr/>
              </p:nvSpPr>
              <p:spPr>
                <a:xfrm>
                  <a:off x="7658890" y="2016352"/>
                  <a:ext cx="1549513" cy="300082"/>
                </a:xfrm>
                <a:prstGeom prst="rect">
                  <a:avLst/>
                </a:prstGeom>
                <a:noFill/>
              </p:spPr>
              <p:txBody>
                <a:bodyPr wrap="square" rtlCol="0">
                  <a:spAutoFit/>
                </a:bodyPr>
                <a:lstStyle/>
                <a:p>
                  <a14:m>
                    <m:oMath xmlns:m="http://schemas.openxmlformats.org/officeDocument/2006/math">
                      <m:r>
                        <a:rPr lang="en-US" sz="1350" i="1">
                          <a:latin typeface="Cambria Math" panose="02040503050406030204" pitchFamily="18" charset="0"/>
                        </a:rPr>
                        <m:t>10 </m:t>
                      </m:r>
                      <m:r>
                        <a:rPr lang="en-US" sz="1350" i="1">
                          <a:latin typeface="Cambria Math" panose="02040503050406030204" pitchFamily="18" charset="0"/>
                        </a:rPr>
                        <m:t>𝜇</m:t>
                      </m:r>
                      <m:r>
                        <a:rPr lang="en-US" sz="1350" i="1">
                          <a:latin typeface="Cambria Math" panose="02040503050406030204" pitchFamily="18" charset="0"/>
                        </a:rPr>
                        <m:t>𝑚</m:t>
                      </m:r>
                    </m:oMath>
                  </a14:m>
                  <a:r>
                    <a:rPr lang="en-CA" sz="1350" dirty="0"/>
                    <a:t> Pin hole</a:t>
                  </a:r>
                </a:p>
              </p:txBody>
            </p:sp>
          </mc:Choice>
          <mc:Fallback>
            <p:sp>
              <p:nvSpPr>
                <p:cNvPr id="24" name="TextBox 23"/>
                <p:cNvSpPr txBox="1">
                  <a:spLocks noRot="1" noChangeAspect="1" noMove="1" noResize="1" noEditPoints="1" noAdjustHandles="1" noChangeArrowheads="1" noChangeShapeType="1" noTextEdit="1"/>
                </p:cNvSpPr>
                <p:nvPr/>
              </p:nvSpPr>
              <p:spPr>
                <a:xfrm>
                  <a:off x="7658890" y="2016352"/>
                  <a:ext cx="1549513" cy="300082"/>
                </a:xfrm>
                <a:prstGeom prst="rect">
                  <a:avLst/>
                </a:prstGeom>
                <a:blipFill>
                  <a:blip r:embed="rId8"/>
                  <a:stretch>
                    <a:fillRect t="-6122" b="-18367"/>
                  </a:stretch>
                </a:blipFill>
              </p:spPr>
              <p:txBody>
                <a:bodyPr/>
                <a:lstStyle/>
                <a:p>
                  <a:r>
                    <a:rPr lang="en-CA">
                      <a:noFill/>
                    </a:rPr>
                    <a:t> </a:t>
                  </a:r>
                </a:p>
              </p:txBody>
            </p:sp>
          </mc:Fallback>
        </mc:AlternateContent>
        <p:sp>
          <p:nvSpPr>
            <p:cNvPr id="25" name="Cube 24"/>
            <p:cNvSpPr/>
            <p:nvPr/>
          </p:nvSpPr>
          <p:spPr>
            <a:xfrm>
              <a:off x="9825038" y="846534"/>
              <a:ext cx="374999" cy="1132297"/>
            </a:xfrm>
            <a:prstGeom prst="cube">
              <a:avLst>
                <a:gd name="adj" fmla="val 904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26" name="TextBox 25"/>
            <p:cNvSpPr txBox="1"/>
            <p:nvPr/>
          </p:nvSpPr>
          <p:spPr>
            <a:xfrm>
              <a:off x="4262474" y="2023750"/>
              <a:ext cx="1103617" cy="715581"/>
            </a:xfrm>
            <a:prstGeom prst="rect">
              <a:avLst/>
            </a:prstGeom>
            <a:noFill/>
          </p:spPr>
          <p:txBody>
            <a:bodyPr wrap="square" rtlCol="0">
              <a:spAutoFit/>
            </a:bodyPr>
            <a:lstStyle/>
            <a:p>
              <a:r>
                <a:rPr lang="en-US" sz="1350" dirty="0"/>
                <a:t>Polarizing </a:t>
              </a:r>
              <a:endParaRPr lang="en-US" sz="1350" dirty="0" smtClean="0"/>
            </a:p>
            <a:p>
              <a:r>
                <a:rPr lang="en-US" sz="1350" dirty="0" smtClean="0"/>
                <a:t>Beam </a:t>
              </a:r>
              <a:r>
                <a:rPr lang="en-US" sz="1350" dirty="0"/>
                <a:t>splitter</a:t>
              </a:r>
              <a:endParaRPr lang="en-CA" sz="1350" dirty="0"/>
            </a:p>
          </p:txBody>
        </p:sp>
        <p:sp>
          <p:nvSpPr>
            <p:cNvPr id="27" name="TextBox 26"/>
            <p:cNvSpPr txBox="1"/>
            <p:nvPr/>
          </p:nvSpPr>
          <p:spPr>
            <a:xfrm>
              <a:off x="9819987" y="1947322"/>
              <a:ext cx="947084" cy="300082"/>
            </a:xfrm>
            <a:prstGeom prst="rect">
              <a:avLst/>
            </a:prstGeom>
            <a:noFill/>
          </p:spPr>
          <p:txBody>
            <a:bodyPr wrap="square" rtlCol="0">
              <a:spAutoFit/>
            </a:bodyPr>
            <a:lstStyle/>
            <a:p>
              <a:r>
                <a:rPr lang="en-US" sz="1350" dirty="0"/>
                <a:t>Detector</a:t>
              </a:r>
              <a:endParaRPr lang="en-CA" sz="1350" dirty="0"/>
            </a:p>
          </p:txBody>
        </p:sp>
        <p:sp>
          <p:nvSpPr>
            <p:cNvPr id="28" name="Can 27"/>
            <p:cNvSpPr/>
            <p:nvPr/>
          </p:nvSpPr>
          <p:spPr>
            <a:xfrm rot="5400000">
              <a:off x="7775854" y="1324008"/>
              <a:ext cx="979555" cy="177347"/>
            </a:xfrm>
            <a:prstGeom prst="can">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sz="1350"/>
            </a:p>
          </p:txBody>
        </p:sp>
        <p:cxnSp>
          <p:nvCxnSpPr>
            <p:cNvPr id="29" name="Straight Connector 28"/>
            <p:cNvCxnSpPr/>
            <p:nvPr/>
          </p:nvCxnSpPr>
          <p:spPr>
            <a:xfrm>
              <a:off x="5745958" y="2307568"/>
              <a:ext cx="1348979" cy="1484924"/>
            </a:xfrm>
            <a:prstGeom prst="line">
              <a:avLst/>
            </a:prstGeom>
            <a:ln>
              <a:solidFill>
                <a:srgbClr val="FF0000"/>
              </a:solidFill>
              <a:prstDash val="solid"/>
              <a:headEnd type="none" w="med" len="med"/>
              <a:tailEnd type="none" w="med" len="med"/>
            </a:ln>
            <a:effectLst>
              <a:glow rad="457200">
                <a:srgbClr val="FF0000">
                  <a:alpha val="79000"/>
                </a:srgbClr>
              </a:glow>
            </a:effectLst>
          </p:spPr>
          <p:style>
            <a:lnRef idx="1">
              <a:schemeClr val="accent2"/>
            </a:lnRef>
            <a:fillRef idx="0">
              <a:schemeClr val="accent2"/>
            </a:fillRef>
            <a:effectRef idx="0">
              <a:schemeClr val="accent2"/>
            </a:effectRef>
            <a:fontRef idx="minor">
              <a:schemeClr val="tx1"/>
            </a:fontRef>
          </p:style>
        </p:cxnSp>
        <p:sp>
          <p:nvSpPr>
            <p:cNvPr id="30" name="TextBox 29"/>
            <p:cNvSpPr txBox="1"/>
            <p:nvPr/>
          </p:nvSpPr>
          <p:spPr>
            <a:xfrm>
              <a:off x="6704748" y="3166573"/>
              <a:ext cx="1976476" cy="300082"/>
            </a:xfrm>
            <a:prstGeom prst="rect">
              <a:avLst/>
            </a:prstGeom>
            <a:noFill/>
          </p:spPr>
          <p:txBody>
            <a:bodyPr wrap="square" rtlCol="0">
              <a:spAutoFit/>
            </a:bodyPr>
            <a:lstStyle/>
            <a:p>
              <a:r>
                <a:rPr lang="en-US" sz="1350" dirty="0"/>
                <a:t>Excitation beam</a:t>
              </a:r>
              <a:endParaRPr lang="en-CA" sz="1350" dirty="0"/>
            </a:p>
          </p:txBody>
        </p:sp>
        <p:cxnSp>
          <p:nvCxnSpPr>
            <p:cNvPr id="31" name="Straight Arrow Connector 30"/>
            <p:cNvCxnSpPr/>
            <p:nvPr/>
          </p:nvCxnSpPr>
          <p:spPr>
            <a:xfrm flipH="1">
              <a:off x="6382620" y="3503234"/>
              <a:ext cx="294225" cy="121316"/>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6496920" y="3617534"/>
              <a:ext cx="294225" cy="121316"/>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6611220" y="3731834"/>
              <a:ext cx="294225" cy="121316"/>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9"/>
            <a:stretch>
              <a:fillRect/>
            </a:stretch>
          </p:blipFill>
          <p:spPr>
            <a:xfrm>
              <a:off x="7836349" y="5283841"/>
              <a:ext cx="779746" cy="959088"/>
            </a:xfrm>
            <a:prstGeom prst="rect">
              <a:avLst/>
            </a:prstGeom>
          </p:spPr>
        </p:pic>
        <p:cxnSp>
          <p:nvCxnSpPr>
            <p:cNvPr id="35" name="Straight Connector 34"/>
            <p:cNvCxnSpPr/>
            <p:nvPr/>
          </p:nvCxnSpPr>
          <p:spPr>
            <a:xfrm>
              <a:off x="5745958" y="4950984"/>
              <a:ext cx="3639562" cy="669121"/>
            </a:xfrm>
            <a:prstGeom prst="line">
              <a:avLst/>
            </a:prstGeom>
            <a:ln w="38100"/>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25" idx="3"/>
            </p:cNvCxnSpPr>
            <p:nvPr/>
          </p:nvCxnSpPr>
          <p:spPr>
            <a:xfrm flipH="1">
              <a:off x="9825038" y="1978830"/>
              <a:ext cx="17859" cy="2969812"/>
            </a:xfrm>
            <a:prstGeom prst="line">
              <a:avLst/>
            </a:prstGeom>
            <a:ln w="28575"/>
          </p:spPr>
          <p:style>
            <a:lnRef idx="2">
              <a:schemeClr val="dk1"/>
            </a:lnRef>
            <a:fillRef idx="0">
              <a:schemeClr val="dk1"/>
            </a:fillRef>
            <a:effectRef idx="1">
              <a:schemeClr val="dk1"/>
            </a:effectRef>
            <a:fontRef idx="minor">
              <a:schemeClr val="tx1"/>
            </a:fontRef>
          </p:style>
        </p:cxnSp>
        <p:cxnSp>
          <p:nvCxnSpPr>
            <p:cNvPr id="37" name="Straight Connector 36"/>
            <p:cNvCxnSpPr/>
            <p:nvPr/>
          </p:nvCxnSpPr>
          <p:spPr>
            <a:xfrm flipH="1">
              <a:off x="8363269" y="4948642"/>
              <a:ext cx="1022252" cy="903518"/>
            </a:xfrm>
            <a:prstGeom prst="line">
              <a:avLst/>
            </a:prstGeom>
            <a:ln w="28575"/>
          </p:spPr>
          <p:style>
            <a:lnRef idx="2">
              <a:schemeClr val="dk1"/>
            </a:lnRef>
            <a:fillRef idx="0">
              <a:schemeClr val="dk1"/>
            </a:fillRef>
            <a:effectRef idx="1">
              <a:schemeClr val="dk1"/>
            </a:effectRef>
            <a:fontRef idx="minor">
              <a:schemeClr val="tx1"/>
            </a:fontRef>
          </p:style>
        </p:cxnSp>
        <p:sp>
          <p:nvSpPr>
            <p:cNvPr id="38" name="TextBox 37"/>
            <p:cNvSpPr txBox="1"/>
            <p:nvPr/>
          </p:nvSpPr>
          <p:spPr>
            <a:xfrm>
              <a:off x="7849875" y="3984610"/>
              <a:ext cx="2104162" cy="369332"/>
            </a:xfrm>
            <a:prstGeom prst="rect">
              <a:avLst/>
            </a:prstGeom>
            <a:noFill/>
          </p:spPr>
          <p:txBody>
            <a:bodyPr wrap="square" rtlCol="0">
              <a:spAutoFit/>
            </a:bodyPr>
            <a:lstStyle/>
            <a:p>
              <a:r>
                <a:rPr lang="en-US" dirty="0"/>
                <a:t>Lock-in Amplifier</a:t>
              </a:r>
            </a:p>
          </p:txBody>
        </p:sp>
        <p:pic>
          <p:nvPicPr>
            <p:cNvPr id="39" name="Picture 2" descr="https://www.thorlabs.com/images/TabImages/Half-Wave_Retarder_A1-780.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471" b="90000" l="833" r="100000"/>
                      </a14:imgEffect>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881390" y="5352328"/>
              <a:ext cx="1008260" cy="793089"/>
            </a:xfrm>
            <a:prstGeom prst="rect">
              <a:avLst/>
            </a:prstGeom>
            <a:noFill/>
            <a:scene3d>
              <a:camera prst="orthographicFront">
                <a:rot lat="0" lon="13499976" rev="0"/>
              </a:camera>
              <a:lightRig rig="threePt" dir="t"/>
            </a:scene3d>
            <a:extLst>
              <a:ext uri="{909E8E84-426E-40DD-AFC4-6F175D3DCCD1}">
                <a14:hiddenFill xmlns:a14="http://schemas.microsoft.com/office/drawing/2010/main">
                  <a:solidFill>
                    <a:srgbClr val="FFFFFF"/>
                  </a:solidFill>
                </a14:hiddenFill>
              </a:ext>
            </a:extLst>
          </p:spPr>
        </p:pic>
        <p:grpSp>
          <p:nvGrpSpPr>
            <p:cNvPr id="40" name="Group 39"/>
            <p:cNvGrpSpPr/>
            <p:nvPr/>
          </p:nvGrpSpPr>
          <p:grpSpPr>
            <a:xfrm rot="750519">
              <a:off x="6114239" y="5118871"/>
              <a:ext cx="1406132" cy="695558"/>
              <a:chOff x="3431177" y="4258491"/>
              <a:chExt cx="2547579" cy="942807"/>
            </a:xfrm>
            <a:scene3d>
              <a:camera prst="orthographicFront">
                <a:rot lat="20999996" lon="0" rev="0"/>
              </a:camera>
              <a:lightRig rig="threePt" dir="t"/>
            </a:scene3d>
          </p:grpSpPr>
          <p:cxnSp>
            <p:nvCxnSpPr>
              <p:cNvPr id="43" name="Straight Connector 42"/>
              <p:cNvCxnSpPr/>
              <p:nvPr/>
            </p:nvCxnSpPr>
            <p:spPr>
              <a:xfrm flipH="1">
                <a:off x="3431177" y="4781005"/>
                <a:ext cx="2492328" cy="870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7" name="Freeform 46"/>
              <p:cNvSpPr/>
              <p:nvPr/>
            </p:nvSpPr>
            <p:spPr>
              <a:xfrm>
                <a:off x="3528874" y="4258491"/>
                <a:ext cx="433527" cy="522514"/>
              </a:xfrm>
              <a:custGeom>
                <a:avLst/>
                <a:gdLst>
                  <a:gd name="connsiteX0" fmla="*/ 0 w 1750423"/>
                  <a:gd name="connsiteY0" fmla="*/ 522514 h 522514"/>
                  <a:gd name="connsiteX1" fmla="*/ 635726 w 1750423"/>
                  <a:gd name="connsiteY1" fmla="*/ 357051 h 522514"/>
                  <a:gd name="connsiteX2" fmla="*/ 896983 w 1750423"/>
                  <a:gd name="connsiteY2" fmla="*/ 0 h 522514"/>
                  <a:gd name="connsiteX3" fmla="*/ 1071154 w 1750423"/>
                  <a:gd name="connsiteY3" fmla="*/ 357051 h 522514"/>
                  <a:gd name="connsiteX4" fmla="*/ 1750423 w 1750423"/>
                  <a:gd name="connsiteY4" fmla="*/ 522514 h 522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423" h="522514">
                    <a:moveTo>
                      <a:pt x="0" y="522514"/>
                    </a:moveTo>
                    <a:cubicBezTo>
                      <a:pt x="243114" y="483325"/>
                      <a:pt x="486229" y="444137"/>
                      <a:pt x="635726" y="357051"/>
                    </a:cubicBezTo>
                    <a:cubicBezTo>
                      <a:pt x="785223" y="269965"/>
                      <a:pt x="824412" y="0"/>
                      <a:pt x="896983" y="0"/>
                    </a:cubicBezTo>
                    <a:cubicBezTo>
                      <a:pt x="969554" y="0"/>
                      <a:pt x="928914" y="269965"/>
                      <a:pt x="1071154" y="357051"/>
                    </a:cubicBezTo>
                    <a:cubicBezTo>
                      <a:pt x="1213394" y="444137"/>
                      <a:pt x="1481908" y="483325"/>
                      <a:pt x="1750423" y="522514"/>
                    </a:cubicBezTo>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Freeform 47"/>
              <p:cNvSpPr/>
              <p:nvPr/>
            </p:nvSpPr>
            <p:spPr>
              <a:xfrm>
                <a:off x="4517586" y="4258491"/>
                <a:ext cx="433527" cy="522514"/>
              </a:xfrm>
              <a:custGeom>
                <a:avLst/>
                <a:gdLst>
                  <a:gd name="connsiteX0" fmla="*/ 0 w 1750423"/>
                  <a:gd name="connsiteY0" fmla="*/ 522514 h 522514"/>
                  <a:gd name="connsiteX1" fmla="*/ 635726 w 1750423"/>
                  <a:gd name="connsiteY1" fmla="*/ 357051 h 522514"/>
                  <a:gd name="connsiteX2" fmla="*/ 896983 w 1750423"/>
                  <a:gd name="connsiteY2" fmla="*/ 0 h 522514"/>
                  <a:gd name="connsiteX3" fmla="*/ 1071154 w 1750423"/>
                  <a:gd name="connsiteY3" fmla="*/ 357051 h 522514"/>
                  <a:gd name="connsiteX4" fmla="*/ 1750423 w 1750423"/>
                  <a:gd name="connsiteY4" fmla="*/ 522514 h 522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423" h="522514">
                    <a:moveTo>
                      <a:pt x="0" y="522514"/>
                    </a:moveTo>
                    <a:cubicBezTo>
                      <a:pt x="243114" y="483325"/>
                      <a:pt x="486229" y="444137"/>
                      <a:pt x="635726" y="357051"/>
                    </a:cubicBezTo>
                    <a:cubicBezTo>
                      <a:pt x="785223" y="269965"/>
                      <a:pt x="824412" y="0"/>
                      <a:pt x="896983" y="0"/>
                    </a:cubicBezTo>
                    <a:cubicBezTo>
                      <a:pt x="969554" y="0"/>
                      <a:pt x="928914" y="269965"/>
                      <a:pt x="1071154" y="357051"/>
                    </a:cubicBezTo>
                    <a:cubicBezTo>
                      <a:pt x="1213394" y="444137"/>
                      <a:pt x="1481908" y="483325"/>
                      <a:pt x="1750423" y="522514"/>
                    </a:cubicBezTo>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Freeform 52"/>
              <p:cNvSpPr/>
              <p:nvPr/>
            </p:nvSpPr>
            <p:spPr>
              <a:xfrm>
                <a:off x="5489978" y="4258491"/>
                <a:ext cx="433527" cy="522514"/>
              </a:xfrm>
              <a:custGeom>
                <a:avLst/>
                <a:gdLst>
                  <a:gd name="connsiteX0" fmla="*/ 0 w 1750423"/>
                  <a:gd name="connsiteY0" fmla="*/ 522514 h 522514"/>
                  <a:gd name="connsiteX1" fmla="*/ 635726 w 1750423"/>
                  <a:gd name="connsiteY1" fmla="*/ 357051 h 522514"/>
                  <a:gd name="connsiteX2" fmla="*/ 896983 w 1750423"/>
                  <a:gd name="connsiteY2" fmla="*/ 0 h 522514"/>
                  <a:gd name="connsiteX3" fmla="*/ 1071154 w 1750423"/>
                  <a:gd name="connsiteY3" fmla="*/ 357051 h 522514"/>
                  <a:gd name="connsiteX4" fmla="*/ 1750423 w 1750423"/>
                  <a:gd name="connsiteY4" fmla="*/ 522514 h 522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423" h="522514">
                    <a:moveTo>
                      <a:pt x="0" y="522514"/>
                    </a:moveTo>
                    <a:cubicBezTo>
                      <a:pt x="243114" y="483325"/>
                      <a:pt x="486229" y="444137"/>
                      <a:pt x="635726" y="357051"/>
                    </a:cubicBezTo>
                    <a:cubicBezTo>
                      <a:pt x="785223" y="269965"/>
                      <a:pt x="824412" y="0"/>
                      <a:pt x="896983" y="0"/>
                    </a:cubicBezTo>
                    <a:cubicBezTo>
                      <a:pt x="969554" y="0"/>
                      <a:pt x="928914" y="269965"/>
                      <a:pt x="1071154" y="357051"/>
                    </a:cubicBezTo>
                    <a:cubicBezTo>
                      <a:pt x="1213394" y="444137"/>
                      <a:pt x="1481908" y="483325"/>
                      <a:pt x="1750423" y="522514"/>
                    </a:cubicBezTo>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TextBox 53"/>
              <p:cNvSpPr txBox="1"/>
              <p:nvPr/>
            </p:nvSpPr>
            <p:spPr>
              <a:xfrm>
                <a:off x="4158665" y="4867553"/>
                <a:ext cx="1820091" cy="333745"/>
              </a:xfrm>
              <a:prstGeom prst="rect">
                <a:avLst/>
              </a:prstGeom>
              <a:noFill/>
            </p:spPr>
            <p:txBody>
              <a:bodyPr wrap="square" rtlCol="0">
                <a:spAutoFit/>
              </a:bodyPr>
              <a:lstStyle/>
              <a:p>
                <a:r>
                  <a:rPr lang="en-US" sz="1000" dirty="0">
                    <a:latin typeface="Adobe Devanagari"/>
                  </a:rPr>
                  <a:t>1064nm</a:t>
                </a:r>
                <a:endParaRPr lang="en-CA" sz="1000" dirty="0">
                  <a:latin typeface="Adobe Devanagari"/>
                </a:endParaRPr>
              </a:p>
            </p:txBody>
          </p:sp>
        </p:grpSp>
        <p:sp>
          <p:nvSpPr>
            <p:cNvPr id="42" name="Oval 41"/>
            <p:cNvSpPr/>
            <p:nvPr/>
          </p:nvSpPr>
          <p:spPr>
            <a:xfrm rot="18444087">
              <a:off x="5206256" y="703683"/>
              <a:ext cx="689944" cy="1015888"/>
            </a:xfrm>
            <a:prstGeom prst="ellipse">
              <a:avLst/>
            </a:prstGeom>
            <a:solidFill>
              <a:schemeClr val="accent1">
                <a:lumMod val="50000"/>
              </a:schemeClr>
            </a:solidFill>
            <a:ln>
              <a:solidFill>
                <a:schemeClr val="tx1">
                  <a:lumMod val="95000"/>
                  <a:lumOff val="5000"/>
                </a:schemeClr>
              </a:solidFill>
            </a:ln>
            <a:effectLst/>
            <a:scene3d>
              <a:camera prst="isometricTopUp"/>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grpSp>
      <p:sp>
        <p:nvSpPr>
          <p:cNvPr id="70" name="TextBox 69"/>
          <p:cNvSpPr txBox="1"/>
          <p:nvPr/>
        </p:nvSpPr>
        <p:spPr>
          <a:xfrm>
            <a:off x="3384805" y="2641568"/>
            <a:ext cx="3268913" cy="334504"/>
          </a:xfrm>
          <a:prstGeom prst="rect">
            <a:avLst/>
          </a:prstGeom>
          <a:noFill/>
        </p:spPr>
        <p:txBody>
          <a:bodyPr wrap="square" rtlCol="0">
            <a:spAutoFit/>
          </a:bodyPr>
          <a:lstStyle/>
          <a:p>
            <a:r>
              <a:rPr lang="en-US" sz="1300" b="1" dirty="0">
                <a:solidFill>
                  <a:srgbClr val="0000FF"/>
                </a:solidFill>
              </a:rPr>
              <a:t>Confocal Spatial Filtering</a:t>
            </a:r>
          </a:p>
        </p:txBody>
      </p:sp>
    </p:spTree>
    <p:extLst>
      <p:ext uri="{BB962C8B-B14F-4D97-AF65-F5344CB8AC3E}">
        <p14:creationId xmlns:p14="http://schemas.microsoft.com/office/powerpoint/2010/main" val="278241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Results: Resonant Reflectometry</a:t>
            </a:r>
            <a:endParaRPr lang="en-CA"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65372" y="1124913"/>
            <a:ext cx="4362993" cy="4743376"/>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365" y="3386249"/>
            <a:ext cx="3034602" cy="2033648"/>
          </a:xfrm>
          <a:prstGeom prst="rect">
            <a:avLst/>
          </a:prstGeom>
        </p:spPr>
      </p:pic>
      <p:sp>
        <p:nvSpPr>
          <p:cNvPr id="8" name="TextBox 7"/>
          <p:cNvSpPr txBox="1"/>
          <p:nvPr/>
        </p:nvSpPr>
        <p:spPr>
          <a:xfrm>
            <a:off x="1909580" y="5663164"/>
            <a:ext cx="2987040" cy="323165"/>
          </a:xfrm>
          <a:prstGeom prst="rect">
            <a:avLst/>
          </a:prstGeom>
          <a:noFill/>
        </p:spPr>
        <p:txBody>
          <a:bodyPr wrap="square" rtlCol="0">
            <a:spAutoFit/>
          </a:bodyPr>
          <a:lstStyle/>
          <a:p>
            <a:pPr algn="ctr"/>
            <a:r>
              <a:rPr lang="en-US" sz="1500" dirty="0"/>
              <a:t>Co-polarized IR imaging </a:t>
            </a:r>
            <a:endParaRPr lang="en-CA" sz="1500" dirty="0"/>
          </a:p>
        </p:txBody>
      </p:sp>
      <p:sp>
        <p:nvSpPr>
          <p:cNvPr id="10" name="Slide Number Placeholder 9"/>
          <p:cNvSpPr>
            <a:spLocks noGrp="1"/>
          </p:cNvSpPr>
          <p:nvPr>
            <p:ph type="sldNum" sz="quarter" idx="12"/>
          </p:nvPr>
        </p:nvSpPr>
        <p:spPr/>
        <p:txBody>
          <a:bodyPr/>
          <a:lstStyle/>
          <a:p>
            <a:r>
              <a:rPr lang="en-US" smtClean="0"/>
              <a:t>PAGE  </a:t>
            </a:r>
            <a:fld id="{93005692-73BE-493E-93AB-ECD6027A7652}" type="slidenum">
              <a:rPr lang="en-US" smtClean="0"/>
              <a:pPr/>
              <a:t>25</a:t>
            </a:fld>
            <a:endParaRPr lang="en-US" dirty="0"/>
          </a:p>
        </p:txBody>
      </p:sp>
      <p:sp>
        <p:nvSpPr>
          <p:cNvPr id="5" name="TextBox 4"/>
          <p:cNvSpPr txBox="1"/>
          <p:nvPr/>
        </p:nvSpPr>
        <p:spPr>
          <a:xfrm>
            <a:off x="6679797" y="1654629"/>
            <a:ext cx="2177143" cy="323165"/>
          </a:xfrm>
          <a:prstGeom prst="rect">
            <a:avLst/>
          </a:prstGeom>
          <a:noFill/>
        </p:spPr>
        <p:txBody>
          <a:bodyPr wrap="square" rtlCol="0">
            <a:spAutoFit/>
          </a:bodyPr>
          <a:lstStyle/>
          <a:p>
            <a:r>
              <a:rPr lang="en-US" sz="1500" dirty="0"/>
              <a:t>Cavity spectrum</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18913" y="1288727"/>
            <a:ext cx="3057938" cy="1535152"/>
          </a:xfrm>
          <a:prstGeom prst="rect">
            <a:avLst/>
          </a:prstGeom>
        </p:spPr>
      </p:pic>
      <p:sp>
        <p:nvSpPr>
          <p:cNvPr id="13" name="TextBox 12"/>
          <p:cNvSpPr txBox="1"/>
          <p:nvPr/>
        </p:nvSpPr>
        <p:spPr>
          <a:xfrm>
            <a:off x="2014082" y="2954515"/>
            <a:ext cx="2725782" cy="323165"/>
          </a:xfrm>
          <a:prstGeom prst="rect">
            <a:avLst/>
          </a:prstGeom>
          <a:noFill/>
        </p:spPr>
        <p:txBody>
          <a:bodyPr wrap="square" rtlCol="0">
            <a:spAutoFit/>
          </a:bodyPr>
          <a:lstStyle/>
          <a:p>
            <a:pPr algn="ctr"/>
            <a:r>
              <a:rPr lang="en-US" sz="1500" dirty="0"/>
              <a:t>Mode shape (</a:t>
            </a:r>
            <a:r>
              <a:rPr lang="en-US" sz="1500" b="1" dirty="0"/>
              <a:t>FDTD</a:t>
            </a:r>
            <a:r>
              <a:rPr lang="en-US" sz="1500" dirty="0"/>
              <a:t>)</a:t>
            </a:r>
          </a:p>
        </p:txBody>
      </p:sp>
    </p:spTree>
    <p:extLst>
      <p:ext uri="{BB962C8B-B14F-4D97-AF65-F5344CB8AC3E}">
        <p14:creationId xmlns:p14="http://schemas.microsoft.com/office/powerpoint/2010/main" val="129151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Results: All-Optical Amplitude Modulation</a:t>
            </a:r>
            <a:endParaRPr lang="en-CA" sz="28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883" y="1091078"/>
            <a:ext cx="11199705" cy="5483188"/>
          </a:xfrm>
        </p:spPr>
      </p:pic>
      <p:sp>
        <p:nvSpPr>
          <p:cNvPr id="3" name="Slide Number Placeholder 2"/>
          <p:cNvSpPr>
            <a:spLocks noGrp="1"/>
          </p:cNvSpPr>
          <p:nvPr>
            <p:ph type="sldNum" sz="quarter" idx="12"/>
          </p:nvPr>
        </p:nvSpPr>
        <p:spPr/>
        <p:txBody>
          <a:bodyPr/>
          <a:lstStyle/>
          <a:p>
            <a:r>
              <a:rPr lang="en-US" smtClean="0"/>
              <a:t>PAGE  </a:t>
            </a:r>
            <a:fld id="{93005692-73BE-493E-93AB-ECD6027A7652}" type="slidenum">
              <a:rPr lang="en-US" smtClean="0"/>
              <a:pPr/>
              <a:t>26</a:t>
            </a:fld>
            <a:endParaRPr lang="en-US" dirty="0"/>
          </a:p>
        </p:txBody>
      </p:sp>
      <p:sp>
        <p:nvSpPr>
          <p:cNvPr id="4" name="TextBox 3"/>
          <p:cNvSpPr txBox="1"/>
          <p:nvPr/>
        </p:nvSpPr>
        <p:spPr>
          <a:xfrm rot="16200000">
            <a:off x="-1761705" y="3379113"/>
            <a:ext cx="5111932" cy="369332"/>
          </a:xfrm>
          <a:prstGeom prst="rect">
            <a:avLst/>
          </a:prstGeom>
          <a:noFill/>
        </p:spPr>
        <p:txBody>
          <a:bodyPr wrap="square" rtlCol="0">
            <a:spAutoFit/>
          </a:bodyPr>
          <a:lstStyle/>
          <a:p>
            <a:pPr algn="ctr"/>
            <a:r>
              <a:rPr lang="en-US" dirty="0"/>
              <a:t>Modulation Depth </a:t>
            </a:r>
          </a:p>
        </p:txBody>
      </p:sp>
    </p:spTree>
    <p:extLst>
      <p:ext uri="{BB962C8B-B14F-4D97-AF65-F5344CB8AC3E}">
        <p14:creationId xmlns:p14="http://schemas.microsoft.com/office/powerpoint/2010/main" val="303527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r>
              <a:rPr lang="en-US" smtClean="0"/>
              <a:t>PAGE  </a:t>
            </a:r>
            <a:fld id="{93005692-73BE-493E-93AB-ECD6027A7652}" type="slidenum">
              <a:rPr lang="en-US" smtClean="0"/>
              <a:pPr/>
              <a:t>27</a:t>
            </a:fld>
            <a:endParaRPr lang="en-US" dirty="0"/>
          </a:p>
        </p:txBody>
      </p:sp>
      <p:pic>
        <p:nvPicPr>
          <p:cNvPr id="6" name="Picture 5"/>
          <p:cNvPicPr>
            <a:picLocks noChangeAspect="1"/>
          </p:cNvPicPr>
          <p:nvPr/>
        </p:nvPicPr>
        <p:blipFill>
          <a:blip r:embed="rId2"/>
          <a:stretch>
            <a:fillRect/>
          </a:stretch>
        </p:blipFill>
        <p:spPr>
          <a:xfrm>
            <a:off x="867386" y="1067758"/>
            <a:ext cx="10457227" cy="5125223"/>
          </a:xfrm>
          <a:prstGeom prst="rect">
            <a:avLst/>
          </a:prstGeom>
        </p:spPr>
      </p:pic>
    </p:spTree>
    <p:extLst>
      <p:ext uri="{BB962C8B-B14F-4D97-AF65-F5344CB8AC3E}">
        <p14:creationId xmlns:p14="http://schemas.microsoft.com/office/powerpoint/2010/main" val="3094496781"/>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Hysteresis Modulation Pattern </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9264" y="1715461"/>
            <a:ext cx="8540364" cy="3927677"/>
          </a:xfrm>
        </p:spPr>
      </p:pic>
      <p:sp>
        <p:nvSpPr>
          <p:cNvPr id="3" name="Slide Number Placeholder 2"/>
          <p:cNvSpPr>
            <a:spLocks noGrp="1"/>
          </p:cNvSpPr>
          <p:nvPr>
            <p:ph type="sldNum" sz="quarter" idx="12"/>
          </p:nvPr>
        </p:nvSpPr>
        <p:spPr/>
        <p:txBody>
          <a:bodyPr/>
          <a:lstStyle/>
          <a:p>
            <a:r>
              <a:rPr lang="en-US" smtClean="0"/>
              <a:t>PAGE  </a:t>
            </a:r>
            <a:fld id="{93005692-73BE-493E-93AB-ECD6027A7652}" type="slidenum">
              <a:rPr lang="en-US" smtClean="0"/>
              <a:pPr/>
              <a:t>28</a:t>
            </a:fld>
            <a:endParaRPr lang="en-US" dirty="0"/>
          </a:p>
        </p:txBody>
      </p:sp>
      <p:grpSp>
        <p:nvGrpSpPr>
          <p:cNvPr id="8" name="Group 7"/>
          <p:cNvGrpSpPr/>
          <p:nvPr/>
        </p:nvGrpSpPr>
        <p:grpSpPr>
          <a:xfrm>
            <a:off x="1087582" y="1875261"/>
            <a:ext cx="8854993" cy="4075266"/>
            <a:chOff x="326703" y="1875260"/>
            <a:chExt cx="8091872" cy="3580417"/>
          </a:xfrm>
        </p:grpSpPr>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33562" y="1875260"/>
              <a:ext cx="3885013" cy="358041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703" y="1918931"/>
              <a:ext cx="4303151" cy="3536746"/>
            </a:xfrm>
            <a:prstGeom prst="rect">
              <a:avLst/>
            </a:prstGeom>
          </p:spPr>
        </p:pic>
      </p:grpSp>
    </p:spTree>
    <p:extLst>
      <p:ext uri="{BB962C8B-B14F-4D97-AF65-F5344CB8AC3E}">
        <p14:creationId xmlns:p14="http://schemas.microsoft.com/office/powerpoint/2010/main" val="30913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5" name="Slide Number Placeholder 4"/>
          <p:cNvSpPr>
            <a:spLocks noGrp="1"/>
          </p:cNvSpPr>
          <p:nvPr>
            <p:ph type="sldNum" sz="quarter" idx="12"/>
          </p:nvPr>
        </p:nvSpPr>
        <p:spPr/>
        <p:txBody>
          <a:bodyPr/>
          <a:lstStyle/>
          <a:p>
            <a:r>
              <a:rPr lang="en-US" smtClean="0"/>
              <a:t>PAGE  </a:t>
            </a:r>
            <a:fld id="{93005692-73BE-493E-93AB-ECD6027A7652}" type="slidenum">
              <a:rPr lang="en-US" smtClean="0"/>
              <a:pPr/>
              <a:t>29</a:t>
            </a:fld>
            <a:endParaRPr lang="en-US" dirty="0"/>
          </a:p>
        </p:txBody>
      </p:sp>
      <p:sp>
        <p:nvSpPr>
          <p:cNvPr id="11" name="Rounded Rectangle 10"/>
          <p:cNvSpPr/>
          <p:nvPr/>
        </p:nvSpPr>
        <p:spPr>
          <a:xfrm>
            <a:off x="2420981" y="3876297"/>
            <a:ext cx="8099840" cy="96114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US" sz="1300" dirty="0">
                <a:solidFill>
                  <a:schemeClr val="tx1"/>
                </a:solidFill>
              </a:rPr>
              <a:t>Hybrid numerical technique.</a:t>
            </a:r>
          </a:p>
          <a:p>
            <a:pPr marL="285750" indent="-285750">
              <a:lnSpc>
                <a:spcPct val="150000"/>
              </a:lnSpc>
              <a:buFont typeface="Arial" panose="020B0604020202020204" pitchFamily="34" charset="0"/>
              <a:buChar char="•"/>
            </a:pPr>
            <a:r>
              <a:rPr lang="en-US" sz="1300" dirty="0">
                <a:solidFill>
                  <a:schemeClr val="tx1"/>
                </a:solidFill>
              </a:rPr>
              <a:t>Plasmon enhanced light-graphene interaction for harmonic generation</a:t>
            </a:r>
          </a:p>
        </p:txBody>
      </p:sp>
      <p:sp>
        <p:nvSpPr>
          <p:cNvPr id="12" name="Rounded Rectangle 11"/>
          <p:cNvSpPr/>
          <p:nvPr/>
        </p:nvSpPr>
        <p:spPr>
          <a:xfrm>
            <a:off x="2420982" y="4893877"/>
            <a:ext cx="8099839" cy="127484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endParaRPr lang="en-US" sz="1300" dirty="0">
              <a:solidFill>
                <a:schemeClr val="tx1"/>
              </a:solidFill>
            </a:endParaRPr>
          </a:p>
          <a:p>
            <a:pPr marL="285750" indent="-285750">
              <a:lnSpc>
                <a:spcPct val="150000"/>
              </a:lnSpc>
              <a:buFont typeface="Arial" panose="020B0604020202020204" pitchFamily="34" charset="0"/>
              <a:buChar char="•"/>
            </a:pPr>
            <a:endParaRPr lang="en-US" sz="1300" dirty="0">
              <a:solidFill>
                <a:schemeClr val="tx1"/>
              </a:solidFill>
            </a:endParaRPr>
          </a:p>
          <a:p>
            <a:pPr marL="285750" indent="-285750">
              <a:lnSpc>
                <a:spcPct val="150000"/>
              </a:lnSpc>
              <a:buFont typeface="Arial" panose="020B0604020202020204" pitchFamily="34" charset="0"/>
              <a:buChar char="•"/>
            </a:pPr>
            <a:endParaRPr lang="en-US" sz="1300" dirty="0">
              <a:solidFill>
                <a:schemeClr val="tx1"/>
              </a:solidFill>
            </a:endParaRPr>
          </a:p>
          <a:p>
            <a:pPr marL="285750" indent="-285750">
              <a:lnSpc>
                <a:spcPct val="150000"/>
              </a:lnSpc>
              <a:buFont typeface="Arial" panose="020B0604020202020204" pitchFamily="34" charset="0"/>
              <a:buChar char="•"/>
            </a:pPr>
            <a:r>
              <a:rPr lang="en-US" sz="1300" dirty="0">
                <a:solidFill>
                  <a:schemeClr val="tx1"/>
                </a:solidFill>
              </a:rPr>
              <a:t>Experimental demonstration of </a:t>
            </a:r>
            <a:r>
              <a:rPr lang="en-US" sz="1300" b="1" dirty="0">
                <a:solidFill>
                  <a:schemeClr val="tx1"/>
                </a:solidFill>
              </a:rPr>
              <a:t>All-optical modulation.</a:t>
            </a:r>
          </a:p>
          <a:p>
            <a:pPr marL="285750" indent="-285750">
              <a:lnSpc>
                <a:spcPct val="150000"/>
              </a:lnSpc>
              <a:buFont typeface="Arial" panose="020B0604020202020204" pitchFamily="34" charset="0"/>
              <a:buChar char="•"/>
            </a:pPr>
            <a:r>
              <a:rPr lang="en-US" sz="1300" b="1" dirty="0">
                <a:solidFill>
                  <a:schemeClr val="tx1"/>
                </a:solidFill>
              </a:rPr>
              <a:t>Confocal cross-polarized  reflectometry </a:t>
            </a:r>
            <a:r>
              <a:rPr lang="en-US" sz="1300" dirty="0">
                <a:solidFill>
                  <a:schemeClr val="tx1"/>
                </a:solidFill>
              </a:rPr>
              <a:t>of </a:t>
            </a:r>
            <a:r>
              <a:rPr lang="en-US" sz="1300" dirty="0" err="1">
                <a:solidFill>
                  <a:schemeClr val="tx1"/>
                </a:solidFill>
              </a:rPr>
              <a:t>PhC</a:t>
            </a:r>
            <a:r>
              <a:rPr lang="en-US" sz="1300" dirty="0">
                <a:solidFill>
                  <a:schemeClr val="tx1"/>
                </a:solidFill>
              </a:rPr>
              <a:t> cavities.</a:t>
            </a:r>
          </a:p>
          <a:p>
            <a:pPr marL="285750" indent="-285750">
              <a:lnSpc>
                <a:spcPct val="150000"/>
              </a:lnSpc>
              <a:buFont typeface="Arial" panose="020B0604020202020204" pitchFamily="34" charset="0"/>
              <a:buChar char="•"/>
            </a:pPr>
            <a:r>
              <a:rPr lang="en-US" sz="1300" dirty="0">
                <a:solidFill>
                  <a:schemeClr val="tx1"/>
                </a:solidFill>
              </a:rPr>
              <a:t>100% modulation depth and Non memoryless modulation pattern</a:t>
            </a:r>
          </a:p>
          <a:p>
            <a:pPr marL="285750" indent="-285750">
              <a:lnSpc>
                <a:spcPct val="150000"/>
              </a:lnSpc>
              <a:buFont typeface="Arial" panose="020B0604020202020204" pitchFamily="34" charset="0"/>
              <a:buChar char="•"/>
            </a:pPr>
            <a:endParaRPr lang="en-US" sz="1300" dirty="0">
              <a:solidFill>
                <a:schemeClr val="tx1"/>
              </a:solidFill>
            </a:endParaRPr>
          </a:p>
          <a:p>
            <a:pPr marL="285750" indent="-285750">
              <a:lnSpc>
                <a:spcPct val="150000"/>
              </a:lnSpc>
              <a:buFont typeface="Arial" panose="020B0604020202020204" pitchFamily="34" charset="0"/>
              <a:buChar char="•"/>
            </a:pPr>
            <a:endParaRPr lang="en-US" sz="1300" dirty="0">
              <a:solidFill>
                <a:schemeClr val="tx1"/>
              </a:solidFill>
            </a:endParaRPr>
          </a:p>
          <a:p>
            <a:pPr marL="285750" indent="-285750">
              <a:buFont typeface="Arial" panose="020B0604020202020204" pitchFamily="34" charset="0"/>
              <a:buChar char="•"/>
            </a:pPr>
            <a:endParaRPr lang="en-US" dirty="0">
              <a:solidFill>
                <a:schemeClr val="tx1"/>
              </a:solidFill>
            </a:endParaRPr>
          </a:p>
        </p:txBody>
      </p:sp>
      <p:sp>
        <p:nvSpPr>
          <p:cNvPr id="13" name="Rounded Rectangle 12"/>
          <p:cNvSpPr/>
          <p:nvPr/>
        </p:nvSpPr>
        <p:spPr>
          <a:xfrm rot="16200000">
            <a:off x="1501807" y="1659653"/>
            <a:ext cx="1228600" cy="493604"/>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path path="circle">
              <a:fillToRect l="50000" t="50000" r="50000" b="50000"/>
            </a:path>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b="1" dirty="0">
                <a:solidFill>
                  <a:schemeClr val="tx1"/>
                </a:solidFill>
              </a:rPr>
              <a:t>Theory</a:t>
            </a:r>
          </a:p>
        </p:txBody>
      </p:sp>
      <p:sp>
        <p:nvSpPr>
          <p:cNvPr id="14" name="Rounded Rectangle 13"/>
          <p:cNvSpPr/>
          <p:nvPr/>
        </p:nvSpPr>
        <p:spPr>
          <a:xfrm rot="16200000">
            <a:off x="1506603" y="2996150"/>
            <a:ext cx="1232680" cy="489860"/>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path path="circle">
              <a:fillToRect l="50000" t="50000" r="50000" b="50000"/>
            </a:path>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b="1" dirty="0">
                <a:solidFill>
                  <a:schemeClr val="tx1"/>
                </a:solidFill>
              </a:rPr>
              <a:t>Measurement</a:t>
            </a:r>
          </a:p>
        </p:txBody>
      </p:sp>
      <p:sp>
        <p:nvSpPr>
          <p:cNvPr id="15" name="Rounded Rectangle 14"/>
          <p:cNvSpPr/>
          <p:nvPr/>
        </p:nvSpPr>
        <p:spPr>
          <a:xfrm rot="16200000">
            <a:off x="1618832" y="4140784"/>
            <a:ext cx="990807" cy="489860"/>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path path="circle">
              <a:fillToRect l="50000" t="50000" r="50000" b="50000"/>
            </a:path>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b="1" dirty="0">
                <a:solidFill>
                  <a:schemeClr val="tx1"/>
                </a:solidFill>
              </a:rPr>
              <a:t>Design</a:t>
            </a:r>
          </a:p>
        </p:txBody>
      </p:sp>
      <p:sp>
        <p:nvSpPr>
          <p:cNvPr id="16" name="Rounded Rectangle 15"/>
          <p:cNvSpPr/>
          <p:nvPr/>
        </p:nvSpPr>
        <p:spPr>
          <a:xfrm rot="16200000">
            <a:off x="1450188" y="5350406"/>
            <a:ext cx="1328092" cy="489860"/>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path path="circle">
              <a:fillToRect l="50000" t="50000" r="50000" b="50000"/>
            </a:path>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b="1" dirty="0">
                <a:solidFill>
                  <a:schemeClr val="tx1"/>
                </a:solidFill>
              </a:rPr>
              <a:t>Experimental</a:t>
            </a:r>
          </a:p>
        </p:txBody>
      </p:sp>
      <p:grpSp>
        <p:nvGrpSpPr>
          <p:cNvPr id="17" name="Group 16"/>
          <p:cNvGrpSpPr/>
          <p:nvPr/>
        </p:nvGrpSpPr>
        <p:grpSpPr>
          <a:xfrm>
            <a:off x="8154953" y="3892255"/>
            <a:ext cx="1898623" cy="842276"/>
            <a:chOff x="4336743" y="4602234"/>
            <a:chExt cx="3554507" cy="1458286"/>
          </a:xfrm>
        </p:grpSpPr>
        <p:pic>
          <p:nvPicPr>
            <p:cNvPr id="18" name="Content Placeholder 3"/>
            <p:cNvPicPr>
              <a:picLocks noChangeAspect="1"/>
            </p:cNvPicPr>
            <p:nvPr/>
          </p:nvPicPr>
          <p:blipFill>
            <a:blip r:embed="rId2" cstate="hqprint">
              <a:extLst>
                <a:ext uri="{BEBA8EAE-BF5A-486C-A8C5-ECC9F3942E4B}">
                  <a14:imgProps xmlns:a14="http://schemas.microsoft.com/office/drawing/2010/main">
                    <a14:imgLayer r:embed="rId3">
                      <a14:imgEffect>
                        <a14:backgroundRemoval t="7456" b="100000" l="7155" r="96382"/>
                      </a14:imgEffect>
                    </a14:imgLayer>
                  </a14:imgProps>
                </a:ext>
                <a:ext uri="{28A0092B-C50C-407E-A947-70E740481C1C}">
                  <a14:useLocalDpi xmlns:a14="http://schemas.microsoft.com/office/drawing/2010/main" val="0"/>
                </a:ext>
              </a:extLst>
            </a:blip>
            <a:stretch>
              <a:fillRect/>
            </a:stretch>
          </p:blipFill>
          <p:spPr>
            <a:xfrm>
              <a:off x="4336743" y="4602234"/>
              <a:ext cx="2541386" cy="1458286"/>
            </a:xfrm>
            <a:prstGeom prst="rect">
              <a:avLst/>
            </a:prstGeom>
          </p:spPr>
        </p:pic>
        <p:pic>
          <p:nvPicPr>
            <p:cNvPr id="19" name="Picture 1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75975" y="4801856"/>
              <a:ext cx="1215275" cy="1059041"/>
            </a:xfrm>
            <a:prstGeom prst="rect">
              <a:avLst/>
            </a:prstGeom>
          </p:spPr>
        </p:pic>
      </p:grpSp>
      <p:pic>
        <p:nvPicPr>
          <p:cNvPr id="20" name="Content Placeholder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48902" y="2739235"/>
            <a:ext cx="1898623" cy="1119644"/>
          </a:xfrm>
          <a:prstGeom prst="rect">
            <a:avLst/>
          </a:prstGeom>
        </p:spPr>
      </p:pic>
      <p:sp>
        <p:nvSpPr>
          <p:cNvPr id="10" name="Rounded Rectangle 9"/>
          <p:cNvSpPr/>
          <p:nvPr/>
        </p:nvSpPr>
        <p:spPr>
          <a:xfrm>
            <a:off x="2420981" y="2718434"/>
            <a:ext cx="8099840" cy="109828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300" dirty="0">
                <a:solidFill>
                  <a:schemeClr val="tx1"/>
                </a:solidFill>
              </a:rPr>
              <a:t>Experimental characterization of  Kerr coefficient of graphene.</a:t>
            </a:r>
          </a:p>
        </p:txBody>
      </p:sp>
      <p:pic>
        <p:nvPicPr>
          <p:cNvPr id="21" name="Picture 2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137362" y="5068033"/>
            <a:ext cx="1258931" cy="725121"/>
          </a:xfrm>
          <a:prstGeom prst="rect">
            <a:avLst/>
          </a:prstGeom>
        </p:spPr>
      </p:pic>
      <p:pic>
        <p:nvPicPr>
          <p:cNvPr id="23" name="Content Placeholder 30"/>
          <p:cNvPicPr>
            <a:picLocks noGrp="1" noChangeAspect="1"/>
          </p:cNvPicPr>
          <p:nvPr>
            <p:ph idx="1"/>
          </p:nvPr>
        </p:nvPicPr>
        <p:blipFill>
          <a:blip r:embed="rId7" cstate="hqprint">
            <a:extLst>
              <a:ext uri="{28A0092B-C50C-407E-A947-70E740481C1C}">
                <a14:useLocalDpi xmlns:a14="http://schemas.microsoft.com/office/drawing/2010/main" val="0"/>
              </a:ext>
            </a:extLst>
          </a:blip>
          <a:stretch>
            <a:fillRect/>
          </a:stretch>
        </p:blipFill>
        <p:spPr>
          <a:xfrm>
            <a:off x="8497244" y="1326993"/>
            <a:ext cx="1550280" cy="1228599"/>
          </a:xfrm>
        </p:spPr>
      </p:pic>
      <p:pic>
        <p:nvPicPr>
          <p:cNvPr id="27" name="Picture 26"/>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111407" y="5068033"/>
            <a:ext cx="1082023" cy="725121"/>
          </a:xfrm>
          <a:prstGeom prst="rect">
            <a:avLst/>
          </a:prstGeom>
        </p:spPr>
      </p:pic>
      <p:sp>
        <p:nvSpPr>
          <p:cNvPr id="6" name="Rounded Rectangle 5"/>
          <p:cNvSpPr/>
          <p:nvPr/>
        </p:nvSpPr>
        <p:spPr>
          <a:xfrm>
            <a:off x="2420983" y="1174886"/>
            <a:ext cx="8099839" cy="148916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US" sz="1300" dirty="0">
                <a:solidFill>
                  <a:schemeClr val="tx1"/>
                </a:solidFill>
              </a:rPr>
              <a:t>Quantum theory of nonlinear optical response of graphene</a:t>
            </a:r>
          </a:p>
          <a:p>
            <a:pPr marL="285750" indent="-285750">
              <a:lnSpc>
                <a:spcPct val="150000"/>
              </a:lnSpc>
              <a:buFont typeface="Arial" panose="020B0604020202020204" pitchFamily="34" charset="0"/>
              <a:buChar char="•"/>
            </a:pPr>
            <a:r>
              <a:rPr lang="en-US" sz="1300" dirty="0">
                <a:solidFill>
                  <a:schemeClr val="tx1"/>
                </a:solidFill>
              </a:rPr>
              <a:t>Theory of </a:t>
            </a:r>
            <a:r>
              <a:rPr lang="en-US" sz="1300" b="1" dirty="0">
                <a:solidFill>
                  <a:schemeClr val="tx1"/>
                </a:solidFill>
              </a:rPr>
              <a:t>Spontaneous optical saturation</a:t>
            </a:r>
            <a:r>
              <a:rPr lang="en-US" sz="1300" dirty="0">
                <a:solidFill>
                  <a:schemeClr val="tx1"/>
                </a:solidFill>
              </a:rPr>
              <a:t> in graphene.</a:t>
            </a:r>
          </a:p>
          <a:p>
            <a:pPr marL="285750" indent="-285750">
              <a:lnSpc>
                <a:spcPct val="150000"/>
              </a:lnSpc>
              <a:buFont typeface="Arial" panose="020B0604020202020204" pitchFamily="34" charset="0"/>
              <a:buChar char="•"/>
            </a:pPr>
            <a:r>
              <a:rPr lang="en-US" sz="1300" dirty="0">
                <a:solidFill>
                  <a:schemeClr val="tx1"/>
                </a:solidFill>
              </a:rPr>
              <a:t>Revisiting perturbative treatment of optical response of graphene</a:t>
            </a:r>
          </a:p>
        </p:txBody>
      </p:sp>
    </p:spTree>
    <p:extLst>
      <p:ext uri="{BB962C8B-B14F-4D97-AF65-F5344CB8AC3E}">
        <p14:creationId xmlns:p14="http://schemas.microsoft.com/office/powerpoint/2010/main" val="253728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latin typeface="Bahnschrift" panose="020B0502040204020203" pitchFamily="34" charset="0"/>
              </a:rPr>
              <a:t>Introduction: Linear Optics</a:t>
            </a:r>
            <a:endParaRPr lang="en-CA" dirty="0"/>
          </a:p>
        </p:txBody>
      </p:sp>
      <p:sp>
        <p:nvSpPr>
          <p:cNvPr id="4" name="Slide Number Placeholder 3"/>
          <p:cNvSpPr>
            <a:spLocks noGrp="1"/>
          </p:cNvSpPr>
          <p:nvPr>
            <p:ph type="sldNum" sz="quarter" idx="12"/>
          </p:nvPr>
        </p:nvSpPr>
        <p:spPr/>
        <p:txBody>
          <a:bodyPr/>
          <a:lstStyle/>
          <a:p>
            <a:r>
              <a:rPr lang="en-US" smtClean="0"/>
              <a:t>PAGE  </a:t>
            </a:r>
            <a:fld id="{93005692-73BE-493E-93AB-ECD6027A7652}" type="slidenum">
              <a:rPr lang="en-US" smtClean="0"/>
              <a:pPr/>
              <a:t>3</a:t>
            </a:fld>
            <a:endParaRPr lang="en-US" dirty="0"/>
          </a:p>
        </p:txBody>
      </p:sp>
      <p:pic>
        <p:nvPicPr>
          <p:cNvPr id="5" name="Picture 4">
            <a:extLst>
              <a:ext uri="{FF2B5EF4-FFF2-40B4-BE49-F238E27FC236}">
                <a16:creationId xmlns:a16="http://schemas.microsoft.com/office/drawing/2014/main" id="{46194CB2-246A-4EF0-ADBE-47F812C87103}"/>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80000" contrast="-30000"/>
                    </a14:imgEffect>
                  </a14:imgLayer>
                </a14:imgProps>
              </a:ext>
              <a:ext uri="{28A0092B-C50C-407E-A947-70E740481C1C}">
                <a14:useLocalDpi xmlns:a14="http://schemas.microsoft.com/office/drawing/2010/main" val="0"/>
              </a:ext>
            </a:extLst>
          </a:blip>
          <a:srcRect l="22781" t="28920" r="22739" b="3972"/>
          <a:stretch/>
        </p:blipFill>
        <p:spPr>
          <a:xfrm>
            <a:off x="5011459" y="1701167"/>
            <a:ext cx="4935802" cy="4026989"/>
          </a:xfrm>
          <a:prstGeom prst="rect">
            <a:avLst/>
          </a:prstGeom>
          <a:ln>
            <a:noFill/>
          </a:ln>
          <a:effectLst>
            <a:outerShdw blurRad="190500" algn="tl" rotWithShape="0">
              <a:srgbClr val="000000">
                <a:alpha val="70000"/>
              </a:srgbClr>
            </a:outerShdw>
          </a:effectLst>
        </p:spPr>
      </p:pic>
      <p:grpSp>
        <p:nvGrpSpPr>
          <p:cNvPr id="12" name="Group 11"/>
          <p:cNvGrpSpPr/>
          <p:nvPr/>
        </p:nvGrpSpPr>
        <p:grpSpPr>
          <a:xfrm>
            <a:off x="489167" y="1811731"/>
            <a:ext cx="2658836" cy="626861"/>
            <a:chOff x="1539797" y="4309360"/>
            <a:chExt cx="2474131" cy="976319"/>
          </a:xfrm>
        </p:grpSpPr>
        <mc:AlternateContent xmlns:mc="http://schemas.openxmlformats.org/markup-compatibility/2006" xmlns:a14="http://schemas.microsoft.com/office/drawing/2010/main">
          <mc:Choice Requires="a14">
            <p:sp>
              <p:nvSpPr>
                <p:cNvPr id="6" name="Content Placeholder 2"/>
                <p:cNvSpPr txBox="1">
                  <a:spLocks/>
                </p:cNvSpPr>
                <p:nvPr/>
              </p:nvSpPr>
              <p:spPr>
                <a:xfrm>
                  <a:off x="1539797" y="4309360"/>
                  <a:ext cx="1106814" cy="825460"/>
                </a:xfrm>
                <a:prstGeom prst="rect">
                  <a:avLst/>
                </a:prstGeom>
              </p:spPr>
              <p:txBody>
                <a:bodyPr>
                  <a:noAutofit/>
                </a:bodyPr>
                <a:lst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14:m>
                    <m:oMathPara xmlns:m="http://schemas.openxmlformats.org/officeDocument/2006/math">
                      <m:oMathParaPr>
                        <m:jc m:val="centerGroup"/>
                      </m:oMathParaPr>
                      <m:oMath xmlns:m="http://schemas.openxmlformats.org/officeDocument/2006/math">
                        <m:r>
                          <a:rPr lang="en-GB" sz="2800" i="1" smtClean="0">
                            <a:latin typeface="Cambria Math" panose="02040503050406030204" pitchFamily="18" charset="0"/>
                          </a:rPr>
                          <m:t>𝑛</m:t>
                        </m:r>
                        <m:r>
                          <a:rPr lang="en-GB" sz="2800" i="1" smtClean="0">
                            <a:latin typeface="Cambria Math" panose="02040503050406030204" pitchFamily="18" charset="0"/>
                          </a:rPr>
                          <m:t>=</m:t>
                        </m:r>
                        <m:f>
                          <m:fPr>
                            <m:ctrlPr>
                              <a:rPr lang="en-GB" sz="2800" i="1" smtClean="0">
                                <a:latin typeface="Cambria Math" panose="02040503050406030204" pitchFamily="18" charset="0"/>
                              </a:rPr>
                            </m:ctrlPr>
                          </m:fPr>
                          <m:num>
                            <m:r>
                              <a:rPr lang="en-GB" sz="2800" i="1" smtClean="0">
                                <a:latin typeface="Cambria Math" panose="02040503050406030204" pitchFamily="18" charset="0"/>
                              </a:rPr>
                              <m:t>𝑐</m:t>
                            </m:r>
                          </m:num>
                          <m:den>
                            <m:r>
                              <a:rPr lang="en-GB" sz="2800" i="1" smtClean="0">
                                <a:latin typeface="Cambria Math" panose="02040503050406030204" pitchFamily="18" charset="0"/>
                              </a:rPr>
                              <m:t>𝜈</m:t>
                            </m:r>
                          </m:den>
                        </m:f>
                      </m:oMath>
                    </m:oMathPara>
                  </a14:m>
                  <a:endParaRPr lang="en-US" sz="2800" dirty="0">
                    <a:latin typeface="Bahnschrift" panose="020B0502040204020203" pitchFamily="34" charset="0"/>
                  </a:endParaRPr>
                </a:p>
              </p:txBody>
            </p:sp>
          </mc:Choice>
          <mc:Fallback xmlns="">
            <p:sp>
              <p:nvSpPr>
                <p:cNvPr id="6" name="Content Placeholder 2"/>
                <p:cNvSpPr txBox="1">
                  <a:spLocks noRot="1" noChangeAspect="1" noMove="1" noResize="1" noEditPoints="1" noAdjustHandles="1" noChangeArrowheads="1" noChangeShapeType="1" noTextEdit="1"/>
                </p:cNvSpPr>
                <p:nvPr/>
              </p:nvSpPr>
              <p:spPr>
                <a:xfrm>
                  <a:off x="1539797" y="4309360"/>
                  <a:ext cx="1106814" cy="825460"/>
                </a:xfrm>
                <a:prstGeom prst="rect">
                  <a:avLst/>
                </a:prstGeom>
                <a:blipFill>
                  <a:blip r:embed="rId5"/>
                  <a:stretch>
                    <a:fillRect b="-4597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ED4DCB5C-57A5-45D3-B2CB-E273F0EA8F61}"/>
                    </a:ext>
                  </a:extLst>
                </p:cNvPr>
                <p:cNvSpPr txBox="1">
                  <a:spLocks/>
                </p:cNvSpPr>
                <p:nvPr/>
              </p:nvSpPr>
              <p:spPr>
                <a:xfrm>
                  <a:off x="2251827" y="4460219"/>
                  <a:ext cx="1762101" cy="825460"/>
                </a:xfrm>
                <a:prstGeom prst="rect">
                  <a:avLst/>
                </a:prstGeom>
              </p:spPr>
              <p:txBody>
                <a:bodyPr vert="horz" lIns="91440" tIns="45720" rIns="91440" bIns="45720" rtlCol="0">
                  <a:noAutofit/>
                </a:bodyPr>
                <a:lst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n-GB" sz="2800" i="1" smtClean="0">
                            <a:latin typeface="Cambria Math" panose="02040503050406030204" pitchFamily="18" charset="0"/>
                          </a:rPr>
                          <m:t>=</m:t>
                        </m:r>
                        <m:rad>
                          <m:radPr>
                            <m:degHide m:val="on"/>
                            <m:ctrlPr>
                              <a:rPr lang="en-GB" sz="2800" i="1" smtClean="0">
                                <a:latin typeface="Cambria Math" panose="02040503050406030204" pitchFamily="18" charset="0"/>
                              </a:rPr>
                            </m:ctrlPr>
                          </m:radPr>
                          <m:deg/>
                          <m:e>
                            <m:sSub>
                              <m:sSubPr>
                                <m:ctrlPr>
                                  <a:rPr lang="en-GB" sz="2800" i="1">
                                    <a:latin typeface="Cambria Math" panose="02040503050406030204" pitchFamily="18" charset="0"/>
                                  </a:rPr>
                                </m:ctrlPr>
                              </m:sSubPr>
                              <m:e>
                                <m:r>
                                  <a:rPr lang="en-GB" sz="2800" i="1">
                                    <a:latin typeface="Cambria Math" panose="02040503050406030204" pitchFamily="18" charset="0"/>
                                  </a:rPr>
                                  <m:t>𝜖</m:t>
                                </m:r>
                              </m:e>
                              <m:sub>
                                <m:r>
                                  <a:rPr lang="en-GB" sz="2800" i="1">
                                    <a:latin typeface="Cambria Math" panose="02040503050406030204" pitchFamily="18" charset="0"/>
                                  </a:rPr>
                                  <m:t>𝑟</m:t>
                                </m:r>
                              </m:sub>
                            </m:sSub>
                          </m:e>
                        </m:rad>
                      </m:oMath>
                    </m:oMathPara>
                  </a14:m>
                  <a:endParaRPr lang="en-US" dirty="0">
                    <a:latin typeface="Bahnschrift" panose="020B0502040204020203" pitchFamily="34" charset="0"/>
                  </a:endParaRPr>
                </a:p>
              </p:txBody>
            </p:sp>
          </mc:Choice>
          <mc:Fallback xmlns="">
            <p:sp>
              <p:nvSpPr>
                <p:cNvPr id="7" name="Content Placeholder 2">
                  <a:extLst>
                    <a:ext uri="{FF2B5EF4-FFF2-40B4-BE49-F238E27FC236}">
                      <a16:creationId xmlns:a16="http://schemas.microsoft.com/office/drawing/2014/main" id="{ED4DCB5C-57A5-45D3-B2CB-E273F0EA8F61}"/>
                    </a:ext>
                  </a:extLst>
                </p:cNvPr>
                <p:cNvSpPr txBox="1">
                  <a:spLocks noRot="1" noChangeAspect="1" noMove="1" noResize="1" noEditPoints="1" noAdjustHandles="1" noChangeArrowheads="1" noChangeShapeType="1" noTextEdit="1"/>
                </p:cNvSpPr>
                <p:nvPr/>
              </p:nvSpPr>
              <p:spPr>
                <a:xfrm>
                  <a:off x="2251827" y="4460219"/>
                  <a:ext cx="1762101" cy="825460"/>
                </a:xfrm>
                <a:prstGeom prst="rect">
                  <a:avLst/>
                </a:prstGeom>
                <a:blipFill>
                  <a:blip r:embed="rId6"/>
                  <a:stretch>
                    <a:fillRect/>
                  </a:stretch>
                </a:blipFill>
              </p:spPr>
              <p:txBody>
                <a:bodyPr/>
                <a:lstStyle/>
                <a:p>
                  <a:r>
                    <a:rPr lang="en-CA">
                      <a:noFill/>
                    </a:rPr>
                    <a:t> </a:t>
                  </a:r>
                </a:p>
              </p:txBody>
            </p:sp>
          </mc:Fallback>
        </mc:AlternateContent>
      </p:grpSp>
      <mc:AlternateContent xmlns:mc="http://schemas.openxmlformats.org/markup-compatibility/2006" xmlns:a14="http://schemas.microsoft.com/office/drawing/2010/main">
        <mc:Choice Requires="a14">
          <p:sp>
            <p:nvSpPr>
              <p:cNvPr id="14" name="TextBox 13"/>
              <p:cNvSpPr txBox="1"/>
              <p:nvPr/>
            </p:nvSpPr>
            <p:spPr>
              <a:xfrm>
                <a:off x="-32029" y="5562147"/>
                <a:ext cx="4531596"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CA" sz="2800" b="1" i="1" smtClean="0">
                          <a:latin typeface="Cambria Math" panose="02040503050406030204" pitchFamily="18" charset="0"/>
                        </a:rPr>
                        <m:t>𝑫</m:t>
                      </m:r>
                      <m:r>
                        <a:rPr lang="en-CA" sz="2800" b="1" i="1" smtClean="0">
                          <a:latin typeface="Cambria Math" panose="02040503050406030204" pitchFamily="18" charset="0"/>
                        </a:rPr>
                        <m:t>=</m:t>
                      </m:r>
                      <m:sSub>
                        <m:sSubPr>
                          <m:ctrlPr>
                            <a:rPr lang="en-CA" sz="2800" b="1" i="1" smtClean="0">
                              <a:latin typeface="Cambria Math" panose="02040503050406030204" pitchFamily="18" charset="0"/>
                            </a:rPr>
                          </m:ctrlPr>
                        </m:sSubPr>
                        <m:e>
                          <m:r>
                            <a:rPr lang="en-CA" sz="2800" b="1" i="1" smtClean="0">
                              <a:latin typeface="Cambria Math" panose="02040503050406030204" pitchFamily="18" charset="0"/>
                              <a:ea typeface="Cambria Math" panose="02040503050406030204" pitchFamily="18" charset="0"/>
                            </a:rPr>
                            <m:t>𝝐</m:t>
                          </m:r>
                        </m:e>
                        <m:sub>
                          <m:r>
                            <a:rPr lang="en-CA" sz="2800" b="1" i="1" smtClean="0">
                              <a:latin typeface="Cambria Math" panose="02040503050406030204" pitchFamily="18" charset="0"/>
                            </a:rPr>
                            <m:t>𝟎</m:t>
                          </m:r>
                        </m:sub>
                      </m:sSub>
                      <m:r>
                        <a:rPr lang="en-CA" sz="2800" b="1" i="1" smtClean="0">
                          <a:latin typeface="Cambria Math" panose="02040503050406030204" pitchFamily="18" charset="0"/>
                        </a:rPr>
                        <m:t>𝑬</m:t>
                      </m:r>
                      <m:r>
                        <a:rPr lang="en-CA" sz="2800" b="1" i="1" smtClean="0">
                          <a:latin typeface="Cambria Math" panose="02040503050406030204" pitchFamily="18" charset="0"/>
                        </a:rPr>
                        <m:t>+</m:t>
                      </m:r>
                      <m:r>
                        <a:rPr lang="en-CA" sz="2800" b="1" i="1" smtClean="0">
                          <a:latin typeface="Cambria Math" panose="02040503050406030204" pitchFamily="18" charset="0"/>
                        </a:rPr>
                        <m:t>𝑷</m:t>
                      </m:r>
                      <m:r>
                        <a:rPr lang="en-CA" sz="2800" b="1" i="1" smtClean="0">
                          <a:latin typeface="Cambria Math" panose="02040503050406030204" pitchFamily="18" charset="0"/>
                        </a:rPr>
                        <m:t>=</m:t>
                      </m:r>
                      <m:sSub>
                        <m:sSubPr>
                          <m:ctrlPr>
                            <a:rPr lang="en-CA" sz="2800" b="1" i="1" smtClean="0">
                              <a:latin typeface="Cambria Math" panose="02040503050406030204" pitchFamily="18" charset="0"/>
                            </a:rPr>
                          </m:ctrlPr>
                        </m:sSubPr>
                        <m:e>
                          <m:r>
                            <a:rPr lang="en-CA" sz="2800" b="1" i="1" smtClean="0">
                              <a:latin typeface="Cambria Math" panose="02040503050406030204" pitchFamily="18" charset="0"/>
                              <a:ea typeface="Cambria Math" panose="02040503050406030204" pitchFamily="18" charset="0"/>
                            </a:rPr>
                            <m:t>𝝐</m:t>
                          </m:r>
                        </m:e>
                        <m:sub>
                          <m:r>
                            <a:rPr lang="en-CA" sz="2800" b="1" i="1" smtClean="0">
                              <a:latin typeface="Cambria Math" panose="02040503050406030204" pitchFamily="18" charset="0"/>
                            </a:rPr>
                            <m:t>𝟎</m:t>
                          </m:r>
                        </m:sub>
                      </m:sSub>
                      <m:sSub>
                        <m:sSubPr>
                          <m:ctrlPr>
                            <a:rPr lang="en-CA" sz="2800" b="1" i="1" smtClean="0">
                              <a:latin typeface="Cambria Math" panose="02040503050406030204" pitchFamily="18" charset="0"/>
                            </a:rPr>
                          </m:ctrlPr>
                        </m:sSubPr>
                        <m:e>
                          <m:r>
                            <a:rPr lang="en-CA" sz="2800" b="1" i="1" smtClean="0">
                              <a:latin typeface="Cambria Math" panose="02040503050406030204" pitchFamily="18" charset="0"/>
                              <a:ea typeface="Cambria Math" panose="02040503050406030204" pitchFamily="18" charset="0"/>
                            </a:rPr>
                            <m:t>𝝐</m:t>
                          </m:r>
                        </m:e>
                        <m:sub>
                          <m:r>
                            <a:rPr lang="en-CA" sz="2800" b="1" i="1" smtClean="0">
                              <a:latin typeface="Cambria Math" panose="02040503050406030204" pitchFamily="18" charset="0"/>
                            </a:rPr>
                            <m:t>𝒓</m:t>
                          </m:r>
                        </m:sub>
                      </m:sSub>
                      <m:r>
                        <a:rPr lang="en-CA" sz="2800" b="1" i="1" smtClean="0">
                          <a:latin typeface="Cambria Math" panose="02040503050406030204" pitchFamily="18" charset="0"/>
                        </a:rPr>
                        <m:t>𝑬</m:t>
                      </m:r>
                    </m:oMath>
                  </m:oMathPara>
                </a14:m>
                <a:endParaRPr lang="en-CA" sz="2800" b="1" dirty="0"/>
              </a:p>
            </p:txBody>
          </p:sp>
        </mc:Choice>
        <mc:Fallback xmlns="">
          <p:sp>
            <p:nvSpPr>
              <p:cNvPr id="14" name="TextBox 13"/>
              <p:cNvSpPr txBox="1">
                <a:spLocks noRot="1" noChangeAspect="1" noMove="1" noResize="1" noEditPoints="1" noAdjustHandles="1" noChangeArrowheads="1" noChangeShapeType="1" noTextEdit="1"/>
              </p:cNvSpPr>
              <p:nvPr/>
            </p:nvSpPr>
            <p:spPr>
              <a:xfrm>
                <a:off x="-32029" y="5562147"/>
                <a:ext cx="4531596" cy="430887"/>
              </a:xfrm>
              <a:prstGeom prst="rect">
                <a:avLst/>
              </a:prstGeom>
              <a:blipFill>
                <a:blip r:embed="rId7"/>
                <a:stretch>
                  <a:fillRect/>
                </a:stretch>
              </a:blipFill>
            </p:spPr>
            <p:txBody>
              <a:bodyPr/>
              <a:lstStyle/>
              <a:p>
                <a:r>
                  <a:rPr lang="en-CA">
                    <a:noFill/>
                  </a:rPr>
                  <a:t> </a:t>
                </a:r>
              </a:p>
            </p:txBody>
          </p:sp>
        </mc:Fallback>
      </mc:AlternateContent>
      <p:grpSp>
        <p:nvGrpSpPr>
          <p:cNvPr id="22" name="Group 21"/>
          <p:cNvGrpSpPr/>
          <p:nvPr/>
        </p:nvGrpSpPr>
        <p:grpSpPr>
          <a:xfrm>
            <a:off x="489167" y="4033283"/>
            <a:ext cx="2591557" cy="863137"/>
            <a:chOff x="2054334" y="4300656"/>
            <a:chExt cx="2591557" cy="863137"/>
          </a:xfrm>
        </p:grpSpPr>
        <p:sp>
          <p:nvSpPr>
            <p:cNvPr id="17" name="Oval 16"/>
            <p:cNvSpPr/>
            <p:nvPr/>
          </p:nvSpPr>
          <p:spPr>
            <a:xfrm>
              <a:off x="3798936" y="4300656"/>
              <a:ext cx="846955" cy="863137"/>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p:cNvSpPr/>
            <p:nvPr/>
          </p:nvSpPr>
          <p:spPr>
            <a:xfrm>
              <a:off x="2054334" y="4300656"/>
              <a:ext cx="846955" cy="863137"/>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p:cNvSpPr txBox="1"/>
            <p:nvPr/>
          </p:nvSpPr>
          <p:spPr>
            <a:xfrm>
              <a:off x="3983178" y="4336470"/>
              <a:ext cx="457200" cy="646331"/>
            </a:xfrm>
            <a:prstGeom prst="rect">
              <a:avLst/>
            </a:prstGeom>
            <a:noFill/>
          </p:spPr>
          <p:txBody>
            <a:bodyPr wrap="square" rtlCol="0">
              <a:spAutoFit/>
            </a:bodyPr>
            <a:lstStyle/>
            <a:p>
              <a:r>
                <a:rPr lang="en-CA" sz="3600" dirty="0" smtClean="0"/>
                <a:t>+</a:t>
              </a:r>
              <a:endParaRPr lang="en-CA" sz="3600" dirty="0"/>
            </a:p>
          </p:txBody>
        </p:sp>
        <p:sp>
          <p:nvSpPr>
            <p:cNvPr id="20" name="TextBox 19"/>
            <p:cNvSpPr txBox="1"/>
            <p:nvPr/>
          </p:nvSpPr>
          <p:spPr>
            <a:xfrm>
              <a:off x="2319686" y="4387642"/>
              <a:ext cx="457200" cy="646331"/>
            </a:xfrm>
            <a:prstGeom prst="rect">
              <a:avLst/>
            </a:prstGeom>
            <a:noFill/>
          </p:spPr>
          <p:txBody>
            <a:bodyPr wrap="square" rtlCol="0">
              <a:spAutoFit/>
            </a:bodyPr>
            <a:lstStyle/>
            <a:p>
              <a:r>
                <a:rPr lang="en-CA" sz="3600" dirty="0"/>
                <a:t>-</a:t>
              </a:r>
            </a:p>
          </p:txBody>
        </p:sp>
      </p:grpSp>
      <mc:AlternateContent xmlns:mc="http://schemas.openxmlformats.org/markup-compatibility/2006" xmlns:a14="http://schemas.microsoft.com/office/drawing/2010/main">
        <mc:Choice Requires="a14">
          <p:sp>
            <p:nvSpPr>
              <p:cNvPr id="21" name="Content Placeholder 2">
                <a:extLst>
                  <a:ext uri="{FF2B5EF4-FFF2-40B4-BE49-F238E27FC236}">
                    <a16:creationId xmlns:a16="http://schemas.microsoft.com/office/drawing/2014/main" id="{DE063C27-0251-485E-B630-A60C0E413771}"/>
                  </a:ext>
                </a:extLst>
              </p:cNvPr>
              <p:cNvSpPr txBox="1">
                <a:spLocks/>
              </p:cNvSpPr>
              <p:nvPr/>
            </p:nvSpPr>
            <p:spPr>
              <a:xfrm>
                <a:off x="613841" y="3091496"/>
                <a:ext cx="2534162" cy="693619"/>
              </a:xfrm>
              <a:prstGeom prst="rect">
                <a:avLst/>
              </a:prstGeom>
            </p:spPr>
            <p:txBody>
              <a:bodyPr vert="horz" lIns="91440" tIns="45720" rIns="91440" bIns="45720" rtlCol="0">
                <a:noAutofit/>
              </a:bodyPr>
              <a:lst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n-GB" sz="2800" b="1" i="1" smtClean="0">
                          <a:latin typeface="Cambria Math" panose="02040503050406030204" pitchFamily="18" charset="0"/>
                        </a:rPr>
                        <m:t>𝑷</m:t>
                      </m:r>
                      <m:r>
                        <a:rPr lang="en-GB" sz="2800" b="0" i="1" smtClean="0">
                          <a:latin typeface="Cambria Math" panose="02040503050406030204" pitchFamily="18" charset="0"/>
                        </a:rPr>
                        <m:t>=</m:t>
                      </m:r>
                      <m:sSub>
                        <m:sSubPr>
                          <m:ctrlPr>
                            <a:rPr lang="en-GB" sz="2800" b="0" i="1" smtClean="0">
                              <a:latin typeface="Cambria Math" panose="02040503050406030204" pitchFamily="18" charset="0"/>
                            </a:rPr>
                          </m:ctrlPr>
                        </m:sSubPr>
                        <m:e>
                          <m:r>
                            <a:rPr lang="en-GB" sz="2800" b="0" i="1" smtClean="0">
                              <a:latin typeface="Cambria Math" panose="02040503050406030204" pitchFamily="18" charset="0"/>
                            </a:rPr>
                            <m:t>𝜖</m:t>
                          </m:r>
                        </m:e>
                        <m:sub>
                          <m:r>
                            <a:rPr lang="en-GB" sz="2800" b="0" i="1" smtClean="0">
                              <a:latin typeface="Cambria Math" panose="02040503050406030204" pitchFamily="18" charset="0"/>
                            </a:rPr>
                            <m:t>0</m:t>
                          </m:r>
                        </m:sub>
                      </m:sSub>
                      <m:r>
                        <a:rPr lang="en-GB" sz="2800" b="1" i="1">
                          <a:latin typeface="Cambria Math" panose="02040503050406030204" pitchFamily="18" charset="0"/>
                        </a:rPr>
                        <m:t>𝑬</m:t>
                      </m:r>
                      <m:sSup>
                        <m:sSupPr>
                          <m:ctrlPr>
                            <a:rPr lang="en-GB" sz="2800" b="0" i="1" smtClean="0">
                              <a:latin typeface="Cambria Math" panose="02040503050406030204" pitchFamily="18" charset="0"/>
                            </a:rPr>
                          </m:ctrlPr>
                        </m:sSupPr>
                        <m:e>
                          <m:r>
                            <a:rPr lang="en-GB" sz="2800" b="0" i="1" smtClean="0">
                              <a:latin typeface="Cambria Math" panose="02040503050406030204" pitchFamily="18" charset="0"/>
                            </a:rPr>
                            <m:t>𝜒</m:t>
                          </m:r>
                        </m:e>
                        <m:sup>
                          <m:d>
                            <m:dPr>
                              <m:ctrlPr>
                                <a:rPr lang="en-GB" sz="2800" b="0" i="1" smtClean="0">
                                  <a:latin typeface="Cambria Math" panose="02040503050406030204" pitchFamily="18" charset="0"/>
                                </a:rPr>
                              </m:ctrlPr>
                            </m:dPr>
                            <m:e>
                              <m:r>
                                <a:rPr lang="en-GB" sz="2800" b="0" i="1" smtClean="0">
                                  <a:latin typeface="Cambria Math" panose="02040503050406030204" pitchFamily="18" charset="0"/>
                                </a:rPr>
                                <m:t>1</m:t>
                              </m:r>
                            </m:e>
                          </m:d>
                        </m:sup>
                      </m:sSup>
                    </m:oMath>
                  </m:oMathPara>
                </a14:m>
                <a:endParaRPr lang="en-US" dirty="0">
                  <a:latin typeface="Bahnschrift" panose="020B0502040204020203" pitchFamily="34" charset="0"/>
                </a:endParaRPr>
              </a:p>
            </p:txBody>
          </p:sp>
        </mc:Choice>
        <mc:Fallback xmlns="">
          <p:sp>
            <p:nvSpPr>
              <p:cNvPr id="21" name="Content Placeholder 2">
                <a:extLst>
                  <a:ext uri="{FF2B5EF4-FFF2-40B4-BE49-F238E27FC236}">
                    <a16:creationId xmlns:a16="http://schemas.microsoft.com/office/drawing/2014/main" id="{DE063C27-0251-485E-B630-A60C0E413771}"/>
                  </a:ext>
                </a:extLst>
              </p:cNvPr>
              <p:cNvSpPr txBox="1">
                <a:spLocks noRot="1" noChangeAspect="1" noMove="1" noResize="1" noEditPoints="1" noAdjustHandles="1" noChangeArrowheads="1" noChangeShapeType="1" noTextEdit="1"/>
              </p:cNvSpPr>
              <p:nvPr/>
            </p:nvSpPr>
            <p:spPr>
              <a:xfrm>
                <a:off x="613841" y="3091496"/>
                <a:ext cx="2534162" cy="693619"/>
              </a:xfrm>
              <a:prstGeom prst="rect">
                <a:avLst/>
              </a:prstGeom>
              <a:blipFill>
                <a:blip r:embed="rId8"/>
                <a:stretch>
                  <a:fillRect/>
                </a:stretch>
              </a:blipFill>
            </p:spPr>
            <p:txBody>
              <a:bodyPr/>
              <a:lstStyle/>
              <a:p>
                <a:r>
                  <a:rPr lang="en-CA">
                    <a:noFill/>
                  </a:rPr>
                  <a:t> </a:t>
                </a:r>
              </a:p>
            </p:txBody>
          </p:sp>
        </mc:Fallback>
      </mc:AlternateContent>
      <p:pic>
        <p:nvPicPr>
          <p:cNvPr id="3" name="Picture 2"/>
          <p:cNvPicPr>
            <a:picLocks noChangeAspect="1"/>
          </p:cNvPicPr>
          <p:nvPr/>
        </p:nvPicPr>
        <p:blipFill>
          <a:blip r:embed="rId9"/>
          <a:stretch>
            <a:fillRect/>
          </a:stretch>
        </p:blipFill>
        <p:spPr>
          <a:xfrm>
            <a:off x="10208591" y="1682788"/>
            <a:ext cx="1602126" cy="4045368"/>
          </a:xfrm>
          <a:prstGeom prst="rect">
            <a:avLst/>
          </a:prstGeom>
        </p:spPr>
      </p:pic>
    </p:spTree>
    <p:extLst>
      <p:ext uri="{BB962C8B-B14F-4D97-AF65-F5344CB8AC3E}">
        <p14:creationId xmlns:p14="http://schemas.microsoft.com/office/powerpoint/2010/main" val="22822610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Bahnschrift" panose="020B0502040204020203" pitchFamily="34" charset="0"/>
              </a:rPr>
              <a:t>Current &amp; Future Research Work</a:t>
            </a:r>
            <a:endParaRPr lang="en-US" b="1" dirty="0"/>
          </a:p>
        </p:txBody>
      </p:sp>
      <p:sp>
        <p:nvSpPr>
          <p:cNvPr id="6" name="Slide Number Placeholder 5"/>
          <p:cNvSpPr>
            <a:spLocks noGrp="1"/>
          </p:cNvSpPr>
          <p:nvPr>
            <p:ph type="sldNum" sz="quarter" idx="12"/>
          </p:nvPr>
        </p:nvSpPr>
        <p:spPr/>
        <p:txBody>
          <a:bodyPr/>
          <a:lstStyle/>
          <a:p>
            <a:r>
              <a:rPr lang="en-US" dirty="0">
                <a:latin typeface="Bahnschrift" panose="020B0502040204020203" pitchFamily="34" charset="0"/>
              </a:rPr>
              <a:t>PAGE  </a:t>
            </a:r>
            <a:fld id="{93005692-73BE-493E-93AB-ECD6027A7652}" type="slidenum">
              <a:rPr lang="en-US">
                <a:latin typeface="Bahnschrift" panose="020B0502040204020203" pitchFamily="34" charset="0"/>
              </a:rPr>
              <a:pPr/>
              <a:t>30</a:t>
            </a:fld>
            <a:endParaRPr lang="en-US" dirty="0">
              <a:latin typeface="Bahnschrift" panose="020B0502040204020203" pitchFamily="34" charset="0"/>
            </a:endParaRPr>
          </a:p>
        </p:txBody>
      </p:sp>
      <p:sp>
        <p:nvSpPr>
          <p:cNvPr id="9" name="Content Placeholder 8">
            <a:extLst>
              <a:ext uri="{FF2B5EF4-FFF2-40B4-BE49-F238E27FC236}">
                <a16:creationId xmlns:a16="http://schemas.microsoft.com/office/drawing/2014/main" id="{821005D2-E2FB-4F10-A05B-C22FF4C81B91}"/>
              </a:ext>
            </a:extLst>
          </p:cNvPr>
          <p:cNvSpPr>
            <a:spLocks noGrp="1"/>
          </p:cNvSpPr>
          <p:nvPr>
            <p:ph sz="half" idx="1"/>
          </p:nvPr>
        </p:nvSpPr>
        <p:spPr>
          <a:xfrm>
            <a:off x="464819" y="1558092"/>
            <a:ext cx="10495314" cy="4957325"/>
          </a:xfrm>
        </p:spPr>
        <p:txBody>
          <a:bodyPr>
            <a:normAutofit/>
          </a:bodyPr>
          <a:lstStyle/>
          <a:p>
            <a:pPr lvl="0">
              <a:buClr>
                <a:srgbClr val="000000"/>
              </a:buClr>
            </a:pPr>
            <a:r>
              <a:rPr lang="en-GB" sz="2800" dirty="0">
                <a:solidFill>
                  <a:srgbClr val="000000"/>
                </a:solidFill>
              </a:rPr>
              <a:t>Gated samples for Fermi level modulation, control at sample rather than the experimental </a:t>
            </a:r>
            <a:r>
              <a:rPr lang="en-GB" sz="2800" dirty="0" smtClean="0">
                <a:solidFill>
                  <a:srgbClr val="000000"/>
                </a:solidFill>
              </a:rPr>
              <a:t>set-up</a:t>
            </a:r>
            <a:endParaRPr lang="en-GB" sz="2800" dirty="0" smtClean="0"/>
          </a:p>
          <a:p>
            <a:r>
              <a:rPr lang="en-GB" sz="2800" dirty="0" smtClean="0"/>
              <a:t>Optical Nonlinearity in 2D Quantum Materials</a:t>
            </a:r>
          </a:p>
          <a:p>
            <a:r>
              <a:rPr lang="en-GB" sz="2800" dirty="0" smtClean="0"/>
              <a:t>Silicon/Graphene waveguides for nonlinear photonics</a:t>
            </a:r>
          </a:p>
          <a:p>
            <a:pPr lvl="0">
              <a:buClr>
                <a:srgbClr val="000000"/>
              </a:buClr>
            </a:pPr>
            <a:r>
              <a:rPr lang="en-GB" sz="2800" dirty="0">
                <a:solidFill>
                  <a:srgbClr val="000000"/>
                </a:solidFill>
              </a:rPr>
              <a:t>Quantum nonlinear optics (Single-Photon nonlinearity in 2D materials</a:t>
            </a:r>
            <a:r>
              <a:rPr lang="en-GB" sz="2800" dirty="0" smtClean="0">
                <a:solidFill>
                  <a:srgbClr val="000000"/>
                </a:solidFill>
              </a:rPr>
              <a:t>)</a:t>
            </a:r>
            <a:endParaRPr lang="en-GB" sz="2800" dirty="0"/>
          </a:p>
          <a:p>
            <a:r>
              <a:rPr lang="en-GB" sz="2800" dirty="0" smtClean="0"/>
              <a:t>Ultrafast Carrier dynamics in Graphene probed by fs short pulses </a:t>
            </a:r>
          </a:p>
          <a:p>
            <a:pPr marL="0" indent="0">
              <a:buNone/>
            </a:pPr>
            <a:endParaRPr lang="en-GB" dirty="0" smtClean="0"/>
          </a:p>
          <a:p>
            <a:endParaRPr lang="en-GB" dirty="0" smtClean="0"/>
          </a:p>
          <a:p>
            <a:endParaRPr lang="en-GB" dirty="0"/>
          </a:p>
        </p:txBody>
      </p:sp>
    </p:spTree>
    <p:extLst>
      <p:ext uri="{BB962C8B-B14F-4D97-AF65-F5344CB8AC3E}">
        <p14:creationId xmlns:p14="http://schemas.microsoft.com/office/powerpoint/2010/main" val="512184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59883" y="323275"/>
            <a:ext cx="11569729" cy="895927"/>
          </a:xfrm>
        </p:spPr>
        <p:txBody>
          <a:bodyPr>
            <a:normAutofit/>
          </a:bodyPr>
          <a:lstStyle/>
          <a:p>
            <a:r>
              <a:rPr lang="en-CA" sz="4400" dirty="0" smtClean="0">
                <a:latin typeface="Bahnschrift" panose="020B0502040204020203" pitchFamily="34" charset="0"/>
              </a:rPr>
              <a:t>Team &amp; Acknowledgement  </a:t>
            </a:r>
            <a:endParaRPr lang="en-CA" sz="4400" dirty="0">
              <a:latin typeface="Bahnschrift" panose="020B0502040204020203" pitchFamily="34" charset="0"/>
            </a:endParaRPr>
          </a:p>
        </p:txBody>
      </p:sp>
      <p:sp>
        <p:nvSpPr>
          <p:cNvPr id="5" name="Slide Number Placeholder 4"/>
          <p:cNvSpPr>
            <a:spLocks noGrp="1"/>
          </p:cNvSpPr>
          <p:nvPr>
            <p:ph type="sldNum" sz="quarter" idx="12"/>
          </p:nvPr>
        </p:nvSpPr>
        <p:spPr>
          <a:xfrm>
            <a:off x="5588000" y="6570837"/>
            <a:ext cx="1016000" cy="250337"/>
          </a:xfrm>
        </p:spPr>
        <p:txBody>
          <a:bodyPr/>
          <a:lstStyle/>
          <a:p>
            <a:r>
              <a:rPr lang="en-US" smtClean="0"/>
              <a:t>PAGE  </a:t>
            </a:r>
            <a:fld id="{93005692-73BE-493E-93AB-ECD6027A7652}" type="slidenum">
              <a:rPr lang="en-US" smtClean="0"/>
              <a:pPr/>
              <a:t>31</a:t>
            </a:fld>
            <a:endParaRPr lang="en-US" dirty="0"/>
          </a:p>
        </p:txBody>
      </p:sp>
      <p:pic>
        <p:nvPicPr>
          <p:cNvPr id="7" name="Picture 6"/>
          <p:cNvPicPr>
            <a:picLocks noChangeAspect="1"/>
          </p:cNvPicPr>
          <p:nvPr/>
        </p:nvPicPr>
        <p:blipFill>
          <a:blip r:embed="rId3"/>
          <a:stretch>
            <a:fillRect/>
          </a:stretch>
        </p:blipFill>
        <p:spPr>
          <a:xfrm>
            <a:off x="4602327" y="1064112"/>
            <a:ext cx="2461811" cy="962087"/>
          </a:xfrm>
          <a:prstGeom prst="rect">
            <a:avLst/>
          </a:prstGeom>
        </p:spPr>
      </p:pic>
      <p:pic>
        <p:nvPicPr>
          <p:cNvPr id="8" name="Picture 7"/>
          <p:cNvPicPr>
            <a:picLocks noChangeAspect="1"/>
          </p:cNvPicPr>
          <p:nvPr/>
        </p:nvPicPr>
        <p:blipFill>
          <a:blip r:embed="rId4"/>
          <a:stretch>
            <a:fillRect/>
          </a:stretch>
        </p:blipFill>
        <p:spPr>
          <a:xfrm>
            <a:off x="4602327" y="1935940"/>
            <a:ext cx="2461811" cy="1018680"/>
          </a:xfrm>
          <a:prstGeom prst="rect">
            <a:avLst/>
          </a:prstGeom>
        </p:spPr>
      </p:pic>
      <p:pic>
        <p:nvPicPr>
          <p:cNvPr id="9" name="Picture 8"/>
          <p:cNvPicPr>
            <a:picLocks noChangeAspect="1"/>
          </p:cNvPicPr>
          <p:nvPr/>
        </p:nvPicPr>
        <p:blipFill>
          <a:blip r:embed="rId5"/>
          <a:stretch>
            <a:fillRect/>
          </a:stretch>
        </p:blipFill>
        <p:spPr>
          <a:xfrm>
            <a:off x="2165885" y="1095677"/>
            <a:ext cx="2187806" cy="2420051"/>
          </a:xfrm>
          <a:prstGeom prst="rect">
            <a:avLst/>
          </a:prstGeom>
        </p:spPr>
      </p:pic>
      <p:sp>
        <p:nvSpPr>
          <p:cNvPr id="10" name="TextBox 9"/>
          <p:cNvSpPr txBox="1"/>
          <p:nvPr/>
        </p:nvSpPr>
        <p:spPr>
          <a:xfrm>
            <a:off x="2197885" y="3577196"/>
            <a:ext cx="2216473" cy="707886"/>
          </a:xfrm>
          <a:prstGeom prst="rect">
            <a:avLst/>
          </a:prstGeom>
          <a:noFill/>
        </p:spPr>
        <p:txBody>
          <a:bodyPr wrap="square" rtlCol="0">
            <a:spAutoFit/>
          </a:bodyPr>
          <a:lstStyle/>
          <a:p>
            <a:r>
              <a:rPr lang="en-CA" sz="2000" dirty="0" err="1" smtClean="0"/>
              <a:t>Sidd</a:t>
            </a:r>
            <a:r>
              <a:rPr lang="en-CA" sz="2000" dirty="0" smtClean="0"/>
              <a:t> Thakur</a:t>
            </a:r>
          </a:p>
          <a:p>
            <a:r>
              <a:rPr lang="en-CA" sz="2000" dirty="0" smtClean="0"/>
              <a:t>(UW/Bordeaux)</a:t>
            </a:r>
            <a:endParaRPr lang="en-CA" sz="2000" dirty="0"/>
          </a:p>
        </p:txBody>
      </p:sp>
      <p:sp>
        <p:nvSpPr>
          <p:cNvPr id="11" name="Rectangle 10"/>
          <p:cNvSpPr/>
          <p:nvPr/>
        </p:nvSpPr>
        <p:spPr>
          <a:xfrm>
            <a:off x="138145" y="3555050"/>
            <a:ext cx="1898277" cy="707886"/>
          </a:xfrm>
          <a:prstGeom prst="rect">
            <a:avLst/>
          </a:prstGeom>
        </p:spPr>
        <p:txBody>
          <a:bodyPr wrap="none">
            <a:spAutoFit/>
          </a:bodyPr>
          <a:lstStyle/>
          <a:p>
            <a:pPr lvl="0"/>
            <a:r>
              <a:rPr lang="en-CA" sz="2000" dirty="0" smtClean="0">
                <a:solidFill>
                  <a:srgbClr val="000000"/>
                </a:solidFill>
              </a:rPr>
              <a:t>Dr. Behrooz </a:t>
            </a:r>
          </a:p>
          <a:p>
            <a:pPr lvl="0"/>
            <a:r>
              <a:rPr lang="en-CA" sz="2000" dirty="0" smtClean="0">
                <a:solidFill>
                  <a:srgbClr val="000000"/>
                </a:solidFill>
              </a:rPr>
              <a:t>Semnani (IQC)</a:t>
            </a:r>
            <a:endParaRPr lang="en-CA" sz="2000" dirty="0">
              <a:solidFill>
                <a:srgbClr val="000000"/>
              </a:solidFill>
            </a:endParaRPr>
          </a:p>
        </p:txBody>
      </p:sp>
      <p:sp>
        <p:nvSpPr>
          <p:cNvPr id="13" name="Rectangle 12"/>
          <p:cNvSpPr/>
          <p:nvPr/>
        </p:nvSpPr>
        <p:spPr>
          <a:xfrm>
            <a:off x="6988172" y="3037361"/>
            <a:ext cx="2484976" cy="400110"/>
          </a:xfrm>
          <a:prstGeom prst="rect">
            <a:avLst/>
          </a:prstGeom>
        </p:spPr>
        <p:txBody>
          <a:bodyPr wrap="none">
            <a:spAutoFit/>
          </a:bodyPr>
          <a:lstStyle/>
          <a:p>
            <a:pPr lvl="0"/>
            <a:r>
              <a:rPr lang="en-CA" sz="2000" dirty="0" smtClean="0">
                <a:solidFill>
                  <a:srgbClr val="000000"/>
                </a:solidFill>
              </a:rPr>
              <a:t>Prof. S. </a:t>
            </a:r>
            <a:r>
              <a:rPr lang="en-CA" sz="2000" dirty="0" err="1" smtClean="0">
                <a:solidFill>
                  <a:srgbClr val="000000"/>
                </a:solidFill>
              </a:rPr>
              <a:t>Safavi-Neini</a:t>
            </a:r>
            <a:endParaRPr lang="en-CA" sz="2000" dirty="0">
              <a:solidFill>
                <a:srgbClr val="000000"/>
              </a:solidFill>
            </a:endParaRPr>
          </a:p>
        </p:txBody>
      </p:sp>
      <p:pic>
        <p:nvPicPr>
          <p:cNvPr id="1026" name="Picture 2" descr="Image result for donna strickla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3528" y="526715"/>
            <a:ext cx="2360906" cy="236090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590115" y="2906435"/>
            <a:ext cx="2295821" cy="400110"/>
          </a:xfrm>
          <a:prstGeom prst="rect">
            <a:avLst/>
          </a:prstGeom>
        </p:spPr>
        <p:txBody>
          <a:bodyPr wrap="none">
            <a:spAutoFit/>
          </a:bodyPr>
          <a:lstStyle/>
          <a:p>
            <a:pPr lvl="0"/>
            <a:r>
              <a:rPr lang="en-CA" sz="2000" dirty="0" smtClean="0">
                <a:solidFill>
                  <a:srgbClr val="000000"/>
                </a:solidFill>
              </a:rPr>
              <a:t>Prof</a:t>
            </a:r>
            <a:r>
              <a:rPr lang="en-CA" sz="2000" dirty="0">
                <a:solidFill>
                  <a:srgbClr val="000000"/>
                </a:solidFill>
              </a:rPr>
              <a:t>. </a:t>
            </a:r>
            <a:r>
              <a:rPr lang="en-CA" sz="2000" dirty="0" smtClean="0">
                <a:solidFill>
                  <a:srgbClr val="000000"/>
                </a:solidFill>
              </a:rPr>
              <a:t>D. Strickland</a:t>
            </a:r>
          </a:p>
        </p:txBody>
      </p:sp>
      <p:pic>
        <p:nvPicPr>
          <p:cNvPr id="3" name="Picture 2" descr="Image result for behrooz semnan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11" y="1095677"/>
            <a:ext cx="1914506" cy="24593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afavi-naein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11606" y="524923"/>
            <a:ext cx="1754456" cy="24593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23026" y="3406711"/>
            <a:ext cx="1815267" cy="2517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6815398" y="5952007"/>
            <a:ext cx="2830522" cy="707886"/>
          </a:xfrm>
          <a:prstGeom prst="rect">
            <a:avLst/>
          </a:prstGeom>
          <a:noFill/>
        </p:spPr>
        <p:txBody>
          <a:bodyPr wrap="square" rtlCol="0">
            <a:spAutoFit/>
          </a:bodyPr>
          <a:lstStyle/>
          <a:p>
            <a:r>
              <a:rPr lang="en-CA" sz="2000" dirty="0" smtClean="0">
                <a:solidFill>
                  <a:srgbClr val="000000"/>
                </a:solidFill>
              </a:rPr>
              <a:t>Dr. </a:t>
            </a:r>
            <a:r>
              <a:rPr lang="en-CA" sz="2000" dirty="0" err="1" smtClean="0">
                <a:solidFill>
                  <a:srgbClr val="000000"/>
                </a:solidFill>
              </a:rPr>
              <a:t>Milad</a:t>
            </a:r>
            <a:r>
              <a:rPr lang="en-CA" sz="2000" dirty="0" smtClean="0">
                <a:solidFill>
                  <a:srgbClr val="000000"/>
                </a:solidFill>
              </a:rPr>
              <a:t> </a:t>
            </a:r>
            <a:r>
              <a:rPr lang="en-CA" sz="2000" dirty="0" err="1" smtClean="0">
                <a:solidFill>
                  <a:srgbClr val="000000"/>
                </a:solidFill>
              </a:rPr>
              <a:t>Khoshnegar</a:t>
            </a:r>
            <a:r>
              <a:rPr lang="en-CA" sz="2000" dirty="0" smtClean="0">
                <a:solidFill>
                  <a:srgbClr val="000000"/>
                </a:solidFill>
              </a:rPr>
              <a:t> </a:t>
            </a:r>
          </a:p>
          <a:p>
            <a:r>
              <a:rPr lang="en-CA" sz="2000" dirty="0" smtClean="0">
                <a:solidFill>
                  <a:srgbClr val="000000"/>
                </a:solidFill>
              </a:rPr>
              <a:t>(</a:t>
            </a:r>
            <a:r>
              <a:rPr lang="en-CA" sz="2000" dirty="0" err="1" smtClean="0">
                <a:solidFill>
                  <a:srgbClr val="000000"/>
                </a:solidFill>
              </a:rPr>
              <a:t>Nanosecurity</a:t>
            </a:r>
            <a:r>
              <a:rPr lang="en-CA" sz="2000" dirty="0" smtClean="0">
                <a:solidFill>
                  <a:srgbClr val="000000"/>
                </a:solidFill>
              </a:rPr>
              <a:t>, BC)</a:t>
            </a:r>
            <a:endParaRPr lang="en-CA" sz="2000" dirty="0">
              <a:solidFill>
                <a:srgbClr val="000000"/>
              </a:solidFill>
            </a:endParaRPr>
          </a:p>
        </p:txBody>
      </p:sp>
      <p:pic>
        <p:nvPicPr>
          <p:cNvPr id="16" name="Picture 8" descr="https://80883fb4-a-62cb3a1a-s-sites.googlegroups.com/site/bordeauxnanophotonicsgroup/pe/brahim-lounis/Photo%20BL%20Web.JPG?attachauth=ANoY7crz6M5Ik1z-d1Ri2DLn3R_sfnkBs3E1HBxmHNmQG3OnfsjTeYB8CZTern27HzV4R-sLRE8XzT6UnFGQxdxNRLJVNQ2U55oP44bxJmoE1RQSs0UmMVcFq0LC7uM6Gz2ycZs3WAvC8RRIAs-72EuDTD7721t3ilHYKT1O0zGlraqrzhl_AsO9pcxw2ulB4utfAe1jKdaY1NSDy0Sv5hWMjumZQinzJH887943tyuycFyi3_xhWx-jy6I1Xly600bT2xTZvTa0&amp;attredirects=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564082" y="3403269"/>
            <a:ext cx="2046028" cy="237679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9473148" y="5749644"/>
            <a:ext cx="2496196" cy="707886"/>
          </a:xfrm>
          <a:prstGeom prst="rect">
            <a:avLst/>
          </a:prstGeom>
          <a:noFill/>
        </p:spPr>
        <p:txBody>
          <a:bodyPr wrap="none" rtlCol="0">
            <a:spAutoFit/>
          </a:bodyPr>
          <a:lstStyle/>
          <a:p>
            <a:r>
              <a:rPr lang="en-CA" sz="2000" dirty="0" smtClean="0"/>
              <a:t>Prof. </a:t>
            </a:r>
            <a:r>
              <a:rPr lang="en-CA" sz="2000" dirty="0" err="1" smtClean="0"/>
              <a:t>Brahim</a:t>
            </a:r>
            <a:r>
              <a:rPr lang="en-CA" sz="2000" dirty="0" smtClean="0"/>
              <a:t> </a:t>
            </a:r>
            <a:r>
              <a:rPr lang="en-CA" sz="2000" dirty="0" err="1" smtClean="0"/>
              <a:t>Lounis</a:t>
            </a:r>
            <a:endParaRPr lang="en-CA" sz="2000" dirty="0" smtClean="0"/>
          </a:p>
          <a:p>
            <a:r>
              <a:rPr lang="en-CA" sz="2000" dirty="0" smtClean="0"/>
              <a:t>LP2N Bordeaux</a:t>
            </a:r>
            <a:endParaRPr lang="en-CA" sz="2000" dirty="0"/>
          </a:p>
        </p:txBody>
      </p:sp>
      <p:pic>
        <p:nvPicPr>
          <p:cNvPr id="4" name="Picture 2" descr="http://www.nserc-crsng.gc.ca/img/logos/img-logo2-en.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6141" y="2954620"/>
            <a:ext cx="1381125" cy="6667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7899" y="4230816"/>
            <a:ext cx="1689718" cy="2107254"/>
          </a:xfrm>
          <a:prstGeom prst="rect">
            <a:avLst/>
          </a:prstGeom>
        </p:spPr>
      </p:pic>
      <p:sp>
        <p:nvSpPr>
          <p:cNvPr id="19" name="TextBox 18"/>
          <p:cNvSpPr txBox="1"/>
          <p:nvPr/>
        </p:nvSpPr>
        <p:spPr>
          <a:xfrm flipH="1">
            <a:off x="201465" y="6305950"/>
            <a:ext cx="1996419" cy="369332"/>
          </a:xfrm>
          <a:prstGeom prst="rect">
            <a:avLst/>
          </a:prstGeom>
          <a:noFill/>
        </p:spPr>
        <p:txBody>
          <a:bodyPr wrap="square" rtlCol="0">
            <a:spAutoFit/>
          </a:bodyPr>
          <a:lstStyle/>
          <a:p>
            <a:r>
              <a:rPr lang="en-CA" dirty="0" smtClean="0"/>
              <a:t>Amir </a:t>
            </a:r>
            <a:r>
              <a:rPr lang="en-CA" dirty="0" err="1" smtClean="0"/>
              <a:t>HajBagheri</a:t>
            </a:r>
            <a:endParaRPr lang="en-CA" dirty="0"/>
          </a:p>
        </p:txBody>
      </p:sp>
      <p:pic>
        <p:nvPicPr>
          <p:cNvPr id="20"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33372" y="4426477"/>
            <a:ext cx="1319809" cy="1911593"/>
          </a:xfrm>
          <a:prstGeom prst="rect">
            <a:avLst/>
          </a:prstGeom>
        </p:spPr>
      </p:pic>
      <p:sp>
        <p:nvSpPr>
          <p:cNvPr id="21" name="TextBox 20"/>
          <p:cNvSpPr txBox="1"/>
          <p:nvPr/>
        </p:nvSpPr>
        <p:spPr>
          <a:xfrm>
            <a:off x="2410691" y="6338070"/>
            <a:ext cx="1316182" cy="369332"/>
          </a:xfrm>
          <a:prstGeom prst="rect">
            <a:avLst/>
          </a:prstGeom>
          <a:noFill/>
        </p:spPr>
        <p:txBody>
          <a:bodyPr wrap="square" rtlCol="0">
            <a:spAutoFit/>
          </a:bodyPr>
          <a:lstStyle/>
          <a:p>
            <a:r>
              <a:rPr lang="en-CA" dirty="0" err="1" smtClean="0"/>
              <a:t>Sina</a:t>
            </a:r>
            <a:r>
              <a:rPr lang="en-CA" dirty="0" smtClean="0"/>
              <a:t> </a:t>
            </a:r>
            <a:r>
              <a:rPr lang="en-CA" dirty="0" err="1" smtClean="0"/>
              <a:t>Abedi</a:t>
            </a:r>
            <a:endParaRPr lang="en-CA" dirty="0"/>
          </a:p>
        </p:txBody>
      </p:sp>
      <p:pic>
        <p:nvPicPr>
          <p:cNvPr id="18" name="Picture 17"/>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832215" y="4444149"/>
            <a:ext cx="1441291" cy="1792662"/>
          </a:xfrm>
          <a:prstGeom prst="rect">
            <a:avLst/>
          </a:prstGeom>
        </p:spPr>
      </p:pic>
      <p:sp>
        <p:nvSpPr>
          <p:cNvPr id="22" name="TextBox 21"/>
          <p:cNvSpPr txBox="1"/>
          <p:nvPr/>
        </p:nvSpPr>
        <p:spPr>
          <a:xfrm>
            <a:off x="3807720" y="6338070"/>
            <a:ext cx="1773382" cy="369332"/>
          </a:xfrm>
          <a:prstGeom prst="rect">
            <a:avLst/>
          </a:prstGeom>
          <a:noFill/>
        </p:spPr>
        <p:txBody>
          <a:bodyPr wrap="square" rtlCol="0">
            <a:spAutoFit/>
          </a:bodyPr>
          <a:lstStyle/>
          <a:p>
            <a:r>
              <a:rPr lang="en-CA" err="1" smtClean="0"/>
              <a:t>Mozhang</a:t>
            </a:r>
            <a:r>
              <a:rPr lang="en-CA" dirty="0" smtClean="0"/>
              <a:t> </a:t>
            </a:r>
            <a:r>
              <a:rPr lang="en-CA" dirty="0" err="1" smtClean="0"/>
              <a:t>Guo</a:t>
            </a:r>
            <a:endParaRPr lang="en-CA" dirty="0"/>
          </a:p>
        </p:txBody>
      </p:sp>
    </p:spTree>
    <p:extLst>
      <p:ext uri="{BB962C8B-B14F-4D97-AF65-F5344CB8AC3E}">
        <p14:creationId xmlns:p14="http://schemas.microsoft.com/office/powerpoint/2010/main" val="428483993"/>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Questions?</a:t>
            </a:r>
          </a:p>
        </p:txBody>
      </p:sp>
      <p:sp>
        <p:nvSpPr>
          <p:cNvPr id="3" name="Title 2"/>
          <p:cNvSpPr>
            <a:spLocks noGrp="1"/>
          </p:cNvSpPr>
          <p:nvPr>
            <p:ph type="title"/>
          </p:nvPr>
        </p:nvSpPr>
        <p:spPr/>
        <p:txBody>
          <a:bodyPr/>
          <a:lstStyle/>
          <a:p>
            <a:r>
              <a:rPr lang="en-US" dirty="0"/>
              <a:t>Thank you!</a:t>
            </a:r>
          </a:p>
        </p:txBody>
      </p:sp>
      <p:sp>
        <p:nvSpPr>
          <p:cNvPr id="5" name="Slide Number Placeholder 4"/>
          <p:cNvSpPr>
            <a:spLocks noGrp="1"/>
          </p:cNvSpPr>
          <p:nvPr>
            <p:ph type="sldNum" sz="quarter" idx="12"/>
          </p:nvPr>
        </p:nvSpPr>
        <p:spPr/>
        <p:txBody>
          <a:bodyPr/>
          <a:lstStyle/>
          <a:p>
            <a:r>
              <a:rPr lang="en-US" dirty="0"/>
              <a:t>PAGE  </a:t>
            </a:r>
            <a:fld id="{93005692-73BE-493E-93AB-ECD6027A7652}" type="slidenum">
              <a:rPr lang="en-US" smtClean="0"/>
              <a:pPr/>
              <a:t>32</a:t>
            </a:fld>
            <a:endParaRPr lang="en-US" dirty="0"/>
          </a:p>
        </p:txBody>
      </p:sp>
    </p:spTree>
    <p:extLst>
      <p:ext uri="{BB962C8B-B14F-4D97-AF65-F5344CB8AC3E}">
        <p14:creationId xmlns:p14="http://schemas.microsoft.com/office/powerpoint/2010/main" val="1315672164"/>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latin typeface="Bahnschrift" panose="020B0502040204020203" pitchFamily="34" charset="0"/>
              </a:rPr>
              <a:t>Introduction: </a:t>
            </a:r>
            <a:r>
              <a:rPr lang="en-CA" b="1" dirty="0" smtClean="0">
                <a:latin typeface="Bahnschrift" panose="020B0502040204020203" pitchFamily="34" charset="0"/>
              </a:rPr>
              <a:t>Nonlinear </a:t>
            </a:r>
            <a:r>
              <a:rPr lang="en-CA" b="1" dirty="0">
                <a:latin typeface="Bahnschrift" panose="020B0502040204020203" pitchFamily="34" charset="0"/>
              </a:rPr>
              <a:t>Optics</a:t>
            </a:r>
            <a:endParaRPr lang="en-CA" dirty="0"/>
          </a:p>
        </p:txBody>
      </p:sp>
      <p:sp>
        <p:nvSpPr>
          <p:cNvPr id="4" name="Slide Number Placeholder 3"/>
          <p:cNvSpPr>
            <a:spLocks noGrp="1"/>
          </p:cNvSpPr>
          <p:nvPr>
            <p:ph type="sldNum" sz="quarter" idx="12"/>
          </p:nvPr>
        </p:nvSpPr>
        <p:spPr/>
        <p:txBody>
          <a:bodyPr/>
          <a:lstStyle/>
          <a:p>
            <a:r>
              <a:rPr lang="en-US" smtClean="0"/>
              <a:t>PAGE  </a:t>
            </a:r>
            <a:fld id="{93005692-73BE-493E-93AB-ECD6027A7652}" type="slidenum">
              <a:rPr lang="en-US" smtClean="0"/>
              <a:pPr/>
              <a:t>4</a:t>
            </a:fld>
            <a:endParaRPr lang="en-US" dirty="0"/>
          </a:p>
        </p:txBody>
      </p:sp>
      <p:sp>
        <p:nvSpPr>
          <p:cNvPr id="7" name="TextBox 6">
            <a:extLst>
              <a:ext uri="{FF2B5EF4-FFF2-40B4-BE49-F238E27FC236}">
                <a16:creationId xmlns:a16="http://schemas.microsoft.com/office/drawing/2014/main" id="{545376FE-07E6-49DE-BCC9-1058001EFCE2}"/>
              </a:ext>
            </a:extLst>
          </p:cNvPr>
          <p:cNvSpPr txBox="1"/>
          <p:nvPr/>
        </p:nvSpPr>
        <p:spPr>
          <a:xfrm>
            <a:off x="4802433" y="2558923"/>
            <a:ext cx="1938608" cy="523220"/>
          </a:xfrm>
          <a:prstGeom prst="rect">
            <a:avLst/>
          </a:prstGeom>
          <a:noFill/>
        </p:spPr>
        <p:txBody>
          <a:bodyPr wrap="none" rtlCol="0">
            <a:spAutoFit/>
          </a:bodyPr>
          <a:lstStyle/>
          <a:p>
            <a:r>
              <a:rPr lang="en-GB" sz="2800" b="1" dirty="0">
                <a:solidFill>
                  <a:schemeClr val="accent1"/>
                </a:solidFill>
                <a:latin typeface="Bahnschrift" panose="020B0502040204020203" pitchFamily="34" charset="0"/>
                <a:ea typeface="Cambria" panose="02040503050406030204" pitchFamily="18" charset="0"/>
              </a:rPr>
              <a:t>Kerr effect</a:t>
            </a:r>
            <a:endParaRPr lang="en-GB" sz="2800" dirty="0">
              <a:solidFill>
                <a:schemeClr val="accent1"/>
              </a:solidFill>
              <a:latin typeface="Bahnschrift" panose="020B0502040204020203" pitchFamily="34"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FDF6950-2CDC-4310-9D8B-7809755BE74C}"/>
                  </a:ext>
                </a:extLst>
              </p:cNvPr>
              <p:cNvSpPr txBox="1"/>
              <p:nvPr/>
            </p:nvSpPr>
            <p:spPr>
              <a:xfrm>
                <a:off x="4042395" y="3683994"/>
                <a:ext cx="3223896"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3600" b="0" i="1" smtClean="0">
                          <a:solidFill>
                            <a:schemeClr val="accent1"/>
                          </a:solidFill>
                          <a:latin typeface="Cambria Math" panose="02040503050406030204" pitchFamily="18" charset="0"/>
                        </a:rPr>
                        <m:t>𝑛</m:t>
                      </m:r>
                      <m:r>
                        <a:rPr lang="en-CA" sz="3600" b="0" i="1" smtClean="0">
                          <a:solidFill>
                            <a:schemeClr val="accent1"/>
                          </a:solidFill>
                          <a:latin typeface="Cambria Math" panose="02040503050406030204" pitchFamily="18" charset="0"/>
                        </a:rPr>
                        <m:t>(</m:t>
                      </m:r>
                      <m:r>
                        <a:rPr lang="en-CA" sz="3600" b="0" i="1" smtClean="0">
                          <a:solidFill>
                            <a:schemeClr val="accent1"/>
                          </a:solidFill>
                          <a:latin typeface="Cambria Math" panose="02040503050406030204" pitchFamily="18" charset="0"/>
                        </a:rPr>
                        <m:t>𝐼</m:t>
                      </m:r>
                      <m:r>
                        <a:rPr lang="en-CA" sz="3600" b="0" i="1" smtClean="0">
                          <a:solidFill>
                            <a:schemeClr val="accent1"/>
                          </a:solidFill>
                          <a:latin typeface="Cambria Math" panose="02040503050406030204" pitchFamily="18" charset="0"/>
                        </a:rPr>
                        <m:t>)=</m:t>
                      </m:r>
                      <m:sSub>
                        <m:sSubPr>
                          <m:ctrlPr>
                            <a:rPr lang="en-GB" sz="3600" b="0" i="1" smtClean="0">
                              <a:solidFill>
                                <a:schemeClr val="accent1"/>
                              </a:solidFill>
                              <a:latin typeface="Cambria Math" panose="02040503050406030204" pitchFamily="18" charset="0"/>
                            </a:rPr>
                          </m:ctrlPr>
                        </m:sSubPr>
                        <m:e>
                          <m:r>
                            <a:rPr lang="en-GB" sz="3600" b="0" i="1" smtClean="0">
                              <a:solidFill>
                                <a:schemeClr val="accent1"/>
                              </a:solidFill>
                              <a:latin typeface="Cambria Math" panose="02040503050406030204" pitchFamily="18" charset="0"/>
                            </a:rPr>
                            <m:t>𝑛</m:t>
                          </m:r>
                        </m:e>
                        <m:sub>
                          <m:r>
                            <a:rPr lang="en-GB" sz="3600" b="0" i="1" smtClean="0">
                              <a:solidFill>
                                <a:schemeClr val="accent1"/>
                              </a:solidFill>
                              <a:latin typeface="Cambria Math" panose="02040503050406030204" pitchFamily="18" charset="0"/>
                            </a:rPr>
                            <m:t>0</m:t>
                          </m:r>
                        </m:sub>
                      </m:sSub>
                      <m:r>
                        <a:rPr lang="en-GB" sz="3600" b="0" i="1" smtClean="0">
                          <a:solidFill>
                            <a:schemeClr val="accent1"/>
                          </a:solidFill>
                          <a:latin typeface="Cambria Math" panose="02040503050406030204" pitchFamily="18" charset="0"/>
                        </a:rPr>
                        <m:t>+</m:t>
                      </m:r>
                      <m:sSub>
                        <m:sSubPr>
                          <m:ctrlPr>
                            <a:rPr lang="en-GB" sz="3600" b="0" i="1" smtClean="0">
                              <a:solidFill>
                                <a:schemeClr val="accent1"/>
                              </a:solidFill>
                              <a:latin typeface="Cambria Math" panose="02040503050406030204" pitchFamily="18" charset="0"/>
                            </a:rPr>
                          </m:ctrlPr>
                        </m:sSubPr>
                        <m:e>
                          <m:r>
                            <a:rPr lang="en-GB" sz="3600" b="0" i="1" smtClean="0">
                              <a:solidFill>
                                <a:schemeClr val="accent1"/>
                              </a:solidFill>
                              <a:latin typeface="Cambria Math" panose="02040503050406030204" pitchFamily="18" charset="0"/>
                            </a:rPr>
                            <m:t>𝑛</m:t>
                          </m:r>
                        </m:e>
                        <m:sub>
                          <m:r>
                            <a:rPr lang="en-GB" sz="3600" b="0" i="1" smtClean="0">
                              <a:solidFill>
                                <a:schemeClr val="accent1"/>
                              </a:solidFill>
                              <a:latin typeface="Cambria Math" panose="02040503050406030204" pitchFamily="18" charset="0"/>
                            </a:rPr>
                            <m:t>2</m:t>
                          </m:r>
                        </m:sub>
                      </m:sSub>
                      <m:r>
                        <a:rPr lang="en-GB" sz="3600" b="0" i="1" smtClean="0">
                          <a:solidFill>
                            <a:schemeClr val="accent1"/>
                          </a:solidFill>
                          <a:latin typeface="Cambria Math" panose="02040503050406030204" pitchFamily="18" charset="0"/>
                        </a:rPr>
                        <m:t>𝐼</m:t>
                      </m:r>
                    </m:oMath>
                  </m:oMathPara>
                </a14:m>
                <a:endParaRPr lang="en-GB" sz="3600" dirty="0">
                  <a:solidFill>
                    <a:schemeClr val="accent1"/>
                  </a:solidFill>
                  <a:latin typeface="Bahnschrift" panose="020B0502040204020203" pitchFamily="34" charset="0"/>
                </a:endParaRPr>
              </a:p>
            </p:txBody>
          </p:sp>
        </mc:Choice>
        <mc:Fallback xmlns="">
          <p:sp>
            <p:nvSpPr>
              <p:cNvPr id="10" name="TextBox 9">
                <a:extLst>
                  <a:ext uri="{FF2B5EF4-FFF2-40B4-BE49-F238E27FC236}">
                    <a16:creationId xmlns:a16="http://schemas.microsoft.com/office/drawing/2014/main" id="{0FDF6950-2CDC-4310-9D8B-7809755BE74C}"/>
                  </a:ext>
                </a:extLst>
              </p:cNvPr>
              <p:cNvSpPr txBox="1">
                <a:spLocks noRot="1" noChangeAspect="1" noMove="1" noResize="1" noEditPoints="1" noAdjustHandles="1" noChangeArrowheads="1" noChangeShapeType="1" noTextEdit="1"/>
              </p:cNvSpPr>
              <p:nvPr/>
            </p:nvSpPr>
            <p:spPr>
              <a:xfrm>
                <a:off x="4042395" y="3683994"/>
                <a:ext cx="3223896" cy="553998"/>
              </a:xfrm>
              <a:prstGeom prst="rect">
                <a:avLst/>
              </a:prstGeom>
              <a:blipFill>
                <a:blip r:embed="rId2"/>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 name="Content Placeholder 2">
                <a:extLst>
                  <a:ext uri="{FF2B5EF4-FFF2-40B4-BE49-F238E27FC236}">
                    <a16:creationId xmlns:a16="http://schemas.microsoft.com/office/drawing/2014/main" id="{DE063C27-0251-485E-B630-A60C0E413771}"/>
                  </a:ext>
                </a:extLst>
              </p:cNvPr>
              <p:cNvSpPr txBox="1">
                <a:spLocks/>
              </p:cNvSpPr>
              <p:nvPr/>
            </p:nvSpPr>
            <p:spPr>
              <a:xfrm>
                <a:off x="2190336" y="1573221"/>
                <a:ext cx="7162801" cy="767702"/>
              </a:xfrm>
              <a:prstGeom prst="rect">
                <a:avLst/>
              </a:prstGeom>
            </p:spPr>
            <p:txBody>
              <a:bodyPr vert="horz" lIns="91440" tIns="45720" rIns="91440" bIns="45720" rtlCol="0">
                <a:noAutofit/>
              </a:bodyPr>
              <a:lst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n-GB" sz="3200" b="1" i="1" smtClean="0">
                          <a:latin typeface="Cambria Math" panose="02040503050406030204" pitchFamily="18" charset="0"/>
                        </a:rPr>
                        <m:t>𝑷</m:t>
                      </m:r>
                      <m:r>
                        <a:rPr lang="en-GB" sz="3200" b="0" i="1" smtClean="0">
                          <a:latin typeface="Cambria Math" panose="02040503050406030204" pitchFamily="18" charset="0"/>
                        </a:rPr>
                        <m:t>=</m:t>
                      </m:r>
                      <m:sSub>
                        <m:sSubPr>
                          <m:ctrlPr>
                            <a:rPr lang="en-GB" sz="3200" b="0" i="1" smtClean="0">
                              <a:latin typeface="Cambria Math" panose="02040503050406030204" pitchFamily="18" charset="0"/>
                            </a:rPr>
                          </m:ctrlPr>
                        </m:sSubPr>
                        <m:e>
                          <m:r>
                            <a:rPr lang="en-GB" sz="3200" b="0" i="1" smtClean="0">
                              <a:latin typeface="Cambria Math" panose="02040503050406030204" pitchFamily="18" charset="0"/>
                            </a:rPr>
                            <m:t>𝜖</m:t>
                          </m:r>
                        </m:e>
                        <m:sub>
                          <m:r>
                            <a:rPr lang="en-GB" sz="3200" b="0" i="1" smtClean="0">
                              <a:latin typeface="Cambria Math" panose="02040503050406030204" pitchFamily="18" charset="0"/>
                            </a:rPr>
                            <m:t>0</m:t>
                          </m:r>
                        </m:sub>
                      </m:sSub>
                      <m:r>
                        <a:rPr lang="en-GB" sz="3200" b="1" i="1">
                          <a:latin typeface="Cambria Math" panose="02040503050406030204" pitchFamily="18" charset="0"/>
                        </a:rPr>
                        <m:t>𝑬</m:t>
                      </m:r>
                      <m:r>
                        <a:rPr lang="en-GB" sz="3200" b="0" i="1" smtClean="0">
                          <a:latin typeface="Cambria Math" panose="02040503050406030204" pitchFamily="18" charset="0"/>
                        </a:rPr>
                        <m:t>(</m:t>
                      </m:r>
                      <m:sSup>
                        <m:sSupPr>
                          <m:ctrlPr>
                            <a:rPr lang="en-GB" sz="3200" b="0" i="1" smtClean="0">
                              <a:latin typeface="Cambria Math" panose="02040503050406030204" pitchFamily="18" charset="0"/>
                            </a:rPr>
                          </m:ctrlPr>
                        </m:sSupPr>
                        <m:e>
                          <m:r>
                            <a:rPr lang="en-GB" sz="3200" b="0" i="1" smtClean="0">
                              <a:latin typeface="Cambria Math" panose="02040503050406030204" pitchFamily="18" charset="0"/>
                            </a:rPr>
                            <m:t>𝜒</m:t>
                          </m:r>
                        </m:e>
                        <m:sup>
                          <m:d>
                            <m:dPr>
                              <m:ctrlPr>
                                <a:rPr lang="en-GB" sz="3200" b="0" i="1" smtClean="0">
                                  <a:latin typeface="Cambria Math" panose="02040503050406030204" pitchFamily="18" charset="0"/>
                                </a:rPr>
                              </m:ctrlPr>
                            </m:dPr>
                            <m:e>
                              <m:r>
                                <a:rPr lang="en-GB" sz="3200" b="0" i="1" smtClean="0">
                                  <a:latin typeface="Cambria Math" panose="02040503050406030204" pitchFamily="18" charset="0"/>
                                </a:rPr>
                                <m:t>1</m:t>
                              </m:r>
                            </m:e>
                          </m:d>
                        </m:sup>
                      </m:sSup>
                      <m:r>
                        <a:rPr lang="en-GB" sz="3200" b="1" i="1" smtClean="0">
                          <a:latin typeface="Cambria Math" panose="02040503050406030204" pitchFamily="18" charset="0"/>
                        </a:rPr>
                        <m:t> +</m:t>
                      </m:r>
                      <m:sSup>
                        <m:sSupPr>
                          <m:ctrlPr>
                            <a:rPr lang="en-GB" sz="3200" i="1">
                              <a:latin typeface="Cambria Math" panose="02040503050406030204" pitchFamily="18" charset="0"/>
                            </a:rPr>
                          </m:ctrlPr>
                        </m:sSupPr>
                        <m:e>
                          <m:r>
                            <a:rPr lang="en-GB" sz="3200" i="1">
                              <a:latin typeface="Cambria Math" panose="02040503050406030204" pitchFamily="18" charset="0"/>
                            </a:rPr>
                            <m:t>𝜒</m:t>
                          </m:r>
                        </m:e>
                        <m:sup>
                          <m:d>
                            <m:dPr>
                              <m:ctrlPr>
                                <a:rPr lang="en-GB" sz="3200" b="0" i="1" smtClean="0">
                                  <a:latin typeface="Cambria Math" panose="02040503050406030204" pitchFamily="18" charset="0"/>
                                </a:rPr>
                              </m:ctrlPr>
                            </m:dPr>
                            <m:e>
                              <m:r>
                                <a:rPr lang="en-GB" sz="3200" b="0" i="1" smtClean="0">
                                  <a:latin typeface="Cambria Math" panose="02040503050406030204" pitchFamily="18" charset="0"/>
                                </a:rPr>
                                <m:t>2</m:t>
                              </m:r>
                            </m:e>
                          </m:d>
                        </m:sup>
                      </m:sSup>
                      <m:r>
                        <a:rPr lang="en-GB" sz="3200" b="1" i="1" smtClean="0">
                          <a:latin typeface="Cambria Math" panose="02040503050406030204" pitchFamily="18" charset="0"/>
                        </a:rPr>
                        <m:t>𝑬</m:t>
                      </m:r>
                      <m:r>
                        <a:rPr lang="en-GB" sz="3200" b="0" i="1" smtClean="0">
                          <a:latin typeface="Cambria Math" panose="02040503050406030204" pitchFamily="18" charset="0"/>
                        </a:rPr>
                        <m:t>+</m:t>
                      </m:r>
                      <m:sSup>
                        <m:sSupPr>
                          <m:ctrlPr>
                            <a:rPr lang="en-GB" sz="3200" i="1" smtClean="0">
                              <a:solidFill>
                                <a:schemeClr val="accent1"/>
                              </a:solidFill>
                              <a:latin typeface="Cambria Math" panose="02040503050406030204" pitchFamily="18" charset="0"/>
                            </a:rPr>
                          </m:ctrlPr>
                        </m:sSupPr>
                        <m:e>
                          <m:r>
                            <a:rPr lang="en-GB" sz="3200" i="1">
                              <a:solidFill>
                                <a:schemeClr val="accent1"/>
                              </a:solidFill>
                              <a:latin typeface="Cambria Math" panose="02040503050406030204" pitchFamily="18" charset="0"/>
                            </a:rPr>
                            <m:t>𝜒</m:t>
                          </m:r>
                        </m:e>
                        <m:sup>
                          <m:d>
                            <m:dPr>
                              <m:ctrlPr>
                                <a:rPr lang="en-GB" sz="3200" i="1">
                                  <a:solidFill>
                                    <a:schemeClr val="accent1"/>
                                  </a:solidFill>
                                  <a:latin typeface="Cambria Math" panose="02040503050406030204" pitchFamily="18" charset="0"/>
                                </a:rPr>
                              </m:ctrlPr>
                            </m:dPr>
                            <m:e>
                              <m:r>
                                <a:rPr lang="en-GB" sz="3200" b="0" i="1" smtClean="0">
                                  <a:solidFill>
                                    <a:schemeClr val="accent1"/>
                                  </a:solidFill>
                                  <a:latin typeface="Cambria Math" panose="02040503050406030204" pitchFamily="18" charset="0"/>
                                </a:rPr>
                                <m:t>3</m:t>
                              </m:r>
                            </m:e>
                          </m:d>
                        </m:sup>
                      </m:sSup>
                      <m:sSup>
                        <m:sSupPr>
                          <m:ctrlPr>
                            <a:rPr lang="en-GB" sz="3200" i="1">
                              <a:solidFill>
                                <a:schemeClr val="accent1"/>
                              </a:solidFill>
                              <a:latin typeface="Cambria Math" panose="02040503050406030204" pitchFamily="18" charset="0"/>
                            </a:rPr>
                          </m:ctrlPr>
                        </m:sSupPr>
                        <m:e>
                          <m:r>
                            <a:rPr lang="en-GB" sz="3200" b="1" i="1">
                              <a:solidFill>
                                <a:schemeClr val="accent1"/>
                              </a:solidFill>
                              <a:latin typeface="Cambria Math" panose="02040503050406030204" pitchFamily="18" charset="0"/>
                            </a:rPr>
                            <m:t>𝑬</m:t>
                          </m:r>
                        </m:e>
                        <m:sup>
                          <m:r>
                            <a:rPr lang="en-GB" sz="3200" b="0" i="1" smtClean="0">
                              <a:solidFill>
                                <a:schemeClr val="accent1"/>
                              </a:solidFill>
                              <a:latin typeface="Cambria Math" panose="02040503050406030204" pitchFamily="18" charset="0"/>
                            </a:rPr>
                            <m:t>2</m:t>
                          </m:r>
                        </m:sup>
                      </m:sSup>
                      <m:r>
                        <a:rPr lang="en-GB" sz="3200" i="1">
                          <a:latin typeface="Cambria Math" panose="02040503050406030204" pitchFamily="18" charset="0"/>
                        </a:rPr>
                        <m:t>+</m:t>
                      </m:r>
                      <m:r>
                        <a:rPr lang="en-GB" sz="3200" b="0" i="1" smtClean="0">
                          <a:latin typeface="Cambria Math" panose="02040503050406030204" pitchFamily="18" charset="0"/>
                        </a:rPr>
                        <m:t> …)</m:t>
                      </m:r>
                    </m:oMath>
                  </m:oMathPara>
                </a14:m>
                <a:endParaRPr lang="en-US" sz="3200" dirty="0">
                  <a:latin typeface="Bahnschrift" panose="020B0502040204020203" pitchFamily="34" charset="0"/>
                </a:endParaRPr>
              </a:p>
            </p:txBody>
          </p:sp>
        </mc:Choice>
        <mc:Fallback xmlns="">
          <p:sp>
            <p:nvSpPr>
              <p:cNvPr id="14" name="Content Placeholder 2">
                <a:extLst>
                  <a:ext uri="{FF2B5EF4-FFF2-40B4-BE49-F238E27FC236}">
                    <a16:creationId xmlns:a16="http://schemas.microsoft.com/office/drawing/2014/main" id="{DE063C27-0251-485E-B630-A60C0E413771}"/>
                  </a:ext>
                </a:extLst>
              </p:cNvPr>
              <p:cNvSpPr txBox="1">
                <a:spLocks noRot="1" noChangeAspect="1" noMove="1" noResize="1" noEditPoints="1" noAdjustHandles="1" noChangeArrowheads="1" noChangeShapeType="1" noTextEdit="1"/>
              </p:cNvSpPr>
              <p:nvPr/>
            </p:nvSpPr>
            <p:spPr>
              <a:xfrm>
                <a:off x="2190336" y="1573221"/>
                <a:ext cx="7162801" cy="767702"/>
              </a:xfrm>
              <a:prstGeom prst="rect">
                <a:avLst/>
              </a:prstGeom>
              <a:blipFill>
                <a:blip r:embed="rId3"/>
                <a:stretch>
                  <a:fillRect/>
                </a:stretch>
              </a:blipFill>
            </p:spPr>
            <p:txBody>
              <a:bodyPr/>
              <a:lstStyle/>
              <a:p>
                <a:r>
                  <a:rPr lang="en-CA">
                    <a:noFill/>
                  </a:rPr>
                  <a:t> </a:t>
                </a:r>
              </a:p>
            </p:txBody>
          </p:sp>
        </mc:Fallback>
      </mc:AlternateContent>
      <p:grpSp>
        <p:nvGrpSpPr>
          <p:cNvPr id="3" name="Group 2"/>
          <p:cNvGrpSpPr/>
          <p:nvPr/>
        </p:nvGrpSpPr>
        <p:grpSpPr>
          <a:xfrm>
            <a:off x="3617441" y="5028598"/>
            <a:ext cx="4416792" cy="584776"/>
            <a:chOff x="5466961" y="5247373"/>
            <a:chExt cx="4416792" cy="584776"/>
          </a:xfrm>
        </p:grpSpPr>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3A6B1341-1421-48D6-A5CB-E8B2EBCE9263}"/>
                    </a:ext>
                  </a:extLst>
                </p:cNvPr>
                <p:cNvSpPr/>
                <p:nvPr/>
              </p:nvSpPr>
              <p:spPr>
                <a:xfrm>
                  <a:off x="6664987" y="5247373"/>
                  <a:ext cx="3218766"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3200" b="0" i="1" smtClean="0">
                                <a:latin typeface="Cambria Math" panose="02040503050406030204" pitchFamily="18" charset="0"/>
                              </a:rPr>
                            </m:ctrlPr>
                          </m:sSupPr>
                          <m:e>
                            <m:r>
                              <a:rPr lang="en-GB" sz="3200" b="0" i="1" smtClean="0">
                                <a:latin typeface="Cambria Math" panose="02040503050406030204" pitchFamily="18" charset="0"/>
                              </a:rPr>
                              <m:t>− 10</m:t>
                            </m:r>
                          </m:e>
                          <m:sup>
                            <m:r>
                              <a:rPr lang="en-GB" sz="3200" b="0" i="1" smtClean="0">
                                <a:latin typeface="Cambria Math" panose="02040503050406030204" pitchFamily="18" charset="0"/>
                              </a:rPr>
                              <m:t>−1</m:t>
                            </m:r>
                            <m:r>
                              <a:rPr lang="en-CA" sz="3200" b="0" i="1" smtClean="0">
                                <a:latin typeface="Cambria Math" panose="02040503050406030204" pitchFamily="18" charset="0"/>
                              </a:rPr>
                              <m:t>1</m:t>
                            </m:r>
                          </m:sup>
                        </m:sSup>
                        <m:r>
                          <a:rPr lang="en-GB" sz="3200" b="0" i="1" smtClean="0">
                            <a:latin typeface="Cambria Math" panose="02040503050406030204" pitchFamily="18" charset="0"/>
                          </a:rPr>
                          <m:t>  </m:t>
                        </m:r>
                        <m:r>
                          <a:rPr lang="en-GB" sz="3200" b="0" i="1" smtClean="0">
                            <a:latin typeface="Cambria Math" panose="02040503050406030204" pitchFamily="18" charset="0"/>
                          </a:rPr>
                          <m:t>𝑐</m:t>
                        </m:r>
                        <m:sSup>
                          <m:sSupPr>
                            <m:ctrlPr>
                              <a:rPr lang="en-GB" sz="3200" b="0" i="1" smtClean="0">
                                <a:latin typeface="Cambria Math" panose="02040503050406030204" pitchFamily="18" charset="0"/>
                              </a:rPr>
                            </m:ctrlPr>
                          </m:sSupPr>
                          <m:e>
                            <m:r>
                              <a:rPr lang="en-GB" sz="3200" b="0" i="1" smtClean="0">
                                <a:latin typeface="Cambria Math" panose="02040503050406030204" pitchFamily="18" charset="0"/>
                              </a:rPr>
                              <m:t>𝑚</m:t>
                            </m:r>
                          </m:e>
                          <m:sup>
                            <m:r>
                              <a:rPr lang="en-GB" sz="3200" b="0" i="1" smtClean="0">
                                <a:latin typeface="Cambria Math" panose="02040503050406030204" pitchFamily="18" charset="0"/>
                              </a:rPr>
                              <m:t>2</m:t>
                            </m:r>
                          </m:sup>
                        </m:sSup>
                        <m:r>
                          <a:rPr lang="en-GB" sz="3200" b="0" i="1" smtClean="0">
                            <a:latin typeface="Cambria Math" panose="02040503050406030204" pitchFamily="18" charset="0"/>
                          </a:rPr>
                          <m:t>/</m:t>
                        </m:r>
                        <m:r>
                          <a:rPr lang="en-GB" sz="3200" b="0" i="1" smtClean="0">
                            <a:latin typeface="Cambria Math" panose="02040503050406030204" pitchFamily="18" charset="0"/>
                          </a:rPr>
                          <m:t>𝑊</m:t>
                        </m:r>
                      </m:oMath>
                    </m:oMathPara>
                  </a14:m>
                  <a:endParaRPr lang="en-GB" sz="3200" dirty="0">
                    <a:latin typeface="Bahnschrift" panose="020B0502040204020203" pitchFamily="34" charset="0"/>
                  </a:endParaRPr>
                </a:p>
              </p:txBody>
            </p:sp>
          </mc:Choice>
          <mc:Fallback xmlns="">
            <p:sp>
              <p:nvSpPr>
                <p:cNvPr id="11" name="Rectangle 10">
                  <a:extLst>
                    <a:ext uri="{FF2B5EF4-FFF2-40B4-BE49-F238E27FC236}">
                      <a16:creationId xmlns:a16="http://schemas.microsoft.com/office/drawing/2014/main" id="{3A6B1341-1421-48D6-A5CB-E8B2EBCE9263}"/>
                    </a:ext>
                  </a:extLst>
                </p:cNvPr>
                <p:cNvSpPr>
                  <a:spLocks noRot="1" noChangeAspect="1" noMove="1" noResize="1" noEditPoints="1" noAdjustHandles="1" noChangeArrowheads="1" noChangeShapeType="1" noTextEdit="1"/>
                </p:cNvSpPr>
                <p:nvPr/>
              </p:nvSpPr>
              <p:spPr>
                <a:xfrm>
                  <a:off x="6664987" y="5247373"/>
                  <a:ext cx="3218766" cy="584775"/>
                </a:xfrm>
                <a:prstGeom prst="rect">
                  <a:avLst/>
                </a:prstGeom>
                <a:blipFill>
                  <a:blip r:embed="rId4"/>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87CE4F5B-7F1B-4177-8330-7DA94FB56B21}"/>
                    </a:ext>
                  </a:extLst>
                </p:cNvPr>
                <p:cNvSpPr/>
                <p:nvPr/>
              </p:nvSpPr>
              <p:spPr>
                <a:xfrm>
                  <a:off x="5466961" y="5247374"/>
                  <a:ext cx="1320618"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3200" i="1">
                                <a:latin typeface="Cambria Math" panose="02040503050406030204" pitchFamily="18" charset="0"/>
                              </a:rPr>
                            </m:ctrlPr>
                          </m:sSupPr>
                          <m:e>
                            <m:r>
                              <a:rPr lang="en-GB" sz="3200" i="1">
                                <a:latin typeface="Cambria Math" panose="02040503050406030204" pitchFamily="18" charset="0"/>
                              </a:rPr>
                              <m:t>10</m:t>
                            </m:r>
                          </m:e>
                          <m:sup>
                            <m:r>
                              <a:rPr lang="en-GB" sz="3200" i="1">
                                <a:latin typeface="Cambria Math" panose="02040503050406030204" pitchFamily="18" charset="0"/>
                              </a:rPr>
                              <m:t>−16</m:t>
                            </m:r>
                          </m:sup>
                        </m:sSup>
                      </m:oMath>
                    </m:oMathPara>
                  </a14:m>
                  <a:endParaRPr lang="en-GB" sz="3200" dirty="0"/>
                </a:p>
              </p:txBody>
            </p:sp>
          </mc:Choice>
          <mc:Fallback xmlns="">
            <p:sp>
              <p:nvSpPr>
                <p:cNvPr id="15" name="Rectangle 14">
                  <a:extLst>
                    <a:ext uri="{FF2B5EF4-FFF2-40B4-BE49-F238E27FC236}">
                      <a16:creationId xmlns:a16="http://schemas.microsoft.com/office/drawing/2014/main" id="{87CE4F5B-7F1B-4177-8330-7DA94FB56B21}"/>
                    </a:ext>
                  </a:extLst>
                </p:cNvPr>
                <p:cNvSpPr>
                  <a:spLocks noRot="1" noChangeAspect="1" noMove="1" noResize="1" noEditPoints="1" noAdjustHandles="1" noChangeArrowheads="1" noChangeShapeType="1" noTextEdit="1"/>
                </p:cNvSpPr>
                <p:nvPr/>
              </p:nvSpPr>
              <p:spPr>
                <a:xfrm>
                  <a:off x="5466961" y="5247374"/>
                  <a:ext cx="1320618" cy="584775"/>
                </a:xfrm>
                <a:prstGeom prst="rect">
                  <a:avLst/>
                </a:prstGeom>
                <a:blipFill>
                  <a:blip r:embed="rId5"/>
                  <a:stretch>
                    <a:fillRect/>
                  </a:stretch>
                </a:blipFill>
              </p:spPr>
              <p:txBody>
                <a:bodyPr/>
                <a:lstStyle/>
                <a:p>
                  <a:r>
                    <a:rPr lang="en-CA">
                      <a:noFill/>
                    </a:rPr>
                    <a:t> </a:t>
                  </a:r>
                </a:p>
              </p:txBody>
            </p:sp>
          </mc:Fallback>
        </mc:AlternateContent>
      </p:grpSp>
      <p:cxnSp>
        <p:nvCxnSpPr>
          <p:cNvPr id="16" name="Straight Arrow Connector 15"/>
          <p:cNvCxnSpPr/>
          <p:nvPr/>
        </p:nvCxnSpPr>
        <p:spPr>
          <a:xfrm flipH="1">
            <a:off x="5654343" y="4237992"/>
            <a:ext cx="891930" cy="721935"/>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9864697"/>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latin typeface="Bahnschrift" panose="020B0502040204020203" pitchFamily="34" charset="0"/>
              </a:rPr>
              <a:t>Nonlinear Optics</a:t>
            </a:r>
            <a:endParaRPr lang="en-CA" b="1" dirty="0">
              <a:latin typeface="Bahnschrift" panose="020B0502040204020203" pitchFamily="34" charset="0"/>
            </a:endParaRPr>
          </a:p>
        </p:txBody>
      </p:sp>
      <p:sp>
        <p:nvSpPr>
          <p:cNvPr id="4" name="Slide Number Placeholder 3"/>
          <p:cNvSpPr>
            <a:spLocks noGrp="1"/>
          </p:cNvSpPr>
          <p:nvPr>
            <p:ph type="sldNum" sz="quarter" idx="12"/>
          </p:nvPr>
        </p:nvSpPr>
        <p:spPr>
          <a:xfrm>
            <a:off x="5588000" y="6487708"/>
            <a:ext cx="1016000" cy="250337"/>
          </a:xfrm>
        </p:spPr>
        <p:txBody>
          <a:bodyPr/>
          <a:lstStyle/>
          <a:p>
            <a:r>
              <a:rPr lang="en-US" dirty="0" smtClean="0"/>
              <a:t>PAGE  </a:t>
            </a:r>
            <a:fld id="{93005692-73BE-493E-93AB-ECD6027A7652}" type="slidenum">
              <a:rPr lang="en-US" smtClean="0"/>
              <a:pPr/>
              <a:t>5</a:t>
            </a:fld>
            <a:endParaRPr lang="en-US" dirty="0"/>
          </a:p>
        </p:txBody>
      </p:sp>
      <p:grpSp>
        <p:nvGrpSpPr>
          <p:cNvPr id="15" name="Group 14"/>
          <p:cNvGrpSpPr/>
          <p:nvPr/>
        </p:nvGrpSpPr>
        <p:grpSpPr>
          <a:xfrm>
            <a:off x="718269" y="1413163"/>
            <a:ext cx="11111343" cy="5074545"/>
            <a:chOff x="1438493" y="3649686"/>
            <a:chExt cx="5783488" cy="2216098"/>
          </a:xfrm>
        </p:grpSpPr>
        <p:sp>
          <p:nvSpPr>
            <p:cNvPr id="5" name="TextBox 4">
              <a:extLst>
                <a:ext uri="{FF2B5EF4-FFF2-40B4-BE49-F238E27FC236}">
                  <a16:creationId xmlns:a16="http://schemas.microsoft.com/office/drawing/2014/main" id="{EA86F67B-7C1A-49EB-B386-8CF713365762}"/>
                </a:ext>
              </a:extLst>
            </p:cNvPr>
            <p:cNvSpPr txBox="1"/>
            <p:nvPr/>
          </p:nvSpPr>
          <p:spPr>
            <a:xfrm>
              <a:off x="1438493" y="3649686"/>
              <a:ext cx="2610107" cy="2056453"/>
            </a:xfrm>
            <a:prstGeom prst="rect">
              <a:avLst/>
            </a:prstGeom>
            <a:noFill/>
          </p:spPr>
          <p:txBody>
            <a:bodyPr wrap="square" rtlCol="0">
              <a:spAutoFit/>
            </a:bodyPr>
            <a:lstStyle/>
            <a:p>
              <a:pPr marL="285750" indent="-285750">
                <a:lnSpc>
                  <a:spcPct val="250000"/>
                </a:lnSpc>
                <a:buFont typeface="Courier New" panose="02070309020205020404" pitchFamily="49" charset="0"/>
                <a:buChar char="o"/>
              </a:pPr>
              <a:r>
                <a:rPr lang="en-GB" sz="2000" dirty="0">
                  <a:latin typeface="Bahnschrift" panose="020B0502040204020203" pitchFamily="34" charset="0"/>
                </a:rPr>
                <a:t>Frequency </a:t>
              </a:r>
              <a:r>
                <a:rPr lang="en-GB" sz="2000" dirty="0" smtClean="0">
                  <a:latin typeface="Bahnschrift" panose="020B0502040204020203" pitchFamily="34" charset="0"/>
                </a:rPr>
                <a:t>mixing (e.g. SPDC</a:t>
              </a:r>
              <a:r>
                <a:rPr lang="en-GB" sz="2000" dirty="0">
                  <a:latin typeface="Bahnschrift" panose="020B0502040204020203" pitchFamily="34" charset="0"/>
                </a:rPr>
                <a:t>)</a:t>
              </a:r>
            </a:p>
            <a:p>
              <a:pPr marL="285750" indent="-285750">
                <a:lnSpc>
                  <a:spcPct val="250000"/>
                </a:lnSpc>
                <a:buFont typeface="Courier New" panose="02070309020205020404" pitchFamily="49" charset="0"/>
                <a:buChar char="o"/>
              </a:pPr>
              <a:r>
                <a:rPr lang="en-GB" sz="2000" dirty="0">
                  <a:latin typeface="Bahnschrift" panose="020B0502040204020203" pitchFamily="34" charset="0"/>
                </a:rPr>
                <a:t>Self-phase modulation</a:t>
              </a:r>
            </a:p>
            <a:p>
              <a:pPr marL="285750" indent="-285750">
                <a:lnSpc>
                  <a:spcPct val="250000"/>
                </a:lnSpc>
                <a:buFont typeface="Courier New" panose="02070309020205020404" pitchFamily="49" charset="0"/>
                <a:buChar char="o"/>
              </a:pPr>
              <a:r>
                <a:rPr lang="en-GB" sz="2000" dirty="0">
                  <a:latin typeface="Bahnschrift" panose="020B0502040204020203" pitchFamily="34" charset="0"/>
                </a:rPr>
                <a:t>Self-(</a:t>
              </a:r>
              <a:r>
                <a:rPr lang="en-GB" sz="2000" dirty="0" smtClean="0">
                  <a:latin typeface="Bahnschrift" panose="020B0502040204020203" pitchFamily="34" charset="0"/>
                </a:rPr>
                <a:t>de)focusing</a:t>
              </a:r>
            </a:p>
            <a:p>
              <a:pPr marL="285750" indent="-285750">
                <a:lnSpc>
                  <a:spcPct val="250000"/>
                </a:lnSpc>
                <a:buFont typeface="Courier New" panose="02070309020205020404" pitchFamily="49" charset="0"/>
                <a:buChar char="o"/>
              </a:pPr>
              <a:r>
                <a:rPr lang="en-GB" sz="2000" dirty="0" smtClean="0">
                  <a:latin typeface="Bahnschrift" panose="020B0502040204020203" pitchFamily="34" charset="0"/>
                </a:rPr>
                <a:t>Parametric Amplification</a:t>
              </a:r>
              <a:endParaRPr lang="en-GB" sz="2000" b="1" dirty="0" smtClean="0">
                <a:latin typeface="Bahnschrift" panose="020B0502040204020203" pitchFamily="34" charset="0"/>
              </a:endParaRPr>
            </a:p>
            <a:p>
              <a:pPr marL="285750" indent="-285750">
                <a:lnSpc>
                  <a:spcPct val="250000"/>
                </a:lnSpc>
                <a:buFont typeface="Courier New" panose="02070309020205020404" pitchFamily="49" charset="0"/>
                <a:buChar char="o"/>
              </a:pPr>
              <a:r>
                <a:rPr lang="en-GB" sz="2000" dirty="0" smtClean="0">
                  <a:latin typeface="Bahnschrift" panose="020B0502040204020203" pitchFamily="34" charset="0"/>
                </a:rPr>
                <a:t>Electromagnetic Induced Transparency</a:t>
              </a:r>
            </a:p>
            <a:p>
              <a:pPr marL="285750" indent="-285750">
                <a:lnSpc>
                  <a:spcPct val="250000"/>
                </a:lnSpc>
                <a:buFont typeface="Courier New" panose="02070309020205020404" pitchFamily="49" charset="0"/>
                <a:buChar char="o"/>
              </a:pPr>
              <a:r>
                <a:rPr lang="en-GB" sz="2000" b="1" dirty="0" smtClean="0">
                  <a:latin typeface="Bahnschrift" panose="020B0502040204020203" pitchFamily="34" charset="0"/>
                </a:rPr>
                <a:t>All Optical Modulation/Switching</a:t>
              </a:r>
              <a:endParaRPr lang="en-GB" sz="2000" b="1" dirty="0">
                <a:latin typeface="Bahnschrift" panose="020B0502040204020203" pitchFamily="34" charset="0"/>
              </a:endParaRPr>
            </a:p>
          </p:txBody>
        </p:sp>
        <p:grpSp>
          <p:nvGrpSpPr>
            <p:cNvPr id="6" name="Group 5">
              <a:extLst>
                <a:ext uri="{FF2B5EF4-FFF2-40B4-BE49-F238E27FC236}">
                  <a16:creationId xmlns:a16="http://schemas.microsoft.com/office/drawing/2014/main" id="{F117C66B-4E3D-4945-A0DF-C90BC2401936}"/>
                </a:ext>
              </a:extLst>
            </p:cNvPr>
            <p:cNvGrpSpPr/>
            <p:nvPr/>
          </p:nvGrpSpPr>
          <p:grpSpPr>
            <a:xfrm>
              <a:off x="4741797" y="4410613"/>
              <a:ext cx="2480184" cy="706977"/>
              <a:chOff x="3999355" y="4491710"/>
              <a:chExt cx="2480184" cy="706977"/>
            </a:xfrm>
          </p:grpSpPr>
          <p:pic>
            <p:nvPicPr>
              <p:cNvPr id="7" name="Picture 6">
                <a:extLst>
                  <a:ext uri="{FF2B5EF4-FFF2-40B4-BE49-F238E27FC236}">
                    <a16:creationId xmlns:a16="http://schemas.microsoft.com/office/drawing/2014/main" id="{DA587947-047C-4E69-B6DB-0E9DE530E09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045" t="56617" r="5786"/>
              <a:stretch/>
            </p:blipFill>
            <p:spPr>
              <a:xfrm>
                <a:off x="3999355" y="4620298"/>
                <a:ext cx="2135982" cy="578389"/>
              </a:xfrm>
              <a:prstGeom prst="rect">
                <a:avLst/>
              </a:prstGeom>
            </p:spPr>
          </p:pic>
          <p:sp>
            <p:nvSpPr>
              <p:cNvPr id="8" name="TextBox 7">
                <a:extLst>
                  <a:ext uri="{FF2B5EF4-FFF2-40B4-BE49-F238E27FC236}">
                    <a16:creationId xmlns:a16="http://schemas.microsoft.com/office/drawing/2014/main" id="{B5FC14FB-482B-44E6-9A5D-283679E06E37}"/>
                  </a:ext>
                </a:extLst>
              </p:cNvPr>
              <p:cNvSpPr txBox="1"/>
              <p:nvPr/>
            </p:nvSpPr>
            <p:spPr>
              <a:xfrm>
                <a:off x="6149011" y="4491710"/>
                <a:ext cx="330528" cy="253916"/>
              </a:xfrm>
              <a:prstGeom prst="rect">
                <a:avLst/>
              </a:prstGeom>
              <a:noFill/>
            </p:spPr>
            <p:txBody>
              <a:bodyPr wrap="square" rtlCol="0">
                <a:spAutoFit/>
              </a:bodyPr>
              <a:lstStyle/>
              <a:p>
                <a:r>
                  <a:rPr lang="en-GB" sz="1050" dirty="0">
                    <a:latin typeface="Bahnschrift" panose="020B0502040204020203" pitchFamily="34" charset="0"/>
                  </a:rPr>
                  <a:t>[2]</a:t>
                </a:r>
              </a:p>
            </p:txBody>
          </p:sp>
        </p:grpSp>
        <p:grpSp>
          <p:nvGrpSpPr>
            <p:cNvPr id="9" name="Group 8">
              <a:extLst>
                <a:ext uri="{FF2B5EF4-FFF2-40B4-BE49-F238E27FC236}">
                  <a16:creationId xmlns:a16="http://schemas.microsoft.com/office/drawing/2014/main" id="{BD379743-BD62-4B6F-A412-86EE86D33FB2}"/>
                </a:ext>
              </a:extLst>
            </p:cNvPr>
            <p:cNvGrpSpPr/>
            <p:nvPr/>
          </p:nvGrpSpPr>
          <p:grpSpPr>
            <a:xfrm>
              <a:off x="4220042" y="5204439"/>
              <a:ext cx="2478071" cy="661345"/>
              <a:chOff x="3317724" y="5276460"/>
              <a:chExt cx="2478071" cy="661345"/>
            </a:xfrm>
          </p:grpSpPr>
          <p:pic>
            <p:nvPicPr>
              <p:cNvPr id="10" name="Picture 9">
                <a:extLst>
                  <a:ext uri="{FF2B5EF4-FFF2-40B4-BE49-F238E27FC236}">
                    <a16:creationId xmlns:a16="http://schemas.microsoft.com/office/drawing/2014/main" id="{A486B0AF-C047-48EF-B085-631AAEAB7F3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5234" t="5166" r="2507" b="48722"/>
              <a:stretch/>
            </p:blipFill>
            <p:spPr>
              <a:xfrm>
                <a:off x="3317724" y="5380384"/>
                <a:ext cx="2026539" cy="557421"/>
              </a:xfrm>
              <a:prstGeom prst="rect">
                <a:avLst/>
              </a:prstGeom>
            </p:spPr>
          </p:pic>
          <p:sp>
            <p:nvSpPr>
              <p:cNvPr id="11" name="TextBox 10">
                <a:extLst>
                  <a:ext uri="{FF2B5EF4-FFF2-40B4-BE49-F238E27FC236}">
                    <a16:creationId xmlns:a16="http://schemas.microsoft.com/office/drawing/2014/main" id="{A04FF4FA-5334-4175-8746-D1101967AAF8}"/>
                  </a:ext>
                </a:extLst>
              </p:cNvPr>
              <p:cNvSpPr txBox="1"/>
              <p:nvPr/>
            </p:nvSpPr>
            <p:spPr>
              <a:xfrm>
                <a:off x="5462049" y="5276460"/>
                <a:ext cx="333746" cy="253916"/>
              </a:xfrm>
              <a:prstGeom prst="rect">
                <a:avLst/>
              </a:prstGeom>
              <a:noFill/>
            </p:spPr>
            <p:txBody>
              <a:bodyPr wrap="none" rtlCol="0">
                <a:spAutoFit/>
              </a:bodyPr>
              <a:lstStyle/>
              <a:p>
                <a:r>
                  <a:rPr lang="en-GB" sz="1050" dirty="0">
                    <a:latin typeface="Bahnschrift" panose="020B0502040204020203" pitchFamily="34" charset="0"/>
                  </a:rPr>
                  <a:t>[2]</a:t>
                </a:r>
              </a:p>
            </p:txBody>
          </p:sp>
        </p:grpSp>
        <p:grpSp>
          <p:nvGrpSpPr>
            <p:cNvPr id="12" name="Group 11">
              <a:extLst>
                <a:ext uri="{FF2B5EF4-FFF2-40B4-BE49-F238E27FC236}">
                  <a16:creationId xmlns:a16="http://schemas.microsoft.com/office/drawing/2014/main" id="{51EBFD03-458A-45EA-AA3D-6DFA2295B04D}"/>
                </a:ext>
              </a:extLst>
            </p:cNvPr>
            <p:cNvGrpSpPr/>
            <p:nvPr/>
          </p:nvGrpSpPr>
          <p:grpSpPr>
            <a:xfrm>
              <a:off x="4104689" y="3867763"/>
              <a:ext cx="2310060" cy="595415"/>
              <a:chOff x="3432193" y="3894716"/>
              <a:chExt cx="2310060" cy="595415"/>
            </a:xfrm>
          </p:grpSpPr>
          <p:pic>
            <p:nvPicPr>
              <p:cNvPr id="13" name="Picture 12">
                <a:extLst>
                  <a:ext uri="{FF2B5EF4-FFF2-40B4-BE49-F238E27FC236}">
                    <a16:creationId xmlns:a16="http://schemas.microsoft.com/office/drawing/2014/main" id="{D6ECB9DC-ED75-4604-8007-F60D825A7C0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1119" b="56305"/>
              <a:stretch/>
            </p:blipFill>
            <p:spPr>
              <a:xfrm>
                <a:off x="3432193" y="3963966"/>
                <a:ext cx="1973418" cy="526165"/>
              </a:xfrm>
              <a:prstGeom prst="rect">
                <a:avLst/>
              </a:prstGeom>
            </p:spPr>
          </p:pic>
          <p:sp>
            <p:nvSpPr>
              <p:cNvPr id="14" name="TextBox 13">
                <a:extLst>
                  <a:ext uri="{FF2B5EF4-FFF2-40B4-BE49-F238E27FC236}">
                    <a16:creationId xmlns:a16="http://schemas.microsoft.com/office/drawing/2014/main" id="{A5C22F30-E86E-402A-88F3-F08CA2A77FC7}"/>
                  </a:ext>
                </a:extLst>
              </p:cNvPr>
              <p:cNvSpPr txBox="1"/>
              <p:nvPr/>
            </p:nvSpPr>
            <p:spPr>
              <a:xfrm>
                <a:off x="5432553" y="3894716"/>
                <a:ext cx="309700" cy="253916"/>
              </a:xfrm>
              <a:prstGeom prst="rect">
                <a:avLst/>
              </a:prstGeom>
              <a:noFill/>
            </p:spPr>
            <p:txBody>
              <a:bodyPr wrap="none" rtlCol="0">
                <a:spAutoFit/>
              </a:bodyPr>
              <a:lstStyle/>
              <a:p>
                <a:r>
                  <a:rPr lang="en-GB" sz="1050" dirty="0">
                    <a:latin typeface="Bahnschrift" panose="020B0502040204020203" pitchFamily="34" charset="0"/>
                  </a:rPr>
                  <a:t>[1]</a:t>
                </a:r>
              </a:p>
            </p:txBody>
          </p:sp>
        </p:grpSp>
      </p:grpSp>
    </p:spTree>
    <p:extLst>
      <p:ext uri="{BB962C8B-B14F-4D97-AF65-F5344CB8AC3E}">
        <p14:creationId xmlns:p14="http://schemas.microsoft.com/office/powerpoint/2010/main" val="1278813012"/>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dirty="0" smtClean="0">
                <a:latin typeface="Bahnschrift" panose="020B0502040204020203" pitchFamily="34" charset="0"/>
              </a:rPr>
              <a:t>Applications of Nonlinear Optics</a:t>
            </a:r>
            <a:endParaRPr lang="en-CA" b="1" dirty="0">
              <a:latin typeface="Bahnschrift" panose="020B0502040204020203" pitchFamily="34" charset="0"/>
            </a:endParaRPr>
          </a:p>
        </p:txBody>
      </p:sp>
      <p:sp>
        <p:nvSpPr>
          <p:cNvPr id="4" name="Slide Number Placeholder 3"/>
          <p:cNvSpPr>
            <a:spLocks noGrp="1"/>
          </p:cNvSpPr>
          <p:nvPr>
            <p:ph type="sldNum" sz="quarter" idx="12"/>
          </p:nvPr>
        </p:nvSpPr>
        <p:spPr/>
        <p:txBody>
          <a:bodyPr/>
          <a:lstStyle/>
          <a:p>
            <a:r>
              <a:rPr lang="en-US" smtClean="0"/>
              <a:t>PAGE  </a:t>
            </a:r>
            <a:fld id="{93005692-73BE-493E-93AB-ECD6027A7652}" type="slidenum">
              <a:rPr lang="en-US" smtClean="0"/>
              <a:pPr/>
              <a:t>6</a:t>
            </a:fld>
            <a:endParaRPr lang="en-US" dirty="0"/>
          </a:p>
        </p:txBody>
      </p:sp>
      <p:cxnSp>
        <p:nvCxnSpPr>
          <p:cNvPr id="6" name="Straight Arrow Connector 5"/>
          <p:cNvCxnSpPr/>
          <p:nvPr/>
        </p:nvCxnSpPr>
        <p:spPr>
          <a:xfrm flipH="1">
            <a:off x="2006101" y="1141109"/>
            <a:ext cx="3882081" cy="12037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436039" y="2377945"/>
            <a:ext cx="2098963" cy="17230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584653" y="2539874"/>
            <a:ext cx="2210061" cy="2031325"/>
          </a:xfrm>
          <a:prstGeom prst="rect">
            <a:avLst/>
          </a:prstGeom>
          <a:noFill/>
        </p:spPr>
        <p:txBody>
          <a:bodyPr wrap="square" rtlCol="0">
            <a:spAutoFit/>
          </a:bodyPr>
          <a:lstStyle/>
          <a:p>
            <a:r>
              <a:rPr lang="en-CA" b="1" dirty="0" smtClean="0">
                <a:latin typeface="Bahnschrift" panose="020B0502040204020203" pitchFamily="34" charset="0"/>
              </a:rPr>
              <a:t>Lasers,</a:t>
            </a:r>
          </a:p>
          <a:p>
            <a:endParaRPr lang="en-CA" b="1" dirty="0">
              <a:latin typeface="Bahnschrift" panose="020B0502040204020203" pitchFamily="34" charset="0"/>
            </a:endParaRPr>
          </a:p>
          <a:p>
            <a:r>
              <a:rPr lang="en-CA" b="1" dirty="0" smtClean="0">
                <a:latin typeface="Bahnschrift" panose="020B0502040204020203" pitchFamily="34" charset="0"/>
              </a:rPr>
              <a:t>Optical Control</a:t>
            </a:r>
          </a:p>
          <a:p>
            <a:r>
              <a:rPr lang="en-CA" b="1" dirty="0" smtClean="0">
                <a:latin typeface="Bahnschrift" panose="020B0502040204020203" pitchFamily="34" charset="0"/>
              </a:rPr>
              <a:t>THz sources,</a:t>
            </a:r>
          </a:p>
          <a:p>
            <a:r>
              <a:rPr lang="en-CA" b="1" dirty="0" smtClean="0">
                <a:latin typeface="Bahnschrift" panose="020B0502040204020203" pitchFamily="34" charset="0"/>
              </a:rPr>
              <a:t>Pulsing,</a:t>
            </a:r>
          </a:p>
          <a:p>
            <a:endParaRPr lang="en-CA" b="1" dirty="0" smtClean="0">
              <a:latin typeface="Bahnschrift" panose="020B0502040204020203" pitchFamily="34" charset="0"/>
            </a:endParaRPr>
          </a:p>
          <a:p>
            <a:endParaRPr lang="en-CA" b="1" dirty="0">
              <a:latin typeface="Bahnschrift" panose="020B0502040204020203" pitchFamily="34" charset="0"/>
            </a:endParaRPr>
          </a:p>
        </p:txBody>
      </p:sp>
      <p:cxnSp>
        <p:nvCxnSpPr>
          <p:cNvPr id="9" name="Straight Arrow Connector 8"/>
          <p:cNvCxnSpPr/>
          <p:nvPr/>
        </p:nvCxnSpPr>
        <p:spPr>
          <a:xfrm flipH="1">
            <a:off x="4997537" y="1141109"/>
            <a:ext cx="890645" cy="11518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3248683" y="2335765"/>
            <a:ext cx="2098963" cy="17230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p:cNvSpPr txBox="1"/>
          <p:nvPr/>
        </p:nvSpPr>
        <p:spPr>
          <a:xfrm>
            <a:off x="6382547" y="2500781"/>
            <a:ext cx="2898351" cy="2308324"/>
          </a:xfrm>
          <a:prstGeom prst="rect">
            <a:avLst/>
          </a:prstGeom>
          <a:noFill/>
        </p:spPr>
        <p:txBody>
          <a:bodyPr wrap="square" rtlCol="0">
            <a:spAutoFit/>
          </a:bodyPr>
          <a:lstStyle/>
          <a:p>
            <a:r>
              <a:rPr lang="en-CA" b="1" dirty="0" smtClean="0">
                <a:latin typeface="Bahnschrift" panose="020B0502040204020203" pitchFamily="34" charset="0"/>
              </a:rPr>
              <a:t>Information Technology</a:t>
            </a:r>
          </a:p>
          <a:p>
            <a:endParaRPr lang="en-CA" b="1" dirty="0" smtClean="0">
              <a:latin typeface="Bahnschrift" panose="020B0502040204020203" pitchFamily="34" charset="0"/>
            </a:endParaRPr>
          </a:p>
          <a:p>
            <a:r>
              <a:rPr lang="en-CA" b="1" dirty="0" smtClean="0">
                <a:latin typeface="Bahnschrift" panose="020B0502040204020203" pitchFamily="34" charset="0"/>
              </a:rPr>
              <a:t>Optical Signal Processing</a:t>
            </a:r>
          </a:p>
          <a:p>
            <a:r>
              <a:rPr lang="en-CA" b="1" dirty="0" smtClean="0">
                <a:latin typeface="Bahnschrift" panose="020B0502040204020203" pitchFamily="34" charset="0"/>
              </a:rPr>
              <a:t>Data Storage</a:t>
            </a:r>
          </a:p>
          <a:p>
            <a:r>
              <a:rPr lang="en-CA" b="1" dirty="0" smtClean="0">
                <a:latin typeface="Bahnschrift" panose="020B0502040204020203" pitchFamily="34" charset="0"/>
              </a:rPr>
              <a:t>Sensors</a:t>
            </a:r>
          </a:p>
          <a:p>
            <a:endParaRPr lang="en-CA" b="1" dirty="0" smtClean="0">
              <a:latin typeface="Bahnschrift" panose="020B0502040204020203" pitchFamily="34" charset="0"/>
            </a:endParaRPr>
          </a:p>
          <a:p>
            <a:endParaRPr lang="en-CA" b="1" dirty="0" smtClean="0">
              <a:latin typeface="Bahnschrift" panose="020B0502040204020203" pitchFamily="34" charset="0"/>
            </a:endParaRPr>
          </a:p>
          <a:p>
            <a:endParaRPr lang="en-CA" b="1" dirty="0">
              <a:latin typeface="Bahnschrift" panose="020B0502040204020203" pitchFamily="34" charset="0"/>
            </a:endParaRPr>
          </a:p>
        </p:txBody>
      </p:sp>
      <p:sp>
        <p:nvSpPr>
          <p:cNvPr id="14" name="Rounded Rectangle 13"/>
          <p:cNvSpPr/>
          <p:nvPr/>
        </p:nvSpPr>
        <p:spPr>
          <a:xfrm>
            <a:off x="6203979" y="2292927"/>
            <a:ext cx="3154765" cy="17230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ounded Rectangle 14"/>
          <p:cNvSpPr/>
          <p:nvPr/>
        </p:nvSpPr>
        <p:spPr>
          <a:xfrm>
            <a:off x="9573511" y="2335765"/>
            <a:ext cx="2098963" cy="17230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8" name="Straight Arrow Connector 17"/>
          <p:cNvCxnSpPr/>
          <p:nvPr/>
        </p:nvCxnSpPr>
        <p:spPr>
          <a:xfrm>
            <a:off x="5904534" y="1167844"/>
            <a:ext cx="1535357" cy="10768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400521" y="2581437"/>
            <a:ext cx="2210061" cy="1477328"/>
          </a:xfrm>
          <a:prstGeom prst="rect">
            <a:avLst/>
          </a:prstGeom>
          <a:noFill/>
        </p:spPr>
        <p:txBody>
          <a:bodyPr wrap="square" rtlCol="0">
            <a:spAutoFit/>
          </a:bodyPr>
          <a:lstStyle/>
          <a:p>
            <a:r>
              <a:rPr lang="en-CA" b="1" dirty="0" smtClean="0">
                <a:latin typeface="Bahnschrift" panose="020B0502040204020203" pitchFamily="34" charset="0"/>
              </a:rPr>
              <a:t>Material Science</a:t>
            </a:r>
          </a:p>
          <a:p>
            <a:endParaRPr lang="en-CA" b="1" dirty="0" smtClean="0">
              <a:latin typeface="Bahnschrift" panose="020B0502040204020203" pitchFamily="34" charset="0"/>
            </a:endParaRPr>
          </a:p>
          <a:p>
            <a:r>
              <a:rPr lang="en-CA" b="1" dirty="0" smtClean="0">
                <a:latin typeface="Bahnschrift" panose="020B0502040204020203" pitchFamily="34" charset="0"/>
              </a:rPr>
              <a:t>Spectroscopy</a:t>
            </a:r>
          </a:p>
          <a:p>
            <a:endParaRPr lang="en-CA" b="1" dirty="0" smtClean="0">
              <a:latin typeface="Bahnschrift" panose="020B0502040204020203" pitchFamily="34" charset="0"/>
            </a:endParaRPr>
          </a:p>
          <a:p>
            <a:endParaRPr lang="en-CA" b="1" dirty="0">
              <a:latin typeface="Bahnschrift" panose="020B0502040204020203" pitchFamily="34" charset="0"/>
            </a:endParaRPr>
          </a:p>
        </p:txBody>
      </p:sp>
      <p:cxnSp>
        <p:nvCxnSpPr>
          <p:cNvPr id="23" name="Straight Arrow Connector 22"/>
          <p:cNvCxnSpPr/>
          <p:nvPr/>
        </p:nvCxnSpPr>
        <p:spPr>
          <a:xfrm>
            <a:off x="5888182" y="1184686"/>
            <a:ext cx="4405745" cy="10874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9677180" y="2560670"/>
            <a:ext cx="2210061" cy="1754326"/>
          </a:xfrm>
          <a:prstGeom prst="rect">
            <a:avLst/>
          </a:prstGeom>
          <a:noFill/>
        </p:spPr>
        <p:txBody>
          <a:bodyPr wrap="square" rtlCol="0">
            <a:spAutoFit/>
          </a:bodyPr>
          <a:lstStyle/>
          <a:p>
            <a:r>
              <a:rPr lang="en-CA" b="1" dirty="0" smtClean="0">
                <a:latin typeface="Bahnschrift" panose="020B0502040204020203" pitchFamily="34" charset="0"/>
              </a:rPr>
              <a:t>Quantum Optics</a:t>
            </a:r>
          </a:p>
          <a:p>
            <a:endParaRPr lang="en-CA" b="1" dirty="0">
              <a:latin typeface="Bahnschrift" panose="020B0502040204020203" pitchFamily="34" charset="0"/>
            </a:endParaRPr>
          </a:p>
          <a:p>
            <a:r>
              <a:rPr lang="en-CA" b="1" dirty="0" smtClean="0">
                <a:latin typeface="Bahnschrift" panose="020B0502040204020203" pitchFamily="34" charset="0"/>
              </a:rPr>
              <a:t>Quantum Information</a:t>
            </a:r>
          </a:p>
          <a:p>
            <a:endParaRPr lang="en-CA" b="1" dirty="0" smtClean="0">
              <a:latin typeface="Bahnschrift" panose="020B0502040204020203" pitchFamily="34" charset="0"/>
            </a:endParaRPr>
          </a:p>
          <a:p>
            <a:endParaRPr lang="en-CA" b="1" dirty="0">
              <a:latin typeface="Bahnschrift" panose="020B0502040204020203" pitchFamily="34" charset="0"/>
            </a:endParaRPr>
          </a:p>
        </p:txBody>
      </p:sp>
      <p:grpSp>
        <p:nvGrpSpPr>
          <p:cNvPr id="35" name="Group 34"/>
          <p:cNvGrpSpPr/>
          <p:nvPr/>
        </p:nvGrpSpPr>
        <p:grpSpPr>
          <a:xfrm>
            <a:off x="1138596" y="4641777"/>
            <a:ext cx="9812302" cy="1567848"/>
            <a:chOff x="1138596" y="4641777"/>
            <a:chExt cx="9812302" cy="1567848"/>
          </a:xfrm>
        </p:grpSpPr>
        <p:sp>
          <p:nvSpPr>
            <p:cNvPr id="33" name="TextBox 32"/>
            <p:cNvSpPr txBox="1"/>
            <p:nvPr/>
          </p:nvSpPr>
          <p:spPr>
            <a:xfrm>
              <a:off x="1138596" y="5010203"/>
              <a:ext cx="9812302" cy="830997"/>
            </a:xfrm>
            <a:prstGeom prst="rect">
              <a:avLst/>
            </a:prstGeom>
            <a:noFill/>
          </p:spPr>
          <p:txBody>
            <a:bodyPr wrap="none" rtlCol="0">
              <a:spAutoFit/>
            </a:bodyPr>
            <a:lstStyle/>
            <a:p>
              <a:pPr algn="ctr"/>
              <a:r>
                <a:rPr lang="en-CA" sz="2400" b="1" dirty="0" smtClean="0">
                  <a:latin typeface="Bahnschrift" panose="020B0502040204020203" pitchFamily="34" charset="0"/>
                </a:rPr>
                <a:t>Hunt for large and wideband nonlinearity, electrical </a:t>
              </a:r>
              <a:r>
                <a:rPr lang="en-CA" sz="2400" b="1" dirty="0" err="1" smtClean="0">
                  <a:latin typeface="Bahnschrift" panose="020B0502040204020203" pitchFamily="34" charset="0"/>
                </a:rPr>
                <a:t>tunability</a:t>
              </a:r>
              <a:r>
                <a:rPr lang="en-CA" sz="2400" b="1" dirty="0" smtClean="0">
                  <a:latin typeface="Bahnschrift" panose="020B0502040204020203" pitchFamily="34" charset="0"/>
                </a:rPr>
                <a:t>, </a:t>
              </a:r>
            </a:p>
            <a:p>
              <a:r>
                <a:rPr lang="en-CA" sz="2400" b="1" dirty="0" smtClean="0">
                  <a:latin typeface="Bahnschrift" panose="020B0502040204020203" pitchFamily="34" charset="0"/>
                </a:rPr>
                <a:t>ease of integration and fabrication with conventional Photonic circuitry </a:t>
              </a:r>
              <a:endParaRPr lang="en-CA" sz="2400" b="1" dirty="0">
                <a:latin typeface="Bahnschrift" panose="020B0502040204020203" pitchFamily="34" charset="0"/>
              </a:endParaRPr>
            </a:p>
          </p:txBody>
        </p:sp>
        <p:sp>
          <p:nvSpPr>
            <p:cNvPr id="34" name="Rounded Rectangle 33"/>
            <p:cNvSpPr/>
            <p:nvPr/>
          </p:nvSpPr>
          <p:spPr>
            <a:xfrm>
              <a:off x="1189993" y="4641777"/>
              <a:ext cx="9570968" cy="156784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7982980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b="1" dirty="0" smtClean="0">
                <a:latin typeface="Bahnschrift" panose="020B0502040204020203" pitchFamily="34" charset="0"/>
              </a:rPr>
              <a:t>Graphene Structure &amp; Linear Dispersion</a:t>
            </a:r>
            <a:endParaRPr lang="en-CA" sz="3200" b="1" dirty="0">
              <a:latin typeface="Bahnschrift" panose="020B0502040204020203" pitchFamily="34" charset="0"/>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94364" y="1774237"/>
            <a:ext cx="4376069" cy="4075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9775" y="1774237"/>
            <a:ext cx="4376069" cy="407511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9" name="Oval 8"/>
          <p:cNvSpPr/>
          <p:nvPr/>
        </p:nvSpPr>
        <p:spPr>
          <a:xfrm>
            <a:off x="4794151" y="2942618"/>
            <a:ext cx="1440000" cy="1440000"/>
          </a:xfrm>
          <a:prstGeom prst="ellipse">
            <a:avLst/>
          </a:prstGeom>
          <a:noFill/>
          <a:ln w="2857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grpSp>
        <p:nvGrpSpPr>
          <p:cNvPr id="15" name="Group 14"/>
          <p:cNvGrpSpPr/>
          <p:nvPr/>
        </p:nvGrpSpPr>
        <p:grpSpPr>
          <a:xfrm>
            <a:off x="4972956" y="3166325"/>
            <a:ext cx="779816" cy="1031151"/>
            <a:chOff x="3448956" y="3166324"/>
            <a:chExt cx="779816" cy="1031151"/>
          </a:xfrm>
        </p:grpSpPr>
        <p:sp>
          <p:nvSpPr>
            <p:cNvPr id="8" name="Oval 7"/>
            <p:cNvSpPr/>
            <p:nvPr/>
          </p:nvSpPr>
          <p:spPr>
            <a:xfrm rot="1800000" flipH="1">
              <a:off x="4073838" y="3166324"/>
              <a:ext cx="135533" cy="541195"/>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0800000" scaled="1"/>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13" name="Oval 12"/>
            <p:cNvSpPr/>
            <p:nvPr/>
          </p:nvSpPr>
          <p:spPr>
            <a:xfrm rot="9000000" flipH="1">
              <a:off x="4093239" y="3656280"/>
              <a:ext cx="135533" cy="541195"/>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14" name="Oval 13"/>
            <p:cNvSpPr/>
            <p:nvPr/>
          </p:nvSpPr>
          <p:spPr>
            <a:xfrm rot="16200000" flipH="1">
              <a:off x="3651787" y="3392021"/>
              <a:ext cx="135533" cy="541195"/>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grpSp>
      <p:grpSp>
        <p:nvGrpSpPr>
          <p:cNvPr id="22" name="Group 21"/>
          <p:cNvGrpSpPr/>
          <p:nvPr/>
        </p:nvGrpSpPr>
        <p:grpSpPr>
          <a:xfrm>
            <a:off x="4908836" y="2855372"/>
            <a:ext cx="1011720" cy="1165404"/>
            <a:chOff x="3384836" y="2855372"/>
            <a:chExt cx="1011720" cy="1165404"/>
          </a:xfrm>
        </p:grpSpPr>
        <p:sp>
          <p:nvSpPr>
            <p:cNvPr id="20" name="Oval 19"/>
            <p:cNvSpPr/>
            <p:nvPr/>
          </p:nvSpPr>
          <p:spPr>
            <a:xfrm flipH="1">
              <a:off x="4247534" y="3479581"/>
              <a:ext cx="149022" cy="541195"/>
            </a:xfrm>
            <a:prstGeom prst="ellipse">
              <a:avLst/>
            </a:prstGeom>
            <a:gradFill flip="none" rotWithShape="1">
              <a:gsLst>
                <a:gs pos="0">
                  <a:srgbClr val="E0249A">
                    <a:tint val="66000"/>
                    <a:satMod val="160000"/>
                  </a:srgbClr>
                </a:gs>
                <a:gs pos="50000">
                  <a:srgbClr val="E0249A">
                    <a:tint val="44500"/>
                    <a:satMod val="160000"/>
                  </a:srgbClr>
                </a:gs>
                <a:gs pos="100000">
                  <a:srgbClr val="E0249A">
                    <a:tint val="23500"/>
                    <a:satMod val="160000"/>
                  </a:srgbClr>
                </a:gs>
              </a:gsLst>
              <a:path path="circle">
                <a:fillToRect l="50000" t="50000" r="50000" b="50000"/>
              </a:path>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CA"/>
            </a:p>
          </p:txBody>
        </p:sp>
        <p:sp>
          <p:nvSpPr>
            <p:cNvPr id="23" name="Oval 22"/>
            <p:cNvSpPr/>
            <p:nvPr/>
          </p:nvSpPr>
          <p:spPr>
            <a:xfrm flipH="1">
              <a:off x="4230130" y="2855372"/>
              <a:ext cx="149022" cy="541195"/>
            </a:xfrm>
            <a:prstGeom prst="ellipse">
              <a:avLst/>
            </a:prstGeom>
            <a:gradFill flip="none" rotWithShape="1">
              <a:gsLst>
                <a:gs pos="0">
                  <a:srgbClr val="E0249A">
                    <a:tint val="66000"/>
                    <a:satMod val="160000"/>
                  </a:srgbClr>
                </a:gs>
                <a:gs pos="50000">
                  <a:srgbClr val="E0249A">
                    <a:tint val="44500"/>
                    <a:satMod val="160000"/>
                  </a:srgbClr>
                </a:gs>
                <a:gs pos="100000">
                  <a:srgbClr val="E0249A">
                    <a:tint val="23500"/>
                    <a:satMod val="160000"/>
                  </a:srgbClr>
                </a:gs>
              </a:gsLst>
              <a:path path="circle">
                <a:fillToRect l="50000" t="50000" r="50000" b="50000"/>
              </a:path>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CA"/>
            </a:p>
          </p:txBody>
        </p:sp>
        <p:sp>
          <p:nvSpPr>
            <p:cNvPr id="24" name="Oval 23"/>
            <p:cNvSpPr/>
            <p:nvPr/>
          </p:nvSpPr>
          <p:spPr>
            <a:xfrm flipH="1">
              <a:off x="3384836" y="3100671"/>
              <a:ext cx="174152" cy="541195"/>
            </a:xfrm>
            <a:prstGeom prst="ellipse">
              <a:avLst/>
            </a:prstGeom>
            <a:gradFill flip="none" rotWithShape="1">
              <a:gsLst>
                <a:gs pos="0">
                  <a:srgbClr val="E0249A">
                    <a:tint val="66000"/>
                    <a:satMod val="160000"/>
                  </a:srgbClr>
                </a:gs>
                <a:gs pos="50000">
                  <a:srgbClr val="E0249A">
                    <a:tint val="44500"/>
                    <a:satMod val="160000"/>
                  </a:srgbClr>
                </a:gs>
                <a:gs pos="100000">
                  <a:srgbClr val="E0249A">
                    <a:tint val="23500"/>
                    <a:satMod val="160000"/>
                  </a:srgbClr>
                </a:gs>
              </a:gsLst>
              <a:path path="circle">
                <a:fillToRect l="50000" t="50000" r="50000" b="50000"/>
              </a:path>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CA"/>
            </a:p>
          </p:txBody>
        </p:sp>
        <p:sp>
          <p:nvSpPr>
            <p:cNvPr id="25" name="Oval 24"/>
            <p:cNvSpPr/>
            <p:nvPr/>
          </p:nvSpPr>
          <p:spPr>
            <a:xfrm flipH="1">
              <a:off x="3935846" y="3112212"/>
              <a:ext cx="149022" cy="541195"/>
            </a:xfrm>
            <a:prstGeom prst="ellipse">
              <a:avLst/>
            </a:prstGeom>
            <a:gradFill flip="none" rotWithShape="1">
              <a:gsLst>
                <a:gs pos="0">
                  <a:srgbClr val="E0249A">
                    <a:tint val="66000"/>
                    <a:satMod val="160000"/>
                  </a:srgbClr>
                </a:gs>
                <a:gs pos="50000">
                  <a:srgbClr val="E0249A">
                    <a:tint val="44500"/>
                    <a:satMod val="160000"/>
                  </a:srgbClr>
                </a:gs>
                <a:gs pos="100000">
                  <a:srgbClr val="E0249A">
                    <a:tint val="23500"/>
                    <a:satMod val="160000"/>
                  </a:srgbClr>
                </a:gs>
              </a:gsLst>
              <a:path path="circle">
                <a:fillToRect l="50000" t="50000" r="50000" b="50000"/>
              </a:path>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CA"/>
            </a:p>
          </p:txBody>
        </p:sp>
      </p:grpSp>
      <mc:AlternateContent xmlns:mc="http://schemas.openxmlformats.org/markup-compatibility/2006" xmlns:a14="http://schemas.microsoft.com/office/drawing/2010/main">
        <mc:Choice Requires="a14">
          <p:sp>
            <p:nvSpPr>
              <p:cNvPr id="27" name="TextBox 26"/>
              <p:cNvSpPr txBox="1"/>
              <p:nvPr/>
            </p:nvSpPr>
            <p:spPr>
              <a:xfrm>
                <a:off x="1773381" y="3410753"/>
                <a:ext cx="2397315" cy="369332"/>
              </a:xfrm>
              <a:prstGeom prst="rect">
                <a:avLst/>
              </a:prstGeom>
              <a:noFill/>
            </p:spPr>
            <p:txBody>
              <a:bodyPr wrap="square" rtlCol="0">
                <a:spAutoFit/>
              </a:bodyPr>
              <a:lstStyle/>
              <a:p>
                <a:r>
                  <a:rPr lang="en-CA" dirty="0"/>
                  <a:t>Strong </a:t>
                </a:r>
                <a14:m>
                  <m:oMath xmlns:m="http://schemas.openxmlformats.org/officeDocument/2006/math">
                    <m:r>
                      <a:rPr lang="en-CA" i="1">
                        <a:latin typeface="Cambria Math"/>
                      </a:rPr>
                      <m:t>𝜎</m:t>
                    </m:r>
                    <m:r>
                      <a:rPr lang="en-CA">
                        <a:latin typeface="Cambria Math"/>
                      </a:rPr>
                      <m:t> </m:t>
                    </m:r>
                  </m:oMath>
                </a14:m>
                <a:r>
                  <a:rPr lang="en-CA" dirty="0"/>
                  <a:t>Bounds </a:t>
                </a:r>
              </a:p>
            </p:txBody>
          </p:sp>
        </mc:Choice>
        <mc:Fallback xmlns="">
          <p:sp>
            <p:nvSpPr>
              <p:cNvPr id="27" name="TextBox 26"/>
              <p:cNvSpPr txBox="1">
                <a:spLocks noRot="1" noChangeAspect="1" noMove="1" noResize="1" noEditPoints="1" noAdjustHandles="1" noChangeArrowheads="1" noChangeShapeType="1" noTextEdit="1"/>
              </p:cNvSpPr>
              <p:nvPr/>
            </p:nvSpPr>
            <p:spPr>
              <a:xfrm>
                <a:off x="1773381" y="3410753"/>
                <a:ext cx="2397315" cy="369332"/>
              </a:xfrm>
              <a:prstGeom prst="rect">
                <a:avLst/>
              </a:prstGeom>
              <a:blipFill>
                <a:blip r:embed="rId3"/>
                <a:stretch>
                  <a:fillRect l="-2290" t="-10000" b="-26667"/>
                </a:stretch>
              </a:blipFill>
            </p:spPr>
            <p:txBody>
              <a:bodyPr/>
              <a:lstStyle/>
              <a:p>
                <a:r>
                  <a:rPr lang="en-CA">
                    <a:noFill/>
                  </a:rPr>
                  <a:t> </a:t>
                </a:r>
              </a:p>
            </p:txBody>
          </p:sp>
        </mc:Fallback>
      </mc:AlternateContent>
      <p:pic>
        <p:nvPicPr>
          <p:cNvPr id="45" name="Picture 44"/>
          <p:cNvPicPr>
            <a:picLocks noChangeAspect="1"/>
          </p:cNvPicPr>
          <p:nvPr/>
        </p:nvPicPr>
        <p:blipFill>
          <a:blip r:embed="rId4"/>
          <a:stretch>
            <a:fillRect/>
          </a:stretch>
        </p:blipFill>
        <p:spPr>
          <a:xfrm>
            <a:off x="8027815" y="1937942"/>
            <a:ext cx="2592278" cy="2643023"/>
          </a:xfrm>
          <a:prstGeom prst="rect">
            <a:avLst/>
          </a:prstGeom>
        </p:spPr>
      </p:pic>
      <p:sp>
        <p:nvSpPr>
          <p:cNvPr id="18" name="Slide Number Placeholder 4"/>
          <p:cNvSpPr>
            <a:spLocks noGrp="1"/>
          </p:cNvSpPr>
          <p:nvPr>
            <p:ph type="sldNum" sz="quarter" idx="12"/>
          </p:nvPr>
        </p:nvSpPr>
        <p:spPr>
          <a:xfrm>
            <a:off x="5715000" y="6335313"/>
            <a:ext cx="877711" cy="250337"/>
          </a:xfrm>
        </p:spPr>
        <p:txBody>
          <a:bodyPr/>
          <a:lstStyle/>
          <a:p>
            <a:r>
              <a:rPr lang="en-US" smtClean="0"/>
              <a:t>PAGE  </a:t>
            </a:r>
            <a:fld id="{93005692-73BE-493E-93AB-ECD6027A7652}" type="slidenum">
              <a:rPr lang="en-US" smtClean="0"/>
              <a:pPr/>
              <a:t>7</a:t>
            </a:fld>
            <a:endParaRPr lang="en-US" dirty="0"/>
          </a:p>
        </p:txBody>
      </p:sp>
    </p:spTree>
    <p:extLst>
      <p:ext uri="{BB962C8B-B14F-4D97-AF65-F5344CB8AC3E}">
        <p14:creationId xmlns:p14="http://schemas.microsoft.com/office/powerpoint/2010/main" val="28395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09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7" grpId="0"/>
      <p:bldP spid="2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247" y="637492"/>
            <a:ext cx="11537262" cy="1225944"/>
          </a:xfrm>
        </p:spPr>
        <p:txBody>
          <a:bodyPr>
            <a:noAutofit/>
          </a:bodyPr>
          <a:lstStyle/>
          <a:p>
            <a:r>
              <a:rPr lang="en-CA" sz="3200" b="1" dirty="0">
                <a:solidFill>
                  <a:srgbClr val="000000"/>
                </a:solidFill>
                <a:latin typeface="Bahnschrift" panose="020B0502040204020203" pitchFamily="34" charset="0"/>
              </a:rPr>
              <a:t>Pseudospin &amp; </a:t>
            </a:r>
            <a:r>
              <a:rPr lang="en-CA" sz="3200" b="1" dirty="0" err="1">
                <a:solidFill>
                  <a:srgbClr val="000000"/>
                </a:solidFill>
                <a:latin typeface="Bahnschrift" panose="020B0502040204020203" pitchFamily="34" charset="0"/>
              </a:rPr>
              <a:t>Chairality</a:t>
            </a:r>
            <a:r>
              <a:rPr lang="en-CA" sz="3200" b="1" dirty="0">
                <a:solidFill>
                  <a:srgbClr val="000000"/>
                </a:solidFill>
                <a:latin typeface="Bahnschrift" panose="020B0502040204020203" pitchFamily="34" charset="0"/>
              </a:rPr>
              <a:t> </a:t>
            </a:r>
            <a:r>
              <a:rPr lang="en-CA" sz="3200" b="1" dirty="0" smtClean="0">
                <a:solidFill>
                  <a:srgbClr val="000000"/>
                </a:solidFill>
                <a:latin typeface="Bahnschrift" panose="020B0502040204020203" pitchFamily="34" charset="0"/>
              </a:rPr>
              <a:t>helps large </a:t>
            </a:r>
            <a:r>
              <a:rPr lang="en-CA" sz="3200" b="1" dirty="0">
                <a:solidFill>
                  <a:srgbClr val="000000"/>
                </a:solidFill>
                <a:latin typeface="Bahnschrift" panose="020B0502040204020203" pitchFamily="34" charset="0"/>
              </a:rPr>
              <a:t>o</a:t>
            </a:r>
            <a:r>
              <a:rPr lang="en-CA" sz="3200" b="1" dirty="0" smtClean="0">
                <a:solidFill>
                  <a:srgbClr val="000000"/>
                </a:solidFill>
                <a:latin typeface="Bahnschrift" panose="020B0502040204020203" pitchFamily="34" charset="0"/>
              </a:rPr>
              <a:t>ptical nonlinearity &amp; </a:t>
            </a:r>
            <a:br>
              <a:rPr lang="en-CA" sz="3200" b="1" dirty="0" smtClean="0">
                <a:solidFill>
                  <a:srgbClr val="000000"/>
                </a:solidFill>
                <a:latin typeface="Bahnschrift" panose="020B0502040204020203" pitchFamily="34" charset="0"/>
              </a:rPr>
            </a:br>
            <a:r>
              <a:rPr lang="en-CA" sz="3200" b="1" dirty="0" smtClean="0">
                <a:solidFill>
                  <a:srgbClr val="000000"/>
                </a:solidFill>
                <a:latin typeface="Bahnschrift" panose="020B0502040204020203" pitchFamily="34" charset="0"/>
              </a:rPr>
              <a:t>it is topologically protected.  </a:t>
            </a:r>
            <a:r>
              <a:rPr lang="en-CA" sz="3200" b="1" dirty="0" smtClean="0">
                <a:solidFill>
                  <a:srgbClr val="000000"/>
                </a:solidFill>
                <a:latin typeface="Bahnschrift" panose="020B0502040204020203" pitchFamily="34" charset="0"/>
              </a:rPr>
              <a:t/>
            </a:r>
            <a:br>
              <a:rPr lang="en-CA" sz="3200" b="1" dirty="0" smtClean="0">
                <a:solidFill>
                  <a:srgbClr val="000000"/>
                </a:solidFill>
                <a:latin typeface="Bahnschrift" panose="020B0502040204020203" pitchFamily="34" charset="0"/>
              </a:rPr>
            </a:br>
            <a:r>
              <a:rPr lang="en-CA" sz="3200" b="1" dirty="0">
                <a:solidFill>
                  <a:srgbClr val="000000"/>
                </a:solidFill>
                <a:latin typeface="Bahnschrift" panose="020B0502040204020203" pitchFamily="34" charset="0"/>
              </a:rPr>
              <a:t> </a:t>
            </a:r>
            <a:r>
              <a:rPr lang="en-CA" sz="3200" b="1" dirty="0" smtClean="0">
                <a:solidFill>
                  <a:srgbClr val="000000"/>
                </a:solidFill>
                <a:latin typeface="Bahnschrift" panose="020B0502040204020203" pitchFamily="34" charset="0"/>
              </a:rPr>
              <a:t>                                                             </a:t>
            </a:r>
            <a:r>
              <a:rPr lang="en-CA" sz="3200" b="1" dirty="0" smtClean="0">
                <a:solidFill>
                  <a:srgbClr val="000000"/>
                </a:solidFill>
                <a:latin typeface="Bahnschrift" panose="020B0502040204020203" pitchFamily="34" charset="0"/>
              </a:rPr>
              <a:t>Inherently has large electric dipole.</a:t>
            </a:r>
            <a:endParaRPr lang="en-CA" sz="3200" dirty="0">
              <a:latin typeface="Bahnschrift" panose="020B0502040204020203" pitchFamily="34" charset="0"/>
            </a:endParaRPr>
          </a:p>
        </p:txBody>
      </p:sp>
      <p:sp>
        <p:nvSpPr>
          <p:cNvPr id="6" name="Slide Number Placeholder 5"/>
          <p:cNvSpPr>
            <a:spLocks noGrp="1"/>
          </p:cNvSpPr>
          <p:nvPr>
            <p:ph type="sldNum" sz="quarter" idx="12"/>
          </p:nvPr>
        </p:nvSpPr>
        <p:spPr/>
        <p:txBody>
          <a:bodyPr/>
          <a:lstStyle/>
          <a:p>
            <a:r>
              <a:rPr lang="en-US" smtClean="0"/>
              <a:t>PAGE  </a:t>
            </a:r>
            <a:fld id="{93005692-73BE-493E-93AB-ECD6027A7652}" type="slidenum">
              <a:rPr lang="en-US" smtClean="0"/>
              <a:pPr/>
              <a:t>8</a:t>
            </a:fld>
            <a:endParaRPr lang="en-US" dirty="0"/>
          </a:p>
        </p:txBody>
      </p:sp>
      <p:grpSp>
        <p:nvGrpSpPr>
          <p:cNvPr id="20" name="Group 19"/>
          <p:cNvGrpSpPr/>
          <p:nvPr/>
        </p:nvGrpSpPr>
        <p:grpSpPr>
          <a:xfrm>
            <a:off x="-219363" y="2014428"/>
            <a:ext cx="4768815" cy="4715736"/>
            <a:chOff x="7161033" y="2027373"/>
            <a:chExt cx="4211782" cy="4288563"/>
          </a:xfrm>
        </p:grpSpPr>
        <p:grpSp>
          <p:nvGrpSpPr>
            <p:cNvPr id="16" name="Group 15"/>
            <p:cNvGrpSpPr/>
            <p:nvPr/>
          </p:nvGrpSpPr>
          <p:grpSpPr>
            <a:xfrm>
              <a:off x="7862454" y="2027373"/>
              <a:ext cx="3025451" cy="3597572"/>
              <a:chOff x="5314036" y="1187841"/>
              <a:chExt cx="3966742" cy="3906944"/>
            </a:xfrm>
          </p:grpSpPr>
          <p:pic>
            <p:nvPicPr>
              <p:cNvPr id="17" name="Picture 1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314036" y="1528625"/>
                <a:ext cx="3802279" cy="3566160"/>
              </a:xfrm>
              <a:prstGeom prst="rect">
                <a:avLst/>
              </a:prstGeom>
            </p:spPr>
          </p:pic>
          <p:sp>
            <p:nvSpPr>
              <p:cNvPr id="18" name="TextBox 17"/>
              <p:cNvSpPr txBox="1"/>
              <p:nvPr/>
            </p:nvSpPr>
            <p:spPr>
              <a:xfrm>
                <a:off x="5578336" y="1187841"/>
                <a:ext cx="3702442" cy="3231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smtClean="0">
                    <a:ln>
                      <a:noFill/>
                    </a:ln>
                    <a:solidFill>
                      <a:prstClr val="black"/>
                    </a:solidFill>
                    <a:effectLst/>
                    <a:uLnTx/>
                    <a:uFillTx/>
                  </a:rPr>
                  <a:t>Pseudospin is locked with momentum </a:t>
                </a:r>
              </a:p>
            </p:txBody>
          </p:sp>
        </p:grpSp>
        <mc:AlternateContent xmlns:mc="http://schemas.openxmlformats.org/markup-compatibility/2006" xmlns:a14="http://schemas.microsoft.com/office/drawing/2010/main">
          <mc:Choice Requires="a14">
            <p:sp>
              <p:nvSpPr>
                <p:cNvPr id="19" name="TextBox 18"/>
                <p:cNvSpPr txBox="1"/>
                <p:nvPr/>
              </p:nvSpPr>
              <p:spPr>
                <a:xfrm>
                  <a:off x="7161033" y="5854271"/>
                  <a:ext cx="421178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ℏ</m:t>
                        </m:r>
                        <m:sSub>
                          <m:sSubPr>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t>𝑉</m:t>
                            </m:r>
                          </m:e>
                          <m: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𝑭</m:t>
                            </m:r>
                          </m:sub>
                        </m:sSub>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𝒌</m:t>
                        </m:r>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m:t>
                        </m:r>
                        <m:acc>
                          <m:accPr>
                            <m:chr m:val="̂"/>
                            <m:ctrlP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ctrlPr>
                          </m:accPr>
                          <m:e>
                            <m:r>
                              <a:rPr kumimoji="0" lang="en-US" sz="2400" b="1" i="1" u="none" strike="noStrike" kern="0" cap="none" spc="0" normalizeH="0" baseline="0" noProof="0" smtClean="0">
                                <a:ln>
                                  <a:noFill/>
                                </a:ln>
                                <a:solidFill>
                                  <a:prstClr val="black"/>
                                </a:solidFill>
                                <a:effectLst/>
                                <a:uLnTx/>
                                <a:uFillTx/>
                                <a:latin typeface="Cambria Math" panose="02040503050406030204" pitchFamily="18" charset="0"/>
                              </a:rPr>
                              <m:t>𝝈</m:t>
                            </m:r>
                            <m:r>
                              <m:rPr>
                                <m:nor/>
                              </m:rPr>
                              <a:rPr kumimoji="0" lang="en-US" sz="2400" b="1" i="0" u="none" strike="noStrike" kern="0" cap="none" spc="0" normalizeH="0" baseline="0" noProof="0" dirty="0" smtClean="0">
                                <a:ln>
                                  <a:noFill/>
                                </a:ln>
                                <a:solidFill>
                                  <a:prstClr val="black"/>
                                </a:solidFill>
                                <a:effectLst/>
                                <a:uLnTx/>
                                <a:uFillTx/>
                              </a:rPr>
                              <m:t> </m:t>
                            </m:r>
                          </m:e>
                        </m:acc>
                        <m:r>
                          <a:rPr kumimoji="0" lang="en-US" sz="2400" b="1" i="0" u="none" strike="noStrike" kern="0" cap="none" spc="0" normalizeH="0" baseline="0" noProof="0" smtClean="0">
                            <a:ln>
                              <a:noFill/>
                            </a:ln>
                            <a:solidFill>
                              <a:prstClr val="black"/>
                            </a:solidFill>
                            <a:effectLst/>
                            <a:uLnTx/>
                            <a:uFillTx/>
                            <a:latin typeface="Cambria Math" panose="02040503050406030204" pitchFamily="18" charset="0"/>
                          </a:rPr>
                          <m:t>𝚿</m:t>
                        </m:r>
                        <m:r>
                          <a:rPr kumimoji="0" lang="en-US" sz="2400" b="1" i="0"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rPr>
                            </m:ctrlPr>
                          </m:sSubPr>
                          <m:e>
                            <m:r>
                              <m:rPr>
                                <m:sty m:val="p"/>
                              </m:rPr>
                              <a:rPr kumimoji="0" lang="en-US" sz="2400" b="0" i="0" u="none" strike="noStrike" kern="0" cap="none" spc="0" normalizeH="0" baseline="0" noProof="0" smtClean="0">
                                <a:ln>
                                  <a:noFill/>
                                </a:ln>
                                <a:solidFill>
                                  <a:prstClr val="black"/>
                                </a:solidFill>
                                <a:effectLst/>
                                <a:uLnTx/>
                                <a:uFillTx/>
                                <a:latin typeface="Cambria Math" panose="02040503050406030204" pitchFamily="18" charset="0"/>
                              </a:rPr>
                              <m:t>E</m:t>
                            </m:r>
                          </m:e>
                          <m:sub>
                            <m:r>
                              <m:rPr>
                                <m:sty m:val="p"/>
                              </m:rPr>
                              <a:rPr kumimoji="0" lang="en-US" sz="2400" b="0" i="0" u="none" strike="noStrike" kern="0" cap="none" spc="0" normalizeH="0" baseline="0" noProof="0" smtClean="0">
                                <a:ln>
                                  <a:noFill/>
                                </a:ln>
                                <a:solidFill>
                                  <a:prstClr val="black"/>
                                </a:solidFill>
                                <a:effectLst/>
                                <a:uLnTx/>
                                <a:uFillTx/>
                                <a:latin typeface="Cambria Math" panose="02040503050406030204" pitchFamily="18" charset="0"/>
                              </a:rPr>
                              <m:t>k</m:t>
                            </m:r>
                          </m:sub>
                        </m:sSub>
                        <m:r>
                          <a:rPr kumimoji="0" lang="en-US" sz="2400" b="1" i="0" u="none" strike="noStrike" kern="0" cap="none" spc="0" normalizeH="0" baseline="0" noProof="0" smtClean="0">
                            <a:ln>
                              <a:noFill/>
                            </a:ln>
                            <a:solidFill>
                              <a:prstClr val="black"/>
                            </a:solidFill>
                            <a:effectLst/>
                            <a:uLnTx/>
                            <a:uFillTx/>
                            <a:latin typeface="Cambria Math" panose="02040503050406030204" pitchFamily="18" charset="0"/>
                          </a:rPr>
                          <m:t>𝚿</m:t>
                        </m:r>
                      </m:oMath>
                    </m:oMathPara>
                  </a14:m>
                  <a:endParaRPr kumimoji="0" lang="en-US" sz="2400" b="0" i="0" u="none" strike="noStrike" kern="0" cap="none" spc="0" normalizeH="0" baseline="0" noProof="0" dirty="0" smtClean="0">
                    <a:ln>
                      <a:noFill/>
                    </a:ln>
                    <a:solidFill>
                      <a:prstClr val="black"/>
                    </a:solidFill>
                    <a:effectLst/>
                    <a:uLnTx/>
                    <a:uFillTx/>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7161033" y="5854271"/>
                  <a:ext cx="4211782" cy="461665"/>
                </a:xfrm>
                <a:prstGeom prst="rect">
                  <a:avLst/>
                </a:prstGeom>
                <a:blipFill>
                  <a:blip r:embed="rId4"/>
                  <a:stretch>
                    <a:fillRect t="-3614"/>
                  </a:stretch>
                </a:blipFill>
              </p:spPr>
              <p:txBody>
                <a:bodyPr/>
                <a:lstStyle/>
                <a:p>
                  <a:r>
                    <a:rPr lang="en-CA">
                      <a:noFill/>
                    </a:rPr>
                    <a:t> </a:t>
                  </a:r>
                </a:p>
              </p:txBody>
            </p:sp>
          </mc:Fallback>
        </mc:AlternateContent>
      </p:grpSp>
      <p:pic>
        <p:nvPicPr>
          <p:cNvPr id="4" name="Picture 3"/>
          <p:cNvPicPr>
            <a:picLocks noChangeAspect="1"/>
          </p:cNvPicPr>
          <p:nvPr/>
        </p:nvPicPr>
        <p:blipFill>
          <a:blip r:embed="rId5"/>
          <a:stretch>
            <a:fillRect/>
          </a:stretch>
        </p:blipFill>
        <p:spPr>
          <a:xfrm>
            <a:off x="5993878" y="2696776"/>
            <a:ext cx="5596613" cy="3962743"/>
          </a:xfrm>
          <a:prstGeom prst="rect">
            <a:avLst/>
          </a:prstGeom>
        </p:spPr>
      </p:pic>
    </p:spTree>
    <p:extLst>
      <p:ext uri="{BB962C8B-B14F-4D97-AF65-F5344CB8AC3E}">
        <p14:creationId xmlns:p14="http://schemas.microsoft.com/office/powerpoint/2010/main" val="814667161"/>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r>
              <a:rPr lang="en-US" smtClean="0"/>
              <a:t>PAGE  </a:t>
            </a:r>
            <a:fld id="{93005692-73BE-493E-93AB-ECD6027A7652}" type="slidenum">
              <a:rPr lang="en-US" smtClean="0"/>
              <a:pPr/>
              <a:t>9</a:t>
            </a:fld>
            <a:endParaRPr lang="en-US" dirty="0"/>
          </a:p>
        </p:txBody>
      </p:sp>
      <p:sp>
        <p:nvSpPr>
          <p:cNvPr id="5" name="Rounded Rectangle 4"/>
          <p:cNvSpPr/>
          <p:nvPr/>
        </p:nvSpPr>
        <p:spPr>
          <a:xfrm>
            <a:off x="1163344" y="506382"/>
            <a:ext cx="8394716" cy="3247736"/>
          </a:xfrm>
          <a:prstGeom prst="roundRect">
            <a:avLst>
              <a:gd name="adj" fmla="val 1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a:effectLst>
            <a:outerShdw blurRad="50800" dist="38100" algn="l" rotWithShape="0">
              <a:prstClr val="black">
                <a:alpha val="40000"/>
              </a:prstClr>
            </a:outerShdw>
          </a:effectLst>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pPr marL="285750" indent="-285750">
              <a:buFont typeface="Arial" panose="020B0604020202020204" pitchFamily="34" charset="0"/>
              <a:buChar char="•"/>
            </a:pPr>
            <a:r>
              <a:rPr lang="en-US" sz="2000" b="1" dirty="0" smtClean="0">
                <a:solidFill>
                  <a:schemeClr val="tx1"/>
                </a:solidFill>
              </a:rPr>
              <a:t>Strong</a:t>
            </a:r>
            <a:r>
              <a:rPr lang="en-US" sz="2000" dirty="0" smtClean="0">
                <a:solidFill>
                  <a:schemeClr val="tx1"/>
                </a:solidFill>
              </a:rPr>
              <a:t> and </a:t>
            </a:r>
            <a:r>
              <a:rPr lang="en-US" sz="2000" b="1" dirty="0" smtClean="0">
                <a:solidFill>
                  <a:schemeClr val="tx1"/>
                </a:solidFill>
              </a:rPr>
              <a:t>wideband</a:t>
            </a:r>
            <a:r>
              <a:rPr lang="en-US" sz="2000" dirty="0" smtClean="0">
                <a:solidFill>
                  <a:schemeClr val="tx1"/>
                </a:solidFill>
              </a:rPr>
              <a:t> light matter interaction </a:t>
            </a:r>
          </a:p>
          <a:p>
            <a:pPr marL="285750" indent="-285750">
              <a:buFont typeface="Arial" panose="020B0604020202020204" pitchFamily="34" charset="0"/>
              <a:buChar char="•"/>
            </a:pPr>
            <a:r>
              <a:rPr lang="en-US" sz="2000" dirty="0" smtClean="0">
                <a:solidFill>
                  <a:schemeClr val="tx1"/>
                </a:solidFill>
              </a:rPr>
              <a:t>It </a:t>
            </a:r>
            <a:r>
              <a:rPr lang="en-US" sz="2000" dirty="0" smtClean="0">
                <a:solidFill>
                  <a:schemeClr val="tx1"/>
                </a:solidFill>
              </a:rPr>
              <a:t>has been observed in experiments that graphene exhibits </a:t>
            </a:r>
            <a:r>
              <a:rPr lang="en-US" sz="2000" b="1" dirty="0" smtClean="0">
                <a:solidFill>
                  <a:schemeClr val="tx1"/>
                </a:solidFill>
              </a:rPr>
              <a:t>strong </a:t>
            </a:r>
            <a:r>
              <a:rPr lang="en-US" sz="2000" b="1" dirty="0" smtClean="0">
                <a:solidFill>
                  <a:schemeClr val="tx1"/>
                </a:solidFill>
              </a:rPr>
              <a:t>nonlinearity, </a:t>
            </a:r>
            <a:r>
              <a:rPr lang="en-US" sz="2000" b="1" dirty="0" smtClean="0">
                <a:solidFill>
                  <a:schemeClr val="tx1"/>
                </a:solidFill>
              </a:rPr>
              <a:t>show positive &amp; negative Kerr coefficient</a:t>
            </a:r>
            <a:r>
              <a:rPr lang="en-US" sz="2000" b="1" dirty="0" smtClean="0">
                <a:solidFill>
                  <a:schemeClr val="tx1"/>
                </a:solidFill>
              </a:rPr>
              <a:t>.</a:t>
            </a:r>
            <a:endParaRPr lang="en-US" sz="2000" dirty="0" smtClean="0">
              <a:solidFill>
                <a:schemeClr val="tx1"/>
              </a:solidFill>
            </a:endParaRPr>
          </a:p>
          <a:p>
            <a:pPr marL="285750" indent="-285750">
              <a:buFont typeface="Arial" panose="020B0604020202020204" pitchFamily="34" charset="0"/>
              <a:buChar char="•"/>
            </a:pPr>
            <a:r>
              <a:rPr lang="en-US" sz="2000" dirty="0" smtClean="0">
                <a:solidFill>
                  <a:schemeClr val="tx1"/>
                </a:solidFill>
              </a:rPr>
              <a:t>Innate </a:t>
            </a:r>
            <a:r>
              <a:rPr lang="en-US" sz="2000" b="1" dirty="0" smtClean="0">
                <a:solidFill>
                  <a:schemeClr val="tx1"/>
                </a:solidFill>
              </a:rPr>
              <a:t>flexibility</a:t>
            </a:r>
            <a:r>
              <a:rPr lang="en-US" sz="2000" dirty="0" smtClean="0">
                <a:solidFill>
                  <a:schemeClr val="tx1"/>
                </a:solidFill>
              </a:rPr>
              <a:t> of graphene to be integrated with silicon optical plat forms</a:t>
            </a:r>
            <a:r>
              <a:rPr lang="en-US" sz="2000" dirty="0" smtClean="0">
                <a:solidFill>
                  <a:schemeClr val="tx1"/>
                </a:solidFill>
              </a:rPr>
              <a:t>.</a:t>
            </a:r>
          </a:p>
          <a:p>
            <a:pPr marL="285750" indent="-285750">
              <a:buFont typeface="Arial" panose="020B0604020202020204" pitchFamily="34" charset="0"/>
              <a:buChar char="•"/>
            </a:pPr>
            <a:r>
              <a:rPr lang="en-US" sz="2000" dirty="0" smtClean="0">
                <a:solidFill>
                  <a:schemeClr val="tx1"/>
                </a:solidFill>
              </a:rPr>
              <a:t>Ultrafast carrier dynamics</a:t>
            </a:r>
            <a:endParaRPr lang="en-US" sz="2000" dirty="0" smtClean="0">
              <a:solidFill>
                <a:schemeClr val="tx1"/>
              </a:solidFill>
            </a:endParaRPr>
          </a:p>
          <a:p>
            <a:pPr marL="285750" indent="-285750">
              <a:buFont typeface="Arial" panose="020B0604020202020204" pitchFamily="34" charset="0"/>
              <a:buChar char="•"/>
            </a:pPr>
            <a:r>
              <a:rPr lang="en-US" sz="2000" dirty="0" smtClean="0">
                <a:solidFill>
                  <a:schemeClr val="tx1"/>
                </a:solidFill>
              </a:rPr>
              <a:t>Graphene is </a:t>
            </a:r>
            <a:r>
              <a:rPr lang="en-US" sz="2000" b="1" dirty="0" smtClean="0">
                <a:solidFill>
                  <a:schemeClr val="tx1"/>
                </a:solidFill>
              </a:rPr>
              <a:t>Transparent</a:t>
            </a:r>
            <a:r>
              <a:rPr lang="en-US" sz="2000" dirty="0" smtClean="0">
                <a:solidFill>
                  <a:schemeClr val="tx1"/>
                </a:solidFill>
              </a:rPr>
              <a:t>. </a:t>
            </a:r>
            <a:endParaRPr lang="en-US" sz="2000" dirty="0" smtClean="0">
              <a:solidFill>
                <a:schemeClr val="tx1"/>
              </a:solidFill>
            </a:endParaRPr>
          </a:p>
          <a:p>
            <a:pPr marL="285750" indent="-285750">
              <a:buFont typeface="Arial" panose="020B0604020202020204" pitchFamily="34" charset="0"/>
              <a:buChar char="•"/>
            </a:pPr>
            <a:r>
              <a:rPr lang="en-US" sz="2000" dirty="0" smtClean="0">
                <a:solidFill>
                  <a:schemeClr val="tx1"/>
                </a:solidFill>
              </a:rPr>
              <a:t>Tunable optical properties</a:t>
            </a:r>
            <a:endParaRPr lang="en-US" sz="2000" dirty="0" smtClean="0">
              <a:solidFill>
                <a:schemeClr val="tx1"/>
              </a:solidFill>
            </a:endParaRPr>
          </a:p>
          <a:p>
            <a:r>
              <a:rPr lang="en-US" sz="2000" b="1" i="1" dirty="0" smtClean="0">
                <a:solidFill>
                  <a:schemeClr val="tx1"/>
                </a:solidFill>
              </a:rPr>
              <a:t>MOTIVATE  graphene based integrated </a:t>
            </a:r>
            <a:r>
              <a:rPr lang="en-US" sz="2000" b="1" i="1" dirty="0" smtClean="0">
                <a:solidFill>
                  <a:schemeClr val="tx1"/>
                </a:solidFill>
              </a:rPr>
              <a:t>and quantum nonlinear </a:t>
            </a:r>
            <a:r>
              <a:rPr lang="en-US" sz="2000" b="1" i="1" dirty="0" smtClean="0">
                <a:solidFill>
                  <a:schemeClr val="tx1"/>
                </a:solidFill>
              </a:rPr>
              <a:t>optics </a:t>
            </a:r>
          </a:p>
          <a:p>
            <a:endParaRPr lang="en-US" sz="1600" dirty="0">
              <a:solidFill>
                <a:schemeClr val="tx1"/>
              </a:solidFill>
            </a:endParaRPr>
          </a:p>
          <a:p>
            <a:r>
              <a:rPr lang="en-US" sz="1600" dirty="0" smtClean="0">
                <a:solidFill>
                  <a:schemeClr val="tx1"/>
                </a:solidFill>
              </a:rPr>
              <a:t> </a:t>
            </a:r>
            <a:endParaRPr lang="en-CA" sz="1600" dirty="0">
              <a:solidFill>
                <a:schemeClr val="tx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2407" y="3795680"/>
            <a:ext cx="4051306" cy="2278859"/>
          </a:xfrm>
          <a:prstGeom prst="rect">
            <a:avLst/>
          </a:prstGeom>
        </p:spPr>
      </p:pic>
      <p:sp>
        <p:nvSpPr>
          <p:cNvPr id="9" name="TextBox 8"/>
          <p:cNvSpPr txBox="1"/>
          <p:nvPr/>
        </p:nvSpPr>
        <p:spPr>
          <a:xfrm>
            <a:off x="8194472" y="5991405"/>
            <a:ext cx="3797259" cy="646331"/>
          </a:xfrm>
          <a:prstGeom prst="rect">
            <a:avLst/>
          </a:prstGeom>
          <a:noFill/>
        </p:spPr>
        <p:txBody>
          <a:bodyPr wrap="square" rtlCol="0">
            <a:spAutoFit/>
          </a:bodyPr>
          <a:lstStyle/>
          <a:p>
            <a:r>
              <a:rPr lang="en-US" dirty="0" smtClean="0">
                <a:solidFill>
                  <a:srgbClr val="57068C"/>
                </a:solidFill>
              </a:rPr>
              <a:t>Graphene integrated with </a:t>
            </a:r>
            <a:r>
              <a:rPr lang="en-US" dirty="0" err="1" smtClean="0">
                <a:solidFill>
                  <a:srgbClr val="57068C"/>
                </a:solidFill>
              </a:rPr>
              <a:t>PhC</a:t>
            </a:r>
            <a:r>
              <a:rPr lang="en-US" dirty="0" smtClean="0">
                <a:solidFill>
                  <a:srgbClr val="57068C"/>
                </a:solidFill>
              </a:rPr>
              <a:t> nanocavities</a:t>
            </a:r>
            <a:endParaRPr lang="en-CA" dirty="0">
              <a:solidFill>
                <a:srgbClr val="57068C"/>
              </a:solidFill>
            </a:endParaRPr>
          </a:p>
        </p:txBody>
      </p:sp>
      <p:pic>
        <p:nvPicPr>
          <p:cNvPr id="10" name="Picture 9"/>
          <p:cNvPicPr>
            <a:picLocks noChangeAspect="1"/>
          </p:cNvPicPr>
          <p:nvPr/>
        </p:nvPicPr>
        <p:blipFill>
          <a:blip r:embed="rId3"/>
          <a:stretch>
            <a:fillRect/>
          </a:stretch>
        </p:blipFill>
        <p:spPr>
          <a:xfrm>
            <a:off x="1014608" y="4098689"/>
            <a:ext cx="4928992" cy="2066583"/>
          </a:xfrm>
          <a:prstGeom prst="rect">
            <a:avLst/>
          </a:prstGeom>
        </p:spPr>
      </p:pic>
    </p:spTree>
    <p:extLst>
      <p:ext uri="{BB962C8B-B14F-4D97-AF65-F5344CB8AC3E}">
        <p14:creationId xmlns:p14="http://schemas.microsoft.com/office/powerpoint/2010/main" val="4103936757"/>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UofWaterloo_WhiteBkgrd">
  <a:themeElements>
    <a:clrScheme name="Custom 7">
      <a:dk1>
        <a:srgbClr val="000000"/>
      </a:dk1>
      <a:lt1>
        <a:srgbClr val="FFFFFF"/>
      </a:lt1>
      <a:dk2>
        <a:srgbClr val="757575"/>
      </a:dk2>
      <a:lt2>
        <a:srgbClr val="D6D6D6"/>
      </a:lt2>
      <a:accent1>
        <a:srgbClr val="8000B3"/>
      </a:accent1>
      <a:accent2>
        <a:srgbClr val="0C0C0C"/>
      </a:accent2>
      <a:accent3>
        <a:srgbClr val="BD33DA"/>
      </a:accent3>
      <a:accent4>
        <a:srgbClr val="CFB3E6"/>
      </a:accent4>
      <a:accent5>
        <a:srgbClr val="57058A"/>
      </a:accent5>
      <a:accent6>
        <a:srgbClr val="F1F1F1"/>
      </a:accent6>
      <a:hlink>
        <a:srgbClr val="57058A"/>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engineering_16x9" id="{13A97B2F-F17F-6849-9F82-B721B10E3869}" vid="{A4E74281-1FF5-2047-BC63-3BF2D22759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27544</TotalTime>
  <Words>2047</Words>
  <Application>Microsoft Office PowerPoint</Application>
  <PresentationFormat>Widescreen</PresentationFormat>
  <Paragraphs>289</Paragraphs>
  <Slides>32</Slides>
  <Notes>13</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32</vt:i4>
      </vt:variant>
    </vt:vector>
  </HeadingPairs>
  <TitlesOfParts>
    <vt:vector size="49" baseType="lpstr">
      <vt:lpstr>Adobe Devanagari</vt:lpstr>
      <vt:lpstr>Arial</vt:lpstr>
      <vt:lpstr>Bahnschrift</vt:lpstr>
      <vt:lpstr>Bahnschrift Light Condensed</vt:lpstr>
      <vt:lpstr>Bahnschrift SemiLight</vt:lpstr>
      <vt:lpstr>Bahnschrift SemiLight SemiConde</vt:lpstr>
      <vt:lpstr>Calibri</vt:lpstr>
      <vt:lpstr>Cambria</vt:lpstr>
      <vt:lpstr>Cambria Math</vt:lpstr>
      <vt:lpstr>Courier New</vt:lpstr>
      <vt:lpstr>Georgia</vt:lpstr>
      <vt:lpstr>Impact</vt:lpstr>
      <vt:lpstr>Latha</vt:lpstr>
      <vt:lpstr>Symbol</vt:lpstr>
      <vt:lpstr>Verdana</vt:lpstr>
      <vt:lpstr>Wingdings</vt:lpstr>
      <vt:lpstr>UofWaterloo_WhiteBkgrd</vt:lpstr>
      <vt:lpstr>Nonlinear Quantum Photonics  in Graphene-Silicon Heterostructure </vt:lpstr>
      <vt:lpstr>PowerPoint Presentation</vt:lpstr>
      <vt:lpstr>Introduction: Linear Optics</vt:lpstr>
      <vt:lpstr>Introduction: Nonlinear Optics</vt:lpstr>
      <vt:lpstr>Nonlinear Optics</vt:lpstr>
      <vt:lpstr>Applications of Nonlinear Optics</vt:lpstr>
      <vt:lpstr>Graphene Structure &amp; Linear Dispersion</vt:lpstr>
      <vt:lpstr>Pseudospin &amp; Chairality helps large optical nonlinearity &amp;  it is topologically protected.                                                                 Inherently has large electric dipole.</vt:lpstr>
      <vt:lpstr>PowerPoint Presentation</vt:lpstr>
      <vt:lpstr>Kerr-like! Nonlinearity of Graphene</vt:lpstr>
      <vt:lpstr>Graphene’s nonlinear optics is nonperturbative close to Dirac point!</vt:lpstr>
      <vt:lpstr>Measurements of n &amp; n2</vt:lpstr>
      <vt:lpstr>Linear Refractive Index of Graphene  </vt:lpstr>
      <vt:lpstr>Linear Refractive Index of Graphene </vt:lpstr>
      <vt:lpstr>Measurement of n2</vt:lpstr>
      <vt:lpstr>Z-Scan Experiment</vt:lpstr>
      <vt:lpstr>Z-Scan Experimental Results</vt:lpstr>
      <vt:lpstr>Pump-probe integrated Z-scan (PPZS)</vt:lpstr>
      <vt:lpstr>Temporal evolution</vt:lpstr>
      <vt:lpstr>PowerPoint Presentation</vt:lpstr>
      <vt:lpstr>PowerPoint Presentation</vt:lpstr>
      <vt:lpstr>All-Optical Modulation </vt:lpstr>
      <vt:lpstr>Fabricated Device</vt:lpstr>
      <vt:lpstr>Confocal  Cross-Polarized Reflectometry Setup</vt:lpstr>
      <vt:lpstr>Results: Resonant Reflectometry</vt:lpstr>
      <vt:lpstr>Results: All-Optical Amplitude Modulation</vt:lpstr>
      <vt:lpstr>PowerPoint Presentation</vt:lpstr>
      <vt:lpstr>Hysteresis Modulation Pattern </vt:lpstr>
      <vt:lpstr>Summary</vt:lpstr>
      <vt:lpstr>Current &amp; Future Research Work</vt:lpstr>
      <vt:lpstr>Team &amp; Acknowledgement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Spectral and Temporal dependence of the nonlinear refractive index of Graphene</dc:title>
  <dc:creator>S Thakur</dc:creator>
  <cp:lastModifiedBy>Hamed Majedi</cp:lastModifiedBy>
  <cp:revision>248</cp:revision>
  <dcterms:created xsi:type="dcterms:W3CDTF">2018-07-02T13:21:47Z</dcterms:created>
  <dcterms:modified xsi:type="dcterms:W3CDTF">2020-06-30T02:22:44Z</dcterms:modified>
</cp:coreProperties>
</file>